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2" r:id="rId7"/>
    <p:sldId id="261" r:id="rId8"/>
    <p:sldId id="262" r:id="rId9"/>
    <p:sldId id="263" r:id="rId10"/>
    <p:sldId id="264" r:id="rId11"/>
    <p:sldId id="265" r:id="rId12"/>
    <p:sldId id="266" r:id="rId13"/>
    <p:sldId id="306" r:id="rId14"/>
    <p:sldId id="267" r:id="rId15"/>
    <p:sldId id="268" r:id="rId16"/>
    <p:sldId id="269" r:id="rId17"/>
    <p:sldId id="270" r:id="rId18"/>
    <p:sldId id="271" r:id="rId19"/>
    <p:sldId id="307" r:id="rId20"/>
    <p:sldId id="308" r:id="rId21"/>
    <p:sldId id="310" r:id="rId22"/>
    <p:sldId id="311" r:id="rId23"/>
    <p:sldId id="277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92" d="100"/>
          <a:sy n="92" d="100"/>
        </p:scale>
        <p:origin x="72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5474" y="1102614"/>
            <a:ext cx="7293051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52186" y="799091"/>
            <a:ext cx="3697604" cy="319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rgbClr val="0D3A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911" y="2127250"/>
            <a:ext cx="318617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987" y="970386"/>
            <a:ext cx="3846195" cy="2866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algn="ctr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3600" spc="-1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sz="3600" spc="-10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</a:t>
            </a:r>
            <a:r>
              <a:rPr sz="3600" spc="-1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3600" spc="-4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1247" y="2826257"/>
            <a:ext cx="2498725" cy="1312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2400" b="1" u="sng" spc="-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2400" b="1" u="sng" spc="-21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spc="-75" dirty="0" smtClean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GB" sz="2400" b="1" u="sng" spc="-75" dirty="0" smtClean="0">
              <a:solidFill>
                <a:srgbClr val="124F5C"/>
              </a:solidFill>
              <a:uFill>
                <a:solidFill>
                  <a:srgbClr val="124F5C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lang="en-GB" sz="2400" b="1" spc="-75" dirty="0" smtClean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Mihir Kulkarni</a:t>
            </a:r>
          </a:p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lang="en-GB" sz="2400" b="1" spc="-75" dirty="0" smtClean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Ram Bakale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3195"/>
            <a:ext cx="317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EDA</a:t>
            </a:r>
            <a:r>
              <a:rPr sz="2800" spc="-200" dirty="0"/>
              <a:t> </a:t>
            </a:r>
            <a:r>
              <a:rPr sz="2800" spc="-130" dirty="0"/>
              <a:t>Continued…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3987" y="742950"/>
            <a:ext cx="133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591" y="692658"/>
            <a:ext cx="16388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r>
              <a:rPr sz="1800" b="1" spc="7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1" spc="4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IAGE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03987" y="970386"/>
            <a:ext cx="3846195" cy="3103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9870">
              <a:lnSpc>
                <a:spcPct val="114999"/>
              </a:lnSpc>
              <a:spcBef>
                <a:spcPts val="10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graph 1 we can say that more  number of credit cards holder are  Single as compared to married and  </a:t>
            </a:r>
            <a:r>
              <a:rPr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it seems that married ,single are  most likely to default.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3980">
              <a:lnSpc>
                <a:spcPct val="114999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single 11% are default and from  married approx 11% are defaulter</a:t>
            </a:r>
            <a:r>
              <a:rPr spc="-20" dirty="0"/>
              <a:t>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995928" y="318515"/>
            <a:ext cx="5148580" cy="4825365"/>
            <a:chOff x="3995928" y="318515"/>
            <a:chExt cx="5148580" cy="4825365"/>
          </a:xfrm>
        </p:grpSpPr>
        <p:sp>
          <p:nvSpPr>
            <p:cNvPr id="7" name="object 7"/>
            <p:cNvSpPr/>
            <p:nvPr/>
          </p:nvSpPr>
          <p:spPr>
            <a:xfrm>
              <a:off x="4146804" y="318515"/>
              <a:ext cx="4786884" cy="2363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5928" y="2714243"/>
              <a:ext cx="5148072" cy="24292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91261"/>
            <a:ext cx="31730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004" y="763677"/>
            <a:ext cx="8248396" cy="129227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497840" algn="ctr">
              <a:lnSpc>
                <a:spcPct val="100000"/>
              </a:lnSpc>
              <a:spcBef>
                <a:spcPts val="465"/>
              </a:spcBef>
            </a:pPr>
            <a:r>
              <a:rPr b="1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  <a:spcBef>
                <a:spcPts val="35"/>
              </a:spcBef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number of credit card  holders age between 26-32 years  and 29 years age is the highest  uses of credit card. Age above 60  years old rarely uses the credit  card.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5090">
              <a:lnSpc>
                <a:spcPct val="114999"/>
              </a:lnSpc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more number of Defaulters  are between 27-29 years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58" y="2132404"/>
            <a:ext cx="4691241" cy="287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3"/>
          <p:cNvPicPr/>
          <p:nvPr/>
        </p:nvPicPr>
        <p:blipFill rotWithShape="1">
          <a:blip r:embed="rId3" cstate="print"/>
          <a:srcRect t="6452" r="51842"/>
          <a:stretch/>
        </p:blipFill>
        <p:spPr>
          <a:xfrm>
            <a:off x="5334000" y="2132404"/>
            <a:ext cx="3048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58953"/>
            <a:ext cx="31737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6949" y="584299"/>
            <a:ext cx="24634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8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sz="1800" b="1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4201769"/>
            <a:ext cx="8147684" cy="624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amount of given credit in NT dollars is 50,000 followed by 20,000 and  30,000. And Defaulters are between this Limit Balance only.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347" y="1016508"/>
            <a:ext cx="8877300" cy="3119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695" y="136935"/>
            <a:ext cx="3173730" cy="57323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GB" sz="32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3200" spc="-13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0200" y="1809750"/>
            <a:ext cx="3406750" cy="1580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Pairplot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the distribution of bill amount statements for each month  explicitly for defaulters and non-defaulters</a:t>
            </a:r>
            <a:r>
              <a:rPr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1428750"/>
            <a:ext cx="4352668" cy="2682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390550" y="816326"/>
            <a:ext cx="202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000" b="1" spc="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Pairplot </a:t>
            </a:r>
            <a:r>
              <a:rPr lang="en-GB" sz="2000" b="1" spc="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2000" b="1" spc="-2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spc="15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4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0"/>
            <a:ext cx="3173730" cy="57323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GB" sz="32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3200" spc="-13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014" y="778338"/>
            <a:ext cx="212058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Pairplot </a:t>
            </a:r>
            <a:r>
              <a:rPr sz="2000" b="1" spc="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2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0" y="1692320"/>
            <a:ext cx="3681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4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pc="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</a:t>
            </a:r>
            <a:r>
              <a:rPr spc="1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spc="-1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pc="-1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pc="-1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spc="-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-1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spc="-16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defaulters</a:t>
            </a:r>
            <a:r>
              <a:rPr spc="-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non-defaulters</a:t>
            </a:r>
            <a:r>
              <a:rPr spc="-15" dirty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" y="1428750"/>
            <a:ext cx="4308348" cy="28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02" y="178774"/>
            <a:ext cx="53244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3200" spc="-80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GB" sz="3200" spc="-200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9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spc="-190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ngineering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947" y="714572"/>
            <a:ext cx="4270375" cy="437619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Encoding: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00"/>
              </a:lnSpc>
              <a:spcBef>
                <a:spcPts val="40"/>
              </a:spcBef>
            </a:pP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 encoding is a process by which categorical  variables are converted into a numerical variables.  Here we perform one hot encoding on  'EDUCATION', 'MARRIAGE', and 'SEX’.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63855" algn="just">
              <a:lnSpc>
                <a:spcPct val="114999"/>
              </a:lnSpc>
              <a:spcBef>
                <a:spcPts val="25"/>
              </a:spcBef>
            </a:pP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heatmap to find correlation between  different independent features and dependent  feature.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95580" algn="just">
              <a:lnSpc>
                <a:spcPct val="114999"/>
              </a:lnSpc>
              <a:spcBef>
                <a:spcPts val="10"/>
              </a:spcBef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remove columns which are not important for  further analysis such as ID, AGE,DEFAULTER and  PAY.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714572"/>
            <a:ext cx="4038599" cy="3889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43078"/>
            <a:ext cx="26073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3200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918717"/>
            <a:ext cx="3614420" cy="285142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resampling?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360" indent="-201295">
              <a:lnSpc>
                <a:spcPct val="100000"/>
              </a:lnSpc>
              <a:spcBef>
                <a:spcPts val="520"/>
              </a:spcBef>
              <a:buSzPct val="112500"/>
              <a:buFont typeface="Arial"/>
              <a:buChar char="●"/>
              <a:tabLst>
                <a:tab pos="213995" algn="l"/>
              </a:tabLst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dataset is imbalanced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24F5C"/>
              </a:buClr>
              <a:buFont typeface="Arial"/>
              <a:buChar char="●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990" marR="507365" indent="-161925">
              <a:lnSpc>
                <a:spcPct val="118800"/>
              </a:lnSpc>
              <a:spcBef>
                <a:spcPts val="165"/>
              </a:spcBef>
              <a:buSzPct val="112500"/>
              <a:buFont typeface="Arial"/>
              <a:buChar char="●"/>
              <a:tabLst>
                <a:tab pos="210820" algn="l"/>
              </a:tabLst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training dataset:  (on X train and y train)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❏ Oversampling training 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3340">
              <a:lnSpc>
                <a:spcPct val="114999"/>
              </a:lnSpc>
              <a:spcBef>
                <a:spcPts val="35"/>
              </a:spcBef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in over-sizing the minority  class by adding observations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7867" y="862583"/>
            <a:ext cx="4706111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07" y="168097"/>
            <a:ext cx="34563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3200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289" y="1002913"/>
            <a:ext cx="4687570" cy="269830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84"/>
              </a:spcBef>
            </a:pPr>
            <a:r>
              <a:rPr b="1" spc="3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b="1" spc="-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3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5300"/>
              </a:lnSpc>
              <a:spcBef>
                <a:spcPts val="50"/>
              </a:spcBef>
            </a:pP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1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 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</a:t>
            </a:r>
            <a:r>
              <a:rPr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 </a:t>
            </a:r>
            <a:r>
              <a:rPr spc="-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yes-no, </a:t>
            </a:r>
            <a:r>
              <a:rPr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true-false, </a:t>
            </a:r>
            <a:r>
              <a:rPr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male-Female,</a:t>
            </a:r>
            <a:r>
              <a:rPr spc="-3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985">
              <a:lnSpc>
                <a:spcPts val="2000"/>
              </a:lnSpc>
              <a:spcBef>
                <a:spcPts val="100"/>
              </a:spcBef>
            </a:pPr>
            <a:r>
              <a:rPr spc="-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pc="-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(logit).The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 </a:t>
            </a:r>
            <a:r>
              <a:rPr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0</a:t>
            </a:r>
            <a:r>
              <a:rPr spc="-3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pc="-3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771172"/>
            <a:ext cx="3536028" cy="316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3195"/>
            <a:ext cx="57200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3200" spc="-21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3200" spc="-34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(continued):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259" y="651629"/>
            <a:ext cx="4458541" cy="421487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b="1" spc="7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1600" b="1" spc="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1600" b="1" spc="-4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2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  <a:spcBef>
                <a:spcPts val="45"/>
              </a:spcBef>
            </a:pPr>
            <a:r>
              <a:rPr sz="1600" spc="-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600"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</a:t>
            </a:r>
            <a:r>
              <a:rPr sz="1600"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sz="1600"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600"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sz="1600"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600"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1600"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1600"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problem/decision</a:t>
            </a:r>
            <a:r>
              <a:rPr sz="1600" spc="-1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1600" spc="-1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185">
              <a:lnSpc>
                <a:spcPct val="114900"/>
              </a:lnSpc>
              <a:spcBef>
                <a:spcPts val="10"/>
              </a:spcBef>
            </a:pPr>
            <a:r>
              <a:rPr sz="1600"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1600"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1600"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1600" spc="-1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 the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1600" spc="-1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1600" spc="-1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1600"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1600"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600"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sz="16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600"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spc="-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6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1600" spc="-1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b="1" spc="6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sz="1600" b="1" spc="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sz="1600" b="1" spc="-7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10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" marR="513715" indent="-48895">
              <a:lnSpc>
                <a:spcPct val="114700"/>
              </a:lnSpc>
              <a:spcBef>
                <a:spcPts val="50"/>
              </a:spcBef>
              <a:buFont typeface="Arial"/>
              <a:buChar char="●"/>
              <a:tabLst>
                <a:tab pos="175895" algn="l"/>
              </a:tabLst>
            </a:pP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sz="1600" spc="-1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sz="1600" spc="-1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 </a:t>
            </a:r>
            <a:r>
              <a:rPr sz="16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(decision</a:t>
            </a:r>
            <a:r>
              <a:rPr sz="1600" spc="-1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boundary)</a:t>
            </a:r>
            <a:r>
              <a:rPr sz="1600" spc="-1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separates</a:t>
            </a:r>
            <a:r>
              <a:rPr sz="1600"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260" indent="-163195">
              <a:lnSpc>
                <a:spcPct val="100000"/>
              </a:lnSpc>
              <a:spcBef>
                <a:spcPts val="275"/>
              </a:spcBef>
              <a:buFont typeface="Arial"/>
              <a:buChar char="●"/>
              <a:tabLst>
                <a:tab pos="175895" algn="l"/>
              </a:tabLst>
            </a:pP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sz="1600"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sz="1600" spc="-1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600"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r>
              <a:rPr sz="1600"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">
              <a:lnSpc>
                <a:spcPct val="100000"/>
              </a:lnSpc>
              <a:spcBef>
                <a:spcPts val="265"/>
              </a:spcBef>
            </a:pP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1600" spc="-19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1600"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5260" indent="-163195">
              <a:lnSpc>
                <a:spcPct val="100000"/>
              </a:lnSpc>
              <a:spcBef>
                <a:spcPts val="280"/>
              </a:spcBef>
              <a:buFont typeface="Arial"/>
              <a:buChar char="●"/>
              <a:tabLst>
                <a:tab pos="175895" algn="l"/>
              </a:tabLst>
            </a:pPr>
            <a:r>
              <a:rPr sz="1600"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sz="1600"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non-linear</a:t>
            </a:r>
            <a:r>
              <a:rPr sz="1600" spc="-1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2668" y="651629"/>
            <a:ext cx="3275399" cy="195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1085" y="2738627"/>
            <a:ext cx="3566982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29565"/>
            <a:ext cx="5718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800" spc="-204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2800" spc="-355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(continued):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411" y="1058397"/>
            <a:ext cx="4307205" cy="322754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b="1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XG BOOST CLASSIFIER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" indent="-177165">
              <a:lnSpc>
                <a:spcPct val="100000"/>
              </a:lnSpc>
              <a:spcBef>
                <a:spcPts val="320"/>
              </a:spcBef>
              <a:buFont typeface="Arial"/>
              <a:buChar char="●"/>
              <a:tabLst>
                <a:tab pos="189865" algn="l"/>
              </a:tabLst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for:– eXtreme Gradient Boosting.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4F5C"/>
              </a:buClr>
              <a:buFont typeface="Arial"/>
              <a:buChar char="●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4139">
              <a:lnSpc>
                <a:spcPct val="114999"/>
              </a:lnSpc>
              <a:spcBef>
                <a:spcPts val="5"/>
              </a:spcBef>
              <a:buFont typeface="Arial"/>
              <a:buChar char="●"/>
              <a:tabLst>
                <a:tab pos="189865" algn="l"/>
              </a:tabLst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is a powerful iterative learning  algorithm based on gradient boosting.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  <a:buFont typeface="Arial"/>
              <a:buChar char="●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" indent="-177165">
              <a:lnSpc>
                <a:spcPct val="100000"/>
              </a:lnSpc>
              <a:buFont typeface="Arial"/>
              <a:buChar char="●"/>
              <a:tabLst>
                <a:tab pos="189865" algn="l"/>
              </a:tabLst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Regularisation to avoid overfitting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  <a:buFont typeface="Arial"/>
              <a:buChar char="●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" indent="-177165">
              <a:lnSpc>
                <a:spcPct val="100000"/>
              </a:lnSpc>
              <a:buFont typeface="Arial"/>
              <a:buChar char="●"/>
              <a:tabLst>
                <a:tab pos="189865" algn="l"/>
              </a:tabLst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pruning using depth-first approach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  <a:buFont typeface="Arial"/>
              <a:buChar char="●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" indent="-177165">
              <a:lnSpc>
                <a:spcPct val="100000"/>
              </a:lnSpc>
              <a:buFont typeface="Arial"/>
              <a:buChar char="●"/>
              <a:tabLst>
                <a:tab pos="189865" algn="l"/>
              </a:tabLst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generally used for very large 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8370" y="832103"/>
            <a:ext cx="4371584" cy="380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34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9143"/>
            <a:ext cx="37242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4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3200" spc="-95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265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991870"/>
            <a:ext cx="4829810" cy="33915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11835" indent="-355600">
              <a:lnSpc>
                <a:spcPct val="100000"/>
              </a:lnSpc>
              <a:spcBef>
                <a:spcPts val="530"/>
              </a:spcBef>
              <a:buFont typeface="Arial"/>
              <a:buChar char="●"/>
              <a:tabLst>
                <a:tab pos="711835" algn="l"/>
                <a:tab pos="712470" algn="l"/>
              </a:tabLst>
            </a:pPr>
            <a:r>
              <a:rPr sz="2400" b="1" spc="-1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sz="2400" b="1" spc="-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2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5FCFF"/>
              </a:buClr>
              <a:buSzPct val="75000"/>
              <a:buFont typeface="Arial"/>
              <a:buChar char="●"/>
              <a:tabLst>
                <a:tab pos="354965" algn="l"/>
                <a:tab pos="355600" algn="l"/>
                <a:tab pos="711835" algn="l"/>
              </a:tabLst>
            </a:pPr>
            <a:r>
              <a:rPr sz="2400"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	</a:t>
            </a:r>
            <a:r>
              <a:rPr sz="2400" b="1" spc="-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F5FCFF"/>
              </a:buClr>
              <a:buSzPct val="75000"/>
              <a:buFont typeface="Arial"/>
              <a:buChar char="●"/>
              <a:tabLst>
                <a:tab pos="354965" algn="l"/>
                <a:tab pos="355600" algn="l"/>
                <a:tab pos="711835" algn="l"/>
              </a:tabLst>
            </a:pPr>
            <a:r>
              <a:rPr sz="2400"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	</a:t>
            </a:r>
            <a:r>
              <a:rPr sz="2400" b="1" spc="-10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2400" b="1" spc="-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2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F5FCFF"/>
              </a:buClr>
              <a:buSzPct val="75000"/>
              <a:buFont typeface="Arial"/>
              <a:buChar char="●"/>
              <a:tabLst>
                <a:tab pos="354965" algn="l"/>
                <a:tab pos="355600" algn="l"/>
                <a:tab pos="711835" algn="l"/>
              </a:tabLst>
            </a:pPr>
            <a:r>
              <a:rPr sz="2400"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	</a:t>
            </a:r>
            <a:r>
              <a:rPr sz="2400" b="1" spc="-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b="1"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5FCFF"/>
              </a:buClr>
              <a:buSzPct val="75000"/>
              <a:buFont typeface="Arial"/>
              <a:buChar char="●"/>
              <a:tabLst>
                <a:tab pos="354965" algn="l"/>
                <a:tab pos="355600" algn="l"/>
                <a:tab pos="711835" algn="l"/>
              </a:tabLst>
            </a:pPr>
            <a:r>
              <a:rPr sz="2400"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	</a:t>
            </a:r>
            <a:r>
              <a:rPr sz="2400" b="1" spc="-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sz="2400" b="1" spc="-1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</a:t>
            </a:r>
            <a:r>
              <a:rPr sz="2400" b="1" spc="-2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F5FCFF"/>
              </a:buClr>
              <a:buSzPct val="75000"/>
              <a:buFont typeface="Arial"/>
              <a:buChar char="●"/>
              <a:tabLst>
                <a:tab pos="354965" algn="l"/>
                <a:tab pos="355600" algn="l"/>
                <a:tab pos="711835" algn="l"/>
                <a:tab pos="1868170" algn="l"/>
              </a:tabLst>
            </a:pPr>
            <a:r>
              <a:rPr sz="2400"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	</a:t>
            </a:r>
            <a:r>
              <a:rPr sz="2400" b="1" spc="-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	Building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F5FCFF"/>
              </a:buClr>
              <a:buSzPct val="75000"/>
              <a:buFont typeface="Arial"/>
              <a:buChar char="●"/>
              <a:tabLst>
                <a:tab pos="354965" algn="l"/>
                <a:tab pos="355600" algn="l"/>
                <a:tab pos="711835" algn="l"/>
              </a:tabLst>
            </a:pPr>
            <a:r>
              <a:rPr sz="2400"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	</a:t>
            </a:r>
            <a:r>
              <a:rPr sz="2400" b="1" spc="-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b="1"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9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F5FCFF"/>
              </a:buClr>
              <a:buSzPct val="75000"/>
              <a:buFont typeface="Arial"/>
              <a:buChar char="●"/>
              <a:tabLst>
                <a:tab pos="354965" algn="l"/>
                <a:tab pos="355600" algn="l"/>
                <a:tab pos="711835" algn="l"/>
              </a:tabLst>
            </a:pPr>
            <a:r>
              <a:rPr sz="2400"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	</a:t>
            </a:r>
            <a:r>
              <a:rPr sz="2400" b="1" spc="-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45624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3200" spc="-35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3200" spc="-229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50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0218" y="1276350"/>
            <a:ext cx="8071323" cy="2488259"/>
            <a:chOff x="579238" y="1406425"/>
            <a:chExt cx="8071323" cy="2488259"/>
          </a:xfrm>
        </p:grpSpPr>
        <p:sp>
          <p:nvSpPr>
            <p:cNvPr id="3" name="object 3"/>
            <p:cNvSpPr/>
            <p:nvPr/>
          </p:nvSpPr>
          <p:spPr>
            <a:xfrm>
              <a:off x="579238" y="1406425"/>
              <a:ext cx="8040150" cy="2308325"/>
            </a:xfrm>
            <a:prstGeom prst="rect">
              <a:avLst/>
            </a:prstGeom>
            <a:blipFill>
              <a:blip r:embed="rId2" cstate="print"/>
              <a:srcRect/>
              <a:stretch>
                <a:fillRect b="-23333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3"/>
            <p:cNvSpPr/>
            <p:nvPr/>
          </p:nvSpPr>
          <p:spPr>
            <a:xfrm>
              <a:off x="610411" y="2419350"/>
              <a:ext cx="8040150" cy="1475334"/>
            </a:xfrm>
            <a:prstGeom prst="rect">
              <a:avLst/>
            </a:prstGeom>
            <a:blipFill>
              <a:blip r:embed="rId2" cstate="print"/>
              <a:srcRect/>
              <a:stretch>
                <a:fillRect t="-92968" b="-1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9238" y="1733550"/>
              <a:ext cx="411362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Oval 6"/>
          <p:cNvSpPr/>
          <p:nvPr/>
        </p:nvSpPr>
        <p:spPr>
          <a:xfrm>
            <a:off x="7747473" y="2797338"/>
            <a:ext cx="668482" cy="45920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06704"/>
            <a:ext cx="21920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sz="3200" spc="-25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150" dirty="0" smtClean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lusion: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910869"/>
            <a:ext cx="8220075" cy="41530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43815">
              <a:lnSpc>
                <a:spcPct val="114999"/>
              </a:lnSpc>
              <a:buFont typeface="Verdana"/>
              <a:buAutoNum type="arabicPeriod"/>
              <a:tabLst>
                <a:tab pos="241300" algn="l"/>
              </a:tabLst>
            </a:pP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,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around 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non defaulter and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22%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defaulter.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when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check for  Marriage, Education, Sex with respect to defaulter and we found in marriage  more number of defaulter is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Education more no. of defaulter is  </a:t>
            </a:r>
            <a:r>
              <a:rPr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</a:t>
            </a:r>
            <a:r>
              <a:rPr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 Marriage more no. of defaulter is single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 smtClean="0">
              <a:solidFill>
                <a:srgbClr val="12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3815">
              <a:lnSpc>
                <a:spcPct val="114999"/>
              </a:lnSpc>
              <a:buFont typeface="Verdana"/>
              <a:buAutoNum type="arabicPeriod"/>
              <a:tabLst>
                <a:tab pos="241300" algn="l"/>
              </a:tabLst>
            </a:pP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3840" indent="-231775">
              <a:lnSpc>
                <a:spcPct val="100000"/>
              </a:lnSpc>
              <a:spcBef>
                <a:spcPts val="290"/>
              </a:spcBef>
              <a:buFont typeface="Verdana"/>
              <a:buAutoNum type="arabicPeriod"/>
              <a:tabLst>
                <a:tab pos="244475" algn="l"/>
              </a:tabLst>
            </a:pP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see that with the help of correlation matrix age and marriage are highly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correlated to each other and we drop some columns we are not in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GB" dirty="0" smtClean="0">
              <a:solidFill>
                <a:srgbClr val="12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endParaRPr lang="en-GB" dirty="0" smtClean="0">
              <a:solidFill>
                <a:srgbClr val="12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From Above data ,We observe following :</a:t>
            </a:r>
            <a:endParaRPr lang="en-GB" dirty="0" smtClean="0">
              <a:solidFill>
                <a:srgbClr val="12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0000"/>
              </a:lnSpc>
              <a:spcBef>
                <a:spcPts val="370"/>
              </a:spcBef>
            </a:pP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a.) Using a </a:t>
            </a:r>
            <a:r>
              <a:rPr lang="en-GB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classifier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can predict with </a:t>
            </a:r>
            <a:r>
              <a:rPr lang="en-GB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69.38%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accuracy,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a customer is likely to default next month.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0000"/>
              </a:lnSpc>
              <a:spcBef>
                <a:spcPts val="145"/>
              </a:spcBef>
            </a:pP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1671"/>
            <a:ext cx="22688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332" y="819150"/>
            <a:ext cx="8239759" cy="272164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120014" indent="245110">
              <a:lnSpc>
                <a:spcPts val="2080"/>
              </a:lnSpc>
              <a:spcBef>
                <a:spcPts val="10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0000"/>
              </a:lnSpc>
              <a:spcBef>
                <a:spcPts val="145"/>
              </a:spcBef>
            </a:pP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b.) With </a:t>
            </a:r>
            <a:r>
              <a:rPr lang="en-GB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GB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71.88%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is likely to default next month.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0000"/>
              </a:lnSpc>
              <a:spcBef>
                <a:spcPts val="275"/>
              </a:spcBef>
            </a:pP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c.) With </a:t>
            </a:r>
            <a:r>
              <a:rPr lang="en-GB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XGBoost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lang="en-GB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76.33%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is likely to default next month d.) And with </a:t>
            </a:r>
            <a:r>
              <a:rPr lang="en-GB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lang="en-GB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77.63%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is likely to default  next month.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  <a:buFont typeface="Verdana"/>
              <a:buAutoNum type="arabicPeriod" startAt="4"/>
              <a:tabLst>
                <a:tab pos="264160" algn="l"/>
              </a:tabLst>
            </a:pP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that we build the 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Logistic Regression, Decision Tree, Default XGBoost Classifier &amp; Support vector machine and  in spite of all the models, the best accuracy is obtained from the </a:t>
            </a:r>
            <a:r>
              <a:rPr lang="en-GB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XGBoost  Classifier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1" y="2127250"/>
            <a:ext cx="318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THANK</a:t>
            </a:r>
            <a:r>
              <a:rPr spc="-270" dirty="0"/>
              <a:t> </a:t>
            </a:r>
            <a:r>
              <a:rPr spc="-229" dirty="0"/>
              <a:t>YOU!!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44271"/>
            <a:ext cx="5131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sz="3200" spc="-85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34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799091"/>
            <a:ext cx="8219032" cy="359829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5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pc="1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</a:t>
            </a:r>
            <a:r>
              <a:rPr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spc="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 </a:t>
            </a:r>
            <a:r>
              <a:rPr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-1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r>
              <a:rPr spc="-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banks,</a:t>
            </a:r>
            <a:r>
              <a:rPr spc="-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pc="-1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revenue </a:t>
            </a:r>
            <a:r>
              <a:rPr spc="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pc="-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liquidity  </a:t>
            </a:r>
            <a:r>
              <a:rPr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bank. </a:t>
            </a:r>
            <a:r>
              <a:rPr spc="-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control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pc="-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risk, </a:t>
            </a:r>
            <a:r>
              <a:rPr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spc="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</a:t>
            </a:r>
            <a:r>
              <a:rPr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-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pc="-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spc="-1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cash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pc="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pc="20" dirty="0" smtClean="0">
              <a:solidFill>
                <a:srgbClr val="12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  <a:spcBef>
                <a:spcPts val="50"/>
              </a:spcBef>
            </a:pP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GB" b="0" u="none" spc="-14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4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GB" b="0" u="none" spc="-11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-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b="0" u="none" spc="-14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b="0" u="none" spc="-14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b="0" u="none" spc="-12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b="0" u="none" spc="-12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-3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GB" b="0" u="none" spc="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0" u="none" spc="3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aimed </a:t>
            </a:r>
            <a:r>
              <a:rPr lang="en-GB" b="0" u="none" spc="-1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GB" b="0" u="none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of  </a:t>
            </a:r>
            <a:r>
              <a:rPr lang="en-GB" b="0" u="none" spc="1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default payments </a:t>
            </a:r>
            <a:r>
              <a:rPr lang="en-GB" b="0" u="none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GB" b="0" u="none" spc="-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Taiwan.</a:t>
            </a:r>
            <a:r>
              <a:rPr lang="en-GB" b="0" u="none" spc="-1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5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b="0" u="none" spc="-14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b="0" u="none" spc="-15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en-GB" b="0" u="none" spc="-12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b="0" u="none" spc="-16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-2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 </a:t>
            </a:r>
            <a:r>
              <a:rPr lang="en-GB" b="0" u="none" spc="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management, </a:t>
            </a:r>
            <a:r>
              <a:rPr lang="en-GB" b="0" u="none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0" u="none" spc="-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GB" b="0" u="none" spc="1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GB" b="0" u="none" spc="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0" u="none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GB" b="0" u="none" spc="1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-GB" b="0" u="none" spc="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0" u="none" spc="1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will  </a:t>
            </a:r>
            <a:r>
              <a:rPr lang="en-GB" b="0" u="none" spc="4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GB" b="0" u="none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valuable </a:t>
            </a:r>
            <a:r>
              <a:rPr lang="en-GB" b="0" u="none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GB" b="0" u="none" spc="-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 result </a:t>
            </a:r>
            <a:r>
              <a:rPr lang="en-GB" b="0" u="none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classification </a:t>
            </a:r>
            <a:r>
              <a:rPr lang="en-GB" b="0" u="none" spc="-1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b="0" u="none" spc="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credible </a:t>
            </a:r>
            <a:r>
              <a:rPr lang="en-GB" b="0" u="none" spc="-1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GB" b="0" u="none" spc="3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GB" b="0" u="none" spc="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credible</a:t>
            </a:r>
            <a:r>
              <a:rPr lang="en-GB" b="0" u="none" spc="-30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u="none" spc="-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GB" sz="1600" b="0" u="none" spc="-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  <a:spcBef>
                <a:spcPts val="50"/>
              </a:spcBef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71625"/>
            <a:ext cx="3629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-280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uFill>
                  <a:solidFill>
                    <a:srgbClr val="CC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126" y="951290"/>
            <a:ext cx="8310245" cy="33557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attributes of dataset better</a:t>
            </a:r>
            <a:r>
              <a:rPr sz="2400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GB" sz="2400" b="1" dirty="0" smtClean="0">
              <a:solidFill>
                <a:srgbClr val="12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2110" indent="-360045">
              <a:lnSpc>
                <a:spcPct val="100000"/>
              </a:lnSpc>
              <a:spcBef>
                <a:spcPts val="420"/>
              </a:spcBef>
              <a:buFont typeface="Verdana"/>
              <a:buAutoNum type="arabicPeriod"/>
              <a:tabLst>
                <a:tab pos="372110" algn="l"/>
                <a:tab pos="372745" algn="l"/>
                <a:tab pos="944880" algn="l"/>
              </a:tabLst>
            </a:pPr>
            <a:r>
              <a:rPr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  <a:buFont typeface="Verdana"/>
              <a:buAutoNum type="arabicPeriod"/>
              <a:tabLst>
                <a:tab pos="353695" algn="l"/>
                <a:tab pos="354330" algn="l"/>
                <a:tab pos="2009139" algn="l"/>
              </a:tabLst>
            </a:pP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LIMIT_BAL:</a:t>
            </a: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given credit in NT dollars (includes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family/supplementary credit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940" indent="-396240">
              <a:lnSpc>
                <a:spcPct val="100000"/>
              </a:lnSpc>
              <a:spcBef>
                <a:spcPts val="360"/>
              </a:spcBef>
              <a:buFont typeface="Verdana"/>
              <a:buAutoNum type="arabicPeriod"/>
              <a:tabLst>
                <a:tab pos="408305" algn="l"/>
                <a:tab pos="408940" algn="l"/>
                <a:tab pos="1202690" algn="l"/>
              </a:tabLst>
            </a:pPr>
            <a:r>
              <a:rPr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SEX:</a:t>
            </a: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2=female)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940" indent="-396240">
              <a:lnSpc>
                <a:spcPct val="100000"/>
              </a:lnSpc>
              <a:spcBef>
                <a:spcPts val="360"/>
              </a:spcBef>
              <a:buFont typeface="Verdana"/>
              <a:buAutoNum type="arabicPeriod"/>
              <a:tabLst>
                <a:tab pos="408305" algn="l"/>
                <a:tab pos="408940" algn="l"/>
                <a:tab pos="1202690" algn="l"/>
              </a:tabLst>
            </a:pPr>
            <a:r>
              <a:rPr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1=graduate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2=university, 3=high school,  4=others, 5=unknown, 6=unknown)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0209" indent="-398145">
              <a:lnSpc>
                <a:spcPct val="100000"/>
              </a:lnSpc>
              <a:spcBef>
                <a:spcPts val="360"/>
              </a:spcBef>
              <a:buFont typeface="Verdana"/>
              <a:buAutoNum type="arabicPeriod"/>
              <a:tabLst>
                <a:tab pos="410209" algn="l"/>
                <a:tab pos="410845" algn="l"/>
                <a:tab pos="2134235" algn="l"/>
              </a:tabLst>
            </a:pPr>
            <a:r>
              <a:rPr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MARRIAGE:</a:t>
            </a: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(1=married, 2=single, 3=others)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005" indent="-408940">
              <a:lnSpc>
                <a:spcPct val="100000"/>
              </a:lnSpc>
              <a:spcBef>
                <a:spcPts val="365"/>
              </a:spcBef>
              <a:buFont typeface="Verdana"/>
              <a:buAutoNum type="arabicPeriod"/>
              <a:tabLst>
                <a:tab pos="421005" algn="l"/>
                <a:tab pos="421640" algn="l"/>
                <a:tab pos="1246505" algn="l"/>
              </a:tabLst>
            </a:pPr>
            <a:r>
              <a:rPr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GB" b="1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32410"/>
            <a:ext cx="23609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001928"/>
            <a:ext cx="8208645" cy="16074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32105" algn="l"/>
                <a:tab pos="1657350" algn="l"/>
              </a:tabLst>
            </a:pPr>
            <a:r>
              <a:rPr b="1" spc="-1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	</a:t>
            </a:r>
            <a:r>
              <a:rPr b="1"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PAY_0-6</a:t>
            </a:r>
            <a:r>
              <a:rPr b="1" spc="-1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7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1" spc="-27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Repayment</a:t>
            </a:r>
            <a:r>
              <a:rPr spc="-1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September-</a:t>
            </a:r>
            <a:r>
              <a:rPr spc="-1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April,</a:t>
            </a:r>
            <a:r>
              <a:rPr spc="-1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pc="-4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Unused, </a:t>
            </a:r>
            <a:r>
              <a:rPr spc="-3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spc="-4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</a:t>
            </a:r>
            <a:r>
              <a:rPr spc="-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duly, </a:t>
            </a:r>
            <a:r>
              <a:rPr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0=Revolving </a:t>
            </a:r>
            <a:r>
              <a:rPr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Credit, </a:t>
            </a:r>
            <a:r>
              <a:rPr spc="-8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1=payment</a:t>
            </a:r>
            <a:r>
              <a:rPr spc="-50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month,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2=payment</a:t>
            </a:r>
            <a:r>
              <a:rPr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months,8=payment</a:t>
            </a:r>
            <a:r>
              <a:rPr spc="-1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1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months,</a:t>
            </a:r>
            <a:r>
              <a:rPr spc="-1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9=payment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nine</a:t>
            </a:r>
            <a:r>
              <a:rPr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spc="-35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pc="-35" dirty="0" smtClean="0">
              <a:solidFill>
                <a:srgbClr val="12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334285"/>
            <a:ext cx="1999614" cy="13563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434"/>
              </a:spcBef>
              <a:buFont typeface="Verdana"/>
              <a:buAutoNum type="arabicPeriod" startAt="8"/>
              <a:tabLst>
                <a:tab pos="344805" algn="l"/>
                <a:tab pos="345440" algn="l"/>
              </a:tabLst>
            </a:pPr>
            <a:r>
              <a:rPr sz="1900" b="1" spc="-1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BILL_AMT1-6: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900" spc="-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 </a:t>
            </a:r>
            <a:r>
              <a:rPr sz="1900" spc="-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(NT</a:t>
            </a:r>
            <a:r>
              <a:rPr sz="1900" spc="-3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dollar)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6390">
              <a:lnSpc>
                <a:spcPct val="100000"/>
              </a:lnSpc>
              <a:spcBef>
                <a:spcPts val="350"/>
              </a:spcBef>
              <a:buFont typeface="Verdana"/>
              <a:buAutoNum type="arabicPeriod" startAt="9"/>
              <a:tabLst>
                <a:tab pos="338455" algn="l"/>
                <a:tab pos="339090" algn="l"/>
              </a:tabLst>
            </a:pPr>
            <a:r>
              <a:rPr sz="1900" b="1" spc="-1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PAY_AMT1-6: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900" spc="-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 </a:t>
            </a:r>
            <a:r>
              <a:rPr sz="1900" spc="-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(NT</a:t>
            </a:r>
            <a:r>
              <a:rPr sz="1900" spc="-3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dollar)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0" y="2367951"/>
            <a:ext cx="556831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pc="-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September-</a:t>
            </a:r>
            <a:r>
              <a:rPr spc="-1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April,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062744"/>
            <a:ext cx="611513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September-</a:t>
            </a:r>
            <a:r>
              <a:rPr spc="-1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April,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50" y="3709822"/>
            <a:ext cx="799528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  <a:tab pos="4354830" algn="l"/>
              </a:tabLst>
            </a:pPr>
            <a:r>
              <a:rPr b="1" spc="-2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	</a:t>
            </a:r>
            <a:r>
              <a:rPr b="1" spc="-80" dirty="0" err="1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default.payment.next.month</a:t>
            </a:r>
            <a:r>
              <a:rPr b="1" spc="-8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1" spc="-8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pc="-3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(1=yes, </a:t>
            </a:r>
            <a:r>
              <a:rPr spc="-1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0=no)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95350"/>
            <a:ext cx="7315200" cy="381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GB" b="1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Understanding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GB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information on documented columns values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GB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data to get it ready for Analysis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GB" b="1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(EDA)</a:t>
            </a:r>
          </a:p>
          <a:p>
            <a:pPr marL="213360" indent="-201295">
              <a:lnSpc>
                <a:spcPct val="100000"/>
              </a:lnSpc>
              <a:spcBef>
                <a:spcPts val="330"/>
              </a:spcBef>
              <a:buChar char="●"/>
              <a:tabLst>
                <a:tab pos="213995" algn="l"/>
              </a:tabLst>
            </a:pPr>
            <a:r>
              <a:rPr lang="en-GB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Examining the data with visualization</a:t>
            </a:r>
          </a:p>
          <a:p>
            <a:pPr marL="213360" indent="-201295">
              <a:lnSpc>
                <a:spcPct val="100000"/>
              </a:lnSpc>
              <a:spcBef>
                <a:spcPts val="320"/>
              </a:spcBef>
              <a:buChar char="●"/>
              <a:tabLst>
                <a:tab pos="213995" algn="l"/>
              </a:tabLst>
            </a:pPr>
            <a:r>
              <a:rPr lang="en-GB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graphs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GB" b="1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  <a:r>
              <a:rPr lang="en-GB" b="1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(Machine Learning)</a:t>
            </a:r>
          </a:p>
          <a:p>
            <a:pPr marL="151130" indent="-139065">
              <a:lnSpc>
                <a:spcPct val="100000"/>
              </a:lnSpc>
              <a:spcBef>
                <a:spcPts val="325"/>
              </a:spcBef>
              <a:buChar char="●"/>
              <a:tabLst>
                <a:tab pos="151765" algn="l"/>
              </a:tabLst>
            </a:pPr>
            <a:r>
              <a:rPr lang="en-GB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</a:p>
          <a:p>
            <a:pPr marL="151130" indent="-139065">
              <a:lnSpc>
                <a:spcPct val="100000"/>
              </a:lnSpc>
              <a:spcBef>
                <a:spcPts val="325"/>
              </a:spcBef>
              <a:buChar char="●"/>
              <a:tabLst>
                <a:tab pos="151765" algn="l"/>
              </a:tabLst>
            </a:pPr>
            <a:r>
              <a:rPr lang="en-GB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151130" indent="-139065">
              <a:lnSpc>
                <a:spcPct val="100000"/>
              </a:lnSpc>
              <a:spcBef>
                <a:spcPts val="325"/>
              </a:spcBef>
              <a:buChar char="●"/>
              <a:tabLst>
                <a:tab pos="151765" algn="l"/>
              </a:tabLst>
            </a:pPr>
            <a:r>
              <a:rPr lang="en-GB"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151130" indent="-139065">
              <a:lnSpc>
                <a:spcPct val="100000"/>
              </a:lnSpc>
              <a:spcBef>
                <a:spcPts val="325"/>
              </a:spcBef>
              <a:buChar char="●"/>
              <a:tabLst>
                <a:tab pos="151765" algn="l"/>
              </a:tabLst>
            </a:pPr>
            <a:r>
              <a:rPr lang="en-GB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marL="12065">
              <a:lnSpc>
                <a:spcPct val="100000"/>
              </a:lnSpc>
              <a:spcBef>
                <a:spcPts val="325"/>
              </a:spcBef>
              <a:tabLst>
                <a:tab pos="151765" algn="l"/>
              </a:tabLst>
            </a:pPr>
            <a:r>
              <a:rPr lang="en-GB" b="1" spc="30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GB" b="1" spc="30" dirty="0">
              <a:solidFill>
                <a:srgbClr val="124F5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33350"/>
            <a:ext cx="3406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spc="-145" dirty="0">
                <a:solidFill>
                  <a:srgbClr val="CC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Approach Overview</a:t>
            </a:r>
            <a:endParaRPr lang="en-GB" sz="3200" b="1" spc="-145" dirty="0">
              <a:solidFill>
                <a:srgbClr val="CC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1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97357"/>
            <a:ext cx="6825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32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(EDA)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796493"/>
            <a:ext cx="3882390" cy="37748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637540">
              <a:lnSpc>
                <a:spcPct val="100000"/>
              </a:lnSpc>
              <a:spcBef>
                <a:spcPts val="475"/>
              </a:spcBef>
            </a:pPr>
            <a:r>
              <a:rPr b="1" spc="14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2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4999"/>
              </a:lnSpc>
              <a:spcBef>
                <a:spcPts val="40"/>
              </a:spcBef>
            </a:pPr>
            <a:r>
              <a:rPr spc="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1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20000 clients </a:t>
            </a:r>
            <a:r>
              <a:rPr spc="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spc="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 </a:t>
            </a:r>
            <a:r>
              <a:rPr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5300 </a:t>
            </a:r>
            <a:r>
              <a:rPr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pc="-1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payment.</a:t>
            </a:r>
            <a:r>
              <a:rPr spc="-1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pc="-1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,there</a:t>
            </a:r>
            <a:r>
              <a:rPr spc="-1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 </a:t>
            </a:r>
            <a:r>
              <a:rPr spc="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spc="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pc="-1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non-defaulter(0)  </a:t>
            </a:r>
            <a:r>
              <a:rPr spc="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defaulter(1)</a:t>
            </a:r>
            <a:r>
              <a:rPr spc="-39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9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2890">
              <a:lnSpc>
                <a:spcPct val="115300"/>
              </a:lnSpc>
            </a:pPr>
            <a:r>
              <a:rPr b="1" spc="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b="1" spc="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  <a:r>
              <a:rPr b="1"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b="1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Defaulters</a:t>
            </a:r>
            <a:r>
              <a:rPr b="1" spc="-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b="1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22%</a:t>
            </a:r>
            <a:r>
              <a:rPr b="1"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b="1" spc="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Defaulters</a:t>
            </a:r>
            <a:r>
              <a:rPr b="1" spc="-1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711072"/>
            <a:ext cx="4425685" cy="4104596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6652"/>
            <a:ext cx="40290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742950"/>
            <a:ext cx="133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989" y="692658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4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949604"/>
            <a:ext cx="3601085" cy="308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8325">
              <a:lnSpc>
                <a:spcPct val="115100"/>
              </a:lnSpc>
              <a:spcBef>
                <a:spcPts val="100"/>
              </a:spcBef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Male credit holder 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err="1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epresented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1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 Female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00660">
              <a:lnSpc>
                <a:spcPct val="114999"/>
              </a:lnSpc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male </a:t>
            </a:r>
            <a:r>
              <a:rPr lang="en-GB"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Female.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5100"/>
              </a:lnSpc>
              <a:spcBef>
                <a:spcPts val="5"/>
              </a:spcBef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evident from the second graph  that the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defaulter have  high proportion of females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8086" y="490943"/>
            <a:ext cx="4316759" cy="2357197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877" y="2944973"/>
            <a:ext cx="4170529" cy="2229696"/>
          </a:xfrm>
          <a:prstGeom prst="rect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6451"/>
            <a:ext cx="317373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147" y="528571"/>
            <a:ext cx="4255135" cy="436978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040130" indent="-977265">
              <a:lnSpc>
                <a:spcPct val="100000"/>
              </a:lnSpc>
              <a:spcBef>
                <a:spcPts val="470"/>
              </a:spcBef>
              <a:buClr>
                <a:srgbClr val="F5FCFF"/>
              </a:buClr>
              <a:buSzPct val="77777"/>
              <a:buFont typeface="Arial"/>
              <a:buChar char="●"/>
              <a:tabLst>
                <a:tab pos="1040130" algn="l"/>
                <a:tab pos="1040765" algn="l"/>
              </a:tabLst>
            </a:pPr>
            <a:r>
              <a:rPr b="1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marR="689610">
              <a:lnSpc>
                <a:spcPct val="114999"/>
              </a:lnSpc>
              <a:spcBef>
                <a:spcPts val="35"/>
              </a:spcBef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number of credit holders are  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 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Graduates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then 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school  students.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marR="55880">
              <a:lnSpc>
                <a:spcPct val="114999"/>
              </a:lnSpc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2</a:t>
            </a:r>
            <a:r>
              <a:rPr baseline="264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it is clear that those  people who are university students have  higher default payment w.r.to graduates  and high school people.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marR="184785">
              <a:lnSpc>
                <a:spcPct val="115100"/>
              </a:lnSpc>
            </a:pP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default, from 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7%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default, and from high 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4%</a:t>
            </a:r>
            <a:r>
              <a:rPr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default.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86071" y="108204"/>
            <a:ext cx="4733290" cy="5004435"/>
            <a:chOff x="4386071" y="108204"/>
            <a:chExt cx="4733290" cy="5004435"/>
          </a:xfrm>
        </p:grpSpPr>
        <p:sp>
          <p:nvSpPr>
            <p:cNvPr id="5" name="object 5"/>
            <p:cNvSpPr/>
            <p:nvPr/>
          </p:nvSpPr>
          <p:spPr>
            <a:xfrm>
              <a:off x="4386071" y="108204"/>
              <a:ext cx="4248912" cy="2708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5685" y="2852713"/>
              <a:ext cx="4703636" cy="2259618"/>
            </a:xfrm>
            <a:prstGeom prst="rect">
              <a:avLst/>
            </a:prstGeom>
            <a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1018</Words>
  <Application>Microsoft Office PowerPoint</Application>
  <PresentationFormat>On-screen Show (16:9)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Verdana</vt:lpstr>
      <vt:lpstr>Office Theme</vt:lpstr>
      <vt:lpstr>Capstone Project - 3 Credit Card Default Prediction</vt:lpstr>
      <vt:lpstr>Table of contents:-</vt:lpstr>
      <vt:lpstr>Overview and Objective</vt:lpstr>
      <vt:lpstr>Data Description</vt:lpstr>
      <vt:lpstr>Continued….</vt:lpstr>
      <vt:lpstr>PowerPoint Presentation</vt:lpstr>
      <vt:lpstr>Exploratory Data Analysis (EDA)</vt:lpstr>
      <vt:lpstr>EDA Continued…</vt:lpstr>
      <vt:lpstr>EDA Continued…</vt:lpstr>
      <vt:lpstr>EDA Continued…</vt:lpstr>
      <vt:lpstr>EDA Continued…</vt:lpstr>
      <vt:lpstr>EDA Continued…</vt:lpstr>
      <vt:lpstr>EDA Continued…</vt:lpstr>
      <vt:lpstr>EDA Continued…</vt:lpstr>
      <vt:lpstr>Feature Engineering</vt:lpstr>
      <vt:lpstr>Resampling</vt:lpstr>
      <vt:lpstr>Model Building:</vt:lpstr>
      <vt:lpstr>MODEL BUILDING (continued):</vt:lpstr>
      <vt:lpstr>MODEL BUILDING (continued):</vt:lpstr>
      <vt:lpstr>Model Evaluation:</vt:lpstr>
      <vt:lpstr>Conclusion:</vt:lpstr>
      <vt:lpstr>Continued…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- 3 Credit Card Default Prediction</dc:title>
  <dc:creator>Lester</dc:creator>
  <cp:lastModifiedBy>Ram</cp:lastModifiedBy>
  <cp:revision>14</cp:revision>
  <dcterms:created xsi:type="dcterms:W3CDTF">2022-05-28T13:03:50Z</dcterms:created>
  <dcterms:modified xsi:type="dcterms:W3CDTF">2022-05-28T18:11:24Z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2022-05-28T00:00:00Z</vt:filetime>
  </property>
</Properties>
</file>