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0" r:id="rId3"/>
    <p:sldId id="343" r:id="rId4"/>
    <p:sldId id="276" r:id="rId5"/>
    <p:sldId id="277" r:id="rId6"/>
    <p:sldId id="282" r:id="rId7"/>
    <p:sldId id="346" r:id="rId8"/>
    <p:sldId id="283" r:id="rId9"/>
    <p:sldId id="284" r:id="rId10"/>
    <p:sldId id="285" r:id="rId11"/>
    <p:sldId id="290" r:id="rId12"/>
    <p:sldId id="291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27" r:id="rId23"/>
    <p:sldId id="328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68" d="100"/>
          <a:sy n="68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B38A5EE-6B0F-4CC1-80CE-9CD292879C3A}" type="datetimeFigureOut">
              <a:rPr lang="en-US"/>
              <a:pPr>
                <a:defRPr/>
              </a:pPr>
              <a:t>8/5/2010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9AC998C-4805-4FD5-A9AC-03E52CB68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A634A16-DE91-43A4-BD77-CA5D9AC86C33}" type="datetimeFigureOut">
              <a:rPr lang="en-US"/>
              <a:pPr>
                <a:defRPr/>
              </a:pPr>
              <a:t>8/5/2010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12F8411-1CD7-4845-8BD7-1EF4729ED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What is search path?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41407D9-4B59-4B00-917D-BE3A7A95AC55}" type="datetime1">
              <a:rPr lang="en-US"/>
              <a:pPr>
                <a:defRPr/>
              </a:pPr>
              <a:t>8/5/2010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CWE/SANS Top 25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61E0780-E915-4D93-A7E4-709514F31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69CDC-091B-48D5-A6EC-C5FF10921E0E}" type="datetime1">
              <a:rPr lang="en-US"/>
              <a:pPr>
                <a:defRPr/>
              </a:pPr>
              <a:t>8/5/2010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CWE/SANS Top 25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948D6-88AB-4186-B6E3-D754023862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C7D17-C4CB-498A-93C7-C8649C8C8F63}" type="datetime1">
              <a:rPr lang="en-US"/>
              <a:pPr>
                <a:defRPr/>
              </a:pPr>
              <a:t>8/5/2010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CWE/SANS Top 25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FDD0C-2E93-4A0A-85DF-075EAB554C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C9EC1-2D34-4699-B7BC-6DF6BC21001A}" type="datetime1">
              <a:rPr lang="en-US"/>
              <a:pPr>
                <a:defRPr/>
              </a:pPr>
              <a:t>8/5/2010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CWE/SANS Top 25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FF820-7437-4E49-B049-BDC6EA25B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F2025-BD83-44AE-9C7D-89695794CC6F}" type="datetime1">
              <a:rPr lang="en-US"/>
              <a:pPr>
                <a:defRPr/>
              </a:pPr>
              <a:t>8/5/2010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CWE/SANS Top 25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6C06E-D899-468D-9C7D-1068FA33B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037DC-39C1-450F-BC4B-30DD9CFA5022}" type="datetime1">
              <a:rPr lang="en-US"/>
              <a:pPr>
                <a:defRPr/>
              </a:pPr>
              <a:t>8/5/2010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CWE/SANS Top 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2C5E0-8E73-4D60-825D-5037BDC57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B9425-C867-4B09-84FC-485221AEFA41}" type="datetime1">
              <a:rPr lang="en-US"/>
              <a:pPr>
                <a:defRPr/>
              </a:pPr>
              <a:t>8/5/2010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CWE/SANS Top 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CDB5B-A06B-416D-924A-F3285EEC39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BDFB9-0593-4D80-8702-BEEFD8E824DD}" type="datetime1">
              <a:rPr lang="en-US"/>
              <a:pPr>
                <a:defRPr/>
              </a:pPr>
              <a:t>8/5/2010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CWE/SANS Top 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2EAAB-82F5-4356-9399-2D1D2641D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85E30-A7EE-437D-9B88-C7B530BEE11C}" type="datetime1">
              <a:rPr lang="en-US"/>
              <a:pPr>
                <a:defRPr/>
              </a:pPr>
              <a:t>8/5/2010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CWE/SANS Top 25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39A9F-2204-4477-A8FA-2DB6C1771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0919B-323F-405C-946E-3E027C4B0334}" type="datetime1">
              <a:rPr lang="en-US"/>
              <a:pPr>
                <a:defRPr/>
              </a:pPr>
              <a:t>8/5/2010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CWE/SANS Top 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751C2-0707-4C63-9780-61DF9179AD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F8985B0-B4D8-4235-B86E-BD828B82464E}" type="datetime1">
              <a:rPr lang="en-US"/>
              <a:pPr>
                <a:defRPr/>
              </a:pPr>
              <a:t>8/5/2010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CWE/SANS Top 25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DD75FEC-8872-4825-BDFE-EB1A48356D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8507026D-D6C9-4301-9666-9842A8DA49A2}" type="datetime1">
              <a:rPr lang="en-US"/>
              <a:pPr>
                <a:defRPr/>
              </a:pPr>
              <a:t>8/5/2010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CWE/SANS Top 25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1ABFBB5-C278-4656-B83F-F53443180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projects/SWSecInstitute/slides/Song.pp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1414"/>
            <a:ext cx="9144000" cy="1829761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latin typeface="Arial"/>
                <a:cs typeface="Arial"/>
              </a:rPr>
              <a:t>CWE/SANS Top 25 Programming Errors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Content Placeholder 1"/>
          <p:cNvSpPr>
            <a:spLocks noGrp="1"/>
          </p:cNvSpPr>
          <p:nvPr>
            <p:ph idx="1"/>
          </p:nvPr>
        </p:nvSpPr>
        <p:spPr>
          <a:xfrm>
            <a:off x="-1" y="1428736"/>
            <a:ext cx="9013825" cy="4929222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Avoid use of C and C++ directly or indirectly 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Double check your buffer is as large as you specify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Use safe string libraries correctly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11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Buffer Flow- Protection</a:t>
            </a:r>
            <a:endParaRPr lang="en-US" sz="2800" dirty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54D7D0D-2A65-4591-90BB-6C5A7EFCE6C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Content Placeholder 1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337192"/>
          </a:xfrm>
        </p:spPr>
        <p:txBody>
          <a:bodyPr/>
          <a:lstStyle/>
          <a:p>
            <a:pPr>
              <a:lnSpc>
                <a:spcPct val="2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The software depends on the programmer to provide a search path so that it knows where it can find critical resources like code libraries or configuration files</a:t>
            </a:r>
          </a:p>
          <a:p>
            <a:pPr>
              <a:lnSpc>
                <a:spcPct val="2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If search path is under attacker control, then the attacker can modify it to point to resources of the attacker’s choice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11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CWE-426: Untrusted Search Path</a:t>
            </a:r>
            <a:endParaRPr lang="en-US" sz="2800" dirty="0"/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3CE6B97-EFAE-482A-9B5A-53015F07114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  <p:sp>
        <p:nvSpPr>
          <p:cNvPr id="5427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Content Placeholder 1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000660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When invoking other programs, specify those programs using fully – qualified pathnames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Sanitize your environment before invoking other programs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Check your search path before use and remove any elements that are likely to be unsafe, such as the current working directory or a temporary files directory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CWE-426: Untrusted Search Path - Protection</a:t>
            </a:r>
            <a:endParaRPr lang="en-US" sz="2800" dirty="0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74CF68-C17D-4C3C-98D8-3A379E90B1E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  <p:sp>
        <p:nvSpPr>
          <p:cNvPr id="5632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Content Placeholder 1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000660"/>
          </a:xfrm>
        </p:spPr>
        <p:txBody>
          <a:bodyPr/>
          <a:lstStyle/>
          <a:p>
            <a:pPr>
              <a:lnSpc>
                <a:spcPct val="2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You don’t have to trust the code that you download and execute</a:t>
            </a:r>
          </a:p>
          <a:p>
            <a:pPr>
              <a:lnSpc>
                <a:spcPct val="2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The download site being used may be trustworthy but some one may have already hacked the site, impersonate it or even modify the code in transit over the network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9013825" cy="1417638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700" dirty="0" smtClean="0">
                <a:latin typeface="Arial"/>
                <a:cs typeface="Arial"/>
              </a:rPr>
              <a:t>CWE-494: Download of Code Without Integrity Check</a:t>
            </a:r>
            <a:endParaRPr lang="en-US" sz="2700" dirty="0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5AC5934-6896-4D76-884D-CCDA2A3EC4F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  <p:sp>
        <p:nvSpPr>
          <p:cNvPr id="6042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Content Placeholder 1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721240"/>
          </a:xfrm>
        </p:spPr>
        <p:txBody>
          <a:bodyPr/>
          <a:lstStyle/>
          <a:p>
            <a:pPr>
              <a:lnSpc>
                <a:spcPct val="2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Perform forward and reverse DNS lookups to detect DNS spoofing</a:t>
            </a:r>
          </a:p>
          <a:p>
            <a:pPr>
              <a:lnSpc>
                <a:spcPct val="2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Encrypt code with a reliable encryption scheme before transmitting</a:t>
            </a:r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11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CWE-494: Download of Code Without Integrity Check - Protection</a:t>
            </a:r>
            <a:endParaRPr lang="en-US" sz="2800" dirty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0F57204-376E-4ABA-BCDF-B0C9529B905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  <p:sp>
        <p:nvSpPr>
          <p:cNvPr id="6144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Content Placeholder 1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194316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System resources should be disposed correctly after they have reached their end-of-life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This applies to memory files, cookies, data structures, sessions, communication pipes etc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Attackers can exploit improper shutdown to maintain control over those resources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They could also use these resources which look like legitimate data to carry on operations</a:t>
            </a:r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CWE-404: Improper Resource Shutdown or Release</a:t>
            </a:r>
            <a:endParaRPr lang="en-US" sz="2800" dirty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58A10D3-03BB-482E-A8BC-B702351356A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  <p:sp>
        <p:nvSpPr>
          <p:cNvPr id="6246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Content Placeholder 1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194316"/>
          </a:xfrm>
        </p:spPr>
        <p:txBody>
          <a:bodyPr/>
          <a:lstStyle/>
          <a:p>
            <a:pPr>
              <a:lnSpc>
                <a:spcPct val="2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Memory should be allocated/freed using </a:t>
            </a:r>
            <a:r>
              <a:rPr lang="en-US" sz="2400" dirty="0" err="1" smtClean="0">
                <a:latin typeface="Arial" charset="0"/>
                <a:cs typeface="Arial" charset="0"/>
              </a:rPr>
              <a:t>malloc</a:t>
            </a:r>
            <a:r>
              <a:rPr lang="en-US" sz="2400" dirty="0" smtClean="0">
                <a:latin typeface="Arial" charset="0"/>
                <a:cs typeface="Arial" charset="0"/>
              </a:rPr>
              <a:t>/free, new/delete, new[]/delete[]</a:t>
            </a:r>
          </a:p>
          <a:p>
            <a:pPr>
              <a:lnSpc>
                <a:spcPct val="2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Free all resources that you allocate and be consistent where you free memory in a function</a:t>
            </a:r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CWE-404: Improper Resource Shutdown or Release - Protection</a:t>
            </a:r>
            <a:endParaRPr lang="en-US" sz="2800" dirty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FB60AE-B5A7-47DA-9D82-3E7243ACA9C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  <p:sp>
        <p:nvSpPr>
          <p:cNvPr id="6349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Content Placeholder 1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122878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Proper initialization helps to ensure the software will run without fail in the middle of an important event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The variables need to be initialized properly each time so that the attacker cannot gain any information from previous sessions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11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CWE-665: Improper Initialization</a:t>
            </a:r>
            <a:endParaRPr lang="en-US" sz="2800" dirty="0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EFFDBC2-D094-45BA-948E-47E984E66A9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  <p:sp>
        <p:nvSpPr>
          <p:cNvPr id="6451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Content Placeholder 1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89462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Explicitly initialize all your variables and other data stores, either during declaration or just before the first stage.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Avoid race conditions</a:t>
            </a:r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9013825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CWE-665: Improper Initialization - Protection</a:t>
            </a:r>
            <a:endParaRPr lang="en-US" sz="2800" dirty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0F9115-3EB4-4499-9521-48F909B46FB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/>
          </a:p>
        </p:txBody>
      </p:sp>
      <p:sp>
        <p:nvSpPr>
          <p:cNvPr id="6554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Content Placeholder 1"/>
          <p:cNvSpPr>
            <a:spLocks noGrp="1"/>
          </p:cNvSpPr>
          <p:nvPr>
            <p:ph idx="1"/>
          </p:nvPr>
        </p:nvSpPr>
        <p:spPr>
          <a:xfrm>
            <a:off x="-1" y="1285860"/>
            <a:ext cx="9013825" cy="5122878"/>
          </a:xfrm>
        </p:spPr>
        <p:txBody>
          <a:bodyPr/>
          <a:lstStyle/>
          <a:p>
            <a:pPr>
              <a:lnSpc>
                <a:spcPct val="2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Computers can perform calculations whose results don’t seem to make mathematical sense. For example, divide-by-zero</a:t>
            </a:r>
          </a:p>
          <a:p>
            <a:pPr>
              <a:lnSpc>
                <a:spcPct val="2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When attackers have some control over the inputs that are used in numeric calculations, this weakness can have severe security consequences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1138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111" dirty="0" smtClean="0">
                <a:latin typeface="Arial"/>
                <a:cs typeface="Arial"/>
              </a:rPr>
              <a:t>CWE-682: Incorrect Calculation</a:t>
            </a:r>
            <a:endParaRPr lang="en-US" dirty="0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D7A4F02-EEBC-4B6E-B696-60922B8347A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/>
          </a:p>
        </p:txBody>
      </p:sp>
      <p:sp>
        <p:nvSpPr>
          <p:cNvPr id="6656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1"/>
          <p:cNvSpPr>
            <a:spLocks noGrp="1"/>
          </p:cNvSpPr>
          <p:nvPr>
            <p:ph idx="1"/>
          </p:nvPr>
        </p:nvSpPr>
        <p:spPr>
          <a:xfrm>
            <a:off x="0" y="850900"/>
            <a:ext cx="9144000" cy="55578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CWE-20: Improper Input Validation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CWE-116: Improper Encoding or Escaping of Output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CWE-89: Failure to Preserve SQL Query Structure (aka 'SQL Injection')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CWE-79: Failure to Preserve Web Page Structure (aka 'Cross-site Scripting')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CWE-78: Failure to Preserve OS Command Structure (aka 'OS Command Injection')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CWE-319: Clear text Transmission of Sensitive Information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4290"/>
            <a:ext cx="9144000" cy="857256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111" dirty="0" smtClean="0">
                <a:latin typeface="Arial"/>
                <a:cs typeface="Arial"/>
              </a:rPr>
              <a:t>Insecure Interaction Between Components</a:t>
            </a:r>
            <a:r>
              <a:rPr lang="en-US" sz="4400" dirty="0" smtClean="0">
                <a:latin typeface="Arial"/>
                <a:cs typeface="Arial"/>
              </a:rPr>
              <a:t/>
            </a:r>
            <a:br>
              <a:rPr lang="en-US" sz="4400" dirty="0" smtClean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E46887-36F5-4933-8010-BE7074FCED8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Content Placeholder 1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000660"/>
          </a:xfrm>
        </p:spPr>
        <p:txBody>
          <a:bodyPr/>
          <a:lstStyle/>
          <a:p>
            <a:pPr>
              <a:lnSpc>
                <a:spcPct val="2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Perform input validation on any numeric inputs to make sure they are within expected range</a:t>
            </a:r>
          </a:p>
          <a:p>
            <a:pPr>
              <a:lnSpc>
                <a:spcPct val="2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Use languages, frameworks that make it easier to handle numbers without unexpected consequences. For example </a:t>
            </a:r>
            <a:r>
              <a:rPr lang="en-US" sz="2400" dirty="0" err="1" smtClean="0">
                <a:latin typeface="Arial" charset="0"/>
                <a:cs typeface="Arial" charset="0"/>
              </a:rPr>
              <a:t>SafeInt</a:t>
            </a:r>
            <a:r>
              <a:rPr lang="en-US" sz="2400" dirty="0" smtClean="0">
                <a:latin typeface="Arial" charset="0"/>
                <a:cs typeface="Arial" charset="0"/>
              </a:rPr>
              <a:t> (C++) or </a:t>
            </a:r>
            <a:r>
              <a:rPr lang="en-US" sz="2400" dirty="0" err="1" smtClean="0">
                <a:latin typeface="Arial" charset="0"/>
                <a:cs typeface="Arial" charset="0"/>
              </a:rPr>
              <a:t>IntegerLib</a:t>
            </a:r>
            <a:r>
              <a:rPr lang="en-US" sz="2400" dirty="0" smtClean="0">
                <a:latin typeface="Arial" charset="0"/>
                <a:cs typeface="Arial" charset="0"/>
              </a:rPr>
              <a:t> ( C or C++)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11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CWE-682: Incorrect Calculation - Protection</a:t>
            </a:r>
            <a:endParaRPr lang="en-US" sz="2800" dirty="0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33C4DC1-6420-4478-BD14-75452F0C924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/>
          </a:p>
        </p:txBody>
      </p:sp>
      <p:sp>
        <p:nvSpPr>
          <p:cNvPr id="6758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Content Placeholder 1"/>
          <p:cNvSpPr>
            <a:spLocks noGrp="1"/>
          </p:cNvSpPr>
          <p:nvPr>
            <p:ph idx="1"/>
          </p:nvPr>
        </p:nvSpPr>
        <p:spPr>
          <a:xfrm>
            <a:off x="-1" y="1071546"/>
            <a:ext cx="9144001" cy="5337192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CWE-285: Improper Access Control (Authorization)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 CWE-327: Use of a Broken or Risky Cryptographic Algorithm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 CWE-259: Hard-Coded Password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 CWE-732:  </a:t>
            </a:r>
            <a:r>
              <a:rPr lang="en-US" sz="2400" smtClean="0">
                <a:solidFill>
                  <a:srgbClr val="7F7F7F"/>
                </a:solidFill>
                <a:latin typeface="Arial" charset="0"/>
                <a:cs typeface="Arial" charset="0"/>
              </a:rPr>
              <a:t>Insecure Permission Assignment </a:t>
            </a:r>
            <a:r>
              <a:rPr lang="en-US" sz="240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for Critical Resource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CWE-330: Use of Insufficiently Random Values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CWE-250: Execution with Unnecessary Privileges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 CWE-602: Client-Side Enforcement of Server-Side Security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9013825" cy="14811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latin typeface="Arial"/>
                <a:cs typeface="Arial"/>
              </a:rPr>
              <a:t>Porous Defenses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BD0848A-7609-4E1B-9BA9-DFC6CE01A5F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/>
          </a:p>
        </p:txBody>
      </p:sp>
      <p:sp>
        <p:nvSpPr>
          <p:cNvPr id="6861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Content Placeholder 1"/>
          <p:cNvSpPr>
            <a:spLocks noGrp="1"/>
          </p:cNvSpPr>
          <p:nvPr>
            <p:ph idx="1"/>
          </p:nvPr>
        </p:nvSpPr>
        <p:spPr>
          <a:xfrm>
            <a:off x="0" y="1417638"/>
            <a:ext cx="9013825" cy="4589462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Secure Development Process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Implement Best Practices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Avoiding Risks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latin typeface="Arial"/>
                <a:cs typeface="Arial"/>
              </a:rPr>
              <a:t>Summary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C0B31A6-EB25-4D38-B88B-F7F25F07BD9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/>
          </a:p>
        </p:txBody>
      </p:sp>
      <p:sp>
        <p:nvSpPr>
          <p:cNvPr id="8499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itchFamily="2" charset="2"/>
              <a:buChar char="Ø"/>
            </a:pPr>
            <a:r>
              <a:rPr lang="en-US" sz="2400" smtClean="0">
                <a:solidFill>
                  <a:srgbClr val="FF6600"/>
                </a:solidFill>
              </a:rPr>
              <a:t>http://cwe.mitre.org/top25/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References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3FE7B04-180B-47B2-AA92-5018FB89E85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/>
          </a:p>
        </p:txBody>
      </p:sp>
      <p:sp>
        <p:nvSpPr>
          <p:cNvPr id="8602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1"/>
          <p:cNvSpPr>
            <a:spLocks noGrp="1"/>
          </p:cNvSpPr>
          <p:nvPr>
            <p:ph idx="1"/>
          </p:nvPr>
        </p:nvSpPr>
        <p:spPr>
          <a:xfrm>
            <a:off x="0" y="850900"/>
            <a:ext cx="9144000" cy="5221306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CWE-352: Cross-Site Request Forgery (CSRF)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Arial" charset="0"/>
                <a:cs typeface="Arial" charset="0"/>
              </a:rPr>
              <a:t>CWE-362: Race Condition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CWE-209: Error Message Information Leak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4290"/>
            <a:ext cx="9144000" cy="857256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111" dirty="0" smtClean="0">
                <a:latin typeface="Arial"/>
                <a:cs typeface="Arial"/>
              </a:rPr>
              <a:t>Insecure Interaction Between Components</a:t>
            </a:r>
            <a:r>
              <a:rPr lang="en-US" sz="4400" dirty="0" smtClean="0">
                <a:latin typeface="Arial"/>
                <a:cs typeface="Arial"/>
              </a:rPr>
              <a:t/>
            </a:r>
            <a:br>
              <a:rPr lang="en-US" sz="4400" dirty="0" smtClean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E46887-36F5-4933-8010-BE7074FCED8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Content Placeholder 1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551506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Race condition occurs when multiple users try to access same resource in an application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Attackers generally have control over one process of multiple processes running so that he can compromise the application if it has race condition on any of the variables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Denial of Service could be the result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42876"/>
            <a:ext cx="9144000" cy="1000108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111" dirty="0" smtClean="0">
                <a:latin typeface="Arial"/>
                <a:cs typeface="Arial"/>
              </a:rPr>
              <a:t>CWE-362: Race Condition</a:t>
            </a:r>
            <a:r>
              <a:rPr lang="en-US" sz="4400" dirty="0" smtClean="0">
                <a:latin typeface="Arial"/>
                <a:cs typeface="Arial"/>
              </a:rPr>
              <a:t/>
            </a:r>
            <a:br>
              <a:rPr lang="en-US" sz="4400" dirty="0" smtClean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CDB326-3535-41DC-ABE6-15B6D00DEF0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Content Placeholder 1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006992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Use atomic operations on shared variables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Use a mutex if available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cs typeface="Arial" charset="0"/>
              </a:rPr>
              <a:t>Disable interrupts or signals over critical parts of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11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CWE-362: Race Condition - Protection</a:t>
            </a:r>
            <a:endParaRPr lang="en-US" sz="2800" dirty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9A36FEA-50E4-4CBE-90A4-AD42F7C72BF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ontent Placeholder 1"/>
          <p:cNvSpPr>
            <a:spLocks noGrp="1"/>
          </p:cNvSpPr>
          <p:nvPr>
            <p:ph idx="1"/>
          </p:nvPr>
        </p:nvSpPr>
        <p:spPr>
          <a:xfrm>
            <a:off x="-1" y="1000108"/>
            <a:ext cx="9013825" cy="5214974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300" dirty="0" smtClean="0">
                <a:latin typeface="Arial" charset="0"/>
                <a:cs typeface="Arial" charset="0"/>
              </a:rPr>
              <a:t>CWE-119: Failure to Constrain Operations within the Bounds of a Memory Buffer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30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 CWE-642: External Control of Critical State Data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30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CWE-73: External Control of File Name or Path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300" dirty="0" smtClean="0">
                <a:latin typeface="Arial" charset="0"/>
                <a:cs typeface="Arial" charset="0"/>
              </a:rPr>
              <a:t>CWE-426: Untrusted Search Path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30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CWE-94: Failure to Control Generation of Code (aka 'Code Injection‘)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lvl="1" algn="ctr" fontAlgn="auto">
              <a:spcAft>
                <a:spcPts val="0"/>
              </a:spcAft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Category: Risky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Resource Management</a:t>
            </a:r>
            <a:r>
              <a:rPr lang="en-US" sz="2800" dirty="0">
                <a:latin typeface="Arial"/>
                <a:cs typeface="Arial"/>
              </a:rPr>
              <a:t/>
            </a:r>
            <a:br>
              <a:rPr lang="en-US" sz="2800" dirty="0">
                <a:latin typeface="Arial"/>
                <a:cs typeface="Arial"/>
              </a:rPr>
            </a:br>
            <a:endParaRPr lang="en-US" sz="2800" dirty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FF41AE-7BFA-4BFF-B605-476ED9CD409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ontent Placeholder 1"/>
          <p:cNvSpPr>
            <a:spLocks noGrp="1"/>
          </p:cNvSpPr>
          <p:nvPr>
            <p:ph idx="1"/>
          </p:nvPr>
        </p:nvSpPr>
        <p:spPr>
          <a:xfrm>
            <a:off x="-1" y="1000108"/>
            <a:ext cx="9013825" cy="5214974"/>
          </a:xfrm>
        </p:spPr>
        <p:txBody>
          <a:bodyPr/>
          <a:lstStyle/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300" dirty="0" smtClean="0">
                <a:latin typeface="Arial" charset="0"/>
                <a:cs typeface="Arial" charset="0"/>
              </a:rPr>
              <a:t>CWE-494: Download of Code Without Integrity Check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300" dirty="0" smtClean="0">
                <a:latin typeface="Arial" charset="0"/>
                <a:cs typeface="Arial" charset="0"/>
              </a:rPr>
              <a:t>CWE-404: Improper Resource Shutdown or Release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300" dirty="0" smtClean="0">
                <a:latin typeface="Arial" charset="0"/>
                <a:cs typeface="Arial" charset="0"/>
              </a:rPr>
              <a:t>CWE-665: Improper Initialization</a:t>
            </a:r>
          </a:p>
          <a:p>
            <a:pPr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sz="2300" dirty="0" smtClean="0">
                <a:latin typeface="Arial" charset="0"/>
                <a:cs typeface="Arial" charset="0"/>
              </a:rPr>
              <a:t>CWE-682: Incorrect Calculation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lvl="1" algn="ctr" fontAlgn="auto">
              <a:spcAft>
                <a:spcPts val="0"/>
              </a:spcAft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Category: Risky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Resource Management</a:t>
            </a:r>
            <a:r>
              <a:rPr lang="en-US" sz="2800" dirty="0">
                <a:latin typeface="Arial"/>
                <a:cs typeface="Arial"/>
              </a:rPr>
              <a:t/>
            </a:r>
            <a:br>
              <a:rPr lang="en-US" sz="2800" dirty="0">
                <a:latin typeface="Arial"/>
                <a:cs typeface="Arial"/>
              </a:rPr>
            </a:br>
            <a:endParaRPr lang="en-US" sz="2800" dirty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FF41AE-7BFA-4BFF-B605-476ED9CD409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Content Placeholder 1"/>
          <p:cNvSpPr>
            <a:spLocks noGrp="1"/>
          </p:cNvSpPr>
          <p:nvPr>
            <p:ph idx="1"/>
          </p:nvPr>
        </p:nvSpPr>
        <p:spPr>
          <a:xfrm>
            <a:off x="-1" y="1142984"/>
            <a:ext cx="9144001" cy="5072098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User input overflows the end of a buffer and overwrites the stack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Can be used to execute arbitrary code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Java and .NET are not susceptible to this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Web applications read all types of input from users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  <a:ea typeface="ＭＳ Ｐゴシック"/>
                <a:cs typeface="Arial" charset="0"/>
              </a:rPr>
              <a:t>…and pass to apps, DLL’s, native code, operating system, etc…</a:t>
            </a:r>
          </a:p>
          <a:p>
            <a:pPr>
              <a:buFont typeface="Wingdings 3" pitchFamily="18" charset="2"/>
              <a:buNone/>
            </a:pP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9013825" cy="14176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Arial"/>
                <a:cs typeface="Arial"/>
              </a:rPr>
              <a:t>Failure to Constrain Operations within the Bounds of a Memory Buffer (aka Buffer Overflow)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AB0E4E8-B332-42BC-8BAA-3A5C9676369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4"/>
          <p:cNvSpPr>
            <a:spLocks noChangeArrowheads="1"/>
          </p:cNvSpPr>
          <p:nvPr/>
        </p:nvSpPr>
        <p:spPr bwMode="auto">
          <a:xfrm>
            <a:off x="5422900" y="954088"/>
            <a:ext cx="1828800" cy="53340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47106" name="Line 4"/>
          <p:cNvSpPr>
            <a:spLocks noChangeShapeType="1"/>
          </p:cNvSpPr>
          <p:nvPr/>
        </p:nvSpPr>
        <p:spPr bwMode="auto">
          <a:xfrm flipV="1">
            <a:off x="5422900" y="5907088"/>
            <a:ext cx="1828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07" name="Line 5"/>
          <p:cNvSpPr>
            <a:spLocks noChangeShapeType="1"/>
          </p:cNvSpPr>
          <p:nvPr/>
        </p:nvSpPr>
        <p:spPr bwMode="auto">
          <a:xfrm>
            <a:off x="5422900" y="5449888"/>
            <a:ext cx="1828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08" name="Line 6"/>
          <p:cNvSpPr>
            <a:spLocks noChangeShapeType="1"/>
          </p:cNvSpPr>
          <p:nvPr/>
        </p:nvSpPr>
        <p:spPr bwMode="auto">
          <a:xfrm>
            <a:off x="5422900" y="5068888"/>
            <a:ext cx="1828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09" name="Line 7"/>
          <p:cNvSpPr>
            <a:spLocks noChangeShapeType="1"/>
          </p:cNvSpPr>
          <p:nvPr/>
        </p:nvSpPr>
        <p:spPr bwMode="auto">
          <a:xfrm>
            <a:off x="5422900" y="4535488"/>
            <a:ext cx="1828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0" name="Line 8"/>
          <p:cNvSpPr>
            <a:spLocks noChangeShapeType="1"/>
          </p:cNvSpPr>
          <p:nvPr/>
        </p:nvSpPr>
        <p:spPr bwMode="auto">
          <a:xfrm>
            <a:off x="5422900" y="3544888"/>
            <a:ext cx="1828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Line 9"/>
          <p:cNvSpPr>
            <a:spLocks noChangeShapeType="1"/>
          </p:cNvSpPr>
          <p:nvPr/>
        </p:nvSpPr>
        <p:spPr bwMode="auto">
          <a:xfrm>
            <a:off x="5422900" y="3011488"/>
            <a:ext cx="1828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2" name="Line 10"/>
          <p:cNvSpPr>
            <a:spLocks noChangeShapeType="1"/>
          </p:cNvSpPr>
          <p:nvPr/>
        </p:nvSpPr>
        <p:spPr bwMode="auto">
          <a:xfrm>
            <a:off x="5422900" y="2020888"/>
            <a:ext cx="1828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3" name="Text Box 17"/>
          <p:cNvSpPr txBox="1">
            <a:spLocks noChangeArrowheads="1"/>
          </p:cNvSpPr>
          <p:nvPr/>
        </p:nvSpPr>
        <p:spPr bwMode="auto">
          <a:xfrm>
            <a:off x="5978525" y="5526088"/>
            <a:ext cx="717550" cy="3667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Lucida Sans Unicode" pitchFamily="34" charset="0"/>
              </a:rPr>
              <a:t>code</a:t>
            </a:r>
          </a:p>
        </p:txBody>
      </p:sp>
      <p:sp>
        <p:nvSpPr>
          <p:cNvPr id="47114" name="Text Box 18"/>
          <p:cNvSpPr txBox="1">
            <a:spLocks noChangeArrowheads="1"/>
          </p:cNvSpPr>
          <p:nvPr/>
        </p:nvSpPr>
        <p:spPr bwMode="auto">
          <a:xfrm>
            <a:off x="5680075" y="5029200"/>
            <a:ext cx="1314450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Lucida Sans Unicode" pitchFamily="34" charset="0"/>
              </a:rPr>
              <a:t>static data</a:t>
            </a:r>
          </a:p>
        </p:txBody>
      </p:sp>
      <p:sp>
        <p:nvSpPr>
          <p:cNvPr id="47115" name="Text Box 19"/>
          <p:cNvSpPr txBox="1">
            <a:spLocks noChangeArrowheads="1"/>
          </p:cNvSpPr>
          <p:nvPr/>
        </p:nvSpPr>
        <p:spPr bwMode="auto">
          <a:xfrm>
            <a:off x="6048375" y="4572000"/>
            <a:ext cx="577850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Lucida Sans Unicode" pitchFamily="34" charset="0"/>
              </a:rPr>
              <a:t>bss</a:t>
            </a:r>
          </a:p>
        </p:txBody>
      </p:sp>
      <p:sp>
        <p:nvSpPr>
          <p:cNvPr id="47116" name="Text Box 20"/>
          <p:cNvSpPr txBox="1">
            <a:spLocks noChangeArrowheads="1"/>
          </p:cNvSpPr>
          <p:nvPr/>
        </p:nvSpPr>
        <p:spPr bwMode="auto">
          <a:xfrm>
            <a:off x="5978525" y="4168775"/>
            <a:ext cx="717550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Lucida Sans Unicode" pitchFamily="34" charset="0"/>
              </a:rPr>
              <a:t>heap</a:t>
            </a:r>
          </a:p>
        </p:txBody>
      </p:sp>
      <p:sp>
        <p:nvSpPr>
          <p:cNvPr id="47117" name="Line 21"/>
          <p:cNvSpPr>
            <a:spLocks noChangeShapeType="1"/>
          </p:cNvSpPr>
          <p:nvPr/>
        </p:nvSpPr>
        <p:spPr bwMode="auto">
          <a:xfrm flipV="1">
            <a:off x="6337300" y="3925888"/>
            <a:ext cx="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18" name="Text Box 22"/>
          <p:cNvSpPr txBox="1">
            <a:spLocks noChangeArrowheads="1"/>
          </p:cNvSpPr>
          <p:nvPr/>
        </p:nvSpPr>
        <p:spPr bwMode="auto">
          <a:xfrm>
            <a:off x="5489575" y="3124200"/>
            <a:ext cx="1695450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Lucida Sans Unicode" pitchFamily="34" charset="0"/>
              </a:rPr>
              <a:t>shared library</a:t>
            </a:r>
          </a:p>
        </p:txBody>
      </p:sp>
      <p:sp>
        <p:nvSpPr>
          <p:cNvPr id="47119" name="Text Box 23"/>
          <p:cNvSpPr txBox="1">
            <a:spLocks noChangeArrowheads="1"/>
          </p:cNvSpPr>
          <p:nvPr/>
        </p:nvSpPr>
        <p:spPr bwMode="auto">
          <a:xfrm>
            <a:off x="5876925" y="2057400"/>
            <a:ext cx="768350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Lucida Sans Unicode" pitchFamily="34" charset="0"/>
              </a:rPr>
              <a:t>stack</a:t>
            </a:r>
          </a:p>
        </p:txBody>
      </p:sp>
      <p:sp>
        <p:nvSpPr>
          <p:cNvPr id="47120" name="Line 24"/>
          <p:cNvSpPr>
            <a:spLocks noChangeShapeType="1"/>
          </p:cNvSpPr>
          <p:nvPr/>
        </p:nvSpPr>
        <p:spPr bwMode="auto">
          <a:xfrm flipV="1">
            <a:off x="6337300" y="2325688"/>
            <a:ext cx="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1" name="Text Box 25"/>
          <p:cNvSpPr txBox="1">
            <a:spLocks noChangeArrowheads="1"/>
          </p:cNvSpPr>
          <p:nvPr/>
        </p:nvSpPr>
        <p:spPr bwMode="auto">
          <a:xfrm>
            <a:off x="5553075" y="1295400"/>
            <a:ext cx="1568450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Lucida Sans Unicode" pitchFamily="34" charset="0"/>
              </a:rPr>
              <a:t>kernel space</a:t>
            </a:r>
          </a:p>
        </p:txBody>
      </p:sp>
      <p:sp>
        <p:nvSpPr>
          <p:cNvPr id="47122" name="Text Box 35"/>
          <p:cNvSpPr txBox="1">
            <a:spLocks noChangeArrowheads="1"/>
          </p:cNvSpPr>
          <p:nvPr/>
        </p:nvSpPr>
        <p:spPr bwMode="auto">
          <a:xfrm>
            <a:off x="144463" y="6096000"/>
            <a:ext cx="5564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accent1"/>
                </a:solidFill>
                <a:latin typeface="Lucida Sans Unicode" pitchFamily="34" charset="0"/>
              </a:rPr>
              <a:t>From Dawn Song’s RISE:</a:t>
            </a:r>
            <a:br>
              <a:rPr lang="en-US" sz="1200">
                <a:solidFill>
                  <a:schemeClr val="accent1"/>
                </a:solidFill>
                <a:latin typeface="Lucida Sans Unicode" pitchFamily="34" charset="0"/>
              </a:rPr>
            </a:br>
            <a:r>
              <a:rPr lang="en-US" sz="1200">
                <a:solidFill>
                  <a:schemeClr val="accent1"/>
                </a:solidFill>
                <a:latin typeface="Lucida Sans Unicode" pitchFamily="34" charset="0"/>
                <a:hlinkClick r:id="rId3"/>
              </a:rPr>
              <a:t>http://research.microsoft.com/projects/SWSecInstitute/slides/Song.ppt</a:t>
            </a:r>
            <a:r>
              <a:rPr lang="en-US" sz="1200">
                <a:solidFill>
                  <a:schemeClr val="accent1"/>
                </a:solidFill>
                <a:latin typeface="Lucida Sans Unicode" pitchFamily="34" charset="0"/>
              </a:rPr>
              <a:t>  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2603500" y="1487488"/>
            <a:ext cx="2819400" cy="3886200"/>
            <a:chOff x="1488" y="1104"/>
            <a:chExt cx="1776" cy="2448"/>
          </a:xfrm>
        </p:grpSpPr>
        <p:sp>
          <p:nvSpPr>
            <p:cNvPr id="47149" name="Rectangle 32"/>
            <p:cNvSpPr>
              <a:spLocks noChangeArrowheads="1"/>
            </p:cNvSpPr>
            <p:nvPr/>
          </p:nvSpPr>
          <p:spPr bwMode="auto">
            <a:xfrm>
              <a:off x="1488" y="1104"/>
              <a:ext cx="1152" cy="244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ucida Sans Unicode" pitchFamily="34" charset="0"/>
              </a:endParaRPr>
            </a:p>
          </p:txBody>
        </p:sp>
        <p:sp>
          <p:nvSpPr>
            <p:cNvPr id="47150" name="Line 38"/>
            <p:cNvSpPr>
              <a:spLocks noChangeShapeType="1"/>
            </p:cNvSpPr>
            <p:nvPr/>
          </p:nvSpPr>
          <p:spPr bwMode="auto">
            <a:xfrm>
              <a:off x="1488" y="2112"/>
              <a:ext cx="11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1" name="Text Box 39"/>
            <p:cNvSpPr txBox="1">
              <a:spLocks noChangeArrowheads="1"/>
            </p:cNvSpPr>
            <p:nvPr/>
          </p:nvSpPr>
          <p:spPr bwMode="auto">
            <a:xfrm>
              <a:off x="1624" y="1545"/>
              <a:ext cx="892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Lucida Sans Unicode" pitchFamily="34" charset="0"/>
                </a:rPr>
                <a:t>argument 2</a:t>
              </a:r>
            </a:p>
          </p:txBody>
        </p:sp>
        <p:sp>
          <p:nvSpPr>
            <p:cNvPr id="47152" name="Line 40"/>
            <p:cNvSpPr>
              <a:spLocks noChangeShapeType="1"/>
            </p:cNvSpPr>
            <p:nvPr/>
          </p:nvSpPr>
          <p:spPr bwMode="auto">
            <a:xfrm>
              <a:off x="1488" y="1824"/>
              <a:ext cx="11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3" name="Text Box 41"/>
            <p:cNvSpPr txBox="1">
              <a:spLocks noChangeArrowheads="1"/>
            </p:cNvSpPr>
            <p:nvPr/>
          </p:nvSpPr>
          <p:spPr bwMode="auto">
            <a:xfrm>
              <a:off x="1640" y="1824"/>
              <a:ext cx="892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Lucida Sans Unicode" pitchFamily="34" charset="0"/>
                </a:rPr>
                <a:t>argument 1</a:t>
              </a:r>
            </a:p>
          </p:txBody>
        </p:sp>
        <p:sp>
          <p:nvSpPr>
            <p:cNvPr id="47154" name="Line 42"/>
            <p:cNvSpPr>
              <a:spLocks noChangeShapeType="1"/>
            </p:cNvSpPr>
            <p:nvPr/>
          </p:nvSpPr>
          <p:spPr bwMode="auto">
            <a:xfrm>
              <a:off x="1488" y="2400"/>
              <a:ext cx="11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5" name="Line 43"/>
            <p:cNvSpPr>
              <a:spLocks noChangeShapeType="1"/>
            </p:cNvSpPr>
            <p:nvPr/>
          </p:nvSpPr>
          <p:spPr bwMode="auto">
            <a:xfrm>
              <a:off x="1488" y="2688"/>
              <a:ext cx="11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6" name="Line 44"/>
            <p:cNvSpPr>
              <a:spLocks noChangeShapeType="1"/>
            </p:cNvSpPr>
            <p:nvPr/>
          </p:nvSpPr>
          <p:spPr bwMode="auto">
            <a:xfrm>
              <a:off x="1488" y="2976"/>
              <a:ext cx="11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7" name="Line 45"/>
            <p:cNvSpPr>
              <a:spLocks noChangeShapeType="1"/>
            </p:cNvSpPr>
            <p:nvPr/>
          </p:nvSpPr>
          <p:spPr bwMode="auto">
            <a:xfrm>
              <a:off x="1488" y="1536"/>
              <a:ext cx="11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8" name="Text Box 46"/>
            <p:cNvSpPr txBox="1">
              <a:spLocks noChangeArrowheads="1"/>
            </p:cNvSpPr>
            <p:nvPr/>
          </p:nvSpPr>
          <p:spPr bwMode="auto">
            <a:xfrm>
              <a:off x="1528" y="2160"/>
              <a:ext cx="112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Lucida Sans Unicode" pitchFamily="34" charset="0"/>
                </a:rPr>
                <a:t>return address</a:t>
              </a:r>
            </a:p>
          </p:txBody>
        </p:sp>
        <p:sp>
          <p:nvSpPr>
            <p:cNvPr id="47159" name="Text Box 47"/>
            <p:cNvSpPr txBox="1">
              <a:spLocks noChangeArrowheads="1"/>
            </p:cNvSpPr>
            <p:nvPr/>
          </p:nvSpPr>
          <p:spPr bwMode="auto">
            <a:xfrm>
              <a:off x="1572" y="2409"/>
              <a:ext cx="10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Lucida Sans Unicode" pitchFamily="34" charset="0"/>
                </a:rPr>
                <a:t>frame pointer</a:t>
              </a:r>
            </a:p>
          </p:txBody>
        </p:sp>
        <p:sp>
          <p:nvSpPr>
            <p:cNvPr id="47160" name="Text Box 48"/>
            <p:cNvSpPr txBox="1">
              <a:spLocks noChangeArrowheads="1"/>
            </p:cNvSpPr>
            <p:nvPr/>
          </p:nvSpPr>
          <p:spPr bwMode="auto">
            <a:xfrm>
              <a:off x="1824" y="2697"/>
              <a:ext cx="52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Lucida Sans Unicode" pitchFamily="34" charset="0"/>
                </a:rPr>
                <a:t>locals</a:t>
              </a:r>
            </a:p>
          </p:txBody>
        </p:sp>
        <p:sp>
          <p:nvSpPr>
            <p:cNvPr id="47161" name="Text Box 49"/>
            <p:cNvSpPr txBox="1">
              <a:spLocks noChangeArrowheads="1"/>
            </p:cNvSpPr>
            <p:nvPr/>
          </p:nvSpPr>
          <p:spPr bwMode="auto">
            <a:xfrm>
              <a:off x="1808" y="3168"/>
              <a:ext cx="52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Lucida Sans Unicode" pitchFamily="34" charset="0"/>
                </a:rPr>
                <a:t>buffer</a:t>
              </a:r>
            </a:p>
          </p:txBody>
        </p:sp>
        <p:sp>
          <p:nvSpPr>
            <p:cNvPr id="47162" name="Line 50"/>
            <p:cNvSpPr>
              <a:spLocks noChangeShapeType="1"/>
            </p:cNvSpPr>
            <p:nvPr/>
          </p:nvSpPr>
          <p:spPr bwMode="auto">
            <a:xfrm>
              <a:off x="2064" y="124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3" name="Line 51"/>
            <p:cNvSpPr>
              <a:spLocks noChangeShapeType="1"/>
            </p:cNvSpPr>
            <p:nvPr/>
          </p:nvSpPr>
          <p:spPr bwMode="auto">
            <a:xfrm flipV="1">
              <a:off x="2640" y="1776"/>
              <a:ext cx="624" cy="177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4" name="Line 52"/>
            <p:cNvSpPr>
              <a:spLocks noChangeShapeType="1"/>
            </p:cNvSpPr>
            <p:nvPr/>
          </p:nvSpPr>
          <p:spPr bwMode="auto">
            <a:xfrm>
              <a:off x="2640" y="1104"/>
              <a:ext cx="624" cy="336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2590800" y="3124200"/>
            <a:ext cx="1828800" cy="2286000"/>
            <a:chOff x="1488" y="2112"/>
            <a:chExt cx="1152" cy="1440"/>
          </a:xfrm>
        </p:grpSpPr>
        <p:sp>
          <p:nvSpPr>
            <p:cNvPr id="47146" name="Rectangle 29"/>
            <p:cNvSpPr>
              <a:spLocks noChangeArrowheads="1"/>
            </p:cNvSpPr>
            <p:nvPr/>
          </p:nvSpPr>
          <p:spPr bwMode="auto">
            <a:xfrm>
              <a:off x="1488" y="2112"/>
              <a:ext cx="1152" cy="1440"/>
            </a:xfrm>
            <a:prstGeom prst="rect">
              <a:avLst/>
            </a:prstGeom>
            <a:solidFill>
              <a:srgbClr val="FF0000">
                <a:alpha val="74117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Lucida Sans Unicode" pitchFamily="34" charset="0"/>
              </a:endParaRPr>
            </a:p>
          </p:txBody>
        </p:sp>
        <p:sp>
          <p:nvSpPr>
            <p:cNvPr id="31" name="Text Box 55"/>
            <p:cNvSpPr txBox="1">
              <a:spLocks noChangeArrowheads="1"/>
            </p:cNvSpPr>
            <p:nvPr/>
          </p:nvSpPr>
          <p:spPr bwMode="auto">
            <a:xfrm>
              <a:off x="1564" y="2937"/>
              <a:ext cx="9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itchFamily="-108" charset="0"/>
                </a:rPr>
                <a:t>Attack code</a:t>
              </a:r>
            </a:p>
          </p:txBody>
        </p:sp>
        <p:sp>
          <p:nvSpPr>
            <p:cNvPr id="32" name="Text Box 56"/>
            <p:cNvSpPr txBox="1">
              <a:spLocks noChangeArrowheads="1"/>
            </p:cNvSpPr>
            <p:nvPr/>
          </p:nvSpPr>
          <p:spPr bwMode="auto">
            <a:xfrm>
              <a:off x="1700" y="2112"/>
              <a:ext cx="748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itchFamily="-108" charset="0"/>
                </a:rPr>
                <a:t>Address of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itchFamily="-108" charset="0"/>
                </a:rPr>
                <a:t>Attack code</a:t>
              </a:r>
            </a:p>
          </p:txBody>
        </p:sp>
      </p:grpSp>
      <p:grpSp>
        <p:nvGrpSpPr>
          <p:cNvPr id="47125" name="Group 58"/>
          <p:cNvGrpSpPr>
            <a:grpSpLocks/>
          </p:cNvGrpSpPr>
          <p:nvPr/>
        </p:nvGrpSpPr>
        <p:grpSpPr bwMode="auto">
          <a:xfrm>
            <a:off x="2066925" y="-4641850"/>
            <a:ext cx="1676400" cy="0"/>
            <a:chOff x="3552" y="3753"/>
            <a:chExt cx="1056" cy="231"/>
          </a:xfrm>
        </p:grpSpPr>
        <p:sp>
          <p:nvSpPr>
            <p:cNvPr id="47144" name="Line 33"/>
            <p:cNvSpPr>
              <a:spLocks noChangeShapeType="1"/>
            </p:cNvSpPr>
            <p:nvPr/>
          </p:nvSpPr>
          <p:spPr bwMode="auto">
            <a:xfrm>
              <a:off x="3552" y="3984"/>
              <a:ext cx="105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5" name="Text Box 34"/>
            <p:cNvSpPr txBox="1">
              <a:spLocks noChangeArrowheads="1"/>
            </p:cNvSpPr>
            <p:nvPr/>
          </p:nvSpPr>
          <p:spPr bwMode="auto">
            <a:xfrm>
              <a:off x="3596" y="3753"/>
              <a:ext cx="980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Lucida Sans Unicode" pitchFamily="34" charset="0"/>
                </a:rPr>
                <a:t>0xFFFFFFFF</a:t>
              </a:r>
            </a:p>
          </p:txBody>
        </p:sp>
      </p:grpSp>
      <p:sp>
        <p:nvSpPr>
          <p:cNvPr id="47126" name="Rectangle 61"/>
          <p:cNvSpPr>
            <a:spLocks noGrp="1" noChangeArrowheads="1"/>
          </p:cNvSpPr>
          <p:nvPr/>
        </p:nvSpPr>
        <p:spPr bwMode="auto">
          <a:xfrm>
            <a:off x="-32" y="20618"/>
            <a:ext cx="9144032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/>
                <a:cs typeface="Arial" charset="0"/>
              </a:rPr>
              <a:t>Buffer Overflow Illustrated</a:t>
            </a:r>
          </a:p>
        </p:txBody>
      </p:sp>
      <p:grpSp>
        <p:nvGrpSpPr>
          <p:cNvPr id="47127" name="Group 32"/>
          <p:cNvGrpSpPr>
            <a:grpSpLocks/>
          </p:cNvGrpSpPr>
          <p:nvPr/>
        </p:nvGrpSpPr>
        <p:grpSpPr bwMode="auto">
          <a:xfrm>
            <a:off x="7315200" y="623888"/>
            <a:ext cx="1676400" cy="366712"/>
            <a:chOff x="3552" y="3753"/>
            <a:chExt cx="1056" cy="231"/>
          </a:xfrm>
        </p:grpSpPr>
        <p:sp>
          <p:nvSpPr>
            <p:cNvPr id="47142" name="Line 33"/>
            <p:cNvSpPr>
              <a:spLocks noChangeShapeType="1"/>
            </p:cNvSpPr>
            <p:nvPr/>
          </p:nvSpPr>
          <p:spPr bwMode="auto">
            <a:xfrm>
              <a:off x="3552" y="3984"/>
              <a:ext cx="105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3" name="Text Box 34"/>
            <p:cNvSpPr txBox="1">
              <a:spLocks noChangeArrowheads="1"/>
            </p:cNvSpPr>
            <p:nvPr/>
          </p:nvSpPr>
          <p:spPr bwMode="auto">
            <a:xfrm>
              <a:off x="3596" y="3753"/>
              <a:ext cx="980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Lucida Sans Unicode" pitchFamily="34" charset="0"/>
                </a:rPr>
                <a:t>0xFFFFFFFF</a:t>
              </a:r>
            </a:p>
          </p:txBody>
        </p:sp>
      </p:grpSp>
      <p:grpSp>
        <p:nvGrpSpPr>
          <p:cNvPr id="47128" name="Group 29"/>
          <p:cNvGrpSpPr>
            <a:grpSpLocks/>
          </p:cNvGrpSpPr>
          <p:nvPr/>
        </p:nvGrpSpPr>
        <p:grpSpPr bwMode="auto">
          <a:xfrm>
            <a:off x="7315200" y="1614488"/>
            <a:ext cx="1676400" cy="366712"/>
            <a:chOff x="3552" y="3753"/>
            <a:chExt cx="1056" cy="231"/>
          </a:xfrm>
        </p:grpSpPr>
        <p:sp>
          <p:nvSpPr>
            <p:cNvPr id="47140" name="Line 30"/>
            <p:cNvSpPr>
              <a:spLocks noChangeShapeType="1"/>
            </p:cNvSpPr>
            <p:nvPr/>
          </p:nvSpPr>
          <p:spPr bwMode="auto">
            <a:xfrm>
              <a:off x="3552" y="3984"/>
              <a:ext cx="105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1" name="Text Box 31"/>
            <p:cNvSpPr txBox="1">
              <a:spLocks noChangeArrowheads="1"/>
            </p:cNvSpPr>
            <p:nvPr/>
          </p:nvSpPr>
          <p:spPr bwMode="auto">
            <a:xfrm>
              <a:off x="3596" y="3753"/>
              <a:ext cx="940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Lucida Sans Unicode" pitchFamily="34" charset="0"/>
                </a:rPr>
                <a:t>0xC0000000</a:t>
              </a:r>
            </a:p>
          </p:txBody>
        </p:sp>
      </p:grpSp>
      <p:grpSp>
        <p:nvGrpSpPr>
          <p:cNvPr id="47129" name="Group 26"/>
          <p:cNvGrpSpPr>
            <a:grpSpLocks/>
          </p:cNvGrpSpPr>
          <p:nvPr/>
        </p:nvGrpSpPr>
        <p:grpSpPr bwMode="auto">
          <a:xfrm>
            <a:off x="7315200" y="3138488"/>
            <a:ext cx="1676400" cy="366712"/>
            <a:chOff x="3552" y="3753"/>
            <a:chExt cx="1056" cy="231"/>
          </a:xfrm>
        </p:grpSpPr>
        <p:sp>
          <p:nvSpPr>
            <p:cNvPr id="47138" name="Line 27"/>
            <p:cNvSpPr>
              <a:spLocks noChangeShapeType="1"/>
            </p:cNvSpPr>
            <p:nvPr/>
          </p:nvSpPr>
          <p:spPr bwMode="auto">
            <a:xfrm>
              <a:off x="3552" y="3984"/>
              <a:ext cx="105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9" name="Text Box 28"/>
            <p:cNvSpPr txBox="1">
              <a:spLocks noChangeArrowheads="1"/>
            </p:cNvSpPr>
            <p:nvPr/>
          </p:nvSpPr>
          <p:spPr bwMode="auto">
            <a:xfrm>
              <a:off x="3596" y="3753"/>
              <a:ext cx="91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Lucida Sans Unicode" pitchFamily="34" charset="0"/>
                </a:rPr>
                <a:t>0x42000000</a:t>
              </a:r>
            </a:p>
          </p:txBody>
        </p:sp>
      </p:grpSp>
      <p:grpSp>
        <p:nvGrpSpPr>
          <p:cNvPr id="47130" name="Group 14"/>
          <p:cNvGrpSpPr>
            <a:grpSpLocks/>
          </p:cNvGrpSpPr>
          <p:nvPr/>
        </p:nvGrpSpPr>
        <p:grpSpPr bwMode="auto">
          <a:xfrm>
            <a:off x="7315200" y="5500688"/>
            <a:ext cx="1676400" cy="366712"/>
            <a:chOff x="3552" y="3753"/>
            <a:chExt cx="1056" cy="231"/>
          </a:xfrm>
        </p:grpSpPr>
        <p:sp>
          <p:nvSpPr>
            <p:cNvPr id="47136" name="Line 15"/>
            <p:cNvSpPr>
              <a:spLocks noChangeShapeType="1"/>
            </p:cNvSpPr>
            <p:nvPr/>
          </p:nvSpPr>
          <p:spPr bwMode="auto">
            <a:xfrm>
              <a:off x="3552" y="3984"/>
              <a:ext cx="105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7" name="Text Box 16"/>
            <p:cNvSpPr txBox="1">
              <a:spLocks noChangeArrowheads="1"/>
            </p:cNvSpPr>
            <p:nvPr/>
          </p:nvSpPr>
          <p:spPr bwMode="auto">
            <a:xfrm>
              <a:off x="3596" y="3753"/>
              <a:ext cx="91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Lucida Sans Unicode" pitchFamily="34" charset="0"/>
                </a:rPr>
                <a:t>0x08048000</a:t>
              </a:r>
            </a:p>
          </p:txBody>
        </p:sp>
      </p:grpSp>
      <p:grpSp>
        <p:nvGrpSpPr>
          <p:cNvPr id="47131" name="Group 11"/>
          <p:cNvGrpSpPr>
            <a:grpSpLocks/>
          </p:cNvGrpSpPr>
          <p:nvPr/>
        </p:nvGrpSpPr>
        <p:grpSpPr bwMode="auto">
          <a:xfrm>
            <a:off x="7315200" y="5881688"/>
            <a:ext cx="1676400" cy="366712"/>
            <a:chOff x="3552" y="3753"/>
            <a:chExt cx="1056" cy="231"/>
          </a:xfrm>
        </p:grpSpPr>
        <p:sp>
          <p:nvSpPr>
            <p:cNvPr id="47134" name="Line 12"/>
            <p:cNvSpPr>
              <a:spLocks noChangeShapeType="1"/>
            </p:cNvSpPr>
            <p:nvPr/>
          </p:nvSpPr>
          <p:spPr bwMode="auto">
            <a:xfrm>
              <a:off x="3552" y="3984"/>
              <a:ext cx="105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5" name="Text Box 13"/>
            <p:cNvSpPr txBox="1">
              <a:spLocks noChangeArrowheads="1"/>
            </p:cNvSpPr>
            <p:nvPr/>
          </p:nvSpPr>
          <p:spPr bwMode="auto">
            <a:xfrm>
              <a:off x="3596" y="3753"/>
              <a:ext cx="91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Lucida Sans Unicode" pitchFamily="34" charset="0"/>
                </a:rPr>
                <a:t>0x00000000</a:t>
              </a:r>
            </a:p>
          </p:txBody>
        </p:sp>
      </p:grpSp>
      <p:sp>
        <p:nvSpPr>
          <p:cNvPr id="47132" name="Slide Number Placeholder 6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71364A7-1D4C-4E9A-8438-CF6F7F2ED50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  <p:sp>
        <p:nvSpPr>
          <p:cNvPr id="47133" name="Footer Placeholder 6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CWE/SANS Top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1841</TotalTime>
  <Words>1006</Words>
  <Application>Microsoft Office PowerPoint</Application>
  <PresentationFormat>On-screen Show (4:3)</PresentationFormat>
  <Paragraphs>157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CWE/SANS Top 25 Programming Errors</vt:lpstr>
      <vt:lpstr>Insecure Interaction Between Components </vt:lpstr>
      <vt:lpstr>Insecure Interaction Between Components </vt:lpstr>
      <vt:lpstr>CWE-362: Race Condition </vt:lpstr>
      <vt:lpstr>CWE-362: Race Condition - Protection</vt:lpstr>
      <vt:lpstr>Category: Risky Resource Management </vt:lpstr>
      <vt:lpstr>Category: Risky Resource Management </vt:lpstr>
      <vt:lpstr>Failure to Constrain Operations within the Bounds of a Memory Buffer (aka Buffer Overflow)</vt:lpstr>
      <vt:lpstr>Slide 9</vt:lpstr>
      <vt:lpstr>Buffer Flow- Protection</vt:lpstr>
      <vt:lpstr>CWE-426: Untrusted Search Path</vt:lpstr>
      <vt:lpstr>CWE-426: Untrusted Search Path - Protection</vt:lpstr>
      <vt:lpstr>CWE-494: Download of Code Without Integrity Check</vt:lpstr>
      <vt:lpstr>CWE-494: Download of Code Without Integrity Check - Protection</vt:lpstr>
      <vt:lpstr>CWE-404: Improper Resource Shutdown or Release</vt:lpstr>
      <vt:lpstr>CWE-404: Improper Resource Shutdown or Release - Protection</vt:lpstr>
      <vt:lpstr>CWE-665: Improper Initialization</vt:lpstr>
      <vt:lpstr>CWE-665: Improper Initialization - Protection</vt:lpstr>
      <vt:lpstr>CWE-682: Incorrect Calculation</vt:lpstr>
      <vt:lpstr>CWE-682: Incorrect Calculation - Protection</vt:lpstr>
      <vt:lpstr>Porous Defenses</vt:lpstr>
      <vt:lpstr>Summary</vt:lpstr>
      <vt:lpstr>References</vt:lpstr>
    </vt:vector>
  </TitlesOfParts>
  <Company>New Mexico Institute of Mining &amp;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CWE/SANS Top 25 Programming Errors</dc:title>
  <dc:creator>Anand Paturi</dc:creator>
  <cp:lastModifiedBy>ram</cp:lastModifiedBy>
  <cp:revision>259</cp:revision>
  <dcterms:created xsi:type="dcterms:W3CDTF">2009-05-04T05:35:39Z</dcterms:created>
  <dcterms:modified xsi:type="dcterms:W3CDTF">2010-08-05T15:29:35Z</dcterms:modified>
</cp:coreProperties>
</file>