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4" r:id="rId6"/>
    <p:sldId id="271" r:id="rId7"/>
    <p:sldId id="275"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5CD9E-1EC1-0F48-905A-85E929A678F5}" v="1" dt="2023-03-01T20:20:37.4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680"/>
  </p:normalViewPr>
  <p:slideViewPr>
    <p:cSldViewPr snapToGrid="0">
      <p:cViewPr>
        <p:scale>
          <a:sx n="80" d="100"/>
          <a:sy n="80" d="100"/>
        </p:scale>
        <p:origin x="504"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D" userId="8f5dfa0701822c44" providerId="LiveId" clId="{F2A2E258-F200-3541-A9C1-4577C27EF942}"/>
    <pc:docChg chg="undo custSel modSld">
      <pc:chgData name="Chris D" userId="8f5dfa0701822c44" providerId="LiveId" clId="{F2A2E258-F200-3541-A9C1-4577C27EF942}" dt="2023-02-18T20:08:32.736" v="33" actId="20577"/>
      <pc:docMkLst>
        <pc:docMk/>
      </pc:docMkLst>
      <pc:sldChg chg="modSp">
        <pc:chgData name="Chris D" userId="8f5dfa0701822c44" providerId="LiveId" clId="{F2A2E258-F200-3541-A9C1-4577C27EF942}" dt="2023-02-18T20:08:07" v="28" actId="20577"/>
        <pc:sldMkLst>
          <pc:docMk/>
          <pc:sldMk cId="109857222" sldId="256"/>
        </pc:sldMkLst>
        <pc:spChg chg="mod">
          <ac:chgData name="Chris D" userId="8f5dfa0701822c44" providerId="LiveId" clId="{F2A2E258-F200-3541-A9C1-4577C27EF942}" dt="2023-02-18T20:08:07" v="28" actId="20577"/>
          <ac:spMkLst>
            <pc:docMk/>
            <pc:sldMk cId="109857222" sldId="256"/>
            <ac:spMk id="11" creationId="{00CC22B5-8500-2C45-91DE-A596A6DF1C3B}"/>
          </ac:spMkLst>
        </pc:spChg>
      </pc:sldChg>
      <pc:sldChg chg="delSp modSp">
        <pc:chgData name="Chris D" userId="8f5dfa0701822c44" providerId="LiveId" clId="{F2A2E258-F200-3541-A9C1-4577C27EF942}" dt="2023-02-18T20:08:32.736" v="33" actId="20577"/>
        <pc:sldMkLst>
          <pc:docMk/>
          <pc:sldMk cId="4264099409" sldId="269"/>
        </pc:sldMkLst>
        <pc:spChg chg="mod">
          <ac:chgData name="Chris D" userId="8f5dfa0701822c44" providerId="LiveId" clId="{F2A2E258-F200-3541-A9C1-4577C27EF942}" dt="2023-02-18T20:08:32.736" v="33" actId="20577"/>
          <ac:spMkLst>
            <pc:docMk/>
            <pc:sldMk cId="4264099409" sldId="269"/>
            <ac:spMk id="5" creationId="{65C364C8-A895-0DA4-22DA-8594BCDB956D}"/>
          </ac:spMkLst>
        </pc:spChg>
        <pc:spChg chg="del">
          <ac:chgData name="Chris D" userId="8f5dfa0701822c44" providerId="LiveId" clId="{F2A2E258-F200-3541-A9C1-4577C27EF942}" dt="2023-02-18T20:08:20.212" v="29" actId="478"/>
          <ac:spMkLst>
            <pc:docMk/>
            <pc:sldMk cId="4264099409" sldId="269"/>
            <ac:spMk id="6" creationId="{5B4B8124-C912-EF7E-268A-2BFC80321639}"/>
          </ac:spMkLst>
        </pc:spChg>
      </pc:sldChg>
    </pc:docChg>
  </pc:docChgLst>
  <pc:docChgLst>
    <pc:chgData name="Chris D" userId="8f5dfa0701822c44" providerId="LiveId" clId="{0B55CD9E-1EC1-0F48-905A-85E929A678F5}"/>
    <pc:docChg chg="custSel addSld modSld sldOrd">
      <pc:chgData name="Chris D" userId="8f5dfa0701822c44" providerId="LiveId" clId="{0B55CD9E-1EC1-0F48-905A-85E929A678F5}" dt="2023-03-01T20:24:55.752" v="726" actId="20577"/>
      <pc:docMkLst>
        <pc:docMk/>
      </pc:docMkLst>
      <pc:sldChg chg="modSp mod">
        <pc:chgData name="Chris D" userId="8f5dfa0701822c44" providerId="LiveId" clId="{0B55CD9E-1EC1-0F48-905A-85E929A678F5}" dt="2023-03-01T20:18:31.709" v="21" actId="20577"/>
        <pc:sldMkLst>
          <pc:docMk/>
          <pc:sldMk cId="109857222" sldId="256"/>
        </pc:sldMkLst>
        <pc:spChg chg="mod">
          <ac:chgData name="Chris D" userId="8f5dfa0701822c44" providerId="LiveId" clId="{0B55CD9E-1EC1-0F48-905A-85E929A678F5}" dt="2023-03-01T20:18:31.709" v="21" actId="20577"/>
          <ac:spMkLst>
            <pc:docMk/>
            <pc:sldMk cId="109857222" sldId="256"/>
            <ac:spMk id="11" creationId="{00CC22B5-8500-2C45-91DE-A596A6DF1C3B}"/>
          </ac:spMkLst>
        </pc:spChg>
      </pc:sldChg>
      <pc:sldChg chg="addSp delSp modSp add mod ord">
        <pc:chgData name="Chris D" userId="8f5dfa0701822c44" providerId="LiveId" clId="{0B55CD9E-1EC1-0F48-905A-85E929A678F5}" dt="2023-03-01T20:24:55.752" v="726" actId="20577"/>
        <pc:sldMkLst>
          <pc:docMk/>
          <pc:sldMk cId="3567133265" sldId="275"/>
        </pc:sldMkLst>
        <pc:spChg chg="mod">
          <ac:chgData name="Chris D" userId="8f5dfa0701822c44" providerId="LiveId" clId="{0B55CD9E-1EC1-0F48-905A-85E929A678F5}" dt="2023-03-01T20:20:35.476" v="38" actId="20577"/>
          <ac:spMkLst>
            <pc:docMk/>
            <pc:sldMk cId="3567133265" sldId="275"/>
            <ac:spMk id="4" creationId="{13A09082-1F93-6964-00E1-3AF6D65B4FAA}"/>
          </ac:spMkLst>
        </pc:spChg>
        <pc:spChg chg="mod">
          <ac:chgData name="Chris D" userId="8f5dfa0701822c44" providerId="LiveId" clId="{0B55CD9E-1EC1-0F48-905A-85E929A678F5}" dt="2023-03-01T20:24:55.752" v="726" actId="20577"/>
          <ac:spMkLst>
            <pc:docMk/>
            <pc:sldMk cId="3567133265" sldId="275"/>
            <ac:spMk id="5" creationId="{65C364C8-A895-0DA4-22DA-8594BCDB956D}"/>
          </ac:spMkLst>
        </pc:spChg>
        <pc:picChg chg="del">
          <ac:chgData name="Chris D" userId="8f5dfa0701822c44" providerId="LiveId" clId="{0B55CD9E-1EC1-0F48-905A-85E929A678F5}" dt="2023-03-01T20:20:36.818" v="39" actId="478"/>
          <ac:picMkLst>
            <pc:docMk/>
            <pc:sldMk cId="3567133265" sldId="275"/>
            <ac:picMk id="2" creationId="{66A260C1-B298-E5EF-8C45-F7BCA8E98D20}"/>
          </ac:picMkLst>
        </pc:picChg>
        <pc:picChg chg="add mod">
          <ac:chgData name="Chris D" userId="8f5dfa0701822c44" providerId="LiveId" clId="{0B55CD9E-1EC1-0F48-905A-85E929A678F5}" dt="2023-03-01T20:20:38.884" v="41" actId="1076"/>
          <ac:picMkLst>
            <pc:docMk/>
            <pc:sldMk cId="3567133265" sldId="275"/>
            <ac:picMk id="3" creationId="{404387EB-8609-A35A-4DA9-A969D844CEEF}"/>
          </ac:picMkLst>
        </pc:picChg>
      </pc:sldChg>
    </pc:docChg>
  </pc:docChgLst>
  <pc:docChgLst>
    <pc:chgData name="Chris D" userId="8f5dfa0701822c44" providerId="LiveId" clId="{1227AD15-99F0-BB48-B27F-4BF8210CA2D0}"/>
    <pc:docChg chg="undo custSel addSld delSld modSld">
      <pc:chgData name="Chris D" userId="8f5dfa0701822c44" providerId="LiveId" clId="{1227AD15-99F0-BB48-B27F-4BF8210CA2D0}" dt="2023-02-22T19:36:46.011" v="1377" actId="2696"/>
      <pc:docMkLst>
        <pc:docMk/>
      </pc:docMkLst>
      <pc:sldChg chg="modSp mod">
        <pc:chgData name="Chris D" userId="8f5dfa0701822c44" providerId="LiveId" clId="{1227AD15-99F0-BB48-B27F-4BF8210CA2D0}" dt="2023-02-22T19:09:55.369" v="106" actId="403"/>
        <pc:sldMkLst>
          <pc:docMk/>
          <pc:sldMk cId="4264099409" sldId="269"/>
        </pc:sldMkLst>
        <pc:spChg chg="mod">
          <ac:chgData name="Chris D" userId="8f5dfa0701822c44" providerId="LiveId" clId="{1227AD15-99F0-BB48-B27F-4BF8210CA2D0}" dt="2023-02-22T19:09:55.369" v="106" actId="403"/>
          <ac:spMkLst>
            <pc:docMk/>
            <pc:sldMk cId="4264099409" sldId="269"/>
            <ac:spMk id="5" creationId="{65C364C8-A895-0DA4-22DA-8594BCDB956D}"/>
          </ac:spMkLst>
        </pc:spChg>
      </pc:sldChg>
      <pc:sldChg chg="addSp delSp modSp mod setBg">
        <pc:chgData name="Chris D" userId="8f5dfa0701822c44" providerId="LiveId" clId="{1227AD15-99F0-BB48-B27F-4BF8210CA2D0}" dt="2023-02-22T19:35:26.113" v="1373" actId="5793"/>
        <pc:sldMkLst>
          <pc:docMk/>
          <pc:sldMk cId="2972868854" sldId="270"/>
        </pc:sldMkLst>
        <pc:spChg chg="mod">
          <ac:chgData name="Chris D" userId="8f5dfa0701822c44" providerId="LiveId" clId="{1227AD15-99F0-BB48-B27F-4BF8210CA2D0}" dt="2023-02-22T19:35:23.529" v="1372" actId="26606"/>
          <ac:spMkLst>
            <pc:docMk/>
            <pc:sldMk cId="2972868854" sldId="270"/>
            <ac:spMk id="4" creationId="{13A09082-1F93-6964-00E1-3AF6D65B4FAA}"/>
          </ac:spMkLst>
        </pc:spChg>
        <pc:spChg chg="mod">
          <ac:chgData name="Chris D" userId="8f5dfa0701822c44" providerId="LiveId" clId="{1227AD15-99F0-BB48-B27F-4BF8210CA2D0}" dt="2023-02-22T19:35:26.113" v="1373" actId="5793"/>
          <ac:spMkLst>
            <pc:docMk/>
            <pc:sldMk cId="2972868854" sldId="270"/>
            <ac:spMk id="5" creationId="{65C364C8-A895-0DA4-22DA-8594BCDB956D}"/>
          </ac:spMkLst>
        </pc:spChg>
        <pc:spChg chg="del mod">
          <ac:chgData name="Chris D" userId="8f5dfa0701822c44" providerId="LiveId" clId="{1227AD15-99F0-BB48-B27F-4BF8210CA2D0}" dt="2023-02-22T19:10:24.450" v="110" actId="478"/>
          <ac:spMkLst>
            <pc:docMk/>
            <pc:sldMk cId="2972868854" sldId="270"/>
            <ac:spMk id="6" creationId="{5B4B8124-C912-EF7E-268A-2BFC80321639}"/>
          </ac:spMkLst>
        </pc:spChg>
        <pc:spChg chg="add">
          <ac:chgData name="Chris D" userId="8f5dfa0701822c44" providerId="LiveId" clId="{1227AD15-99F0-BB48-B27F-4BF8210CA2D0}" dt="2023-02-22T19:35:23.529" v="1372" actId="26606"/>
          <ac:spMkLst>
            <pc:docMk/>
            <pc:sldMk cId="2972868854" sldId="270"/>
            <ac:spMk id="10" creationId="{100EDD19-6802-4EC3-95CE-CFFAB042CFD6}"/>
          </ac:spMkLst>
        </pc:spChg>
        <pc:spChg chg="add">
          <ac:chgData name="Chris D" userId="8f5dfa0701822c44" providerId="LiveId" clId="{1227AD15-99F0-BB48-B27F-4BF8210CA2D0}" dt="2023-02-22T19:35:23.529" v="1372" actId="26606"/>
          <ac:spMkLst>
            <pc:docMk/>
            <pc:sldMk cId="2972868854" sldId="270"/>
            <ac:spMk id="12" creationId="{DB17E863-922E-4C26-BD64-E8FD41D28661}"/>
          </ac:spMkLst>
        </pc:spChg>
      </pc:sldChg>
      <pc:sldChg chg="addSp delSp modSp mod setBg">
        <pc:chgData name="Chris D" userId="8f5dfa0701822c44" providerId="LiveId" clId="{1227AD15-99F0-BB48-B27F-4BF8210CA2D0}" dt="2023-02-22T19:36:37.721" v="1375" actId="5793"/>
        <pc:sldMkLst>
          <pc:docMk/>
          <pc:sldMk cId="2233934078" sldId="271"/>
        </pc:sldMkLst>
        <pc:spChg chg="mod">
          <ac:chgData name="Chris D" userId="8f5dfa0701822c44" providerId="LiveId" clId="{1227AD15-99F0-BB48-B27F-4BF8210CA2D0}" dt="2023-02-22T19:36:34.726" v="1374" actId="26606"/>
          <ac:spMkLst>
            <pc:docMk/>
            <pc:sldMk cId="2233934078" sldId="271"/>
            <ac:spMk id="4" creationId="{13A09082-1F93-6964-00E1-3AF6D65B4FAA}"/>
          </ac:spMkLst>
        </pc:spChg>
        <pc:spChg chg="mod">
          <ac:chgData name="Chris D" userId="8f5dfa0701822c44" providerId="LiveId" clId="{1227AD15-99F0-BB48-B27F-4BF8210CA2D0}" dt="2023-02-22T19:36:37.721" v="1375" actId="5793"/>
          <ac:spMkLst>
            <pc:docMk/>
            <pc:sldMk cId="2233934078" sldId="271"/>
            <ac:spMk id="5" creationId="{65C364C8-A895-0DA4-22DA-8594BCDB956D}"/>
          </ac:spMkLst>
        </pc:spChg>
        <pc:spChg chg="del mod">
          <ac:chgData name="Chris D" userId="8f5dfa0701822c44" providerId="LiveId" clId="{1227AD15-99F0-BB48-B27F-4BF8210CA2D0}" dt="2023-02-22T19:21:40.732" v="1105" actId="478"/>
          <ac:spMkLst>
            <pc:docMk/>
            <pc:sldMk cId="2233934078" sldId="271"/>
            <ac:spMk id="6" creationId="{5B4B8124-C912-EF7E-268A-2BFC80321639}"/>
          </ac:spMkLst>
        </pc:spChg>
        <pc:spChg chg="add">
          <ac:chgData name="Chris D" userId="8f5dfa0701822c44" providerId="LiveId" clId="{1227AD15-99F0-BB48-B27F-4BF8210CA2D0}" dt="2023-02-22T19:36:34.726" v="1374" actId="26606"/>
          <ac:spMkLst>
            <pc:docMk/>
            <pc:sldMk cId="2233934078" sldId="271"/>
            <ac:spMk id="10" creationId="{C2554CA6-288E-4202-BC52-2E5A8F0C0AED}"/>
          </ac:spMkLst>
        </pc:spChg>
        <pc:spChg chg="add">
          <ac:chgData name="Chris D" userId="8f5dfa0701822c44" providerId="LiveId" clId="{1227AD15-99F0-BB48-B27F-4BF8210CA2D0}" dt="2023-02-22T19:36:34.726" v="1374" actId="26606"/>
          <ac:spMkLst>
            <pc:docMk/>
            <pc:sldMk cId="2233934078" sldId="271"/>
            <ac:spMk id="12" creationId="{B10BB131-AC8E-4A8E-A5D1-36260F720C3B}"/>
          </ac:spMkLst>
        </pc:spChg>
        <pc:spChg chg="add">
          <ac:chgData name="Chris D" userId="8f5dfa0701822c44" providerId="LiveId" clId="{1227AD15-99F0-BB48-B27F-4BF8210CA2D0}" dt="2023-02-22T19:36:34.726" v="1374" actId="26606"/>
          <ac:spMkLst>
            <pc:docMk/>
            <pc:sldMk cId="2233934078" sldId="271"/>
            <ac:spMk id="14" creationId="{5B7778FC-632E-4DCA-A7CB-0D7731CCF970}"/>
          </ac:spMkLst>
        </pc:spChg>
        <pc:spChg chg="add">
          <ac:chgData name="Chris D" userId="8f5dfa0701822c44" providerId="LiveId" clId="{1227AD15-99F0-BB48-B27F-4BF8210CA2D0}" dt="2023-02-22T19:36:34.726" v="1374" actId="26606"/>
          <ac:spMkLst>
            <pc:docMk/>
            <pc:sldMk cId="2233934078" sldId="271"/>
            <ac:spMk id="16" creationId="{FA23A907-97FB-4A8F-880A-DD77401C4296}"/>
          </ac:spMkLst>
        </pc:spChg>
      </pc:sldChg>
      <pc:sldChg chg="del">
        <pc:chgData name="Chris D" userId="8f5dfa0701822c44" providerId="LiveId" clId="{1227AD15-99F0-BB48-B27F-4BF8210CA2D0}" dt="2023-02-22T19:36:43.080" v="1376" actId="2696"/>
        <pc:sldMkLst>
          <pc:docMk/>
          <pc:sldMk cId="2566343182" sldId="272"/>
        </pc:sldMkLst>
      </pc:sldChg>
      <pc:sldChg chg="del">
        <pc:chgData name="Chris D" userId="8f5dfa0701822c44" providerId="LiveId" clId="{1227AD15-99F0-BB48-B27F-4BF8210CA2D0}" dt="2023-02-22T19:36:46.011" v="1377" actId="2696"/>
        <pc:sldMkLst>
          <pc:docMk/>
          <pc:sldMk cId="1160204470" sldId="273"/>
        </pc:sldMkLst>
      </pc:sldChg>
      <pc:sldChg chg="addSp modSp add mod setBg">
        <pc:chgData name="Chris D" userId="8f5dfa0701822c44" providerId="LiveId" clId="{1227AD15-99F0-BB48-B27F-4BF8210CA2D0}" dt="2023-02-22T19:35:05.037" v="1369" actId="5793"/>
        <pc:sldMkLst>
          <pc:docMk/>
          <pc:sldMk cId="1045483643" sldId="274"/>
        </pc:sldMkLst>
        <pc:spChg chg="mod">
          <ac:chgData name="Chris D" userId="8f5dfa0701822c44" providerId="LiveId" clId="{1227AD15-99F0-BB48-B27F-4BF8210CA2D0}" dt="2023-02-22T19:34:55.938" v="1363" actId="26606"/>
          <ac:spMkLst>
            <pc:docMk/>
            <pc:sldMk cId="1045483643" sldId="274"/>
            <ac:spMk id="4" creationId="{13A09082-1F93-6964-00E1-3AF6D65B4FAA}"/>
          </ac:spMkLst>
        </pc:spChg>
        <pc:spChg chg="mod">
          <ac:chgData name="Chris D" userId="8f5dfa0701822c44" providerId="LiveId" clId="{1227AD15-99F0-BB48-B27F-4BF8210CA2D0}" dt="2023-02-22T19:35:05.037" v="1369" actId="5793"/>
          <ac:spMkLst>
            <pc:docMk/>
            <pc:sldMk cId="1045483643" sldId="274"/>
            <ac:spMk id="5" creationId="{65C364C8-A895-0DA4-22DA-8594BCDB956D}"/>
          </ac:spMkLst>
        </pc:spChg>
        <pc:spChg chg="add">
          <ac:chgData name="Chris D" userId="8f5dfa0701822c44" providerId="LiveId" clId="{1227AD15-99F0-BB48-B27F-4BF8210CA2D0}" dt="2023-02-22T19:34:55.938" v="1363" actId="26606"/>
          <ac:spMkLst>
            <pc:docMk/>
            <pc:sldMk cId="1045483643" sldId="274"/>
            <ac:spMk id="10" creationId="{743AA782-23D1-4521-8CAD-47662984AA08}"/>
          </ac:spMkLst>
        </pc:spChg>
        <pc:spChg chg="add">
          <ac:chgData name="Chris D" userId="8f5dfa0701822c44" providerId="LiveId" clId="{1227AD15-99F0-BB48-B27F-4BF8210CA2D0}" dt="2023-02-22T19:34:55.938" v="1363" actId="26606"/>
          <ac:spMkLst>
            <pc:docMk/>
            <pc:sldMk cId="1045483643" sldId="274"/>
            <ac:spMk id="12" creationId="{650D18FE-0824-4A46-B22C-A86B52E5780A}"/>
          </ac:spMkLst>
        </pc:spChg>
        <pc:picChg chg="add mod">
          <ac:chgData name="Chris D" userId="8f5dfa0701822c44" providerId="LiveId" clId="{1227AD15-99F0-BB48-B27F-4BF8210CA2D0}" dt="2023-02-22T19:34:55.938" v="1363" actId="26606"/>
          <ac:picMkLst>
            <pc:docMk/>
            <pc:sldMk cId="1045483643" sldId="274"/>
            <ac:picMk id="2" creationId="{66A260C1-B298-E5EF-8C45-F7BCA8E98D2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6303200" cy="2769989"/>
          </a:xfrm>
          <a:prstGeom prst="rect">
            <a:avLst/>
          </a:prstGeom>
          <a:solidFill>
            <a:srgbClr val="3B3B3B"/>
          </a:solidFill>
        </p:spPr>
        <p:txBody>
          <a:bodyPr wrap="none" rtlCol="0">
            <a:spAutoFit/>
          </a:bodyPr>
          <a:lstStyle/>
          <a:p>
            <a:r>
              <a:rPr lang="en-US" sz="6600" dirty="0">
                <a:solidFill>
                  <a:srgbClr val="FF6600"/>
                </a:solidFill>
              </a:rPr>
              <a:t>Internship Project</a:t>
            </a:r>
          </a:p>
          <a:p>
            <a:r>
              <a:rPr lang="en-US" sz="4000" dirty="0"/>
              <a:t>Drug Persistency</a:t>
            </a:r>
          </a:p>
          <a:p>
            <a:endParaRPr lang="en-US" sz="4000" dirty="0"/>
          </a:p>
          <a:p>
            <a:r>
              <a:rPr lang="en-US" sz="2800" b="1" dirty="0"/>
              <a:t>February 2023</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A09082-1F93-6964-00E1-3AF6D65B4FAA}"/>
              </a:ext>
            </a:extLst>
          </p:cNvPr>
          <p:cNvSpPr>
            <a:spLocks noGrp="1"/>
          </p:cNvSpPr>
          <p:nvPr>
            <p:ph type="title"/>
          </p:nvPr>
        </p:nvSpPr>
        <p:spPr/>
        <p:txBody>
          <a:bodyPr/>
          <a:lstStyle/>
          <a:p>
            <a:r>
              <a:rPr lang="en-US" dirty="0"/>
              <a:t>Executive Summary</a:t>
            </a:r>
          </a:p>
        </p:txBody>
      </p:sp>
      <p:sp>
        <p:nvSpPr>
          <p:cNvPr id="5" name="Content Placeholder 4">
            <a:extLst>
              <a:ext uri="{FF2B5EF4-FFF2-40B4-BE49-F238E27FC236}">
                <a16:creationId xmlns:a16="http://schemas.microsoft.com/office/drawing/2014/main" id="{65C364C8-A895-0DA4-22DA-8594BCDB956D}"/>
              </a:ext>
            </a:extLst>
          </p:cNvPr>
          <p:cNvSpPr>
            <a:spLocks noGrp="1"/>
          </p:cNvSpPr>
          <p:nvPr>
            <p:ph sz="half" idx="1"/>
          </p:nvPr>
        </p:nvSpPr>
        <p:spPr>
          <a:xfrm>
            <a:off x="838199" y="1825625"/>
            <a:ext cx="10515599" cy="4351338"/>
          </a:xfrm>
        </p:spPr>
        <p:txBody>
          <a:bodyPr>
            <a:normAutofit/>
          </a:bodyPr>
          <a:lstStyle/>
          <a:p>
            <a:pPr marL="0" marR="0" indent="0">
              <a:spcBef>
                <a:spcPts val="900"/>
              </a:spcBef>
              <a:spcAft>
                <a:spcPts val="900"/>
              </a:spcAft>
              <a:buNone/>
            </a:pPr>
            <a:r>
              <a:rPr lang="en-US" sz="2400" dirty="0">
                <a:solidFill>
                  <a:srgbClr val="2D3B45"/>
                </a:solidFill>
                <a:effectLst/>
                <a:latin typeface="Calibri" panose="020F0502020204030204" pitchFamily="34" charset="0"/>
                <a:ea typeface="Times New Roman" panose="02020603050405020304" pitchFamily="18" charset="0"/>
              </a:rPr>
              <a:t>In the medical field, persistence is defined as continuing a course of therapy prescribed by a medical professional. A pharmaceutical company that can’t keep its customers using its product loses money.  It is a well-regarded fact that obtaining new customers is more than double the cost of keeping current ones.  </a:t>
            </a:r>
            <a:endParaRPr lang="en-US" sz="24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2400" dirty="0">
                <a:solidFill>
                  <a:srgbClr val="2D3B45"/>
                </a:solidFill>
                <a:effectLst/>
                <a:latin typeface="Calibri" panose="020F0502020204030204" pitchFamily="34" charset="0"/>
                <a:ea typeface="Times New Roman" panose="02020603050405020304" pitchFamily="18" charset="0"/>
              </a:rPr>
              <a:t>As a society, patients that do not follow long term medical advice drain additional resources from an already overloaded medical system.  Low levels of persistency lead to 125,000 deaths per year and cost the U.S. health care system $100 billion annually. (Rubin, 2006). </a:t>
            </a:r>
            <a:endParaRPr lang="en-US" sz="2400" dirty="0">
              <a:effectLst/>
              <a:latin typeface="Times New Roman" panose="02020603050405020304" pitchFamily="18" charset="0"/>
              <a:ea typeface="Times New Roman" panose="02020603050405020304" pitchFamily="18" charset="0"/>
            </a:endParaRPr>
          </a:p>
          <a:p>
            <a:endParaRPr lang="en-US" sz="3600" dirty="0"/>
          </a:p>
        </p:txBody>
      </p:sp>
    </p:spTree>
    <p:extLst>
      <p:ext uri="{BB962C8B-B14F-4D97-AF65-F5344CB8AC3E}">
        <p14:creationId xmlns:p14="http://schemas.microsoft.com/office/powerpoint/2010/main" val="426409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3A09082-1F93-6964-00E1-3AF6D65B4FA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Approach</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5C364C8-A895-0DA4-22DA-8594BCDB956D}"/>
              </a:ext>
            </a:extLst>
          </p:cNvPr>
          <p:cNvSpPr>
            <a:spLocks noGrp="1"/>
          </p:cNvSpPr>
          <p:nvPr>
            <p:ph sz="half" idx="1"/>
          </p:nvPr>
        </p:nvSpPr>
        <p:spPr>
          <a:xfrm>
            <a:off x="838200" y="1929384"/>
            <a:ext cx="10515600" cy="4251960"/>
          </a:xfrm>
        </p:spPr>
        <p:txBody>
          <a:bodyPr vert="horz" lIns="91440" tIns="45720" rIns="91440" bIns="45720" rtlCol="0">
            <a:normAutofit/>
          </a:bodyPr>
          <a:lstStyle/>
          <a:p>
            <a:pPr marL="0" marR="0" indent="0">
              <a:spcBef>
                <a:spcPts val="900"/>
              </a:spcBef>
              <a:spcAft>
                <a:spcPts val="900"/>
              </a:spcAft>
              <a:buNone/>
            </a:pPr>
            <a:r>
              <a:rPr lang="en-US" sz="2000" b="1" dirty="0"/>
              <a:t>Missing Values:</a:t>
            </a:r>
            <a:r>
              <a:rPr lang="en-US" sz="2000" b="1" dirty="0">
                <a:effectLst/>
              </a:rPr>
              <a:t>  </a:t>
            </a:r>
            <a:r>
              <a:rPr lang="en-US" sz="2000" dirty="0">
                <a:effectLst/>
              </a:rPr>
              <a:t>There is lots of missing data in the dataset which required a </a:t>
            </a:r>
            <a:r>
              <a:rPr lang="en-US" sz="2000" dirty="0"/>
              <a:t>tiered approach:</a:t>
            </a:r>
          </a:p>
          <a:p>
            <a:pPr marL="457200" lvl="1">
              <a:spcBef>
                <a:spcPts val="300"/>
              </a:spcBef>
              <a:spcAft>
                <a:spcPts val="300"/>
              </a:spcAft>
            </a:pPr>
            <a:r>
              <a:rPr lang="en-US" sz="2000" dirty="0"/>
              <a:t>D</a:t>
            </a:r>
            <a:r>
              <a:rPr lang="en-US" sz="2000" dirty="0">
                <a:effectLst/>
              </a:rPr>
              <a:t>ropped rows with </a:t>
            </a:r>
            <a:r>
              <a:rPr lang="en-US" sz="2000" dirty="0" err="1">
                <a:effectLst/>
              </a:rPr>
              <a:t>NaNs</a:t>
            </a:r>
            <a:r>
              <a:rPr lang="en-US" sz="2000" dirty="0">
                <a:effectLst/>
              </a:rPr>
              <a:t> if fields that totaled less than 5% of the overall data.</a:t>
            </a:r>
          </a:p>
          <a:p>
            <a:pPr marL="457200" lvl="1">
              <a:spcBef>
                <a:spcPts val="300"/>
              </a:spcBef>
              <a:spcAft>
                <a:spcPts val="300"/>
              </a:spcAft>
            </a:pPr>
            <a:r>
              <a:rPr lang="en-US" sz="2000" dirty="0"/>
              <a:t>D</a:t>
            </a:r>
            <a:r>
              <a:rPr lang="en-US" sz="2000" dirty="0">
                <a:effectLst/>
              </a:rPr>
              <a:t>ropped fields with missing values that </a:t>
            </a:r>
            <a:r>
              <a:rPr lang="en-US" sz="2000" dirty="0"/>
              <a:t>also had </a:t>
            </a:r>
            <a:r>
              <a:rPr lang="en-US" sz="2000" dirty="0">
                <a:effectLst/>
              </a:rPr>
              <a:t>high correlation to other features, such as </a:t>
            </a:r>
            <a:r>
              <a:rPr lang="en-US" sz="2000" dirty="0" err="1">
                <a:effectLst/>
              </a:rPr>
              <a:t>ntm_specialist_flag</a:t>
            </a:r>
            <a:r>
              <a:rPr lang="en-US" sz="2000" dirty="0">
                <a:effectLst/>
              </a:rPr>
              <a:t> and </a:t>
            </a:r>
            <a:r>
              <a:rPr lang="en-US" sz="2000" dirty="0" err="1">
                <a:effectLst/>
              </a:rPr>
              <a:t>ntm_specialist_bucket</a:t>
            </a:r>
            <a:r>
              <a:rPr lang="en-US" sz="2000" dirty="0">
                <a:effectLst/>
              </a:rPr>
              <a:t>.  Since we already have an </a:t>
            </a:r>
            <a:r>
              <a:rPr lang="en-US" sz="2000" dirty="0" err="1">
                <a:effectLst/>
              </a:rPr>
              <a:t>ntm_speciality</a:t>
            </a:r>
            <a:r>
              <a:rPr lang="en-US" sz="2000" dirty="0">
                <a:effectLst/>
              </a:rPr>
              <a:t> field, we do not need these other aggregated features.</a:t>
            </a:r>
          </a:p>
          <a:p>
            <a:pPr marL="457200" lvl="1">
              <a:spcBef>
                <a:spcPts val="300"/>
              </a:spcBef>
              <a:spcAft>
                <a:spcPts val="300"/>
              </a:spcAft>
            </a:pPr>
            <a:r>
              <a:rPr lang="en-US" sz="2000" dirty="0">
                <a:effectLst/>
              </a:rPr>
              <a:t>For the missing </a:t>
            </a:r>
            <a:r>
              <a:rPr lang="en-US" sz="2000" dirty="0" err="1">
                <a:effectLst/>
              </a:rPr>
              <a:t>ntm_speciality</a:t>
            </a:r>
            <a:r>
              <a:rPr lang="en-US" sz="2000" dirty="0">
                <a:effectLst/>
              </a:rPr>
              <a:t> features, I imputed data to match the proportion of specialties in the original dataset to avoid over weighting the mode, general practitioner. </a:t>
            </a:r>
          </a:p>
          <a:p>
            <a:pPr marL="457200" lvl="1">
              <a:spcBef>
                <a:spcPts val="300"/>
              </a:spcBef>
              <a:spcAft>
                <a:spcPts val="300"/>
              </a:spcAft>
            </a:pPr>
            <a:r>
              <a:rPr lang="en-US" sz="2000" dirty="0">
                <a:effectLst/>
              </a:rPr>
              <a:t>Finally, there is roughly a third of the data set that is missing values for the same rows in the following features: </a:t>
            </a:r>
            <a:r>
              <a:rPr lang="en-US" sz="2000" dirty="0" err="1">
                <a:effectLst/>
              </a:rPr>
              <a:t>change_t_score</a:t>
            </a:r>
            <a:r>
              <a:rPr lang="en-US" sz="2000" dirty="0">
                <a:effectLst/>
              </a:rPr>
              <a:t>, </a:t>
            </a:r>
            <a:r>
              <a:rPr lang="en-US" sz="2000" dirty="0" err="1">
                <a:effectLst/>
              </a:rPr>
              <a:t>risk_segment_during_rx</a:t>
            </a:r>
            <a:r>
              <a:rPr lang="en-US" sz="2000" dirty="0">
                <a:effectLst/>
              </a:rPr>
              <a:t>, and </a:t>
            </a:r>
            <a:r>
              <a:rPr lang="en-US" sz="2000" dirty="0" err="1">
                <a:effectLst/>
              </a:rPr>
              <a:t>tscore_bucket_during_rx</a:t>
            </a:r>
            <a:r>
              <a:rPr lang="en-US" sz="2000" dirty="0">
                <a:effectLst/>
              </a:rPr>
              <a:t>.  This represents too much of the data set to execute an arbitrary imputation.  I conducted a two sample T-test to confirm that </a:t>
            </a:r>
            <a:r>
              <a:rPr lang="en-US" sz="2000" dirty="0" err="1">
                <a:effectLst/>
              </a:rPr>
              <a:t>NaNs</a:t>
            </a:r>
            <a:r>
              <a:rPr lang="en-US" sz="2000" dirty="0">
                <a:effectLst/>
              </a:rPr>
              <a:t> for these fields are not equally distributed in both persistent and not persistent groups. </a:t>
            </a:r>
            <a:endParaRPr lang="en-US" sz="2000" b="1" dirty="0"/>
          </a:p>
        </p:txBody>
      </p:sp>
    </p:spTree>
    <p:extLst>
      <p:ext uri="{BB962C8B-B14F-4D97-AF65-F5344CB8AC3E}">
        <p14:creationId xmlns:p14="http://schemas.microsoft.com/office/powerpoint/2010/main" val="297286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3A09082-1F93-6964-00E1-3AF6D65B4FA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Approach</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5C364C8-A895-0DA4-22DA-8594BCDB956D}"/>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marR="0" indent="0">
              <a:spcBef>
                <a:spcPts val="900"/>
              </a:spcBef>
              <a:spcAft>
                <a:spcPts val="900"/>
              </a:spcAft>
              <a:buNone/>
            </a:pPr>
            <a:r>
              <a:rPr lang="en-US" sz="1900" b="1" dirty="0"/>
              <a:t>Multi-collinearity: </a:t>
            </a:r>
            <a:r>
              <a:rPr lang="en-US" sz="1900" dirty="0"/>
              <a:t>With nearly 70 features, there are numerous redundant columns in the dataset.  Indicators that have both a flag (binary) and measurement field will need to be consolidated to avoid multi-correlation.</a:t>
            </a:r>
          </a:p>
          <a:p>
            <a:pPr marL="0" marR="0" indent="0">
              <a:spcBef>
                <a:spcPts val="900"/>
              </a:spcBef>
              <a:spcAft>
                <a:spcPts val="900"/>
              </a:spcAft>
              <a:buNone/>
            </a:pPr>
            <a:r>
              <a:rPr lang="en-US" sz="1900" b="1" dirty="0">
                <a:effectLst/>
              </a:rPr>
              <a:t>Skewness: </a:t>
            </a:r>
            <a:r>
              <a:rPr lang="en-US" sz="1900" dirty="0">
                <a:effectLst/>
              </a:rPr>
              <a:t>Although most fields are binary, the several numeric fields both suffer from skewness.</a:t>
            </a:r>
            <a:r>
              <a:rPr lang="en-US" sz="1900" dirty="0"/>
              <a:t> L</a:t>
            </a:r>
            <a:r>
              <a:rPr lang="en-US" sz="1900" dirty="0">
                <a:effectLst/>
              </a:rPr>
              <a:t>og transformations reduced the effect of outliers.  Square root and min-max method did not produce adequate results.</a:t>
            </a:r>
          </a:p>
        </p:txBody>
      </p:sp>
      <p:pic>
        <p:nvPicPr>
          <p:cNvPr id="2" name="Picture 1">
            <a:extLst>
              <a:ext uri="{FF2B5EF4-FFF2-40B4-BE49-F238E27FC236}">
                <a16:creationId xmlns:a16="http://schemas.microsoft.com/office/drawing/2014/main" id="{66A260C1-B298-E5EF-8C45-F7BCA8E98D20}"/>
              </a:ext>
            </a:extLst>
          </p:cNvPr>
          <p:cNvPicPr>
            <a:picLocks noChangeAspect="1"/>
          </p:cNvPicPr>
          <p:nvPr/>
        </p:nvPicPr>
        <p:blipFill>
          <a:blip r:embed="rId2"/>
          <a:stretch>
            <a:fillRect/>
          </a:stretch>
        </p:blipFill>
        <p:spPr>
          <a:xfrm>
            <a:off x="6099048" y="1149881"/>
            <a:ext cx="5458968" cy="4558237"/>
          </a:xfrm>
          <a:prstGeom prst="rect">
            <a:avLst/>
          </a:prstGeom>
        </p:spPr>
      </p:pic>
    </p:spTree>
    <p:extLst>
      <p:ext uri="{BB962C8B-B14F-4D97-AF65-F5344CB8AC3E}">
        <p14:creationId xmlns:p14="http://schemas.microsoft.com/office/powerpoint/2010/main" val="1045483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3A09082-1F93-6964-00E1-3AF6D65B4FAA}"/>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kern="1200" dirty="0">
                <a:solidFill>
                  <a:srgbClr val="FFFFFF"/>
                </a:solidFill>
                <a:latin typeface="+mj-lt"/>
                <a:ea typeface="+mj-ea"/>
                <a:cs typeface="+mj-cs"/>
              </a:rPr>
              <a:t>EDA</a:t>
            </a:r>
          </a:p>
        </p:txBody>
      </p:sp>
      <p:sp>
        <p:nvSpPr>
          <p:cNvPr id="14" name="Arc 1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65C364C8-A895-0DA4-22DA-8594BCDB956D}"/>
              </a:ext>
            </a:extLst>
          </p:cNvPr>
          <p:cNvSpPr>
            <a:spLocks noGrp="1"/>
          </p:cNvSpPr>
          <p:nvPr>
            <p:ph sz="half" idx="1"/>
          </p:nvPr>
        </p:nvSpPr>
        <p:spPr>
          <a:xfrm>
            <a:off x="5370153" y="1526033"/>
            <a:ext cx="5536397" cy="3935281"/>
          </a:xfrm>
        </p:spPr>
        <p:txBody>
          <a:bodyPr vert="horz" lIns="91440" tIns="45720" rIns="91440" bIns="45720" rtlCol="0">
            <a:normAutofit/>
          </a:bodyPr>
          <a:lstStyle/>
          <a:p>
            <a:pPr marL="0" marR="0" indent="0">
              <a:spcBef>
                <a:spcPts val="900"/>
              </a:spcBef>
              <a:spcAft>
                <a:spcPts val="900"/>
              </a:spcAft>
              <a:buNone/>
            </a:pPr>
            <a:r>
              <a:rPr lang="en-US" dirty="0">
                <a:effectLst/>
              </a:rPr>
              <a:t>After EDA and transformation, the dataset now contains 107 features to be used for modeling.</a:t>
            </a:r>
          </a:p>
          <a:p>
            <a:pPr marL="0" marR="0">
              <a:spcBef>
                <a:spcPts val="900"/>
              </a:spcBef>
              <a:spcAft>
                <a:spcPts val="900"/>
              </a:spcAft>
            </a:pPr>
            <a:endParaRPr lang="en-US" dirty="0">
              <a:effectLst/>
            </a:endParaRPr>
          </a:p>
          <a:p>
            <a:endParaRPr lang="en-US" dirty="0"/>
          </a:p>
        </p:txBody>
      </p:sp>
    </p:spTree>
    <p:extLst>
      <p:ext uri="{BB962C8B-B14F-4D97-AF65-F5344CB8AC3E}">
        <p14:creationId xmlns:p14="http://schemas.microsoft.com/office/powerpoint/2010/main" val="223393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3A09082-1F93-6964-00E1-3AF6D65B4FA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Results</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5C364C8-A895-0DA4-22DA-8594BCDB956D}"/>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marR="0" indent="0">
              <a:spcBef>
                <a:spcPts val="900"/>
              </a:spcBef>
              <a:spcAft>
                <a:spcPts val="900"/>
              </a:spcAft>
              <a:buNone/>
            </a:pPr>
            <a:r>
              <a:rPr lang="en-US" sz="1900" b="1" dirty="0"/>
              <a:t>Although the final model predicted </a:t>
            </a:r>
            <a:r>
              <a:rPr lang="en-US" sz="1900" b="1" u="sng" dirty="0"/>
              <a:t>patients’ persistency only 77%  </a:t>
            </a:r>
            <a:r>
              <a:rPr lang="en-US" sz="1900" b="1" dirty="0"/>
              <a:t>of the time, it accurately predicts patients who will </a:t>
            </a:r>
            <a:r>
              <a:rPr lang="en-US" sz="1900" b="1" u="sng" dirty="0"/>
              <a:t>not persist </a:t>
            </a:r>
            <a:r>
              <a:rPr lang="en-US" sz="1900" b="1" dirty="0"/>
              <a:t>with treatment </a:t>
            </a:r>
            <a:r>
              <a:rPr lang="en-US" sz="1900" b="1" u="sng" dirty="0"/>
              <a:t>84% </a:t>
            </a:r>
            <a:r>
              <a:rPr lang="en-US" sz="1900" b="1" dirty="0"/>
              <a:t>of time.</a:t>
            </a:r>
          </a:p>
          <a:p>
            <a:pPr marL="0" marR="0" indent="0">
              <a:spcBef>
                <a:spcPts val="900"/>
              </a:spcBef>
              <a:spcAft>
                <a:spcPts val="900"/>
              </a:spcAft>
              <a:buNone/>
            </a:pPr>
            <a:r>
              <a:rPr lang="en-US" sz="1900" dirty="0">
                <a:effectLst/>
              </a:rPr>
              <a:t>It should be noted, however, this analysis has not developed any causal relationship between the provided dataset features and patient’s persistency tendencies.  </a:t>
            </a:r>
          </a:p>
          <a:p>
            <a:pPr marL="0" marR="0" indent="0">
              <a:spcBef>
                <a:spcPts val="900"/>
              </a:spcBef>
              <a:spcAft>
                <a:spcPts val="900"/>
              </a:spcAft>
              <a:buNone/>
            </a:pPr>
            <a:r>
              <a:rPr lang="en-US" sz="1900" dirty="0"/>
              <a:t>I can only </a:t>
            </a:r>
            <a:r>
              <a:rPr lang="en-US" sz="1900" u="sng" dirty="0"/>
              <a:t>correlate</a:t>
            </a:r>
            <a:r>
              <a:rPr lang="en-US" sz="1900" dirty="0"/>
              <a:t> a patient’s persistency likelihood with the amount of concomitant medical treatments, primarily </a:t>
            </a:r>
            <a:r>
              <a:rPr lang="en-US" sz="1900" dirty="0" err="1"/>
              <a:t>Dexa</a:t>
            </a:r>
            <a:r>
              <a:rPr lang="en-US" sz="1900" dirty="0"/>
              <a:t> treatment.</a:t>
            </a:r>
            <a:endParaRPr lang="en-US" sz="1900" u="sng" dirty="0">
              <a:effectLst/>
            </a:endParaRPr>
          </a:p>
        </p:txBody>
      </p:sp>
      <p:pic>
        <p:nvPicPr>
          <p:cNvPr id="3" name="Picture 2">
            <a:extLst>
              <a:ext uri="{FF2B5EF4-FFF2-40B4-BE49-F238E27FC236}">
                <a16:creationId xmlns:a16="http://schemas.microsoft.com/office/drawing/2014/main" id="{404387EB-8609-A35A-4DA9-A969D844CEEF}"/>
              </a:ext>
            </a:extLst>
          </p:cNvPr>
          <p:cNvPicPr>
            <a:picLocks noChangeAspect="1"/>
          </p:cNvPicPr>
          <p:nvPr/>
        </p:nvPicPr>
        <p:blipFill>
          <a:blip r:embed="rId2"/>
          <a:stretch>
            <a:fillRect/>
          </a:stretch>
        </p:blipFill>
        <p:spPr>
          <a:xfrm>
            <a:off x="5887212" y="1860369"/>
            <a:ext cx="5867400" cy="3581400"/>
          </a:xfrm>
          <a:prstGeom prst="rect">
            <a:avLst/>
          </a:prstGeom>
        </p:spPr>
      </p:pic>
    </p:spTree>
    <p:extLst>
      <p:ext uri="{BB962C8B-B14F-4D97-AF65-F5344CB8AC3E}">
        <p14:creationId xmlns:p14="http://schemas.microsoft.com/office/powerpoint/2010/main" val="356713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97</TotalTime>
  <Words>506</Words>
  <Application>Microsoft Macintosh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   Agenda</vt:lpstr>
      <vt:lpstr>Executive Summary</vt:lpstr>
      <vt:lpstr>Approach</vt:lpstr>
      <vt:lpstr>Approach</vt:lpstr>
      <vt:lpstr>EDA</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dc:creator>
  <cp:lastModifiedBy>Chris D</cp:lastModifiedBy>
  <cp:revision>2</cp:revision>
  <dcterms:created xsi:type="dcterms:W3CDTF">2023-02-18T17:30:17Z</dcterms:created>
  <dcterms:modified xsi:type="dcterms:W3CDTF">2023-03-01T20:24:57Z</dcterms:modified>
</cp:coreProperties>
</file>