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6/9/2021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16193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6/9/2021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456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6/9/2021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408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6/9/2021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3186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6/9/2021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749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6/9/2021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6961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6/9/2021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7949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6/9/2021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9216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6/9/2021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719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6/9/2021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8503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6/9/2021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6928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6/9/2021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463469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57" r:id="rId6"/>
    <p:sldLayoutId id="2147483853" r:id="rId7"/>
    <p:sldLayoutId id="2147483854" r:id="rId8"/>
    <p:sldLayoutId id="2147483855" r:id="rId9"/>
    <p:sldLayoutId id="2147483856" r:id="rId10"/>
    <p:sldLayoutId id="214748385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lose up shot of connecting patterns">
            <a:extLst>
              <a:ext uri="{FF2B5EF4-FFF2-40B4-BE49-F238E27FC236}">
                <a16:creationId xmlns:a16="http://schemas.microsoft.com/office/drawing/2014/main" id="{1D70C087-49B3-425A-BBD6-7B85BD10A476}"/>
              </a:ext>
            </a:extLst>
          </p:cNvPr>
          <p:cNvPicPr>
            <a:picLocks noChangeAspect="1"/>
          </p:cNvPicPr>
          <p:nvPr/>
        </p:nvPicPr>
        <p:blipFill rotWithShape="1">
          <a:blip r:embed="rId2">
            <a:alphaModFix amt="35000"/>
          </a:blip>
          <a:srcRect l="25"/>
          <a:stretch/>
        </p:blipFill>
        <p:spPr>
          <a:xfrm>
            <a:off x="48761" y="6452"/>
            <a:ext cx="12188951" cy="6857990"/>
          </a:xfrm>
          <a:prstGeom prst="rect">
            <a:avLst/>
          </a:prstGeom>
        </p:spPr>
      </p:pic>
      <p:sp>
        <p:nvSpPr>
          <p:cNvPr id="2" name="Title 1">
            <a:extLst>
              <a:ext uri="{FF2B5EF4-FFF2-40B4-BE49-F238E27FC236}">
                <a16:creationId xmlns:a16="http://schemas.microsoft.com/office/drawing/2014/main" id="{9A2A4202-DD46-404F-AEE3-C0B2E8F4226E}"/>
              </a:ext>
            </a:extLst>
          </p:cNvPr>
          <p:cNvSpPr>
            <a:spLocks noGrp="1"/>
          </p:cNvSpPr>
          <p:nvPr>
            <p:ph type="ctrTitle"/>
          </p:nvPr>
        </p:nvSpPr>
        <p:spPr>
          <a:xfrm>
            <a:off x="3327722" y="777240"/>
            <a:ext cx="5782804" cy="2493876"/>
          </a:xfrm>
        </p:spPr>
        <p:txBody>
          <a:bodyPr vert="horz" lIns="91440" tIns="45720" rIns="91440" bIns="45720" rtlCol="0" anchor="b">
            <a:normAutofit/>
          </a:bodyPr>
          <a:lstStyle/>
          <a:p>
            <a:r>
              <a:rPr lang="en-US" sz="4400" kern="1200" dirty="0">
                <a:solidFill>
                  <a:schemeClr val="tx1"/>
                </a:solidFill>
                <a:latin typeface="+mj-lt"/>
                <a:ea typeface="+mj-ea"/>
                <a:cs typeface="+mj-cs"/>
              </a:rPr>
              <a:t>PRODUCT RECOMMENDATION SYSTEM</a:t>
            </a:r>
          </a:p>
        </p:txBody>
      </p:sp>
      <p:sp>
        <p:nvSpPr>
          <p:cNvPr id="3" name="Subtitle 2">
            <a:extLst>
              <a:ext uri="{FF2B5EF4-FFF2-40B4-BE49-F238E27FC236}">
                <a16:creationId xmlns:a16="http://schemas.microsoft.com/office/drawing/2014/main" id="{B193A380-6CAA-45B6-B124-E3A3A46F52E0}"/>
              </a:ext>
            </a:extLst>
          </p:cNvPr>
          <p:cNvSpPr>
            <a:spLocks noGrp="1"/>
          </p:cNvSpPr>
          <p:nvPr>
            <p:ph type="subTitle" idx="1"/>
          </p:nvPr>
        </p:nvSpPr>
        <p:spPr>
          <a:xfrm>
            <a:off x="2351315" y="3429000"/>
            <a:ext cx="8085570" cy="2333562"/>
          </a:xfrm>
        </p:spPr>
        <p:txBody>
          <a:bodyPr vert="horz" lIns="91440" tIns="45720" rIns="91440" bIns="45720" rtlCol="0" anchor="t">
            <a:normAutofit fontScale="92500" lnSpcReduction="10000"/>
          </a:bodyPr>
          <a:lstStyle/>
          <a:p>
            <a:pPr indent="-228600">
              <a:buFont typeface="Arial" panose="020B0604020202020204" pitchFamily="34" charset="0"/>
              <a:buChar char="•"/>
            </a:pPr>
            <a:r>
              <a:rPr lang="en-US" sz="1800" b="1" dirty="0">
                <a:solidFill>
                  <a:schemeClr val="tx1"/>
                </a:solidFill>
              </a:rPr>
              <a:t>Team:</a:t>
            </a:r>
          </a:p>
          <a:p>
            <a:pPr indent="-228600">
              <a:buFont typeface="Arial" panose="020B0604020202020204" pitchFamily="34" charset="0"/>
              <a:buChar char="•"/>
            </a:pPr>
            <a:r>
              <a:rPr lang="en-US" sz="1800" b="1" dirty="0">
                <a:solidFill>
                  <a:schemeClr val="tx1"/>
                </a:solidFill>
              </a:rPr>
              <a:t>Vishnu Shashank- 20MCB1009</a:t>
            </a:r>
          </a:p>
          <a:p>
            <a:pPr indent="-228600">
              <a:buFont typeface="Arial" panose="020B0604020202020204" pitchFamily="34" charset="0"/>
              <a:buChar char="•"/>
            </a:pPr>
            <a:r>
              <a:rPr lang="en-US" sz="1800" b="1" dirty="0" err="1">
                <a:solidFill>
                  <a:schemeClr val="tx1"/>
                </a:solidFill>
              </a:rPr>
              <a:t>Akshay</a:t>
            </a:r>
            <a:r>
              <a:rPr lang="en-US" sz="1800" b="1" dirty="0">
                <a:solidFill>
                  <a:schemeClr val="tx1"/>
                </a:solidFill>
              </a:rPr>
              <a:t> Kumar Yadav – 20MCB1015</a:t>
            </a:r>
          </a:p>
          <a:p>
            <a:pPr indent="-228600">
              <a:buFont typeface="Arial" panose="020B0604020202020204" pitchFamily="34" charset="0"/>
              <a:buChar char="•"/>
            </a:pPr>
            <a:r>
              <a:rPr lang="en-US" sz="1800" b="1" dirty="0" err="1">
                <a:solidFill>
                  <a:schemeClr val="tx1"/>
                </a:solidFill>
              </a:rPr>
              <a:t>Vallu</a:t>
            </a:r>
            <a:r>
              <a:rPr lang="en-US" sz="1800" b="1" dirty="0">
                <a:solidFill>
                  <a:schemeClr val="tx1"/>
                </a:solidFill>
              </a:rPr>
              <a:t> </a:t>
            </a:r>
            <a:r>
              <a:rPr lang="en-US" sz="1800" b="1" dirty="0" err="1">
                <a:solidFill>
                  <a:schemeClr val="tx1"/>
                </a:solidFill>
              </a:rPr>
              <a:t>Prajith</a:t>
            </a:r>
            <a:r>
              <a:rPr lang="en-US" sz="1800" b="1" dirty="0">
                <a:solidFill>
                  <a:schemeClr val="tx1"/>
                </a:solidFill>
              </a:rPr>
              <a:t> – 20MCB1018</a:t>
            </a:r>
          </a:p>
          <a:p>
            <a:pPr indent="-228600">
              <a:buFont typeface="Arial" panose="020B0604020202020204" pitchFamily="34" charset="0"/>
              <a:buChar char="•"/>
            </a:pPr>
            <a:r>
              <a:rPr lang="en-US" sz="1800" b="1" dirty="0" err="1">
                <a:solidFill>
                  <a:schemeClr val="tx1"/>
                </a:solidFill>
              </a:rPr>
              <a:t>Ezhil</a:t>
            </a:r>
            <a:r>
              <a:rPr lang="en-US" sz="1800" b="1" dirty="0">
                <a:solidFill>
                  <a:schemeClr val="tx1"/>
                </a:solidFill>
              </a:rPr>
              <a:t> </a:t>
            </a:r>
            <a:r>
              <a:rPr lang="en-US" sz="1800" b="1" dirty="0" err="1">
                <a:solidFill>
                  <a:schemeClr val="tx1"/>
                </a:solidFill>
              </a:rPr>
              <a:t>Oviya</a:t>
            </a:r>
            <a:r>
              <a:rPr lang="en-US" sz="1800" b="1" dirty="0">
                <a:solidFill>
                  <a:schemeClr val="tx1"/>
                </a:solidFill>
              </a:rPr>
              <a:t> – 20MCB1003</a:t>
            </a:r>
          </a:p>
          <a:p>
            <a:pPr indent="-228600">
              <a:buFont typeface="Arial" panose="020B0604020202020204" pitchFamily="34" charset="0"/>
              <a:buChar char="•"/>
            </a:pPr>
            <a:r>
              <a:rPr lang="en-US" sz="1800" b="1" dirty="0">
                <a:solidFill>
                  <a:srgbClr val="FFFFFF"/>
                </a:solidFill>
              </a:rPr>
              <a:t>                                         </a:t>
            </a:r>
          </a:p>
          <a:p>
            <a:pPr indent="-228600">
              <a:buFont typeface="Arial" panose="020B0604020202020204" pitchFamily="34" charset="0"/>
              <a:buChar char="•"/>
            </a:pPr>
            <a:r>
              <a:rPr lang="en-US" sz="1800" b="1" dirty="0">
                <a:solidFill>
                  <a:srgbClr val="FFFFFF"/>
                </a:solidFill>
              </a:rPr>
              <a:t>                                                                     </a:t>
            </a:r>
            <a:r>
              <a:rPr lang="en-US" sz="1800" b="1" dirty="0">
                <a:solidFill>
                  <a:schemeClr val="tx1"/>
                </a:solidFill>
              </a:rPr>
              <a:t>PROFESSOR : Dr. </a:t>
            </a:r>
            <a:r>
              <a:rPr lang="en-US" sz="1800" b="1" dirty="0" err="1">
                <a:solidFill>
                  <a:schemeClr val="tx1"/>
                </a:solidFill>
              </a:rPr>
              <a:t>Bhuvaneswari</a:t>
            </a:r>
            <a:r>
              <a:rPr lang="en-US" sz="1800" b="1" dirty="0">
                <a:solidFill>
                  <a:schemeClr val="tx1"/>
                </a:solidFill>
              </a:rPr>
              <a:t> </a:t>
            </a:r>
            <a:r>
              <a:rPr lang="en-US" sz="1800" b="1" dirty="0" err="1">
                <a:solidFill>
                  <a:schemeClr val="tx1"/>
                </a:solidFill>
              </a:rPr>
              <a:t>Anbalagan</a:t>
            </a:r>
            <a:endParaRPr lang="en-US" sz="1800" b="1" dirty="0">
              <a:solidFill>
                <a:schemeClr val="tx1"/>
              </a:solidFill>
            </a:endParaRPr>
          </a:p>
        </p:txBody>
      </p:sp>
    </p:spTree>
    <p:extLst>
      <p:ext uri="{BB962C8B-B14F-4D97-AF65-F5344CB8AC3E}">
        <p14:creationId xmlns:p14="http://schemas.microsoft.com/office/powerpoint/2010/main" val="143830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5CE6-E43B-43C2-A234-8F4E43601817}"/>
              </a:ext>
            </a:extLst>
          </p:cNvPr>
          <p:cNvSpPr>
            <a:spLocks noGrp="1"/>
          </p:cNvSpPr>
          <p:nvPr>
            <p:ph type="title"/>
          </p:nvPr>
        </p:nvSpPr>
        <p:spPr/>
        <p:txBody>
          <a:bodyPr/>
          <a:lstStyle/>
          <a:p>
            <a:r>
              <a:rPr lang="en-IN" dirty="0"/>
              <a:t>DATABASE : MongoDB</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78868B8-5DE0-491D-887F-04010B5F6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240" y="1825624"/>
            <a:ext cx="10563550" cy="4887409"/>
          </a:xfrm>
        </p:spPr>
      </p:pic>
    </p:spTree>
    <p:extLst>
      <p:ext uri="{BB962C8B-B14F-4D97-AF65-F5344CB8AC3E}">
        <p14:creationId xmlns:p14="http://schemas.microsoft.com/office/powerpoint/2010/main" val="221881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4330-705E-4F6D-AEAD-D69E920BDB42}"/>
              </a:ext>
            </a:extLst>
          </p:cNvPr>
          <p:cNvSpPr>
            <a:spLocks noGrp="1"/>
          </p:cNvSpPr>
          <p:nvPr>
            <p:ph type="title"/>
          </p:nvPr>
        </p:nvSpPr>
        <p:spPr>
          <a:xfrm>
            <a:off x="0" y="1444752"/>
            <a:ext cx="11969496" cy="6464808"/>
          </a:xfrm>
        </p:spPr>
        <p:txBody>
          <a:bodyPr>
            <a:normAutofit/>
          </a:bodyPr>
          <a:lstStyle/>
          <a:p>
            <a:r>
              <a:rPr lang="en-IN" sz="2400" dirty="0"/>
              <a:t>And Also Parameter Tuning is also applied ,The parameter tuning is applied with the help of surprise selection model on SVD</a:t>
            </a:r>
            <a:br>
              <a:rPr lang="en-IN" sz="2400" dirty="0"/>
            </a:br>
            <a:br>
              <a:rPr lang="en-IN" sz="2400" dirty="0"/>
            </a:br>
            <a:r>
              <a:rPr lang="en-IN" sz="2400" dirty="0"/>
              <a:t>For PARAMETER TUNING, The Result Obtained was :0.858</a:t>
            </a:r>
          </a:p>
        </p:txBody>
      </p:sp>
      <p:graphicFrame>
        <p:nvGraphicFramePr>
          <p:cNvPr id="7" name="Table 7">
            <a:extLst>
              <a:ext uri="{FF2B5EF4-FFF2-40B4-BE49-F238E27FC236}">
                <a16:creationId xmlns:a16="http://schemas.microsoft.com/office/drawing/2014/main" id="{090F8702-9615-48EF-AC4E-166E42A1BE43}"/>
              </a:ext>
            </a:extLst>
          </p:cNvPr>
          <p:cNvGraphicFramePr>
            <a:graphicFrameLocks noGrp="1"/>
          </p:cNvGraphicFramePr>
          <p:nvPr>
            <p:ph idx="1"/>
            <p:extLst>
              <p:ext uri="{D42A27DB-BD31-4B8C-83A1-F6EECF244321}">
                <p14:modId xmlns:p14="http://schemas.microsoft.com/office/powerpoint/2010/main" val="4240880212"/>
              </p:ext>
            </p:extLst>
          </p:nvPr>
        </p:nvGraphicFramePr>
        <p:xfrm>
          <a:off x="933324" y="1825625"/>
          <a:ext cx="10658474" cy="1478280"/>
        </p:xfrm>
        <a:graphic>
          <a:graphicData uri="http://schemas.openxmlformats.org/drawingml/2006/table">
            <a:tbl>
              <a:tblPr firstRow="1" bandRow="1">
                <a:tableStyleId>{5C22544A-7EE6-4342-B048-85BDC9FD1C3A}</a:tableStyleId>
              </a:tblPr>
              <a:tblGrid>
                <a:gridCol w="5329237">
                  <a:extLst>
                    <a:ext uri="{9D8B030D-6E8A-4147-A177-3AD203B41FA5}">
                      <a16:colId xmlns:a16="http://schemas.microsoft.com/office/drawing/2014/main" val="1048059140"/>
                    </a:ext>
                  </a:extLst>
                </a:gridCol>
                <a:gridCol w="5329237">
                  <a:extLst>
                    <a:ext uri="{9D8B030D-6E8A-4147-A177-3AD203B41FA5}">
                      <a16:colId xmlns:a16="http://schemas.microsoft.com/office/drawing/2014/main" val="3117973656"/>
                    </a:ext>
                  </a:extLst>
                </a:gridCol>
              </a:tblGrid>
              <a:tr h="0">
                <a:tc>
                  <a:txBody>
                    <a:bodyPr/>
                    <a:lstStyle/>
                    <a:p>
                      <a:r>
                        <a:rPr lang="en-IN" dirty="0"/>
                        <a:t>MODELS</a:t>
                      </a:r>
                    </a:p>
                  </a:txBody>
                  <a:tcPr/>
                </a:tc>
                <a:tc>
                  <a:txBody>
                    <a:bodyPr/>
                    <a:lstStyle/>
                    <a:p>
                      <a:r>
                        <a:rPr lang="en-IN" dirty="0"/>
                        <a:t>RMSE VALUE </a:t>
                      </a:r>
                    </a:p>
                  </a:txBody>
                  <a:tcPr/>
                </a:tc>
                <a:extLst>
                  <a:ext uri="{0D108BD9-81ED-4DB2-BD59-A6C34878D82A}">
                    <a16:rowId xmlns:a16="http://schemas.microsoft.com/office/drawing/2014/main" val="2816050632"/>
                  </a:ext>
                </a:extLst>
              </a:tr>
              <a:tr h="370840">
                <a:tc>
                  <a:txBody>
                    <a:bodyPr/>
                    <a:lstStyle/>
                    <a:p>
                      <a:r>
                        <a:rPr lang="en-IN" dirty="0"/>
                        <a:t>KNN</a:t>
                      </a:r>
                    </a:p>
                  </a:txBody>
                  <a:tcPr/>
                </a:tc>
                <a:tc>
                  <a:txBody>
                    <a:bodyPr/>
                    <a:lstStyle/>
                    <a:p>
                      <a:r>
                        <a:rPr lang="en-IN" dirty="0"/>
                        <a:t>0.9941</a:t>
                      </a:r>
                    </a:p>
                  </a:txBody>
                  <a:tcPr/>
                </a:tc>
                <a:extLst>
                  <a:ext uri="{0D108BD9-81ED-4DB2-BD59-A6C34878D82A}">
                    <a16:rowId xmlns:a16="http://schemas.microsoft.com/office/drawing/2014/main" val="3740880950"/>
                  </a:ext>
                </a:extLst>
              </a:tr>
              <a:tr h="370840">
                <a:tc>
                  <a:txBody>
                    <a:bodyPr/>
                    <a:lstStyle/>
                    <a:p>
                      <a:r>
                        <a:rPr lang="en-IN" dirty="0"/>
                        <a:t>SVD</a:t>
                      </a:r>
                    </a:p>
                  </a:txBody>
                  <a:tcPr/>
                </a:tc>
                <a:tc>
                  <a:txBody>
                    <a:bodyPr/>
                    <a:lstStyle/>
                    <a:p>
                      <a:r>
                        <a:rPr lang="en-IN" dirty="0"/>
                        <a:t>0.9606</a:t>
                      </a:r>
                    </a:p>
                  </a:txBody>
                  <a:tcPr/>
                </a:tc>
                <a:extLst>
                  <a:ext uri="{0D108BD9-81ED-4DB2-BD59-A6C34878D82A}">
                    <a16:rowId xmlns:a16="http://schemas.microsoft.com/office/drawing/2014/main" val="2687673152"/>
                  </a:ext>
                </a:extLst>
              </a:tr>
              <a:tr h="370840">
                <a:tc>
                  <a:txBody>
                    <a:bodyPr/>
                    <a:lstStyle/>
                    <a:p>
                      <a:r>
                        <a:rPr lang="en-IN" dirty="0"/>
                        <a:t>POPULARITY FILTERING</a:t>
                      </a:r>
                    </a:p>
                  </a:txBody>
                  <a:tcPr/>
                </a:tc>
                <a:tc>
                  <a:txBody>
                    <a:bodyPr/>
                    <a:lstStyle/>
                    <a:p>
                      <a:r>
                        <a:rPr lang="en-IN" dirty="0"/>
                        <a:t>1.0914</a:t>
                      </a:r>
                    </a:p>
                  </a:txBody>
                  <a:tcPr/>
                </a:tc>
                <a:extLst>
                  <a:ext uri="{0D108BD9-81ED-4DB2-BD59-A6C34878D82A}">
                    <a16:rowId xmlns:a16="http://schemas.microsoft.com/office/drawing/2014/main" val="1179452946"/>
                  </a:ext>
                </a:extLst>
              </a:tr>
            </a:tbl>
          </a:graphicData>
        </a:graphic>
      </p:graphicFrame>
      <p:sp>
        <p:nvSpPr>
          <p:cNvPr id="9" name="TextBox 8">
            <a:extLst>
              <a:ext uri="{FF2B5EF4-FFF2-40B4-BE49-F238E27FC236}">
                <a16:creationId xmlns:a16="http://schemas.microsoft.com/office/drawing/2014/main" id="{4F8281BF-6F1F-474E-98DB-B0595A570A9F}"/>
              </a:ext>
            </a:extLst>
          </p:cNvPr>
          <p:cNvSpPr txBox="1"/>
          <p:nvPr/>
        </p:nvSpPr>
        <p:spPr>
          <a:xfrm>
            <a:off x="1511046" y="284819"/>
            <a:ext cx="6094476" cy="1077218"/>
          </a:xfrm>
          <a:prstGeom prst="rect">
            <a:avLst/>
          </a:prstGeom>
          <a:noFill/>
        </p:spPr>
        <p:txBody>
          <a:bodyPr wrap="square">
            <a:spAutoFit/>
          </a:bodyPr>
          <a:lstStyle/>
          <a:p>
            <a:br>
              <a:rPr lang="en-IN" sz="3200" b="1" dirty="0"/>
            </a:br>
            <a:r>
              <a:rPr lang="en-IN" sz="3200" b="1" dirty="0"/>
              <a:t>COMPARATIVE RESULTS</a:t>
            </a:r>
          </a:p>
        </p:txBody>
      </p:sp>
    </p:spTree>
    <p:extLst>
      <p:ext uri="{BB962C8B-B14F-4D97-AF65-F5344CB8AC3E}">
        <p14:creationId xmlns:p14="http://schemas.microsoft.com/office/powerpoint/2010/main" val="379081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D069-718C-4B92-874C-C4D1DF55B70B}"/>
              </a:ext>
            </a:extLst>
          </p:cNvPr>
          <p:cNvSpPr>
            <a:spLocks noGrp="1"/>
          </p:cNvSpPr>
          <p:nvPr>
            <p:ph type="title"/>
          </p:nvPr>
        </p:nvSpPr>
        <p:spPr/>
        <p:txBody>
          <a:bodyPr/>
          <a:lstStyle/>
          <a:p>
            <a:pPr algn="ctr"/>
            <a:r>
              <a:rPr lang="en-IN" dirty="0">
                <a:solidFill>
                  <a:srgbClr val="252424"/>
                </a:solidFill>
                <a:latin typeface="Segoe UI Web"/>
              </a:rPr>
              <a:t>C</a:t>
            </a:r>
            <a:r>
              <a:rPr lang="en-IN" b="0" i="0" dirty="0">
                <a:solidFill>
                  <a:srgbClr val="252424"/>
                </a:solidFill>
                <a:effectLst/>
                <a:latin typeface="Segoe UI Web"/>
              </a:rPr>
              <a:t>hallenges</a:t>
            </a:r>
            <a:endParaRPr lang="en-IN" dirty="0"/>
          </a:p>
        </p:txBody>
      </p:sp>
      <p:sp>
        <p:nvSpPr>
          <p:cNvPr id="3" name="Content Placeholder 2">
            <a:extLst>
              <a:ext uri="{FF2B5EF4-FFF2-40B4-BE49-F238E27FC236}">
                <a16:creationId xmlns:a16="http://schemas.microsoft.com/office/drawing/2014/main" id="{B90D5F65-9620-433C-AA02-3E263DE40B38}"/>
              </a:ext>
            </a:extLst>
          </p:cNvPr>
          <p:cNvSpPr>
            <a:spLocks noGrp="1"/>
          </p:cNvSpPr>
          <p:nvPr>
            <p:ph idx="1"/>
          </p:nvPr>
        </p:nvSpPr>
        <p:spPr>
          <a:xfrm>
            <a:off x="777240" y="1545336"/>
            <a:ext cx="10659110" cy="4631627"/>
          </a:xfrm>
        </p:spPr>
        <p:txBody>
          <a:bodyPr>
            <a:noAutofit/>
          </a:bodyPr>
          <a:lstStyle/>
          <a:p>
            <a:r>
              <a:rPr lang="en-US" sz="2800" b="0" i="0" dirty="0">
                <a:solidFill>
                  <a:srgbClr val="202124"/>
                </a:solidFill>
                <a:effectLst/>
                <a:latin typeface="arial" panose="020B0604020202020204" pitchFamily="34" charset="0"/>
              </a:rPr>
              <a:t>Processing Huge Datasets for pre-processing.</a:t>
            </a:r>
          </a:p>
          <a:p>
            <a:r>
              <a:rPr lang="en-US" sz="2800" dirty="0">
                <a:solidFill>
                  <a:srgbClr val="202124"/>
                </a:solidFill>
                <a:latin typeface="arial" panose="020B0604020202020204" pitchFamily="34" charset="0"/>
              </a:rPr>
              <a:t>Sometimes The System might not be aware of the new Users.</a:t>
            </a:r>
            <a:endParaRPr lang="en-US" sz="2800" b="0" i="0" dirty="0">
              <a:solidFill>
                <a:srgbClr val="202124"/>
              </a:solidFill>
              <a:effectLst/>
              <a:latin typeface="arial" panose="020B0604020202020204" pitchFamily="34" charset="0"/>
            </a:endParaRPr>
          </a:p>
          <a:p>
            <a:r>
              <a:rPr lang="en-US" sz="2800" b="0" i="0" dirty="0">
                <a:solidFill>
                  <a:srgbClr val="202124"/>
                </a:solidFill>
                <a:effectLst/>
                <a:latin typeface="arial" panose="020B0604020202020204" pitchFamily="34" charset="0"/>
              </a:rPr>
              <a:t>A key problem </a:t>
            </a:r>
            <a:r>
              <a:rPr lang="en-US" sz="2800" b="1" i="0" dirty="0">
                <a:solidFill>
                  <a:srgbClr val="202124"/>
                </a:solidFill>
                <a:effectLst/>
                <a:latin typeface="arial" panose="020B0604020202020204" pitchFamily="34" charset="0"/>
              </a:rPr>
              <a:t>of collaborative filtering</a:t>
            </a:r>
            <a:r>
              <a:rPr lang="en-US" sz="2800" b="0" i="0" dirty="0">
                <a:solidFill>
                  <a:srgbClr val="202124"/>
                </a:solidFill>
                <a:effectLst/>
                <a:latin typeface="arial" panose="020B0604020202020204" pitchFamily="34" charset="0"/>
              </a:rPr>
              <a:t> is how to combine and weight the preferences </a:t>
            </a:r>
            <a:r>
              <a:rPr lang="en-US" sz="2800" b="1" i="0" dirty="0">
                <a:solidFill>
                  <a:srgbClr val="202124"/>
                </a:solidFill>
                <a:effectLst/>
                <a:latin typeface="arial" panose="020B0604020202020204" pitchFamily="34" charset="0"/>
              </a:rPr>
              <a:t>of</a:t>
            </a:r>
            <a:r>
              <a:rPr lang="en-US" sz="2800" b="0" i="0" dirty="0">
                <a:solidFill>
                  <a:srgbClr val="202124"/>
                </a:solidFill>
                <a:effectLst/>
                <a:latin typeface="arial" panose="020B0604020202020204" pitchFamily="34" charset="0"/>
              </a:rPr>
              <a:t> user neighbors. </a:t>
            </a:r>
          </a:p>
          <a:p>
            <a:r>
              <a:rPr lang="en-US" sz="2800" b="0" i="0" dirty="0">
                <a:solidFill>
                  <a:srgbClr val="202124"/>
                </a:solidFill>
                <a:effectLst/>
                <a:latin typeface="arial" panose="020B0604020202020204" pitchFamily="34" charset="0"/>
              </a:rPr>
              <a:t> Sometimes, users can immediately rate the recommended items</a:t>
            </a:r>
            <a:endParaRPr lang="en-US" sz="2800" dirty="0">
              <a:solidFill>
                <a:srgbClr val="202124"/>
              </a:solidFill>
              <a:latin typeface="arial" panose="020B0604020202020204" pitchFamily="34" charset="0"/>
            </a:endParaRPr>
          </a:p>
          <a:p>
            <a:pPr algn="l"/>
            <a:r>
              <a:rPr lang="en-US" sz="2800" b="0" i="0" dirty="0">
                <a:solidFill>
                  <a:srgbClr val="202124"/>
                </a:solidFill>
                <a:effectLst/>
                <a:latin typeface="arial" panose="020B0604020202020204" pitchFamily="34" charset="0"/>
              </a:rPr>
              <a:t>As a result, the </a:t>
            </a:r>
            <a:r>
              <a:rPr lang="en-US" sz="2800" b="1" i="0" dirty="0">
                <a:solidFill>
                  <a:srgbClr val="202124"/>
                </a:solidFill>
                <a:effectLst/>
                <a:latin typeface="arial" panose="020B0604020202020204" pitchFamily="34" charset="0"/>
              </a:rPr>
              <a:t>system</a:t>
            </a:r>
            <a:r>
              <a:rPr lang="en-US" sz="2800" b="0" i="0" dirty="0">
                <a:solidFill>
                  <a:srgbClr val="202124"/>
                </a:solidFill>
                <a:effectLst/>
                <a:latin typeface="arial" panose="020B0604020202020204" pitchFamily="34" charset="0"/>
              </a:rPr>
              <a:t> gains an increasingly accurate representation </a:t>
            </a:r>
            <a:r>
              <a:rPr lang="en-US" sz="2800" b="1" i="0" dirty="0">
                <a:solidFill>
                  <a:srgbClr val="202124"/>
                </a:solidFill>
                <a:effectLst/>
                <a:latin typeface="arial" panose="020B0604020202020204" pitchFamily="34" charset="0"/>
              </a:rPr>
              <a:t>of</a:t>
            </a:r>
            <a:r>
              <a:rPr lang="en-US" sz="2800" b="0" i="0" dirty="0">
                <a:solidFill>
                  <a:srgbClr val="202124"/>
                </a:solidFill>
                <a:effectLst/>
                <a:latin typeface="arial" panose="020B0604020202020204" pitchFamily="34" charset="0"/>
              </a:rPr>
              <a:t> user preferences over time.</a:t>
            </a:r>
          </a:p>
          <a:p>
            <a:r>
              <a:rPr lang="en-US" sz="2800" b="0" i="0" dirty="0">
                <a:solidFill>
                  <a:srgbClr val="202124"/>
                </a:solidFill>
                <a:effectLst/>
                <a:latin typeface="arial" panose="020B0604020202020204" pitchFamily="34" charset="0"/>
              </a:rPr>
              <a:t>Collaborative methods are effective but sometimes they can’t deliver sufficient diversity.</a:t>
            </a:r>
            <a:br>
              <a:rPr lang="en-US" sz="2800" b="0" i="0" dirty="0">
                <a:solidFill>
                  <a:srgbClr val="202124"/>
                </a:solidFill>
                <a:effectLst/>
                <a:latin typeface="arial" panose="020B0604020202020204" pitchFamily="34" charset="0"/>
              </a:rPr>
            </a:br>
            <a:r>
              <a:rPr lang="en-US" sz="2800" b="0" i="0" dirty="0">
                <a:solidFill>
                  <a:srgbClr val="202124"/>
                </a:solidFill>
                <a:effectLst/>
                <a:latin typeface="arial" panose="020B0604020202020204" pitchFamily="34" charset="0"/>
              </a:rPr>
              <a:t>	</a:t>
            </a:r>
            <a:endParaRPr lang="en-IN" sz="2800" dirty="0"/>
          </a:p>
        </p:txBody>
      </p:sp>
    </p:spTree>
    <p:extLst>
      <p:ext uri="{BB962C8B-B14F-4D97-AF65-F5344CB8AC3E}">
        <p14:creationId xmlns:p14="http://schemas.microsoft.com/office/powerpoint/2010/main" val="395029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238B-B7DD-46E3-AB4B-A0426C66EFED}"/>
              </a:ext>
            </a:extLst>
          </p:cNvPr>
          <p:cNvSpPr>
            <a:spLocks noGrp="1"/>
          </p:cNvSpPr>
          <p:nvPr>
            <p:ph type="title"/>
          </p:nvPr>
        </p:nvSpPr>
        <p:spPr>
          <a:xfrm>
            <a:off x="3654664" y="681037"/>
            <a:ext cx="4606280" cy="1162811"/>
          </a:xfrm>
        </p:spPr>
        <p:txBody>
          <a:bodyPr anchor="b">
            <a:normAutofit/>
          </a:bodyPr>
          <a:lstStyle/>
          <a:p>
            <a:pPr algn="ctr"/>
            <a:r>
              <a:rPr lang="en-IN" sz="4400" dirty="0"/>
              <a:t>OUTCOME</a:t>
            </a:r>
          </a:p>
        </p:txBody>
      </p:sp>
      <p:sp>
        <p:nvSpPr>
          <p:cNvPr id="9" name="Content Placeholder 8">
            <a:extLst>
              <a:ext uri="{FF2B5EF4-FFF2-40B4-BE49-F238E27FC236}">
                <a16:creationId xmlns:a16="http://schemas.microsoft.com/office/drawing/2014/main" id="{4F39A9C4-B75A-4633-A2FA-F3859D280D5F}"/>
              </a:ext>
            </a:extLst>
          </p:cNvPr>
          <p:cNvSpPr>
            <a:spLocks noGrp="1"/>
          </p:cNvSpPr>
          <p:nvPr>
            <p:ph idx="1"/>
          </p:nvPr>
        </p:nvSpPr>
        <p:spPr>
          <a:xfrm>
            <a:off x="777240" y="2286001"/>
            <a:ext cx="4606280" cy="3890962"/>
          </a:xfrm>
        </p:spPr>
        <p:txBody>
          <a:bodyPr anchor="t">
            <a:normAutofit/>
          </a:bodyPr>
          <a:lstStyle/>
          <a:p>
            <a:r>
              <a:rPr lang="en-US" sz="1600" b="1" i="0" dirty="0">
                <a:solidFill>
                  <a:srgbClr val="000000"/>
                </a:solidFill>
                <a:effectLst/>
                <a:latin typeface="Helvetica Neue"/>
              </a:rPr>
              <a:t>Since our goal is to recommend new products to each user based on his/her habits, we will recommend 5 new products.</a:t>
            </a:r>
          </a:p>
          <a:p>
            <a:r>
              <a:rPr lang="en-US" sz="1600" b="1" dirty="0" err="1">
                <a:solidFill>
                  <a:srgbClr val="000000"/>
                </a:solidFill>
                <a:latin typeface="Helvetica Neue"/>
              </a:rPr>
              <a:t>So,For</a:t>
            </a:r>
            <a:r>
              <a:rPr lang="en-US" sz="1600" b="1" dirty="0">
                <a:solidFill>
                  <a:srgbClr val="000000"/>
                </a:solidFill>
                <a:latin typeface="Helvetica Neue"/>
              </a:rPr>
              <a:t> Every User ,The System  Recommend 5 Products </a:t>
            </a:r>
            <a:endParaRPr lang="en-US" sz="1600" b="1" i="0" dirty="0">
              <a:solidFill>
                <a:srgbClr val="000000"/>
              </a:solidFill>
              <a:effectLst/>
              <a:latin typeface="Helvetica Neue"/>
            </a:endParaRPr>
          </a:p>
          <a:p>
            <a:endParaRPr lang="en-US" sz="1600" b="1" i="0" dirty="0">
              <a:solidFill>
                <a:srgbClr val="000000"/>
              </a:solidFill>
              <a:effectLst/>
              <a:latin typeface="Helvetica Neue"/>
            </a:endParaRPr>
          </a:p>
        </p:txBody>
      </p:sp>
      <p:pic>
        <p:nvPicPr>
          <p:cNvPr id="5" name="Content Placeholder 4" descr="Chart, histogram&#10;&#10;Description automatically generated">
            <a:extLst>
              <a:ext uri="{FF2B5EF4-FFF2-40B4-BE49-F238E27FC236}">
                <a16:creationId xmlns:a16="http://schemas.microsoft.com/office/drawing/2014/main" id="{1A158791-44A8-4887-BA85-68AC2D59D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594" y="3121868"/>
            <a:ext cx="3536756" cy="2254681"/>
          </a:xfrm>
          <a:prstGeom prst="rect">
            <a:avLst/>
          </a:prstGeom>
        </p:spPr>
      </p:pic>
      <p:pic>
        <p:nvPicPr>
          <p:cNvPr id="7" name="Picture 6" descr="A picture containing text, newspaper&#10;&#10;Description automatically generated">
            <a:extLst>
              <a:ext uri="{FF2B5EF4-FFF2-40B4-BE49-F238E27FC236}">
                <a16:creationId xmlns:a16="http://schemas.microsoft.com/office/drawing/2014/main" id="{3327EEB1-61F7-427B-82BC-227B5B09C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92190"/>
            <a:ext cx="6808482" cy="2057687"/>
          </a:xfrm>
          <a:prstGeom prst="rect">
            <a:avLst/>
          </a:prstGeom>
        </p:spPr>
      </p:pic>
    </p:spTree>
    <p:extLst>
      <p:ext uri="{BB962C8B-B14F-4D97-AF65-F5344CB8AC3E}">
        <p14:creationId xmlns:p14="http://schemas.microsoft.com/office/powerpoint/2010/main" val="332152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32B8-6165-4B8C-B9B8-403426088DB1}"/>
              </a:ext>
            </a:extLst>
          </p:cNvPr>
          <p:cNvSpPr>
            <a:spLocks noGrp="1"/>
          </p:cNvSpPr>
          <p:nvPr>
            <p:ph type="title"/>
          </p:nvPr>
        </p:nvSpPr>
        <p:spPr/>
        <p:txBody>
          <a:bodyPr/>
          <a:lstStyle/>
          <a:p>
            <a:pPr algn="ctr"/>
            <a:r>
              <a:rPr lang="en-IN" dirty="0"/>
              <a:t>OUTCOME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1146A62-6863-421D-96AC-1E424F7FA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44344"/>
            <a:ext cx="5243556" cy="3448531"/>
          </a:xfrm>
        </p:spPr>
      </p:pic>
      <p:pic>
        <p:nvPicPr>
          <p:cNvPr id="7" name="Picture 6" descr="Graphical user interface, text, application, email&#10;&#10;Description automatically generated">
            <a:extLst>
              <a:ext uri="{FF2B5EF4-FFF2-40B4-BE49-F238E27FC236}">
                <a16:creationId xmlns:a16="http://schemas.microsoft.com/office/drawing/2014/main" id="{171713A6-7842-4719-A384-71CFD8E5E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062" y="2120290"/>
            <a:ext cx="6016971" cy="4372585"/>
          </a:xfrm>
          <a:prstGeom prst="rect">
            <a:avLst/>
          </a:prstGeom>
        </p:spPr>
      </p:pic>
    </p:spTree>
    <p:extLst>
      <p:ext uri="{BB962C8B-B14F-4D97-AF65-F5344CB8AC3E}">
        <p14:creationId xmlns:p14="http://schemas.microsoft.com/office/powerpoint/2010/main" val="259443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6A1A-4515-4A31-B70E-EB7988056804}"/>
              </a:ext>
            </a:extLst>
          </p:cNvPr>
          <p:cNvSpPr>
            <a:spLocks noGrp="1"/>
          </p:cNvSpPr>
          <p:nvPr>
            <p:ph type="title"/>
          </p:nvPr>
        </p:nvSpPr>
        <p:spPr/>
        <p:txBody>
          <a:bodyPr>
            <a:normAutofit fontScale="90000"/>
          </a:bodyPr>
          <a:lstStyle/>
          <a:p>
            <a:r>
              <a:rPr lang="en-IN" dirty="0"/>
              <a:t>OUTCOME OF PARAMETER TUNING</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919519D-363F-4B96-8452-56AD7EC24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6318" y="2372291"/>
            <a:ext cx="6001588" cy="3258005"/>
          </a:xfrm>
        </p:spPr>
      </p:pic>
    </p:spTree>
    <p:extLst>
      <p:ext uri="{BB962C8B-B14F-4D97-AF65-F5344CB8AC3E}">
        <p14:creationId xmlns:p14="http://schemas.microsoft.com/office/powerpoint/2010/main" val="354725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EEFC-0C42-4300-95F1-EBB13495679B}"/>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990944B6-2368-4339-85DA-DFD9269F9DF4}"/>
              </a:ext>
            </a:extLst>
          </p:cNvPr>
          <p:cNvSpPr>
            <a:spLocks noGrp="1"/>
          </p:cNvSpPr>
          <p:nvPr>
            <p:ph idx="1"/>
          </p:nvPr>
        </p:nvSpPr>
        <p:spPr/>
        <p:txBody>
          <a:bodyPr>
            <a:normAutofit fontScale="92500" lnSpcReduction="20000"/>
          </a:bodyPr>
          <a:lstStyle/>
          <a:p>
            <a:r>
              <a:rPr lang="en-US" i="0" dirty="0">
                <a:solidFill>
                  <a:srgbClr val="000000"/>
                </a:solidFill>
                <a:effectLst/>
                <a:latin typeface="Times New Roman" panose="02020603050405020304" pitchFamily="18" charset="0"/>
                <a:cs typeface="Times New Roman" panose="02020603050405020304" pitchFamily="18" charset="0"/>
              </a:rPr>
              <a:t>Collaborative filtering uses user's </a:t>
            </a:r>
            <a:r>
              <a:rPr lang="en-US" i="0" dirty="0" err="1">
                <a:solidFill>
                  <a:srgbClr val="000000"/>
                </a:solidFill>
                <a:effectLst/>
                <a:latin typeface="Times New Roman" panose="02020603050405020304" pitchFamily="18" charset="0"/>
                <a:cs typeface="Times New Roman" panose="02020603050405020304" pitchFamily="18" charset="0"/>
              </a:rPr>
              <a:t>behaviour</a:t>
            </a:r>
            <a:r>
              <a:rPr lang="en-US" i="0" dirty="0">
                <a:solidFill>
                  <a:srgbClr val="000000"/>
                </a:solidFill>
                <a:effectLst/>
                <a:latin typeface="Times New Roman" panose="02020603050405020304" pitchFamily="18" charset="0"/>
                <a:cs typeface="Times New Roman" panose="02020603050405020304" pitchFamily="18" charset="0"/>
              </a:rPr>
              <a:t> (in this case explicit ratings to give) similar items / similar users and </a:t>
            </a:r>
            <a:r>
              <a:rPr lang="en-US" i="0" dirty="0" err="1">
                <a:solidFill>
                  <a:srgbClr val="000000"/>
                </a:solidFill>
                <a:effectLst/>
                <a:latin typeface="Times New Roman" panose="02020603050405020304" pitchFamily="18" charset="0"/>
                <a:cs typeface="Times New Roman" panose="02020603050405020304" pitchFamily="18" charset="0"/>
              </a:rPr>
              <a:t>recomend</a:t>
            </a:r>
            <a:r>
              <a:rPr lang="en-US" i="0" dirty="0">
                <a:solidFill>
                  <a:srgbClr val="000000"/>
                </a:solidFill>
                <a:effectLst/>
                <a:latin typeface="Times New Roman" panose="02020603050405020304" pitchFamily="18" charset="0"/>
                <a:cs typeface="Times New Roman" panose="02020603050405020304" pitchFamily="18" charset="0"/>
              </a:rPr>
              <a:t> products accordingly</a:t>
            </a:r>
          </a:p>
          <a:p>
            <a:r>
              <a:rPr lang="en-US" i="0" dirty="0">
                <a:solidFill>
                  <a:srgbClr val="000000"/>
                </a:solidFill>
                <a:effectLst/>
                <a:latin typeface="Times New Roman" panose="02020603050405020304" pitchFamily="18" charset="0"/>
                <a:cs typeface="Times New Roman" panose="02020603050405020304" pitchFamily="18" charset="0"/>
              </a:rPr>
              <a:t> Read and explored the dataset. Considered only first three columns </a:t>
            </a:r>
            <a:r>
              <a:rPr lang="en-US" i="0" dirty="0" err="1">
                <a:solidFill>
                  <a:srgbClr val="000000"/>
                </a:solidFill>
                <a:effectLst/>
                <a:latin typeface="Times New Roman" panose="02020603050405020304" pitchFamily="18" charset="0"/>
                <a:cs typeface="Times New Roman" panose="02020603050405020304" pitchFamily="18" charset="0"/>
              </a:rPr>
              <a:t>userId</a:t>
            </a:r>
            <a:r>
              <a:rPr lang="en-US" i="0" dirty="0">
                <a:solidFill>
                  <a:srgbClr val="000000"/>
                </a:solidFill>
                <a:effectLst/>
                <a:latin typeface="Times New Roman" panose="02020603050405020304" pitchFamily="18" charset="0"/>
                <a:cs typeface="Times New Roman" panose="02020603050405020304" pitchFamily="18" charset="0"/>
              </a:rPr>
              <a:t>, </a:t>
            </a:r>
            <a:r>
              <a:rPr lang="en-US" i="0" dirty="0" err="1">
                <a:solidFill>
                  <a:srgbClr val="000000"/>
                </a:solidFill>
                <a:effectLst/>
                <a:latin typeface="Times New Roman" panose="02020603050405020304" pitchFamily="18" charset="0"/>
                <a:cs typeface="Times New Roman" panose="02020603050405020304" pitchFamily="18" charset="0"/>
              </a:rPr>
              <a:t>productId</a:t>
            </a:r>
            <a:r>
              <a:rPr lang="en-US" i="0" dirty="0">
                <a:solidFill>
                  <a:srgbClr val="000000"/>
                </a:solidFill>
                <a:effectLst/>
                <a:latin typeface="Times New Roman" panose="02020603050405020304" pitchFamily="18" charset="0"/>
                <a:cs typeface="Times New Roman" panose="02020603050405020304" pitchFamily="18" charset="0"/>
              </a:rPr>
              <a:t>, and ratings, Here </a:t>
            </a:r>
            <a:r>
              <a:rPr lang="en-US" i="0" dirty="0" err="1">
                <a:solidFill>
                  <a:srgbClr val="000000"/>
                </a:solidFill>
                <a:effectLst/>
                <a:latin typeface="Times New Roman" panose="02020603050405020304" pitchFamily="18" charset="0"/>
                <a:cs typeface="Times New Roman" panose="02020603050405020304" pitchFamily="18" charset="0"/>
              </a:rPr>
              <a:t>Ti</a:t>
            </a:r>
            <a:r>
              <a:rPr lang="en-US" dirty="0" err="1">
                <a:solidFill>
                  <a:srgbClr val="000000"/>
                </a:solidFill>
                <a:latin typeface="Times New Roman" panose="02020603050405020304" pitchFamily="18" charset="0"/>
                <a:cs typeface="Times New Roman" panose="02020603050405020304" pitchFamily="18" charset="0"/>
              </a:rPr>
              <a:t>me_Stamp</a:t>
            </a:r>
            <a:r>
              <a:rPr lang="en-US" dirty="0">
                <a:solidFill>
                  <a:srgbClr val="000000"/>
                </a:solidFill>
                <a:latin typeface="Times New Roman" panose="02020603050405020304" pitchFamily="18" charset="0"/>
                <a:cs typeface="Times New Roman" panose="02020603050405020304" pitchFamily="18" charset="0"/>
              </a:rPr>
              <a:t> is removed.</a:t>
            </a:r>
          </a:p>
          <a:p>
            <a:r>
              <a:rPr lang="en-US" i="0" dirty="0">
                <a:solidFill>
                  <a:srgbClr val="000000"/>
                </a:solidFill>
                <a:effectLst/>
                <a:latin typeface="Times New Roman" panose="02020603050405020304" pitchFamily="18" charset="0"/>
                <a:cs typeface="Times New Roman" panose="02020603050405020304" pitchFamily="18" charset="0"/>
              </a:rPr>
              <a:t>Analyzed the data and plotted the histogram based on ratings and </a:t>
            </a:r>
            <a:r>
              <a:rPr lang="en-US" i="0" dirty="0" err="1">
                <a:solidFill>
                  <a:srgbClr val="000000"/>
                </a:solidFill>
                <a:effectLst/>
                <a:latin typeface="Times New Roman" panose="02020603050405020304" pitchFamily="18" charset="0"/>
                <a:cs typeface="Times New Roman" panose="02020603050405020304" pitchFamily="18" charset="0"/>
              </a:rPr>
              <a:t>usedID</a:t>
            </a:r>
            <a:r>
              <a:rPr lang="en-US" i="0" dirty="0">
                <a:solidFill>
                  <a:srgbClr val="000000"/>
                </a:solidFill>
                <a:effectLst/>
                <a:latin typeface="Times New Roman" panose="02020603050405020304" pitchFamily="18" charset="0"/>
                <a:cs typeface="Times New Roman" panose="02020603050405020304" pitchFamily="18" charset="0"/>
              </a:rPr>
              <a:t>.</a:t>
            </a:r>
          </a:p>
          <a:p>
            <a:r>
              <a:rPr lang="en-US" i="0" dirty="0">
                <a:solidFill>
                  <a:srgbClr val="000000"/>
                </a:solidFill>
                <a:effectLst/>
                <a:latin typeface="Times New Roman" panose="02020603050405020304" pitchFamily="18" charset="0"/>
                <a:cs typeface="Times New Roman" panose="02020603050405020304" pitchFamily="18" charset="0"/>
              </a:rPr>
              <a:t> </a:t>
            </a:r>
            <a:r>
              <a:rPr lang="en-US" i="0" dirty="0" err="1">
                <a:solidFill>
                  <a:srgbClr val="000000"/>
                </a:solidFill>
                <a:effectLst/>
                <a:latin typeface="Times New Roman" panose="02020603050405020304" pitchFamily="18" charset="0"/>
                <a:cs typeface="Times New Roman" panose="02020603050405020304" pitchFamily="18" charset="0"/>
              </a:rPr>
              <a:t>Splitted</a:t>
            </a:r>
            <a:r>
              <a:rPr lang="en-US" i="0" dirty="0">
                <a:solidFill>
                  <a:srgbClr val="000000"/>
                </a:solidFill>
                <a:effectLst/>
                <a:latin typeface="Times New Roman" panose="02020603050405020304" pitchFamily="18" charset="0"/>
                <a:cs typeface="Times New Roman" panose="02020603050405020304" pitchFamily="18" charset="0"/>
              </a:rPr>
              <a:t> the data randomly into train and test dataset.</a:t>
            </a:r>
          </a:p>
          <a:p>
            <a:r>
              <a:rPr lang="en-US" i="0" dirty="0">
                <a:solidFill>
                  <a:srgbClr val="000000"/>
                </a:solidFill>
                <a:effectLst/>
                <a:latin typeface="Times New Roman" panose="02020603050405020304" pitchFamily="18" charset="0"/>
                <a:cs typeface="Times New Roman" panose="02020603050405020304" pitchFamily="18" charset="0"/>
              </a:rPr>
              <a:t>Build Popularity Recommender model and found the RMSE value for Popularity Recommender model as 1.091</a:t>
            </a:r>
            <a:endParaRPr lang="en-US" dirty="0">
              <a:solidFill>
                <a:srgbClr val="000000"/>
              </a:solidFill>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Collaborative Filtering </a:t>
            </a:r>
            <a:r>
              <a:rPr lang="en-US" i="0" dirty="0" err="1">
                <a:solidFill>
                  <a:srgbClr val="000000"/>
                </a:solidFill>
                <a:effectLst/>
                <a:latin typeface="Times New Roman" panose="02020603050405020304" pitchFamily="18" charset="0"/>
                <a:cs typeface="Times New Roman" panose="02020603050405020304" pitchFamily="18" charset="0"/>
              </a:rPr>
              <a:t>model.The</a:t>
            </a:r>
            <a:r>
              <a:rPr lang="en-US" i="0" dirty="0">
                <a:solidFill>
                  <a:srgbClr val="000000"/>
                </a:solidFill>
                <a:effectLst/>
                <a:latin typeface="Times New Roman" panose="02020603050405020304" pitchFamily="18" charset="0"/>
                <a:cs typeface="Times New Roman" panose="02020603050405020304" pitchFamily="18" charset="0"/>
              </a:rPr>
              <a:t> RMSE value for Collaborative Filtering model</a:t>
            </a:r>
            <a:r>
              <a:rPr lang="en-US" dirty="0">
                <a:solidFill>
                  <a:srgbClr val="000000"/>
                </a:solidFill>
                <a:latin typeface="Times New Roman" panose="02020603050405020304" pitchFamily="18" charset="0"/>
                <a:cs typeface="Times New Roman" panose="02020603050405020304" pitchFamily="18" charset="0"/>
              </a:rPr>
              <a:t>, by </a:t>
            </a:r>
            <a:r>
              <a:rPr lang="en-US" dirty="0" err="1">
                <a:solidFill>
                  <a:srgbClr val="000000"/>
                </a:solidFill>
                <a:latin typeface="Times New Roman" panose="02020603050405020304" pitchFamily="18" charset="0"/>
                <a:cs typeface="Times New Roman" panose="02020603050405020304" pitchFamily="18" charset="0"/>
              </a:rPr>
              <a:t>KNNWithMeans</a:t>
            </a:r>
            <a:r>
              <a:rPr lang="en-US" dirty="0">
                <a:solidFill>
                  <a:srgbClr val="000000"/>
                </a:solidFill>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is 0.9941 and SVD is 0.9606. After parameter tuning of SVD it is 0.858</a:t>
            </a:r>
          </a:p>
          <a:p>
            <a:r>
              <a:rPr lang="en-US" i="0" dirty="0">
                <a:solidFill>
                  <a:srgbClr val="000000"/>
                </a:solidFill>
                <a:effectLst/>
                <a:latin typeface="Times New Roman" panose="02020603050405020304" pitchFamily="18" charset="0"/>
                <a:cs typeface="Times New Roman" panose="02020603050405020304" pitchFamily="18" charset="0"/>
              </a:rPr>
              <a:t> Recommended new products to each user based on his/her habits and have recommended 5 new products.</a:t>
            </a:r>
          </a:p>
          <a:p>
            <a:r>
              <a:rPr lang="en-US" i="0" dirty="0">
                <a:solidFill>
                  <a:srgbClr val="000000"/>
                </a:solidFill>
                <a:effectLst/>
                <a:latin typeface="Times New Roman" panose="02020603050405020304" pitchFamily="18" charset="0"/>
                <a:cs typeface="Times New Roman" panose="02020603050405020304" pitchFamily="18" charset="0"/>
              </a:rPr>
              <a:t>Between RMSE of Popularity and Collaborative filtering , Collaborative </a:t>
            </a:r>
            <a:r>
              <a:rPr lang="en-US" i="0" dirty="0" err="1">
                <a:solidFill>
                  <a:srgbClr val="000000"/>
                </a:solidFill>
                <a:effectLst/>
                <a:latin typeface="Times New Roman" panose="02020603050405020304" pitchFamily="18" charset="0"/>
                <a:cs typeface="Times New Roman" panose="02020603050405020304" pitchFamily="18" charset="0"/>
              </a:rPr>
              <a:t>fitering</a:t>
            </a:r>
            <a:r>
              <a:rPr lang="en-US" i="0" dirty="0">
                <a:solidFill>
                  <a:srgbClr val="000000"/>
                </a:solidFill>
                <a:effectLst/>
                <a:latin typeface="Times New Roman" panose="02020603050405020304" pitchFamily="18" charset="0"/>
                <a:cs typeface="Times New Roman" panose="02020603050405020304" pitchFamily="18" charset="0"/>
              </a:rPr>
              <a:t> fares better with 0.86 scores.</a:t>
            </a:r>
          </a:p>
          <a:p>
            <a:r>
              <a:rPr lang="en-US" i="0" dirty="0">
                <a:solidFill>
                  <a:srgbClr val="000000"/>
                </a:solidFill>
                <a:effectLst/>
                <a:latin typeface="Times New Roman" panose="02020603050405020304" pitchFamily="18" charset="0"/>
                <a:cs typeface="Times New Roman" panose="02020603050405020304" pitchFamily="18" charset="0"/>
              </a:rPr>
              <a:t>Popularity based algorithm have their used cases when user would just like to browse most popular items </a:t>
            </a:r>
          </a:p>
        </p:txBody>
      </p:sp>
    </p:spTree>
    <p:extLst>
      <p:ext uri="{BB962C8B-B14F-4D97-AF65-F5344CB8AC3E}">
        <p14:creationId xmlns:p14="http://schemas.microsoft.com/office/powerpoint/2010/main" val="332815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375C00A8-2250-4F87-9F80-E3E80531F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CC528D8-C318-4E44-BB11-0CAE58C2A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50ADAFF2-09AD-4D4E-9AE0-B8013D5AA4D4}"/>
              </a:ext>
            </a:extLst>
          </p:cNvPr>
          <p:cNvSpPr>
            <a:spLocks noGrp="1"/>
          </p:cNvSpPr>
          <p:nvPr>
            <p:ph type="title"/>
          </p:nvPr>
        </p:nvSpPr>
        <p:spPr>
          <a:xfrm>
            <a:off x="209098" y="1122363"/>
            <a:ext cx="6685839" cy="2718186"/>
          </a:xfrm>
        </p:spPr>
        <p:txBody>
          <a:bodyPr vert="horz" lIns="91440" tIns="45720" rIns="91440" bIns="45720" rtlCol="0" anchor="b">
            <a:normAutofit/>
          </a:bodyPr>
          <a:lstStyle/>
          <a:p>
            <a:r>
              <a:rPr lang="en-US" sz="8000" dirty="0"/>
              <a:t>THANK YOU</a:t>
            </a:r>
          </a:p>
        </p:txBody>
      </p:sp>
      <p:grpSp>
        <p:nvGrpSpPr>
          <p:cNvPr id="35" name="decorative circles">
            <a:extLst>
              <a:ext uri="{FF2B5EF4-FFF2-40B4-BE49-F238E27FC236}">
                <a16:creationId xmlns:a16="http://schemas.microsoft.com/office/drawing/2014/main" id="{6F84FFF5-4ABC-42CD-9D4C-9F3AB50FD3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36" name="Oval 35">
              <a:extLst>
                <a:ext uri="{FF2B5EF4-FFF2-40B4-BE49-F238E27FC236}">
                  <a16:creationId xmlns:a16="http://schemas.microsoft.com/office/drawing/2014/main" id="{165D367D-2240-48ED-BB65-1221C6EA9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B0EEF61-DBF2-4BF2-9887-F74596FEE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BF84F4A-F257-4091-A50A-DD38D7A15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F2976B4-BD0D-4EBA-928D-2F97FA6BE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29C1743-B3CB-4A6A-9DD6-3E9023B26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1">
            <a:extLst>
              <a:ext uri="{FF2B5EF4-FFF2-40B4-BE49-F238E27FC236}">
                <a16:creationId xmlns:a16="http://schemas.microsoft.com/office/drawing/2014/main" id="{6FA27A92-E95C-4CE7-A034-1729B3C62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7" name="Graphic 6" descr="Smiling Face with No Fill">
            <a:extLst>
              <a:ext uri="{FF2B5EF4-FFF2-40B4-BE49-F238E27FC236}">
                <a16:creationId xmlns:a16="http://schemas.microsoft.com/office/drawing/2014/main" id="{0F8F1CAF-0005-4362-893C-074C50EABF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6794" y="2440172"/>
            <a:ext cx="3793350" cy="3793350"/>
          </a:xfrm>
          <a:prstGeom prst="rect">
            <a:avLst/>
          </a:prstGeom>
        </p:spPr>
      </p:pic>
    </p:spTree>
    <p:extLst>
      <p:ext uri="{BB962C8B-B14F-4D97-AF65-F5344CB8AC3E}">
        <p14:creationId xmlns:p14="http://schemas.microsoft.com/office/powerpoint/2010/main" val="272778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3A3A-28EC-435C-9C4F-6D2B244B7603}"/>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86C3256B-6250-47A9-9060-C1BEFAE05465}"/>
              </a:ext>
            </a:extLst>
          </p:cNvPr>
          <p:cNvSpPr>
            <a:spLocks noGrp="1"/>
          </p:cNvSpPr>
          <p:nvPr>
            <p:ph idx="1"/>
          </p:nvPr>
        </p:nvSpPr>
        <p:spPr/>
        <p:txBody>
          <a:bodyPr>
            <a:noAutofit/>
          </a:bodyPr>
          <a:lstStyle/>
          <a:p>
            <a:r>
              <a:rPr lang="en-US" sz="2400" b="0" i="0" dirty="0">
                <a:solidFill>
                  <a:srgbClr val="444444"/>
                </a:solidFill>
                <a:effectLst/>
                <a:latin typeface="Times New Roman" panose="02020603050405020304" pitchFamily="18" charset="0"/>
                <a:cs typeface="Times New Roman" panose="02020603050405020304" pitchFamily="18" charset="0"/>
              </a:rPr>
              <a:t>Recommender systems aim to predict users’ interests and recommend product items that quite likely are interesting for them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product recommendation is basically a filtering system that seeks to predict and show the items that a user would like to purchase.</a:t>
            </a:r>
          </a:p>
          <a:p>
            <a:r>
              <a:rPr lang="en-US" sz="2400" dirty="0">
                <a:latin typeface="Times New Roman" panose="02020603050405020304" pitchFamily="18" charset="0"/>
                <a:cs typeface="Times New Roman" panose="02020603050405020304" pitchFamily="18" charset="0"/>
              </a:rPr>
              <a:t>It may not be entirely accurate, but  it shows you what you like then it is doing its job right</a:t>
            </a:r>
            <a:r>
              <a:rPr lang="en-US" sz="2400" b="0" i="0" dirty="0">
                <a:solidFill>
                  <a:srgbClr val="444444"/>
                </a:solidFill>
                <a:effectLst/>
                <a:latin typeface="Times New Roman" panose="02020603050405020304" pitchFamily="18" charset="0"/>
                <a:cs typeface="Times New Roman" panose="02020603050405020304" pitchFamily="18" charset="0"/>
              </a:rPr>
              <a:t>.</a:t>
            </a:r>
          </a:p>
          <a:p>
            <a:r>
              <a:rPr lang="en-US" sz="2400" b="0" i="0" dirty="0">
                <a:solidFill>
                  <a:srgbClr val="444444"/>
                </a:solidFill>
                <a:effectLst/>
                <a:latin typeface="Times New Roman" panose="02020603050405020304" pitchFamily="18" charset="0"/>
                <a:cs typeface="Times New Roman" panose="02020603050405020304" pitchFamily="18" charset="0"/>
              </a:rPr>
              <a:t>Data required for recommender systems stems from explicit user ratings after watching a movie or listening to a song</a:t>
            </a:r>
            <a:r>
              <a:rPr lang="en-US" sz="2400" dirty="0">
                <a:solidFill>
                  <a:srgbClr val="444444"/>
                </a:solidFill>
                <a:latin typeface="Times New Roman" panose="02020603050405020304" pitchFamily="18" charset="0"/>
                <a:cs typeface="Times New Roman" panose="02020603050405020304" pitchFamily="18" charset="0"/>
              </a:rPr>
              <a:t> or by using a product .</a:t>
            </a:r>
          </a:p>
          <a:p>
            <a:r>
              <a:rPr lang="en-US" sz="2400" b="0" i="0" dirty="0">
                <a:solidFill>
                  <a:srgbClr val="444444"/>
                </a:solidFill>
                <a:effectLst/>
                <a:latin typeface="Times New Roman" panose="02020603050405020304" pitchFamily="18" charset="0"/>
                <a:cs typeface="Times New Roman" panose="02020603050405020304" pitchFamily="18" charset="0"/>
              </a:rPr>
              <a:t>Recommendations typically speed up searches and make it easier for users to access content they’re interested in.</a:t>
            </a:r>
          </a:p>
          <a:p>
            <a:r>
              <a:rPr lang="en-US" sz="2400" b="0" i="0" dirty="0">
                <a:solidFill>
                  <a:srgbClr val="444444"/>
                </a:solidFill>
                <a:effectLst/>
                <a:latin typeface="Times New Roman" panose="02020603050405020304" pitchFamily="18" charset="0"/>
                <a:cs typeface="Times New Roman" panose="02020603050405020304" pitchFamily="18" charset="0"/>
              </a:rPr>
              <a:t>By using this system, it allows companies to position ahead of their competitors and eventually increase their earnings.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06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A5BE-E8DD-4715-9EF8-98A09743AB11}"/>
              </a:ext>
            </a:extLst>
          </p:cNvPr>
          <p:cNvSpPr>
            <a:spLocks noGrp="1"/>
          </p:cNvSpPr>
          <p:nvPr>
            <p:ph type="title"/>
          </p:nvPr>
        </p:nvSpPr>
        <p:spPr>
          <a:xfrm>
            <a:off x="777240" y="777240"/>
            <a:ext cx="5697828" cy="2493876"/>
          </a:xfrm>
        </p:spPr>
        <p:txBody>
          <a:bodyPr anchor="b">
            <a:normAutofit/>
          </a:bodyPr>
          <a:lstStyle/>
          <a:p>
            <a:r>
              <a:rPr lang="en-IN" sz="4400" dirty="0"/>
              <a:t>ARCHITECTURE</a:t>
            </a:r>
          </a:p>
        </p:txBody>
      </p:sp>
      <p:pic>
        <p:nvPicPr>
          <p:cNvPr id="4" name="Picture 2">
            <a:extLst>
              <a:ext uri="{FF2B5EF4-FFF2-40B4-BE49-F238E27FC236}">
                <a16:creationId xmlns:a16="http://schemas.microsoft.com/office/drawing/2014/main" id="{FF67ED5C-60A9-4A9C-A2E3-0C371111CC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6043" y="1306286"/>
            <a:ext cx="3831116" cy="516443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Diagram&#10;&#10;Description automatically generated">
            <a:extLst>
              <a:ext uri="{FF2B5EF4-FFF2-40B4-BE49-F238E27FC236}">
                <a16:creationId xmlns:a16="http://schemas.microsoft.com/office/drawing/2014/main" id="{8BF597AF-8979-4FF3-9C1B-5498FBC8F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681" y="3419475"/>
            <a:ext cx="6200775" cy="3438525"/>
          </a:xfrm>
          <a:prstGeom prst="rect">
            <a:avLst/>
          </a:prstGeom>
        </p:spPr>
      </p:pic>
    </p:spTree>
    <p:extLst>
      <p:ext uri="{BB962C8B-B14F-4D97-AF65-F5344CB8AC3E}">
        <p14:creationId xmlns:p14="http://schemas.microsoft.com/office/powerpoint/2010/main" val="3875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B58E-191A-4531-8BDC-0FB5F9520FDC}"/>
              </a:ext>
            </a:extLst>
          </p:cNvPr>
          <p:cNvSpPr>
            <a:spLocks noGrp="1"/>
          </p:cNvSpPr>
          <p:nvPr>
            <p:ph type="title"/>
          </p:nvPr>
        </p:nvSpPr>
        <p:spPr/>
        <p:txBody>
          <a:bodyPr/>
          <a:lstStyle/>
          <a:p>
            <a:pPr algn="ctr"/>
            <a:r>
              <a:rPr lang="en-IN" b="0" i="0" dirty="0">
                <a:solidFill>
                  <a:srgbClr val="252424"/>
                </a:solidFill>
                <a:effectLst/>
                <a:latin typeface="Segoe UI Web"/>
              </a:rPr>
              <a:t>Modules</a:t>
            </a:r>
            <a:endParaRPr lang="en-IN" dirty="0"/>
          </a:p>
        </p:txBody>
      </p:sp>
      <p:sp>
        <p:nvSpPr>
          <p:cNvPr id="3" name="Content Placeholder 2">
            <a:extLst>
              <a:ext uri="{FF2B5EF4-FFF2-40B4-BE49-F238E27FC236}">
                <a16:creationId xmlns:a16="http://schemas.microsoft.com/office/drawing/2014/main" id="{DB891E5E-FD56-4D2D-A3CF-A8084D25808F}"/>
              </a:ext>
            </a:extLst>
          </p:cNvPr>
          <p:cNvSpPr>
            <a:spLocks noGrp="1"/>
          </p:cNvSpPr>
          <p:nvPr>
            <p:ph idx="1"/>
          </p:nvPr>
        </p:nvSpPr>
        <p:spPr/>
        <p:txBody>
          <a:bodyPr/>
          <a:lstStyle/>
          <a:p>
            <a:r>
              <a:rPr lang="en-US" sz="2400" b="0" i="0" dirty="0">
                <a:solidFill>
                  <a:srgbClr val="292929"/>
                </a:solidFill>
                <a:effectLst/>
                <a:latin typeface="charter"/>
              </a:rPr>
              <a:t> constructing a recommendation system with Python and machine learning module</a:t>
            </a:r>
          </a:p>
          <a:p>
            <a:pPr marL="0" indent="0">
              <a:buNone/>
            </a:pPr>
            <a:endParaRPr lang="en-US" sz="2400" b="0" i="0" dirty="0">
              <a:solidFill>
                <a:srgbClr val="292929"/>
              </a:solidFill>
              <a:effectLst/>
              <a:latin typeface="charter"/>
            </a:endParaRPr>
          </a:p>
          <a:p>
            <a:pPr lvl="1"/>
            <a:r>
              <a:rPr lang="en-US" sz="2400" b="0" i="0" dirty="0">
                <a:solidFill>
                  <a:srgbClr val="292929"/>
                </a:solidFill>
                <a:effectLst/>
                <a:latin typeface="charter"/>
              </a:rPr>
              <a:t>Transforming and normalizing data</a:t>
            </a:r>
          </a:p>
          <a:p>
            <a:pPr lvl="1"/>
            <a:r>
              <a:rPr lang="en-US" sz="2400" b="0" i="0" dirty="0">
                <a:solidFill>
                  <a:srgbClr val="292929"/>
                </a:solidFill>
                <a:effectLst/>
                <a:latin typeface="charter"/>
              </a:rPr>
              <a:t>Training models</a:t>
            </a:r>
          </a:p>
          <a:p>
            <a:pPr lvl="1"/>
            <a:r>
              <a:rPr lang="en-US" sz="2400" b="0" i="0" dirty="0">
                <a:solidFill>
                  <a:srgbClr val="292929"/>
                </a:solidFill>
                <a:effectLst/>
                <a:latin typeface="charter"/>
              </a:rPr>
              <a:t>Evaluating model performance</a:t>
            </a:r>
          </a:p>
          <a:p>
            <a:pPr lvl="1"/>
            <a:r>
              <a:rPr lang="en-US" sz="2400" b="0" i="0" dirty="0">
                <a:solidFill>
                  <a:srgbClr val="292929"/>
                </a:solidFill>
                <a:effectLst/>
                <a:latin typeface="charter"/>
              </a:rPr>
              <a:t>Selecting the optimal model</a:t>
            </a:r>
          </a:p>
          <a:p>
            <a:r>
              <a:rPr lang="en-IN" dirty="0"/>
              <a:t>PANDAS and NUMPY for the Data Manipulation</a:t>
            </a:r>
          </a:p>
          <a:p>
            <a:r>
              <a:rPr lang="en-US" b="0" i="0" dirty="0">
                <a:solidFill>
                  <a:srgbClr val="292929"/>
                </a:solidFill>
                <a:effectLst/>
                <a:latin typeface="charter"/>
              </a:rPr>
              <a:t>SKLEARN for splitting the data into train and test set</a:t>
            </a:r>
          </a:p>
          <a:p>
            <a:r>
              <a:rPr lang="en-US" dirty="0">
                <a:solidFill>
                  <a:srgbClr val="292929"/>
                </a:solidFill>
                <a:latin typeface="charter"/>
              </a:rPr>
              <a:t>SEABORN for the EDA Process.</a:t>
            </a:r>
            <a:endParaRPr lang="en-IN" dirty="0"/>
          </a:p>
        </p:txBody>
      </p:sp>
      <p:sp>
        <p:nvSpPr>
          <p:cNvPr id="6" name="Rectangle 3">
            <a:extLst>
              <a:ext uri="{FF2B5EF4-FFF2-40B4-BE49-F238E27FC236}">
                <a16:creationId xmlns:a16="http://schemas.microsoft.com/office/drawing/2014/main" id="{B64EB150-93A8-4CED-A91D-6CC8890CE6E3}"/>
              </a:ext>
            </a:extLst>
          </p:cNvPr>
          <p:cNvSpPr>
            <a:spLocks noChangeArrowheads="1"/>
          </p:cNvSpPr>
          <p:nvPr/>
        </p:nvSpPr>
        <p:spPr bwMode="auto">
          <a:xfrm>
            <a:off x="0" y="-1385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047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6126-A4F8-4826-B61B-A8F578D9D6F8}"/>
              </a:ext>
            </a:extLst>
          </p:cNvPr>
          <p:cNvSpPr>
            <a:spLocks noGrp="1"/>
          </p:cNvSpPr>
          <p:nvPr>
            <p:ph type="title"/>
          </p:nvPr>
        </p:nvSpPr>
        <p:spPr/>
        <p:txBody>
          <a:bodyPr/>
          <a:lstStyle/>
          <a:p>
            <a:pPr algn="ctr"/>
            <a:r>
              <a:rPr lang="en-IN" dirty="0"/>
              <a:t>SAMPLE WORKOUT</a:t>
            </a:r>
          </a:p>
        </p:txBody>
      </p:sp>
      <p:pic>
        <p:nvPicPr>
          <p:cNvPr id="5" name="Content Placeholder 4" descr="Chart, bar chart&#10;&#10;Description automatically generated">
            <a:extLst>
              <a:ext uri="{FF2B5EF4-FFF2-40B4-BE49-F238E27FC236}">
                <a16:creationId xmlns:a16="http://schemas.microsoft.com/office/drawing/2014/main" id="{1B6016B7-6234-4F7E-A75F-1E77BB189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35" y="2078473"/>
            <a:ext cx="4333835" cy="4351338"/>
          </a:xfrm>
        </p:spPr>
      </p:pic>
      <p:pic>
        <p:nvPicPr>
          <p:cNvPr id="7" name="Picture 6" descr="Graphical user interface, text, application&#10;&#10;Description automatically generated">
            <a:extLst>
              <a:ext uri="{FF2B5EF4-FFF2-40B4-BE49-F238E27FC236}">
                <a16:creationId xmlns:a16="http://schemas.microsoft.com/office/drawing/2014/main" id="{77261986-E825-4193-A771-AB963AAF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759" y="2078473"/>
            <a:ext cx="4034979" cy="4143878"/>
          </a:xfrm>
          <a:prstGeom prst="rect">
            <a:avLst/>
          </a:prstGeom>
        </p:spPr>
      </p:pic>
      <p:pic>
        <p:nvPicPr>
          <p:cNvPr id="11" name="Picture 10" descr="Table&#10;&#10;Description automatically generated">
            <a:extLst>
              <a:ext uri="{FF2B5EF4-FFF2-40B4-BE49-F238E27FC236}">
                <a16:creationId xmlns:a16="http://schemas.microsoft.com/office/drawing/2014/main" id="{932873DF-FD16-43B2-9798-8AC93A811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672" y="2430965"/>
            <a:ext cx="4447738" cy="3646353"/>
          </a:xfrm>
          <a:prstGeom prst="rect">
            <a:avLst/>
          </a:prstGeom>
        </p:spPr>
      </p:pic>
    </p:spTree>
    <p:extLst>
      <p:ext uri="{BB962C8B-B14F-4D97-AF65-F5344CB8AC3E}">
        <p14:creationId xmlns:p14="http://schemas.microsoft.com/office/powerpoint/2010/main" val="126425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6F4C-2172-477E-8C6D-B8EF86BECEC0}"/>
              </a:ext>
            </a:extLst>
          </p:cNvPr>
          <p:cNvSpPr>
            <a:spLocks noGrp="1"/>
          </p:cNvSpPr>
          <p:nvPr>
            <p:ph type="title"/>
          </p:nvPr>
        </p:nvSpPr>
        <p:spPr/>
        <p:txBody>
          <a:bodyPr/>
          <a:lstStyle/>
          <a:p>
            <a:pPr algn="ctr"/>
            <a:r>
              <a:rPr lang="en-IN" dirty="0"/>
              <a:t>RECOMMENDATION MODELS</a:t>
            </a:r>
          </a:p>
        </p:txBody>
      </p:sp>
      <p:sp>
        <p:nvSpPr>
          <p:cNvPr id="3" name="Content Placeholder 2">
            <a:extLst>
              <a:ext uri="{FF2B5EF4-FFF2-40B4-BE49-F238E27FC236}">
                <a16:creationId xmlns:a16="http://schemas.microsoft.com/office/drawing/2014/main" id="{94028523-F564-4725-A28E-5943FA55FF9E}"/>
              </a:ext>
            </a:extLst>
          </p:cNvPr>
          <p:cNvSpPr>
            <a:spLocks noGrp="1"/>
          </p:cNvSpPr>
          <p:nvPr>
            <p:ph idx="1"/>
          </p:nvPr>
        </p:nvSpPr>
        <p:spPr/>
        <p:txBody>
          <a:bodyPr/>
          <a:lstStyle/>
          <a:p>
            <a:r>
              <a:rPr lang="en-IN" sz="2400" b="1" i="0" u="sng" dirty="0">
                <a:solidFill>
                  <a:srgbClr val="000000"/>
                </a:solidFill>
                <a:effectLst/>
                <a:latin typeface="roboto" panose="02000000000000000000" pitchFamily="2" charset="0"/>
              </a:rPr>
              <a:t>Popularity-Based Recommendation System:</a:t>
            </a:r>
          </a:p>
          <a:p>
            <a:pPr lvl="1"/>
            <a:r>
              <a:rPr lang="en-US" sz="2400" b="0" i="0" dirty="0">
                <a:solidFill>
                  <a:srgbClr val="000000"/>
                </a:solidFill>
                <a:effectLst/>
                <a:latin typeface="roboto" panose="02000000000000000000" pitchFamily="2" charset="0"/>
              </a:rPr>
              <a:t>It works on the principle of popularity and or anything which is in trend. </a:t>
            </a:r>
          </a:p>
          <a:p>
            <a:pPr lvl="1"/>
            <a:r>
              <a:rPr lang="en-US" sz="2400" b="0" i="0" dirty="0">
                <a:solidFill>
                  <a:srgbClr val="000000"/>
                </a:solidFill>
                <a:effectLst/>
                <a:latin typeface="roboto" panose="02000000000000000000" pitchFamily="2" charset="0"/>
              </a:rPr>
              <a:t>These systems check about the product or movie which are in trend or are most popular among the users and directly recommend those.</a:t>
            </a:r>
          </a:p>
          <a:p>
            <a:pPr marL="457200" lvl="1" indent="0">
              <a:buNone/>
            </a:pPr>
            <a:endParaRPr lang="en-US" sz="2400" b="0" i="0" dirty="0">
              <a:solidFill>
                <a:srgbClr val="000000"/>
              </a:solidFill>
              <a:effectLst/>
              <a:latin typeface="roboto" panose="02000000000000000000" pitchFamily="2" charset="0"/>
            </a:endParaRPr>
          </a:p>
          <a:p>
            <a:pPr lvl="1"/>
            <a:r>
              <a:rPr lang="en-US" sz="2400" b="0" i="0" dirty="0">
                <a:solidFill>
                  <a:srgbClr val="000000"/>
                </a:solidFill>
                <a:effectLst/>
                <a:latin typeface="roboto" panose="02000000000000000000" pitchFamily="2" charset="0"/>
              </a:rPr>
              <a:t>For example,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endParaRPr lang="en-IN" sz="2400"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45157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3C716-5AE5-4104-885C-2C791ACD9796}"/>
              </a:ext>
            </a:extLst>
          </p:cNvPr>
          <p:cNvSpPr>
            <a:spLocks noGrp="1"/>
          </p:cNvSpPr>
          <p:nvPr>
            <p:ph idx="1"/>
          </p:nvPr>
        </p:nvSpPr>
        <p:spPr>
          <a:xfrm>
            <a:off x="766445" y="786384"/>
            <a:ext cx="10659110" cy="5436299"/>
          </a:xfrm>
        </p:spPr>
        <p:txBody>
          <a:bodyPr/>
          <a:lstStyle/>
          <a:p>
            <a:pPr marL="0" indent="0" algn="l" rtl="0">
              <a:buNone/>
            </a:pPr>
            <a:r>
              <a:rPr lang="en-IN" sz="3200" b="1" i="0" u="sng" dirty="0">
                <a:solidFill>
                  <a:srgbClr val="000000"/>
                </a:solidFill>
                <a:effectLst/>
                <a:latin typeface="roboto" panose="02000000000000000000" pitchFamily="2" charset="0"/>
              </a:rPr>
              <a:t>Collaborative Filtering:</a:t>
            </a:r>
          </a:p>
          <a:p>
            <a:pPr marL="0" indent="0" algn="l" rtl="0">
              <a:buNone/>
            </a:pPr>
            <a:endParaRPr lang="en-IN" sz="2400" b="1" i="0" u="sng" dirty="0">
              <a:solidFill>
                <a:srgbClr val="000000"/>
              </a:solidFill>
              <a:effectLst/>
              <a:latin typeface="roboto" panose="02000000000000000000" pitchFamily="2" charset="0"/>
            </a:endParaRPr>
          </a:p>
          <a:p>
            <a:pPr algn="l" rtl="0"/>
            <a:r>
              <a:rPr lang="en-US" sz="2400" b="0" i="0" dirty="0">
                <a:solidFill>
                  <a:srgbClr val="000000"/>
                </a:solidFill>
                <a:effectLst/>
                <a:latin typeface="roboto" panose="02000000000000000000" pitchFamily="2" charset="0"/>
              </a:rPr>
              <a:t>It is considered to be one of the very smart recommender systems that work on the similarity between different users and also items that are widely used as an e-commerce website and also online movie websites. </a:t>
            </a:r>
            <a:endParaRPr lang="en-IN" sz="2400" b="1" u="sng" dirty="0">
              <a:solidFill>
                <a:srgbClr val="000000"/>
              </a:solidFill>
              <a:latin typeface="roboto" panose="02000000000000000000" pitchFamily="2" charset="0"/>
            </a:endParaRPr>
          </a:p>
          <a:p>
            <a:pPr algn="l" rtl="0"/>
            <a:r>
              <a:rPr lang="en-US" sz="2400" b="0" i="0" dirty="0">
                <a:solidFill>
                  <a:srgbClr val="000000"/>
                </a:solidFill>
                <a:effectLst/>
                <a:latin typeface="roboto" panose="02000000000000000000" pitchFamily="2" charset="0"/>
              </a:rPr>
              <a:t>It checks about the taste of similar users and does recommendations. </a:t>
            </a:r>
            <a:endParaRPr lang="en-IN" sz="2400" b="1" i="0" u="sng" dirty="0">
              <a:solidFill>
                <a:srgbClr val="000000"/>
              </a:solidFill>
              <a:effectLst/>
              <a:latin typeface="roboto" panose="02000000000000000000" pitchFamily="2" charset="0"/>
            </a:endParaRPr>
          </a:p>
          <a:p>
            <a:pPr algn="l" rtl="0"/>
            <a:r>
              <a:rPr lang="en-US" sz="2400" b="0" i="0" dirty="0">
                <a:solidFill>
                  <a:srgbClr val="000000"/>
                </a:solidFill>
                <a:effectLst/>
                <a:latin typeface="roboto" panose="02000000000000000000" pitchFamily="2" charset="0"/>
              </a:rPr>
              <a:t>The similarity is not restricted to the taste of the user moreover there can be consideration of similarity between different items also. </a:t>
            </a:r>
            <a:endParaRPr lang="en-IN" sz="2400" b="1" u="sng" dirty="0">
              <a:solidFill>
                <a:srgbClr val="000000"/>
              </a:solidFill>
              <a:latin typeface="roboto" panose="02000000000000000000" pitchFamily="2" charset="0"/>
            </a:endParaRPr>
          </a:p>
          <a:p>
            <a:pPr algn="l" rtl="0"/>
            <a:r>
              <a:rPr lang="en-US" sz="2400" b="0" i="0" dirty="0">
                <a:solidFill>
                  <a:srgbClr val="000000"/>
                </a:solidFill>
                <a:effectLst/>
                <a:latin typeface="roboto" panose="02000000000000000000" pitchFamily="2" charset="0"/>
              </a:rPr>
              <a:t>The system will give more efficient recommendations if we have a large volume of information about users and items</a:t>
            </a:r>
            <a:r>
              <a:rPr lang="en-US" b="0" i="0" dirty="0">
                <a:solidFill>
                  <a:srgbClr val="000000"/>
                </a:solidFill>
                <a:effectLst/>
                <a:latin typeface="roboto" panose="02000000000000000000" pitchFamily="2" charset="0"/>
              </a:rPr>
              <a:t>.</a:t>
            </a:r>
            <a:endParaRPr lang="en-IN"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128059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00D8F-6171-4A94-A261-FF6DD5784366}"/>
              </a:ext>
            </a:extLst>
          </p:cNvPr>
          <p:cNvSpPr>
            <a:spLocks noGrp="1"/>
          </p:cNvSpPr>
          <p:nvPr>
            <p:ph idx="1"/>
          </p:nvPr>
        </p:nvSpPr>
        <p:spPr>
          <a:xfrm>
            <a:off x="766445" y="502920"/>
            <a:ext cx="10659110" cy="5637467"/>
          </a:xfrm>
        </p:spPr>
        <p:txBody>
          <a:bodyPr>
            <a:normAutofit fontScale="85000" lnSpcReduction="20000"/>
          </a:bodyPr>
          <a:lstStyle/>
          <a:p>
            <a:pPr marL="0" indent="0">
              <a:buNone/>
            </a:pPr>
            <a:r>
              <a:rPr lang="en-IN" sz="2600" b="1" dirty="0"/>
              <a:t>KNN with Means</a:t>
            </a:r>
            <a:r>
              <a:rPr lang="en-IN" sz="2600" dirty="0"/>
              <a:t>:</a:t>
            </a:r>
          </a:p>
          <a:p>
            <a:r>
              <a:rPr lang="en-US" sz="2600" b="0" i="0" dirty="0">
                <a:solidFill>
                  <a:srgbClr val="292929"/>
                </a:solidFill>
                <a:effectLst/>
                <a:latin typeface="charter"/>
              </a:rPr>
              <a:t>THE KNN doesn’t make any assumptions on the underlying data distribution, but it relies on item feature similarity.</a:t>
            </a:r>
          </a:p>
          <a:p>
            <a:r>
              <a:rPr lang="en-US" sz="2600" b="0" i="0" dirty="0">
                <a:solidFill>
                  <a:srgbClr val="292929"/>
                </a:solidFill>
                <a:effectLst/>
                <a:latin typeface="charter"/>
              </a:rPr>
              <a:t>When a KNN makes a prediction about a product, it will calculate the “distance” between the target product and every other products in its database.</a:t>
            </a:r>
          </a:p>
          <a:p>
            <a:r>
              <a:rPr lang="en-US" sz="2600" b="0" i="0" dirty="0">
                <a:solidFill>
                  <a:srgbClr val="292929"/>
                </a:solidFill>
                <a:effectLst/>
                <a:latin typeface="charter"/>
              </a:rPr>
              <a:t>It then ranks its distances and returns the top k nearest neighbor movies as the most similar product recommendations.</a:t>
            </a:r>
          </a:p>
          <a:p>
            <a:pPr marL="0" indent="0">
              <a:buNone/>
            </a:pPr>
            <a:endParaRPr lang="en-US" sz="2600" b="0" i="0" dirty="0">
              <a:solidFill>
                <a:srgbClr val="292929"/>
              </a:solidFill>
              <a:effectLst/>
              <a:latin typeface="charter"/>
            </a:endParaRPr>
          </a:p>
          <a:p>
            <a:pPr marL="0" indent="0" algn="l">
              <a:buNone/>
            </a:pPr>
            <a:r>
              <a:rPr lang="en-IN" sz="2600" b="1" i="0" dirty="0">
                <a:solidFill>
                  <a:srgbClr val="0A0A0A"/>
                </a:solidFill>
                <a:effectLst/>
                <a:latin typeface="Playfair Display"/>
              </a:rPr>
              <a:t>Singular Value Decomposition:</a:t>
            </a:r>
          </a:p>
          <a:p>
            <a:r>
              <a:rPr lang="en-US" sz="2600" b="0" i="0" dirty="0">
                <a:solidFill>
                  <a:srgbClr val="0A0A0A"/>
                </a:solidFill>
                <a:effectLst/>
                <a:latin typeface="Merriweather"/>
              </a:rPr>
              <a:t>SVD is a matrix </a:t>
            </a:r>
            <a:r>
              <a:rPr lang="en-US" sz="2600" b="0" i="0" dirty="0" err="1">
                <a:solidFill>
                  <a:srgbClr val="0A0A0A"/>
                </a:solidFill>
                <a:effectLst/>
                <a:latin typeface="Merriweather"/>
              </a:rPr>
              <a:t>factorisation</a:t>
            </a:r>
            <a:r>
              <a:rPr lang="en-US" sz="2600" b="0" i="0" dirty="0">
                <a:solidFill>
                  <a:srgbClr val="0A0A0A"/>
                </a:solidFill>
                <a:effectLst/>
                <a:latin typeface="Merriweather"/>
              </a:rPr>
              <a:t> technique, which reduces the number of features of a dataset by reducing the space dimension from N-dimension to K-dimension</a:t>
            </a:r>
          </a:p>
          <a:p>
            <a:r>
              <a:rPr lang="en-US" sz="2600" b="0" i="0" dirty="0">
                <a:solidFill>
                  <a:srgbClr val="0A0A0A"/>
                </a:solidFill>
                <a:effectLst/>
                <a:latin typeface="Merriweather"/>
              </a:rPr>
              <a:t> In the context of the recommender system, the SVD is used as a collaborative filtering technique. </a:t>
            </a:r>
          </a:p>
          <a:p>
            <a:r>
              <a:rPr lang="en-US" sz="2600" b="0" i="0" dirty="0">
                <a:solidFill>
                  <a:srgbClr val="0A0A0A"/>
                </a:solidFill>
                <a:effectLst/>
                <a:latin typeface="Merriweather"/>
              </a:rPr>
              <a:t>It uses a matrix structure where each row represents a user, and each column represents an item. </a:t>
            </a:r>
          </a:p>
          <a:p>
            <a:r>
              <a:rPr lang="en-US" sz="2600" b="0" i="0" dirty="0">
                <a:solidFill>
                  <a:srgbClr val="0A0A0A"/>
                </a:solidFill>
                <a:effectLst/>
                <a:latin typeface="Merriweather"/>
              </a:rPr>
              <a:t>The elements of this matrix are the ratings that are given to items by users</a:t>
            </a:r>
            <a:endParaRPr lang="en-US" sz="2600" dirty="0">
              <a:solidFill>
                <a:srgbClr val="0A0A0A"/>
              </a:solidFill>
              <a:latin typeface="Merriweather"/>
            </a:endParaRPr>
          </a:p>
          <a:p>
            <a:r>
              <a:rPr lang="en-US" sz="2600" b="0" i="0" dirty="0">
                <a:solidFill>
                  <a:srgbClr val="0A0A0A"/>
                </a:solidFill>
                <a:effectLst/>
                <a:latin typeface="Merriweather"/>
              </a:rPr>
              <a:t> It finds factors of matrices from the </a:t>
            </a:r>
            <a:r>
              <a:rPr lang="en-US" sz="2600" b="0" i="0" dirty="0" err="1">
                <a:solidFill>
                  <a:srgbClr val="0A0A0A"/>
                </a:solidFill>
                <a:effectLst/>
                <a:latin typeface="Merriweather"/>
              </a:rPr>
              <a:t>factorisation</a:t>
            </a:r>
            <a:r>
              <a:rPr lang="en-US" sz="2600" b="0" i="0" dirty="0">
                <a:solidFill>
                  <a:srgbClr val="0A0A0A"/>
                </a:solidFill>
                <a:effectLst/>
                <a:latin typeface="Merriweather"/>
              </a:rPr>
              <a:t> of a high-level (user-item-rating) matrix.</a:t>
            </a:r>
            <a:br>
              <a:rPr lang="en-IN" sz="2600" dirty="0"/>
            </a:br>
            <a:endParaRPr lang="en-IN" sz="2600" dirty="0"/>
          </a:p>
          <a:p>
            <a:endParaRPr lang="en-IN" dirty="0"/>
          </a:p>
        </p:txBody>
      </p:sp>
    </p:spTree>
    <p:extLst>
      <p:ext uri="{BB962C8B-B14F-4D97-AF65-F5344CB8AC3E}">
        <p14:creationId xmlns:p14="http://schemas.microsoft.com/office/powerpoint/2010/main" val="148462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C441-37A7-4A09-A5C7-E55118DF2F6F}"/>
              </a:ext>
            </a:extLst>
          </p:cNvPr>
          <p:cNvSpPr>
            <a:spLocks noGrp="1"/>
          </p:cNvSpPr>
          <p:nvPr>
            <p:ph type="title"/>
          </p:nvPr>
        </p:nvSpPr>
        <p:spPr/>
        <p:txBody>
          <a:bodyPr/>
          <a:lstStyle/>
          <a:p>
            <a:r>
              <a:rPr lang="en-IN" dirty="0"/>
              <a:t>Dataset Details</a:t>
            </a:r>
          </a:p>
        </p:txBody>
      </p:sp>
      <p:sp>
        <p:nvSpPr>
          <p:cNvPr id="3" name="Content Placeholder 2">
            <a:extLst>
              <a:ext uri="{FF2B5EF4-FFF2-40B4-BE49-F238E27FC236}">
                <a16:creationId xmlns:a16="http://schemas.microsoft.com/office/drawing/2014/main" id="{B3A0C87E-718D-42C7-A91A-7ED2EF8DF049}"/>
              </a:ext>
            </a:extLst>
          </p:cNvPr>
          <p:cNvSpPr>
            <a:spLocks noGrp="1"/>
          </p:cNvSpPr>
          <p:nvPr>
            <p:ph idx="1"/>
          </p:nvPr>
        </p:nvSpPr>
        <p:spPr>
          <a:xfrm>
            <a:off x="658368" y="1962150"/>
            <a:ext cx="10659110" cy="4351338"/>
          </a:xfrm>
        </p:spPr>
        <p:txBody>
          <a:bodyPr>
            <a:normAutofit/>
          </a:bodyPr>
          <a:lstStyle/>
          <a:p>
            <a:r>
              <a:rPr lang="en-IN" sz="2400" dirty="0"/>
              <a:t>The Dataset Considered here was Electronics Dataset from the Amazon.</a:t>
            </a:r>
          </a:p>
          <a:p>
            <a:r>
              <a:rPr lang="en-IN" sz="2400" dirty="0"/>
              <a:t>The Dataset Contains around 1000091 entries and 4 attributes</a:t>
            </a:r>
          </a:p>
          <a:p>
            <a:r>
              <a:rPr lang="en-IN" sz="2400" dirty="0"/>
              <a:t>The Size is around 350 MB</a:t>
            </a:r>
          </a:p>
          <a:p>
            <a:r>
              <a:rPr lang="en-IN" sz="2400" dirty="0"/>
              <a:t>It contains:</a:t>
            </a:r>
          </a:p>
          <a:p>
            <a:pPr lvl="1"/>
            <a:r>
              <a:rPr lang="en-IN" sz="2400" dirty="0"/>
              <a:t>USER_ID </a:t>
            </a:r>
          </a:p>
          <a:p>
            <a:pPr lvl="1"/>
            <a:r>
              <a:rPr lang="en-IN" sz="2400" dirty="0"/>
              <a:t> PRODUCT_ID</a:t>
            </a:r>
          </a:p>
          <a:p>
            <a:pPr lvl="1"/>
            <a:r>
              <a:rPr lang="en-IN" sz="2400" dirty="0"/>
              <a:t>RATINGS</a:t>
            </a:r>
          </a:p>
          <a:p>
            <a:pPr lvl="1"/>
            <a:r>
              <a:rPr lang="en-IN" sz="2400" dirty="0"/>
              <a:t>TIMESTAMP</a:t>
            </a:r>
          </a:p>
        </p:txBody>
      </p:sp>
    </p:spTree>
    <p:extLst>
      <p:ext uri="{BB962C8B-B14F-4D97-AF65-F5344CB8AC3E}">
        <p14:creationId xmlns:p14="http://schemas.microsoft.com/office/powerpoint/2010/main" val="3357886726"/>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
  <TotalTime>117</TotalTime>
  <Words>963</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vt:lpstr>
      <vt:lpstr>Calibri</vt:lpstr>
      <vt:lpstr>charter</vt:lpstr>
      <vt:lpstr>Gill Sans Nova</vt:lpstr>
      <vt:lpstr>Helvetica Neue</vt:lpstr>
      <vt:lpstr>Merriweather</vt:lpstr>
      <vt:lpstr>Playfair Display</vt:lpstr>
      <vt:lpstr>roboto</vt:lpstr>
      <vt:lpstr>Segoe UI Web</vt:lpstr>
      <vt:lpstr>Times New Roman</vt:lpstr>
      <vt:lpstr>ConfettiVTI</vt:lpstr>
      <vt:lpstr>PRODUCT RECOMMENDATION SYSTEM</vt:lpstr>
      <vt:lpstr>INTRODUCTION</vt:lpstr>
      <vt:lpstr>ARCHITECTURE</vt:lpstr>
      <vt:lpstr>Modules</vt:lpstr>
      <vt:lpstr>SAMPLE WORKOUT</vt:lpstr>
      <vt:lpstr>RECOMMENDATION MODELS</vt:lpstr>
      <vt:lpstr>PowerPoint Presentation</vt:lpstr>
      <vt:lpstr>PowerPoint Presentation</vt:lpstr>
      <vt:lpstr>Dataset Details</vt:lpstr>
      <vt:lpstr>DATABASE : MongoDB</vt:lpstr>
      <vt:lpstr>And Also Parameter Tuning is also applied ,The parameter tuning is applied with the help of surprise selection model on SVD  For PARAMETER TUNING, The Result Obtained was :0.858</vt:lpstr>
      <vt:lpstr>Challenges</vt:lpstr>
      <vt:lpstr>OUTCOME</vt:lpstr>
      <vt:lpstr>OUTCOME </vt:lpstr>
      <vt:lpstr>OUTCOME OF PARAMETER TUNING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SYSTEM</dc:title>
  <dc:creator>Vishnu Shashank</dc:creator>
  <cp:lastModifiedBy>Akshay Yadav</cp:lastModifiedBy>
  <cp:revision>14</cp:revision>
  <dcterms:created xsi:type="dcterms:W3CDTF">2021-06-01T15:06:33Z</dcterms:created>
  <dcterms:modified xsi:type="dcterms:W3CDTF">2021-06-09T13:54:41Z</dcterms:modified>
</cp:coreProperties>
</file>