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03" autoAdjust="0"/>
    <p:restoredTop sz="86449" autoAdjust="0"/>
  </p:normalViewPr>
  <p:slideViewPr>
    <p:cSldViewPr snapToGrid="0">
      <p:cViewPr varScale="1">
        <p:scale>
          <a:sx n="74" d="100"/>
          <a:sy n="74" d="100"/>
        </p:scale>
        <p:origin x="35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82880" y="90000"/>
            <a:ext cx="8760240" cy="5292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82880" y="90000"/>
            <a:ext cx="8760240" cy="5292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8"/>
          <p:cNvPicPr/>
          <p:nvPr/>
        </p:nvPicPr>
        <p:blipFill>
          <a:blip r:embed="rId14"/>
          <a:stretch/>
        </p:blipFill>
        <p:spPr>
          <a:xfrm>
            <a:off x="7130160" y="6226200"/>
            <a:ext cx="1555200" cy="509400"/>
          </a:xfrm>
          <a:prstGeom prst="rect">
            <a:avLst/>
          </a:prstGeom>
          <a:ln>
            <a:noFill/>
          </a:ln>
        </p:spPr>
      </p:pic>
      <p:pic>
        <p:nvPicPr>
          <p:cNvPr id="6" name="Immagine 9"/>
          <p:cNvPicPr/>
          <p:nvPr/>
        </p:nvPicPr>
        <p:blipFill>
          <a:blip r:embed="rId15"/>
          <a:stretch/>
        </p:blipFill>
        <p:spPr>
          <a:xfrm>
            <a:off x="182880" y="6226200"/>
            <a:ext cx="2390760" cy="547560"/>
          </a:xfrm>
          <a:prstGeom prst="rect">
            <a:avLst/>
          </a:prstGeom>
          <a:ln>
            <a:noFill/>
          </a:ln>
        </p:spPr>
      </p:pic>
      <p:pic>
        <p:nvPicPr>
          <p:cNvPr id="2" name="Immagine 11"/>
          <p:cNvPicPr/>
          <p:nvPr/>
        </p:nvPicPr>
        <p:blipFill>
          <a:blip r:embed="rId16"/>
          <a:stretch/>
        </p:blipFill>
        <p:spPr>
          <a:xfrm>
            <a:off x="4068720" y="6144840"/>
            <a:ext cx="1306080" cy="69516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it-I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magine 8"/>
          <p:cNvPicPr/>
          <p:nvPr/>
        </p:nvPicPr>
        <p:blipFill>
          <a:blip r:embed="rId14"/>
          <a:stretch/>
        </p:blipFill>
        <p:spPr>
          <a:xfrm>
            <a:off x="7130160" y="6226200"/>
            <a:ext cx="1555200" cy="509400"/>
          </a:xfrm>
          <a:prstGeom prst="rect">
            <a:avLst/>
          </a:prstGeom>
          <a:ln>
            <a:noFill/>
          </a:ln>
        </p:spPr>
      </p:pic>
      <p:pic>
        <p:nvPicPr>
          <p:cNvPr id="42" name="Immagine 9"/>
          <p:cNvPicPr/>
          <p:nvPr/>
        </p:nvPicPr>
        <p:blipFill>
          <a:blip r:embed="rId15"/>
          <a:stretch/>
        </p:blipFill>
        <p:spPr>
          <a:xfrm>
            <a:off x="182880" y="6226200"/>
            <a:ext cx="2390760" cy="547560"/>
          </a:xfrm>
          <a:prstGeom prst="rect">
            <a:avLst/>
          </a:prstGeom>
          <a:ln>
            <a:noFill/>
          </a:ln>
        </p:spPr>
      </p:pic>
      <p:pic>
        <p:nvPicPr>
          <p:cNvPr id="43" name="Immagine 11"/>
          <p:cNvPicPr/>
          <p:nvPr/>
        </p:nvPicPr>
        <p:blipFill>
          <a:blip r:embed="rId16"/>
          <a:stretch/>
        </p:blipFill>
        <p:spPr>
          <a:xfrm>
            <a:off x="4068720" y="6144840"/>
            <a:ext cx="1306080" cy="69516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IT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svg"/><Relationship Id="rId20" Type="http://schemas.openxmlformats.org/officeDocument/2006/relationships/image" Target="../media/image23.sv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19" Type="http://schemas.openxmlformats.org/officeDocument/2006/relationships/image" Target="../media/image22.pn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000080"/>
            <a:ext cx="9142560" cy="324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Large-Scale and Multi-Structured Databases</a:t>
            </a:r>
            <a:br/>
            <a:r>
              <a:rPr lang="it-IT" sz="32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Project Design</a:t>
            </a:r>
            <a:br/>
            <a:br/>
            <a:r>
              <a:rPr lang="it-IT" sz="32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StockSim: stock portfolio simulator</a:t>
            </a:r>
            <a:br/>
            <a:endParaRPr lang="it-IT" sz="32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371600" y="41022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it-IT" sz="3200" b="0" strike="noStrike" spc="-1">
                <a:solidFill>
                  <a:srgbClr val="8B8B8B"/>
                </a:solidFill>
                <a:latin typeface="Arial"/>
                <a:ea typeface="DejaVu Sans"/>
              </a:rPr>
              <a:t>Yuri Mazzuoli, Rambod Rahmani, Marco Pinna</a:t>
            </a: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82880" y="90000"/>
            <a:ext cx="876024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Application Highlights</a:t>
            </a:r>
            <a:endParaRPr lang="it-IT" sz="44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24440" y="1404360"/>
            <a:ext cx="8342640" cy="392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StockSim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 Java Application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which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allows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users to simulate stock portfolios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using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statistical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models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built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using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NASDAQ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historical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data.</a:t>
            </a:r>
            <a:endParaRPr lang="it-IT" sz="1800" b="0" strike="noStrike" spc="-1" dirty="0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Users can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sign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up and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sign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in.</a:t>
            </a:r>
            <a:endParaRPr lang="it-IT" sz="1800" b="0" strike="noStrike" spc="-1" dirty="0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Users can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view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stock charts.</a:t>
            </a:r>
            <a:endParaRPr lang="it-IT" sz="1800" b="0" strike="noStrike" spc="-1" dirty="0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Users can create stock portfolios.</a:t>
            </a:r>
            <a:endParaRPr lang="it-IT" sz="1800" b="0" strike="noStrike" spc="-1" dirty="0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Users can simulate stock portfolios.</a:t>
            </a:r>
            <a:endParaRPr lang="it-IT" sz="1800" b="0" strike="noStrike" spc="-1" dirty="0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At the end of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each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simulation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statistics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are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provided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visualized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it-IT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82880" y="90000"/>
            <a:ext cx="876024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Actors and main supported functionalities</a:t>
            </a:r>
            <a:endParaRPr lang="it-IT" sz="4400" b="0" strike="noStrike" spc="-1">
              <a:latin typeface="Arial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91E963F-94A4-46BA-AA21-B976A60AA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84" y="1613161"/>
            <a:ext cx="7009089" cy="4118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82880" y="90000"/>
            <a:ext cx="876024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Dataset Description</a:t>
            </a:r>
            <a:endParaRPr lang="it-IT" sz="44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87360" y="1139760"/>
            <a:ext cx="8347680" cy="502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Source:</a:t>
            </a:r>
            <a:endParaRPr lang="it-IT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Yahoo! Finance</a:t>
            </a:r>
            <a:endParaRPr lang="it-IT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NasdaqTrader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Description</a:t>
            </a:r>
            <a:r>
              <a:rPr lang="it-IT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it-IT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it-IT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Yahoo! Finance</a:t>
            </a: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is a media property that is part of Yahoo!'s network. It provides financial news, data and commentary including stock quotes, press releases, financial reports, and original content.</a:t>
            </a:r>
            <a:endParaRPr lang="it-IT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it-IT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NasdaqTrader</a:t>
            </a: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is a website that covers the Nasdaq market providing proprietary access to trading liquidity.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Volume: </a:t>
            </a: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~ 2.7 GB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Variety</a:t>
            </a: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: TODO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Velocity/Variability</a:t>
            </a: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: indices and shares of each of the 8000+ NASDAQ stocks are updated automatically every day.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82880" y="90000"/>
            <a:ext cx="876024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Preliminary UML Class Diagram</a:t>
            </a:r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82880" y="90000"/>
            <a:ext cx="876024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Requirements and Entities </a:t>
            </a:r>
            <a:br/>
            <a:r>
              <a:rPr lang="it-I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handled by Document DB</a:t>
            </a:r>
            <a:endParaRPr lang="it-IT" sz="44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11840" y="1436760"/>
            <a:ext cx="8318520" cy="37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Users’ personal information and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preferences</a:t>
            </a:r>
            <a:endParaRPr lang="it-IT" sz="24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400" spc="-1" dirty="0">
                <a:solidFill>
                  <a:srgbClr val="000000"/>
                </a:solidFill>
              </a:rPr>
              <a:t>Users’ authentication</a:t>
            </a: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Stocks’ information (company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details</a:t>
            </a: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trade,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capitalization</a:t>
            </a: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…)</a:t>
            </a: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Indexes’ information (</a:t>
            </a:r>
            <a:r>
              <a:rPr lang="it-IT" sz="2400" spc="-1" dirty="0" err="1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omposition</a:t>
            </a: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details</a:t>
            </a: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…)</a:t>
            </a:r>
            <a:endParaRPr lang="it-IT" sz="2400" b="0" strike="noStrike" spc="-1" dirty="0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Portfolio’s</a:t>
            </a: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information</a:t>
            </a:r>
            <a:r>
              <a:rPr lang="it-IT" sz="2400" spc="-1" dirty="0">
                <a:solidFill>
                  <a:srgbClr val="000000"/>
                </a:solidFill>
                <a:latin typeface="Arial"/>
                <a:ea typeface="DejaVu Sans"/>
                <a:sym typeface="Wingdings" panose="05000000000000000000" pitchFamily="2" charset="2"/>
              </a:rPr>
              <a:t> (name, </a:t>
            </a:r>
            <a:r>
              <a:rPr lang="it-IT" sz="2400" spc="-1" dirty="0" err="1">
                <a:solidFill>
                  <a:srgbClr val="000000"/>
                </a:solidFill>
                <a:latin typeface="Arial"/>
                <a:ea typeface="DejaVu Sans"/>
                <a:sym typeface="Wingdings" panose="05000000000000000000" pitchFamily="2" charset="2"/>
              </a:rPr>
              <a:t>c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rial"/>
                <a:ea typeface="DejaVu Sans"/>
                <a:sym typeface="Wingdings" panose="05000000000000000000" pitchFamily="2" charset="2"/>
              </a:rPr>
              <a:t>omposition</a:t>
            </a:r>
            <a:r>
              <a:rPr lang="it-IT" sz="2400" spc="-1" dirty="0">
                <a:solidFill>
                  <a:srgbClr val="000000"/>
                </a:solidFill>
                <a:latin typeface="Arial"/>
                <a:ea typeface="DejaVu Sans"/>
                <a:sym typeface="Wingdings" panose="05000000000000000000" pitchFamily="2" charset="2"/>
              </a:rPr>
              <a:t>, scope…) </a:t>
            </a:r>
            <a:endParaRPr lang="it-IT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it-IT" sz="2000" b="0" u="sng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82880" y="90000"/>
            <a:ext cx="876024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Requirements and Entities </a:t>
            </a:r>
            <a:br/>
            <a:r>
              <a:rPr lang="it-I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handled by Column DB</a:t>
            </a:r>
            <a:endParaRPr lang="it-IT" sz="44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42520" y="1537560"/>
            <a:ext cx="8087400" cy="69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Stock 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historical</a:t>
            </a:r>
            <a:r>
              <a:rPr lang="it-I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prices and data</a:t>
            </a:r>
            <a:endParaRPr lang="it-IT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82880" y="90000"/>
            <a:ext cx="876024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Software Architecture Preliminary Idea</a:t>
            </a:r>
            <a:endParaRPr lang="it-IT" sz="44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12640" y="1233000"/>
            <a:ext cx="8179200" cy="434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Java 8</a:t>
            </a:r>
            <a:endParaRPr lang="it-IT" sz="1800" b="0" strike="noStrike" spc="-1" dirty="0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Python (</a:t>
            </a:r>
            <a:r>
              <a:rPr lang="it-IT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yfinance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module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it-IT" sz="1800" b="0" strike="noStrike" spc="-1" dirty="0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IntelliJ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IDEA</a:t>
            </a:r>
            <a:endParaRPr lang="it-IT" sz="1800" b="0" strike="noStrike" spc="-1" dirty="0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Maven</a:t>
            </a:r>
            <a:endParaRPr lang="it-IT" sz="1800" b="0" strike="noStrike" spc="-1" dirty="0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MongoDB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pc="-1" dirty="0">
                <a:solidFill>
                  <a:srgbClr val="000000"/>
                </a:solidFill>
              </a:rPr>
              <a:t>(</a:t>
            </a:r>
            <a:r>
              <a:rPr lang="it-IT" spc="-1" dirty="0" err="1">
                <a:solidFill>
                  <a:srgbClr val="000000"/>
                </a:solidFill>
              </a:rPr>
              <a:t>mongodb</a:t>
            </a:r>
            <a:r>
              <a:rPr lang="it-IT" spc="-1" dirty="0">
                <a:solidFill>
                  <a:srgbClr val="000000"/>
                </a:solidFill>
              </a:rPr>
              <a:t>-driver-</a:t>
            </a:r>
            <a:r>
              <a:rPr lang="it-IT" spc="-1" dirty="0" err="1">
                <a:solidFill>
                  <a:srgbClr val="000000"/>
                </a:solidFill>
              </a:rPr>
              <a:t>sync</a:t>
            </a:r>
            <a:r>
              <a:rPr lang="it-IT" spc="-1" dirty="0">
                <a:solidFill>
                  <a:srgbClr val="000000"/>
                </a:solidFill>
              </a:rPr>
              <a:t>, </a:t>
            </a:r>
            <a:r>
              <a:rPr lang="it-IT" spc="-1" dirty="0" err="1">
                <a:solidFill>
                  <a:srgbClr val="000000"/>
                </a:solidFill>
              </a:rPr>
              <a:t>official</a:t>
            </a:r>
            <a:r>
              <a:rPr lang="it-IT" spc="-1" dirty="0">
                <a:solidFill>
                  <a:srgbClr val="000000"/>
                </a:solidFill>
              </a:rPr>
              <a:t>)</a:t>
            </a:r>
            <a:endParaRPr lang="it-IT" sz="1800" b="0" strike="noStrike" spc="-1" dirty="0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Apache Cassandra (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Datastax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Java Driver)</a:t>
            </a:r>
            <a:endParaRPr lang="it-IT" sz="1800" b="0" strike="noStrike" spc="-1" dirty="0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TODO: Chart Library</a:t>
            </a:r>
            <a:endParaRPr lang="it-IT" sz="1800" b="0" strike="noStrike" spc="-1" dirty="0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Log4j</a:t>
            </a:r>
            <a:endParaRPr lang="it-IT" sz="1800" b="0" strike="noStrike" spc="-1" dirty="0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JUnit</a:t>
            </a:r>
            <a:endParaRPr lang="it-IT" sz="1800" b="0" strike="noStrike" spc="-1" dirty="0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Git</a:t>
            </a:r>
            <a:endParaRPr lang="it-IT" sz="1800" b="0" strike="noStrike" spc="-1" dirty="0">
              <a:latin typeface="Arial"/>
            </a:endParaRPr>
          </a:p>
        </p:txBody>
      </p:sp>
      <p:pic>
        <p:nvPicPr>
          <p:cNvPr id="3" name="log4j_logo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EE51AEC9-1011-4C8D-927F-4E36DA7D3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749" y="4258137"/>
            <a:ext cx="1358126" cy="522029"/>
          </a:xfrm>
          <a:prstGeom prst="rect">
            <a:avLst/>
          </a:prstGeom>
        </p:spPr>
      </p:pic>
      <p:pic>
        <p:nvPicPr>
          <p:cNvPr id="5" name="cassandra_logo">
            <a:extLst>
              <a:ext uri="{FF2B5EF4-FFF2-40B4-BE49-F238E27FC236}">
                <a16:creationId xmlns:a16="http://schemas.microsoft.com/office/drawing/2014/main" id="{3ADF158C-D957-4FAA-AA92-595AE2A2E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3297" y="3850024"/>
            <a:ext cx="1263196" cy="846658"/>
          </a:xfrm>
          <a:prstGeom prst="rect">
            <a:avLst/>
          </a:prstGeom>
        </p:spPr>
      </p:pic>
      <p:pic>
        <p:nvPicPr>
          <p:cNvPr id="7" name="git_logo">
            <a:extLst>
              <a:ext uri="{FF2B5EF4-FFF2-40B4-BE49-F238E27FC236}">
                <a16:creationId xmlns:a16="http://schemas.microsoft.com/office/drawing/2014/main" id="{4E11190C-ED32-47E3-9E6C-A5F95820A3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07133" y="4955198"/>
            <a:ext cx="1237036" cy="522029"/>
          </a:xfrm>
          <a:prstGeom prst="rect">
            <a:avLst/>
          </a:prstGeom>
        </p:spPr>
      </p:pic>
      <p:pic>
        <p:nvPicPr>
          <p:cNvPr id="9" name="intellijidea_logo">
            <a:extLst>
              <a:ext uri="{FF2B5EF4-FFF2-40B4-BE49-F238E27FC236}">
                <a16:creationId xmlns:a16="http://schemas.microsoft.com/office/drawing/2014/main" id="{060D4734-70FA-488F-AF95-DD0F4C4623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9769" y="1450817"/>
            <a:ext cx="666750" cy="666750"/>
          </a:xfrm>
          <a:prstGeom prst="rect">
            <a:avLst/>
          </a:prstGeom>
        </p:spPr>
      </p:pic>
      <p:pic>
        <p:nvPicPr>
          <p:cNvPr id="11" name="java_logo">
            <a:extLst>
              <a:ext uri="{FF2B5EF4-FFF2-40B4-BE49-F238E27FC236}">
                <a16:creationId xmlns:a16="http://schemas.microsoft.com/office/drawing/2014/main" id="{819F39C0-08E7-4F57-828D-BDC44EFC99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11812" y="1156525"/>
            <a:ext cx="635118" cy="1182324"/>
          </a:xfrm>
          <a:prstGeom prst="rect">
            <a:avLst/>
          </a:prstGeom>
        </p:spPr>
      </p:pic>
      <p:pic>
        <p:nvPicPr>
          <p:cNvPr id="13" name="JUnit_logo">
            <a:extLst>
              <a:ext uri="{FF2B5EF4-FFF2-40B4-BE49-F238E27FC236}">
                <a16:creationId xmlns:a16="http://schemas.microsoft.com/office/drawing/2014/main" id="{B0B12E6D-DB81-425A-8381-0197C7931E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91698" y="4649171"/>
            <a:ext cx="1352015" cy="412829"/>
          </a:xfrm>
          <a:prstGeom prst="rect">
            <a:avLst/>
          </a:prstGeom>
        </p:spPr>
      </p:pic>
      <p:pic>
        <p:nvPicPr>
          <p:cNvPr id="15" name="maven_logo">
            <a:extLst>
              <a:ext uri="{FF2B5EF4-FFF2-40B4-BE49-F238E27FC236}">
                <a16:creationId xmlns:a16="http://schemas.microsoft.com/office/drawing/2014/main" id="{45AC39D5-17C8-405A-AEE3-7B9FFE6E880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75860" y="1584509"/>
            <a:ext cx="1841620" cy="465821"/>
          </a:xfrm>
          <a:prstGeom prst="rect">
            <a:avLst/>
          </a:prstGeom>
        </p:spPr>
      </p:pic>
      <p:pic>
        <p:nvPicPr>
          <p:cNvPr id="17" name="mongodb_logo">
            <a:extLst>
              <a:ext uri="{FF2B5EF4-FFF2-40B4-BE49-F238E27FC236}">
                <a16:creationId xmlns:a16="http://schemas.microsoft.com/office/drawing/2014/main" id="{CFE40899-930C-4839-97D6-296713499E0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379134" y="3440332"/>
            <a:ext cx="1936726" cy="522029"/>
          </a:xfrm>
          <a:prstGeom prst="rect">
            <a:avLst/>
          </a:prstGeom>
        </p:spPr>
      </p:pic>
      <p:pic>
        <p:nvPicPr>
          <p:cNvPr id="19" name="python_logo">
            <a:extLst>
              <a:ext uri="{FF2B5EF4-FFF2-40B4-BE49-F238E27FC236}">
                <a16:creationId xmlns:a16="http://schemas.microsoft.com/office/drawing/2014/main" id="{08F5F161-4263-4731-8BE1-315E3CE2D93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191698" y="2356310"/>
            <a:ext cx="2311599" cy="682769"/>
          </a:xfrm>
          <a:prstGeom prst="rect">
            <a:avLst/>
          </a:prstGeom>
        </p:spPr>
      </p:pic>
      <p:pic>
        <p:nvPicPr>
          <p:cNvPr id="21" name="yahoofinance_logo">
            <a:extLst>
              <a:ext uri="{FF2B5EF4-FFF2-40B4-BE49-F238E27FC236}">
                <a16:creationId xmlns:a16="http://schemas.microsoft.com/office/drawing/2014/main" id="{048765BE-4DEC-4B3B-81C3-6BFA082C93F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214324" y="2839379"/>
            <a:ext cx="1766489" cy="896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3932</TotalTime>
  <Words>279</Words>
  <Application>Microsoft Office PowerPoint</Application>
  <PresentationFormat>Presentazione su schermo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Arial</vt:lpstr>
      <vt:lpstr>Courier New</vt:lpstr>
      <vt:lpstr>Symbol</vt:lpstr>
      <vt:lpstr>Wingdings</vt:lpstr>
      <vt:lpstr>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subject/>
  <dc:creator>Francesco  Marcelloni</dc:creator>
  <dc:description/>
  <cp:lastModifiedBy>Marco Pinna</cp:lastModifiedBy>
  <cp:revision>183</cp:revision>
  <dcterms:created xsi:type="dcterms:W3CDTF">2019-07-02T09:26:30Z</dcterms:created>
  <dcterms:modified xsi:type="dcterms:W3CDTF">2020-12-05T19:11:32Z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Università di Pisa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Presentazione su schermo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8</vt:i4>
  </property>
</Properties>
</file>