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8800" cy="528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8800" cy="528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3760" cy="507960"/>
          </a:xfrm>
          <a:prstGeom prst="rect">
            <a:avLst/>
          </a:prstGeom>
          <a:ln>
            <a:noFill/>
          </a:ln>
        </p:spPr>
      </p:pic>
      <p:pic>
        <p:nvPicPr>
          <p:cNvPr id="1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89320" cy="54612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4640" cy="6937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3760" cy="50796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89320" cy="54612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4640" cy="69372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8800" cy="1140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1120" cy="32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b="0" lang="it-IT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it-IT" sz="3200" spc="-1" strike="noStrike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b="0" lang="it-IT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5880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1200" cy="39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StockSim is a Java Application which allows users to simulate stock portfolios using statistical models built using U.S. stock market historical data.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sign up and sign in.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view stock charts (Line chart, Bar chart, Candle and stick chart).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simulate their stock portfolios: at the end of each simulation, statistics are provided and visualized.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administrator can add or remove a stock from the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5880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87" name="Immagine 86" descr=""/>
          <p:cNvPicPr/>
          <p:nvPr/>
        </p:nvPicPr>
        <p:blipFill>
          <a:blip r:embed="rId1"/>
          <a:stretch/>
        </p:blipFill>
        <p:spPr>
          <a:xfrm>
            <a:off x="1211040" y="1005840"/>
            <a:ext cx="6858720" cy="49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5880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6240" cy="50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it-IT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b="0" lang="it-IT" sz="18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granted by the heterogeneous composition of the U.S. stock market stocks.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U.S. stock market stocks are updated automatically every day.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5880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91" name="Immagine 90" descr=""/>
          <p:cNvPicPr/>
          <p:nvPr/>
        </p:nvPicPr>
        <p:blipFill>
          <a:blip r:embed="rId1"/>
          <a:stretch/>
        </p:blipFill>
        <p:spPr>
          <a:xfrm>
            <a:off x="1122480" y="1424520"/>
            <a:ext cx="6890760" cy="408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90000"/>
            <a:ext cx="875880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1840" y="1436760"/>
            <a:ext cx="831708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Users’ authentication, personal information and preferences.</a:t>
            </a:r>
            <a:endParaRPr b="0" lang="it-IT" sz="2400" spc="-1" strike="noStrike">
              <a:latin typeface="Arial"/>
            </a:endParaRPr>
          </a:p>
          <a:p>
            <a:pPr marL="285840" indent="-28296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Stocks’ information (company details, trade, capitalization, etc…).</a:t>
            </a:r>
            <a:endParaRPr b="0" lang="it-IT" sz="2400" spc="-1" strike="noStrike">
              <a:latin typeface="Arial"/>
            </a:endParaRPr>
          </a:p>
          <a:p>
            <a:pPr marL="285840" indent="-28296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Indexes’ information (composition, details, etc…).</a:t>
            </a:r>
            <a:endParaRPr b="0" lang="it-IT" sz="2400" spc="-1" strike="noStrike">
              <a:latin typeface="Arial"/>
            </a:endParaRPr>
          </a:p>
          <a:p>
            <a:pPr marL="285840" indent="-28296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 Portfolio’s information (name, composition, scope, etc…).</a:t>
            </a:r>
            <a:endParaRPr b="0" lang="it-IT" sz="2400" spc="-1" strike="noStrike">
              <a:latin typeface="Arial"/>
            </a:endParaRPr>
          </a:p>
          <a:p>
            <a:pPr marL="285840" indent="-28296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 portfolio simulation results.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90000"/>
            <a:ext cx="875880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2520" y="1537560"/>
            <a:ext cx="8085960" cy="33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U.S. stock market stocks and ETFs historical data day by day, starting from 1971:</a:t>
            </a:r>
            <a:endParaRPr b="0" lang="it-IT" sz="2400" spc="-1" strike="noStrike">
              <a:latin typeface="Arial"/>
            </a:endParaRPr>
          </a:p>
          <a:p>
            <a:pPr lvl="2" marL="648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open, high, low, close and adjusted close prices.</a:t>
            </a:r>
            <a:endParaRPr b="0" lang="it-IT" sz="24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Market indexes computation.</a:t>
            </a:r>
            <a:endParaRPr b="0" lang="it-IT" sz="24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Fast and reliable data retrieval and statistics computation.</a:t>
            </a: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90000"/>
            <a:ext cx="875880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2640" y="1233000"/>
            <a:ext cx="8177760" cy="43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module)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 IDEA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 (MongoDB Driver Sync)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Cassandra (Datastax Java Driver)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JfreeChart 1.5.1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8" name="log4j_logo" descr=""/>
          <p:cNvPicPr/>
          <p:nvPr/>
        </p:nvPicPr>
        <p:blipFill>
          <a:blip r:embed="rId1"/>
          <a:stretch/>
        </p:blipFill>
        <p:spPr>
          <a:xfrm>
            <a:off x="3532680" y="4258080"/>
            <a:ext cx="1356840" cy="520560"/>
          </a:xfrm>
          <a:prstGeom prst="rect">
            <a:avLst/>
          </a:prstGeom>
          <a:ln>
            <a:noFill/>
          </a:ln>
        </p:spPr>
      </p:pic>
      <p:pic>
        <p:nvPicPr>
          <p:cNvPr id="99" name="cassandra_logo" descr=""/>
          <p:cNvPicPr/>
          <p:nvPr/>
        </p:nvPicPr>
        <p:blipFill>
          <a:blip r:embed="rId2"/>
          <a:stretch/>
        </p:blipFill>
        <p:spPr>
          <a:xfrm>
            <a:off x="7503120" y="3850200"/>
            <a:ext cx="1261800" cy="845280"/>
          </a:xfrm>
          <a:prstGeom prst="rect">
            <a:avLst/>
          </a:prstGeom>
          <a:ln>
            <a:noFill/>
          </a:ln>
        </p:spPr>
      </p:pic>
      <p:pic>
        <p:nvPicPr>
          <p:cNvPr id="100" name="git_logo" descr=""/>
          <p:cNvPicPr/>
          <p:nvPr/>
        </p:nvPicPr>
        <p:blipFill>
          <a:blip r:embed="rId3"/>
          <a:stretch/>
        </p:blipFill>
        <p:spPr>
          <a:xfrm>
            <a:off x="7107120" y="4955040"/>
            <a:ext cx="1235520" cy="520560"/>
          </a:xfrm>
          <a:prstGeom prst="rect">
            <a:avLst/>
          </a:prstGeom>
          <a:ln>
            <a:noFill/>
          </a:ln>
        </p:spPr>
      </p:pic>
      <p:pic>
        <p:nvPicPr>
          <p:cNvPr id="101" name="intellijidea_logo" descr=""/>
          <p:cNvPicPr/>
          <p:nvPr/>
        </p:nvPicPr>
        <p:blipFill>
          <a:blip r:embed="rId4"/>
          <a:stretch/>
        </p:blipFill>
        <p:spPr>
          <a:xfrm>
            <a:off x="5639760" y="1450800"/>
            <a:ext cx="665280" cy="665280"/>
          </a:xfrm>
          <a:prstGeom prst="rect">
            <a:avLst/>
          </a:prstGeom>
          <a:ln>
            <a:noFill/>
          </a:ln>
        </p:spPr>
      </p:pic>
      <p:pic>
        <p:nvPicPr>
          <p:cNvPr id="102" name="java_logo" descr=""/>
          <p:cNvPicPr/>
          <p:nvPr/>
        </p:nvPicPr>
        <p:blipFill>
          <a:blip r:embed="rId5"/>
          <a:stretch/>
        </p:blipFill>
        <p:spPr>
          <a:xfrm>
            <a:off x="4183200" y="1375200"/>
            <a:ext cx="633600" cy="1180800"/>
          </a:xfrm>
          <a:prstGeom prst="rect">
            <a:avLst/>
          </a:prstGeom>
          <a:ln>
            <a:noFill/>
          </a:ln>
        </p:spPr>
      </p:pic>
      <p:pic>
        <p:nvPicPr>
          <p:cNvPr id="103" name="JUnit_logo" descr=""/>
          <p:cNvPicPr/>
          <p:nvPr/>
        </p:nvPicPr>
        <p:blipFill>
          <a:blip r:embed="rId6"/>
          <a:stretch/>
        </p:blipFill>
        <p:spPr>
          <a:xfrm>
            <a:off x="5191560" y="4649040"/>
            <a:ext cx="1350720" cy="411480"/>
          </a:xfrm>
          <a:prstGeom prst="rect">
            <a:avLst/>
          </a:prstGeom>
          <a:ln>
            <a:noFill/>
          </a:ln>
        </p:spPr>
      </p:pic>
      <p:pic>
        <p:nvPicPr>
          <p:cNvPr id="104" name="maven_logo" descr=""/>
          <p:cNvPicPr/>
          <p:nvPr/>
        </p:nvPicPr>
        <p:blipFill>
          <a:blip r:embed="rId7"/>
          <a:stretch/>
        </p:blipFill>
        <p:spPr>
          <a:xfrm>
            <a:off x="6975720" y="1584360"/>
            <a:ext cx="1840320" cy="464400"/>
          </a:xfrm>
          <a:prstGeom prst="rect">
            <a:avLst/>
          </a:prstGeom>
          <a:ln>
            <a:noFill/>
          </a:ln>
        </p:spPr>
      </p:pic>
      <p:pic>
        <p:nvPicPr>
          <p:cNvPr id="105" name="mongodb_logo" descr=""/>
          <p:cNvPicPr/>
          <p:nvPr/>
        </p:nvPicPr>
        <p:blipFill>
          <a:blip r:embed="rId8"/>
          <a:stretch/>
        </p:blipFill>
        <p:spPr>
          <a:xfrm>
            <a:off x="5379120" y="3440160"/>
            <a:ext cx="1935360" cy="520560"/>
          </a:xfrm>
          <a:prstGeom prst="rect">
            <a:avLst/>
          </a:prstGeom>
          <a:ln>
            <a:noFill/>
          </a:ln>
        </p:spPr>
      </p:pic>
      <p:pic>
        <p:nvPicPr>
          <p:cNvPr id="106" name="python_logo" descr=""/>
          <p:cNvPicPr/>
          <p:nvPr/>
        </p:nvPicPr>
        <p:blipFill>
          <a:blip r:embed="rId9"/>
          <a:stretch/>
        </p:blipFill>
        <p:spPr>
          <a:xfrm>
            <a:off x="5191560" y="2356200"/>
            <a:ext cx="2310120" cy="681480"/>
          </a:xfrm>
          <a:prstGeom prst="rect">
            <a:avLst/>
          </a:prstGeom>
          <a:ln>
            <a:noFill/>
          </a:ln>
        </p:spPr>
      </p:pic>
      <p:pic>
        <p:nvPicPr>
          <p:cNvPr id="107" name="yahoofinance_logo" descr=""/>
          <p:cNvPicPr/>
          <p:nvPr/>
        </p:nvPicPr>
        <p:blipFill>
          <a:blip r:embed="rId10"/>
          <a:stretch/>
        </p:blipFill>
        <p:spPr>
          <a:xfrm>
            <a:off x="7214400" y="2839320"/>
            <a:ext cx="1765080" cy="895320"/>
          </a:xfrm>
          <a:prstGeom prst="rect">
            <a:avLst/>
          </a:prstGeom>
          <a:ln>
            <a:noFill/>
          </a:ln>
        </p:spPr>
      </p:pic>
      <p:pic>
        <p:nvPicPr>
          <p:cNvPr id="108" name="Immagine 12" descr=""/>
          <p:cNvPicPr/>
          <p:nvPr/>
        </p:nvPicPr>
        <p:blipFill>
          <a:blip r:embed="rId11"/>
          <a:srcRect l="0" t="32200" r="0" b="9864"/>
          <a:stretch/>
        </p:blipFill>
        <p:spPr>
          <a:xfrm>
            <a:off x="2323080" y="5215680"/>
            <a:ext cx="1450800" cy="84060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2312640" y="4851360"/>
            <a:ext cx="145080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2a7bcc"/>
                </a:solidFill>
                <a:latin typeface="Verdana"/>
                <a:ea typeface="Verdana"/>
              </a:rPr>
              <a:t>JFreeChart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Application>LibreOffice/6.0.7.3$Linux_X86_64 LibreOffice_project/00m0$Build-3</Application>
  <Words>377</Words>
  <Paragraphs>48</Paragraphs>
  <Company>Università di Pisa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2019-07-02T09:26:30Z</dcterms:created>
  <dc:creator>Francesco  Marcelloni</dc:creator>
  <dc:description/>
  <dc:language>en-US</dc:language>
  <cp:lastModifiedBy/>
  <dcterms:modified xsi:type="dcterms:W3CDTF">2020-12-09T11:59:38Z</dcterms:modified>
  <cp:revision>198</cp:revision>
  <dc:subject/>
  <dc:title>Large Scale and Non-Structured Databases The Database Revolutions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