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59160" cy="528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59160" cy="528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magine 8" descr=""/>
          <p:cNvPicPr/>
          <p:nvPr/>
        </p:nvPicPr>
        <p:blipFill>
          <a:blip r:embed="rId2"/>
          <a:stretch/>
        </p:blipFill>
        <p:spPr>
          <a:xfrm>
            <a:off x="7130160" y="6226200"/>
            <a:ext cx="1554120" cy="508320"/>
          </a:xfrm>
          <a:prstGeom prst="rect">
            <a:avLst/>
          </a:prstGeom>
          <a:ln>
            <a:noFill/>
          </a:ln>
        </p:spPr>
      </p:pic>
      <p:pic>
        <p:nvPicPr>
          <p:cNvPr id="1" name="Immagine 9" descr=""/>
          <p:cNvPicPr/>
          <p:nvPr/>
        </p:nvPicPr>
        <p:blipFill>
          <a:blip r:embed="rId3"/>
          <a:stretch/>
        </p:blipFill>
        <p:spPr>
          <a:xfrm>
            <a:off x="182880" y="6226200"/>
            <a:ext cx="2389680" cy="546480"/>
          </a:xfrm>
          <a:prstGeom prst="rect">
            <a:avLst/>
          </a:prstGeom>
          <a:ln>
            <a:noFill/>
          </a:ln>
        </p:spPr>
      </p:pic>
      <p:pic>
        <p:nvPicPr>
          <p:cNvPr id="2" name="Immagine 11" descr=""/>
          <p:cNvPicPr/>
          <p:nvPr/>
        </p:nvPicPr>
        <p:blipFill>
          <a:blip r:embed="rId4"/>
          <a:stretch/>
        </p:blipFill>
        <p:spPr>
          <a:xfrm>
            <a:off x="4068720" y="6144840"/>
            <a:ext cx="1305000" cy="69408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magine 8" descr=""/>
          <p:cNvPicPr/>
          <p:nvPr/>
        </p:nvPicPr>
        <p:blipFill>
          <a:blip r:embed="rId2"/>
          <a:stretch/>
        </p:blipFill>
        <p:spPr>
          <a:xfrm>
            <a:off x="7130160" y="6226200"/>
            <a:ext cx="1554120" cy="508320"/>
          </a:xfrm>
          <a:prstGeom prst="rect">
            <a:avLst/>
          </a:prstGeom>
          <a:ln>
            <a:noFill/>
          </a:ln>
        </p:spPr>
      </p:pic>
      <p:pic>
        <p:nvPicPr>
          <p:cNvPr id="42" name="Immagine 9" descr=""/>
          <p:cNvPicPr/>
          <p:nvPr/>
        </p:nvPicPr>
        <p:blipFill>
          <a:blip r:embed="rId3"/>
          <a:stretch/>
        </p:blipFill>
        <p:spPr>
          <a:xfrm>
            <a:off x="182880" y="6226200"/>
            <a:ext cx="2389680" cy="546480"/>
          </a:xfrm>
          <a:prstGeom prst="rect">
            <a:avLst/>
          </a:prstGeom>
          <a:ln>
            <a:noFill/>
          </a:ln>
        </p:spPr>
      </p:pic>
      <p:pic>
        <p:nvPicPr>
          <p:cNvPr id="43" name="Immagine 11" descr=""/>
          <p:cNvPicPr/>
          <p:nvPr/>
        </p:nvPicPr>
        <p:blipFill>
          <a:blip r:embed="rId4"/>
          <a:stretch/>
        </p:blipFill>
        <p:spPr>
          <a:xfrm>
            <a:off x="4068720" y="6144840"/>
            <a:ext cx="1305000" cy="69408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1800" spc="-1" strike="noStrike">
                <a:latin typeface="Arial"/>
              </a:rPr>
              <a:t>Click to edit the title text format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0080"/>
            <a:ext cx="9141480" cy="32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Large-Scale and Multi-Structured Databases</a:t>
            </a:r>
            <a:br/>
            <a:r>
              <a:rPr b="1" i="1" lang="it-IT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Project Design</a:t>
            </a:r>
            <a:br/>
            <a:br/>
            <a:r>
              <a:rPr b="1" i="1" lang="it-IT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StockSim: stock portfolio simulator</a:t>
            </a:r>
            <a:br/>
            <a:endParaRPr b="0" lang="it-IT" sz="3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371600" y="4102200"/>
            <a:ext cx="6398280" cy="17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it-IT" sz="3200" spc="-1" strike="noStrike">
                <a:solidFill>
                  <a:srgbClr val="8b8b8b"/>
                </a:solidFill>
                <a:latin typeface="Arial"/>
                <a:ea typeface="DejaVu Sans"/>
              </a:rPr>
              <a:t>Yuri Mazzuoli, Rambod Rahmani, Marco Pinna</a:t>
            </a:r>
            <a:endParaRPr b="0" lang="it-IT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Highlights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24440" y="1404360"/>
            <a:ext cx="8341560" cy="39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33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StockSim is a Java Application which allows users to simulate stock portfolios using statistical models built using U.S. stock market historical data.</a:t>
            </a:r>
            <a:endParaRPr b="0" lang="it-IT" sz="1800" spc="-1" strike="noStrike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can sign up and sign in.</a:t>
            </a:r>
            <a:endParaRPr b="0" lang="it-IT" sz="1800" spc="-1" strike="noStrike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can view stock charts (Line chart, Bar char, Candle and stick chart).</a:t>
            </a:r>
            <a:endParaRPr b="0" lang="it-IT" sz="1800" spc="-1" strike="noStrike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can create stock portfolios.</a:t>
            </a:r>
            <a:endParaRPr b="0" lang="it-IT" sz="1800" spc="-1" strike="noStrike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can simulate their stock portfolios: at the end of each simulation, statistics are provided and visualized.</a:t>
            </a:r>
            <a:endParaRPr b="0" lang="it-IT" sz="1800" spc="-1" strike="noStrike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administrator can add or remove a stock from the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Actors and main supported functionalities</a:t>
            </a:r>
            <a:endParaRPr b="0" lang="it-IT" sz="4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211040" y="1005840"/>
            <a:ext cx="6859080" cy="493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Dataset Description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87360" y="1139760"/>
            <a:ext cx="8346600" cy="502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Source:</a:t>
            </a:r>
            <a:endParaRPr b="0" lang="it-IT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Yahoo! Finance</a:t>
            </a:r>
            <a:endParaRPr b="0" lang="it-IT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NasdaqTrader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Description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Yahoo! Finance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a media property that is part of Yahoo!'s network. It provides financial news, data and commentary including stock quotes, press releases, financial reports, and original content.</a:t>
            </a:r>
            <a:endParaRPr b="0" lang="it-IT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NasdaqTrader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a website that covers the Nasdaq market providing proprietary access to trading liquidity.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Volume: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~ 2.7 GB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Variety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granted by the heterogeneous composition of the U.S. stock market stocks.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Velocity/Variability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indices and shares of each of the 8000+ U.S. stock market stocks are updated automatically every day.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Preliminary UML Class Diagram</a:t>
            </a:r>
            <a:endParaRPr b="0" lang="it-IT" sz="4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122480" y="1424520"/>
            <a:ext cx="6891120" cy="408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handled by Document DB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11840" y="1436760"/>
            <a:ext cx="8317440" cy="374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33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Users’ authentication, personal information and preferences.</a:t>
            </a:r>
            <a:endParaRPr b="0" lang="it-IT" sz="24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Stocks’ information (company details, trade, capitalization, etc…).</a:t>
            </a:r>
            <a:endParaRPr b="0" lang="it-IT" sz="24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Indexes’ information (composition, details, etc…).</a:t>
            </a:r>
            <a:endParaRPr b="0" lang="it-IT" sz="24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Stock Portfolio’s information (name, composition, scope, etc…).</a:t>
            </a:r>
            <a:endParaRPr b="0" lang="it-IT" sz="2400" spc="-1" strike="noStrike">
              <a:latin typeface="Arial"/>
            </a:endParaRPr>
          </a:p>
          <a:p>
            <a:pPr marL="285840" indent="-2833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Stock portfolio simulation results.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it-IT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handled by Column DB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42520" y="1537560"/>
            <a:ext cx="8086320" cy="33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U.S. stock market stocks and ETFs historical data day by day, starting from 1971:</a:t>
            </a:r>
            <a:endParaRPr b="0" lang="it-IT" sz="2000" spc="-1" strike="noStrike">
              <a:latin typeface="Arial"/>
            </a:endParaRPr>
          </a:p>
          <a:p>
            <a:pPr lvl="2" marL="648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open, high, low, close and adjusted close prices.</a:t>
            </a:r>
            <a:endParaRPr b="0" lang="it-IT" sz="2000" spc="-1" strike="noStrike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Market indexes computation.</a:t>
            </a:r>
            <a:endParaRPr b="0" lang="it-IT" sz="2000" spc="-1" strike="noStrike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Fast and reliable data retrieval and statistics computation.</a:t>
            </a:r>
            <a:endParaRPr b="0" lang="it-IT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Software Architecture Preliminary Idea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12640" y="1233000"/>
            <a:ext cx="8178120" cy="434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 8</a:t>
            </a:r>
            <a:endParaRPr b="0" lang="it-IT" sz="1800" spc="-1" strike="noStrike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Python (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yfinance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module)</a:t>
            </a:r>
            <a:endParaRPr b="0" lang="it-IT" sz="1800" spc="-1" strike="noStrike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IntelliJ IDEA</a:t>
            </a:r>
            <a:endParaRPr b="0" lang="it-IT" sz="1800" spc="-1" strike="noStrike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Maven</a:t>
            </a:r>
            <a:endParaRPr b="0" lang="it-IT" sz="1800" spc="-1" strike="noStrike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MongoDB (MongoDB Driver Sync)</a:t>
            </a:r>
            <a:endParaRPr b="0" lang="it-IT" sz="1800" spc="-1" strike="noStrike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Apache Cassandra (Datastax Java Driver)</a:t>
            </a:r>
            <a:endParaRPr b="0" lang="it-IT" sz="1800" spc="-1" strike="noStrike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JfreeChart 1.5.1</a:t>
            </a:r>
            <a:endParaRPr b="0" lang="it-IT" sz="1800" spc="-1" strike="noStrike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Log4j</a:t>
            </a:r>
            <a:endParaRPr b="0" lang="it-IT" sz="1800" spc="-1" strike="noStrike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JUnit</a:t>
            </a:r>
            <a:endParaRPr b="0" lang="it-IT" sz="1800" spc="-1" strike="noStrike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98" name="log4j_logo" descr=""/>
          <p:cNvPicPr/>
          <p:nvPr/>
        </p:nvPicPr>
        <p:blipFill>
          <a:blip r:embed="rId1"/>
          <a:stretch/>
        </p:blipFill>
        <p:spPr>
          <a:xfrm>
            <a:off x="3532680" y="4258080"/>
            <a:ext cx="1357200" cy="520920"/>
          </a:xfrm>
          <a:prstGeom prst="rect">
            <a:avLst/>
          </a:prstGeom>
          <a:ln>
            <a:noFill/>
          </a:ln>
        </p:spPr>
      </p:pic>
      <p:pic>
        <p:nvPicPr>
          <p:cNvPr id="99" name="cassandra_logo" descr=""/>
          <p:cNvPicPr/>
          <p:nvPr/>
        </p:nvPicPr>
        <p:blipFill>
          <a:blip r:embed="rId2"/>
          <a:stretch/>
        </p:blipFill>
        <p:spPr>
          <a:xfrm>
            <a:off x="7503120" y="3850200"/>
            <a:ext cx="1262160" cy="845640"/>
          </a:xfrm>
          <a:prstGeom prst="rect">
            <a:avLst/>
          </a:prstGeom>
          <a:ln>
            <a:noFill/>
          </a:ln>
        </p:spPr>
      </p:pic>
      <p:pic>
        <p:nvPicPr>
          <p:cNvPr id="100" name="git_logo" descr=""/>
          <p:cNvPicPr/>
          <p:nvPr/>
        </p:nvPicPr>
        <p:blipFill>
          <a:blip r:embed="rId3"/>
          <a:stretch/>
        </p:blipFill>
        <p:spPr>
          <a:xfrm>
            <a:off x="7107120" y="4955040"/>
            <a:ext cx="1235880" cy="520920"/>
          </a:xfrm>
          <a:prstGeom prst="rect">
            <a:avLst/>
          </a:prstGeom>
          <a:ln>
            <a:noFill/>
          </a:ln>
        </p:spPr>
      </p:pic>
      <p:pic>
        <p:nvPicPr>
          <p:cNvPr id="101" name="intellijidea_logo" descr=""/>
          <p:cNvPicPr/>
          <p:nvPr/>
        </p:nvPicPr>
        <p:blipFill>
          <a:blip r:embed="rId4"/>
          <a:stretch/>
        </p:blipFill>
        <p:spPr>
          <a:xfrm>
            <a:off x="5639760" y="1450800"/>
            <a:ext cx="665640" cy="665640"/>
          </a:xfrm>
          <a:prstGeom prst="rect">
            <a:avLst/>
          </a:prstGeom>
          <a:ln>
            <a:noFill/>
          </a:ln>
        </p:spPr>
      </p:pic>
      <p:pic>
        <p:nvPicPr>
          <p:cNvPr id="102" name="java_logo" descr=""/>
          <p:cNvPicPr/>
          <p:nvPr/>
        </p:nvPicPr>
        <p:blipFill>
          <a:blip r:embed="rId5"/>
          <a:stretch/>
        </p:blipFill>
        <p:spPr>
          <a:xfrm>
            <a:off x="4211640" y="1156680"/>
            <a:ext cx="633960" cy="1181160"/>
          </a:xfrm>
          <a:prstGeom prst="rect">
            <a:avLst/>
          </a:prstGeom>
          <a:ln>
            <a:noFill/>
          </a:ln>
        </p:spPr>
      </p:pic>
      <p:pic>
        <p:nvPicPr>
          <p:cNvPr id="103" name="JUnit_logo" descr=""/>
          <p:cNvPicPr/>
          <p:nvPr/>
        </p:nvPicPr>
        <p:blipFill>
          <a:blip r:embed="rId6"/>
          <a:stretch/>
        </p:blipFill>
        <p:spPr>
          <a:xfrm>
            <a:off x="5191560" y="4649040"/>
            <a:ext cx="1351080" cy="411840"/>
          </a:xfrm>
          <a:prstGeom prst="rect">
            <a:avLst/>
          </a:prstGeom>
          <a:ln>
            <a:noFill/>
          </a:ln>
        </p:spPr>
      </p:pic>
      <p:pic>
        <p:nvPicPr>
          <p:cNvPr id="104" name="maven_logo" descr=""/>
          <p:cNvPicPr/>
          <p:nvPr/>
        </p:nvPicPr>
        <p:blipFill>
          <a:blip r:embed="rId7"/>
          <a:stretch/>
        </p:blipFill>
        <p:spPr>
          <a:xfrm>
            <a:off x="6975720" y="1584360"/>
            <a:ext cx="1840680" cy="464760"/>
          </a:xfrm>
          <a:prstGeom prst="rect">
            <a:avLst/>
          </a:prstGeom>
          <a:ln>
            <a:noFill/>
          </a:ln>
        </p:spPr>
      </p:pic>
      <p:pic>
        <p:nvPicPr>
          <p:cNvPr id="105" name="mongodb_logo" descr=""/>
          <p:cNvPicPr/>
          <p:nvPr/>
        </p:nvPicPr>
        <p:blipFill>
          <a:blip r:embed="rId8"/>
          <a:stretch/>
        </p:blipFill>
        <p:spPr>
          <a:xfrm>
            <a:off x="5379120" y="3440160"/>
            <a:ext cx="1935720" cy="520920"/>
          </a:xfrm>
          <a:prstGeom prst="rect">
            <a:avLst/>
          </a:prstGeom>
          <a:ln>
            <a:noFill/>
          </a:ln>
        </p:spPr>
      </p:pic>
      <p:pic>
        <p:nvPicPr>
          <p:cNvPr id="106" name="python_logo" descr=""/>
          <p:cNvPicPr/>
          <p:nvPr/>
        </p:nvPicPr>
        <p:blipFill>
          <a:blip r:embed="rId9"/>
          <a:stretch/>
        </p:blipFill>
        <p:spPr>
          <a:xfrm>
            <a:off x="5191560" y="2356200"/>
            <a:ext cx="2310480" cy="681840"/>
          </a:xfrm>
          <a:prstGeom prst="rect">
            <a:avLst/>
          </a:prstGeom>
          <a:ln>
            <a:noFill/>
          </a:ln>
        </p:spPr>
      </p:pic>
      <p:pic>
        <p:nvPicPr>
          <p:cNvPr id="107" name="yahoofinance_logo" descr=""/>
          <p:cNvPicPr/>
          <p:nvPr/>
        </p:nvPicPr>
        <p:blipFill>
          <a:blip r:embed="rId10"/>
          <a:stretch/>
        </p:blipFill>
        <p:spPr>
          <a:xfrm>
            <a:off x="7214400" y="2839320"/>
            <a:ext cx="1765440" cy="89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4072</TotalTime>
  <Application>LibreOffice/6.0.7.3$Linux_X86_64 LibreOffice_project/00m0$Build-3</Application>
  <Words>279</Words>
  <Paragraphs>44</Paragraphs>
  <Company>Università di Pisa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2019-07-02T09:26:30Z</dcterms:created>
  <dc:creator>Francesco  Marcelloni</dc:creator>
  <dc:description/>
  <dc:language>en-US</dc:language>
  <cp:lastModifiedBy/>
  <dcterms:modified xsi:type="dcterms:W3CDTF">2020-12-08T20:42:31Z</dcterms:modified>
  <cp:revision>194</cp:revision>
  <dc:subject/>
  <dc:title>Large Scale and Non-Structured Databases The Database Revolutions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Università di Pisa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Presentazione su schermo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