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880" cy="529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880" cy="529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magine 8" descr=""/>
          <p:cNvPicPr/>
          <p:nvPr/>
        </p:nvPicPr>
        <p:blipFill>
          <a:blip r:embed="rId2"/>
          <a:stretch/>
        </p:blipFill>
        <p:spPr>
          <a:xfrm>
            <a:off x="7130160" y="6226200"/>
            <a:ext cx="1554840" cy="509040"/>
          </a:xfrm>
          <a:prstGeom prst="rect">
            <a:avLst/>
          </a:prstGeom>
          <a:ln>
            <a:noFill/>
          </a:ln>
        </p:spPr>
      </p:pic>
      <p:pic>
        <p:nvPicPr>
          <p:cNvPr id="1" name="Immagine 9" descr=""/>
          <p:cNvPicPr/>
          <p:nvPr/>
        </p:nvPicPr>
        <p:blipFill>
          <a:blip r:embed="rId3"/>
          <a:stretch/>
        </p:blipFill>
        <p:spPr>
          <a:xfrm>
            <a:off x="182880" y="6226200"/>
            <a:ext cx="2390400" cy="547200"/>
          </a:xfrm>
          <a:prstGeom prst="rect">
            <a:avLst/>
          </a:prstGeom>
          <a:ln>
            <a:noFill/>
          </a:ln>
        </p:spPr>
      </p:pic>
      <p:pic>
        <p:nvPicPr>
          <p:cNvPr id="2" name="Immagine 11" descr=""/>
          <p:cNvPicPr/>
          <p:nvPr/>
        </p:nvPicPr>
        <p:blipFill>
          <a:blip r:embed="rId4"/>
          <a:stretch/>
        </p:blipFill>
        <p:spPr>
          <a:xfrm>
            <a:off x="4068720" y="6144840"/>
            <a:ext cx="1305720" cy="69480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 descr=""/>
          <p:cNvPicPr/>
          <p:nvPr/>
        </p:nvPicPr>
        <p:blipFill>
          <a:blip r:embed="rId2"/>
          <a:stretch/>
        </p:blipFill>
        <p:spPr>
          <a:xfrm>
            <a:off x="7130160" y="6226200"/>
            <a:ext cx="1554840" cy="509040"/>
          </a:xfrm>
          <a:prstGeom prst="rect">
            <a:avLst/>
          </a:prstGeom>
          <a:ln>
            <a:noFill/>
          </a:ln>
        </p:spPr>
      </p:pic>
      <p:pic>
        <p:nvPicPr>
          <p:cNvPr id="42" name="Immagine 9" descr=""/>
          <p:cNvPicPr/>
          <p:nvPr/>
        </p:nvPicPr>
        <p:blipFill>
          <a:blip r:embed="rId3"/>
          <a:stretch/>
        </p:blipFill>
        <p:spPr>
          <a:xfrm>
            <a:off x="182880" y="6226200"/>
            <a:ext cx="2390400" cy="547200"/>
          </a:xfrm>
          <a:prstGeom prst="rect">
            <a:avLst/>
          </a:prstGeom>
          <a:ln>
            <a:noFill/>
          </a:ln>
        </p:spPr>
      </p:pic>
      <p:pic>
        <p:nvPicPr>
          <p:cNvPr id="43" name="Immagine 11" descr=""/>
          <p:cNvPicPr/>
          <p:nvPr/>
        </p:nvPicPr>
        <p:blipFill>
          <a:blip r:embed="rId4"/>
          <a:stretch/>
        </p:blipFill>
        <p:spPr>
          <a:xfrm>
            <a:off x="4068720" y="6144840"/>
            <a:ext cx="1305720" cy="69480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880" cy="1141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0080"/>
            <a:ext cx="9142200" cy="32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Large-Scale and Multi-Structured Databases</a:t>
            </a:r>
            <a:br/>
            <a:r>
              <a:rPr b="1" i="1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br/>
            <a:br/>
            <a:r>
              <a:rPr b="1" i="1" lang="it-I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StockSim: stock portfolio simulator</a:t>
            </a:r>
            <a:br/>
            <a:endParaRPr b="0" lang="it-IT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41022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it-IT" sz="3200" spc="-1" strike="noStrike">
                <a:solidFill>
                  <a:srgbClr val="8b8b8b"/>
                </a:solidFill>
                <a:latin typeface="Arial"/>
                <a:ea typeface="DejaVu Sans"/>
              </a:rPr>
              <a:t>Yuri Mazzuoli, Rambod Rahmani, Marco Pinna</a:t>
            </a:r>
            <a:endParaRPr b="0" lang="it-IT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90000"/>
            <a:ext cx="87598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4440" y="1404360"/>
            <a:ext cx="8342280" cy="39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StockSim is a Java Application which allows users to simulate stock portfolios using statistical models built using NASDAQ historical data.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sign up and sign in.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view stock charts (Line chart, Bar char, Candle and stick chart).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create stock portfolios.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can simulate their stock portfolios: at the end of each simulation, statistics are provided and visualized.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administrator can add or remove a stock from the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90000"/>
            <a:ext cx="87598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b="0" lang="it-IT" sz="4400" spc="-1" strike="noStrike">
              <a:latin typeface="Arial"/>
            </a:endParaRPr>
          </a:p>
        </p:txBody>
      </p:sp>
      <p:pic>
        <p:nvPicPr>
          <p:cNvPr id="87" name="Immagine 2" descr=""/>
          <p:cNvPicPr/>
          <p:nvPr/>
        </p:nvPicPr>
        <p:blipFill>
          <a:blip r:embed="rId1"/>
          <a:stretch/>
        </p:blipFill>
        <p:spPr>
          <a:xfrm>
            <a:off x="977760" y="1613160"/>
            <a:ext cx="7008840" cy="411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90000"/>
            <a:ext cx="87598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7360" y="1139760"/>
            <a:ext cx="8347320" cy="50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b="0" lang="it-IT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endParaRPr b="0" lang="it-IT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media property that is part of Yahoo!'s network. It provides financial news, data and commentary including stock quotes, press releases, financial reports, and original content.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website that covers the Nasdaq market providing proprietary access to trading liquidity.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~ 2.7 GB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TODO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indices and shares of each of the 8000+ NASDAQ stocks are updated automatically every day.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90000"/>
            <a:ext cx="87598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b="0" lang="it-IT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2880" y="90000"/>
            <a:ext cx="87598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11840" y="1436760"/>
            <a:ext cx="83181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Users’ personal information and preferences</a:t>
            </a:r>
            <a:endParaRPr b="0" lang="it-IT" sz="24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Users’ authentication</a:t>
            </a:r>
            <a:endParaRPr b="0" lang="it-IT" sz="24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Stocks’ information (company details, trade, capitalization…)</a:t>
            </a:r>
            <a:endParaRPr b="0" lang="it-IT" sz="24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Indexes’ information (composition, details…)</a:t>
            </a:r>
            <a:endParaRPr b="0" lang="it-IT" sz="24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Portfolio’s information (name, composition, scope…)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it-IT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82880" y="90000"/>
            <a:ext cx="87598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handled by Column DB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42520" y="1537560"/>
            <a:ext cx="8087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Stock historical prices and data</a:t>
            </a:r>
            <a:endParaRPr b="0" lang="it-IT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2880" y="90000"/>
            <a:ext cx="87598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12640" y="1233000"/>
            <a:ext cx="8178840" cy="43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8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 (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yfinance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module)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IntelliJ IDEA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Maven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MongoDB (mongodb-driver-sync, official)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Apache Cassandra (Datastax Java Driver)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TODO: Chart Library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Log4j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b="0" lang="it-IT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97" name="log4j_logo" descr=""/>
          <p:cNvPicPr/>
          <p:nvPr/>
        </p:nvPicPr>
        <p:blipFill>
          <a:blip r:embed="rId1"/>
          <a:stretch/>
        </p:blipFill>
        <p:spPr>
          <a:xfrm>
            <a:off x="3532680" y="4258080"/>
            <a:ext cx="1357920" cy="521640"/>
          </a:xfrm>
          <a:prstGeom prst="rect">
            <a:avLst/>
          </a:prstGeom>
          <a:ln>
            <a:noFill/>
          </a:ln>
        </p:spPr>
      </p:pic>
      <p:pic>
        <p:nvPicPr>
          <p:cNvPr id="98" name="cassandra_logo" descr=""/>
          <p:cNvPicPr/>
          <p:nvPr/>
        </p:nvPicPr>
        <p:blipFill>
          <a:blip r:embed="rId2"/>
          <a:stretch/>
        </p:blipFill>
        <p:spPr>
          <a:xfrm>
            <a:off x="7503120" y="3850200"/>
            <a:ext cx="1262880" cy="846360"/>
          </a:xfrm>
          <a:prstGeom prst="rect">
            <a:avLst/>
          </a:prstGeom>
          <a:ln>
            <a:noFill/>
          </a:ln>
        </p:spPr>
      </p:pic>
      <p:pic>
        <p:nvPicPr>
          <p:cNvPr id="99" name="git_logo" descr=""/>
          <p:cNvPicPr/>
          <p:nvPr/>
        </p:nvPicPr>
        <p:blipFill>
          <a:blip r:embed="rId3"/>
          <a:stretch/>
        </p:blipFill>
        <p:spPr>
          <a:xfrm>
            <a:off x="7107120" y="4955040"/>
            <a:ext cx="1236600" cy="521640"/>
          </a:xfrm>
          <a:prstGeom prst="rect">
            <a:avLst/>
          </a:prstGeom>
          <a:ln>
            <a:noFill/>
          </a:ln>
        </p:spPr>
      </p:pic>
      <p:pic>
        <p:nvPicPr>
          <p:cNvPr id="100" name="intellijidea_logo" descr=""/>
          <p:cNvPicPr/>
          <p:nvPr/>
        </p:nvPicPr>
        <p:blipFill>
          <a:blip r:embed="rId4"/>
          <a:stretch/>
        </p:blipFill>
        <p:spPr>
          <a:xfrm>
            <a:off x="5639760" y="14508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101" name="java_logo" descr=""/>
          <p:cNvPicPr/>
          <p:nvPr/>
        </p:nvPicPr>
        <p:blipFill>
          <a:blip r:embed="rId5"/>
          <a:stretch/>
        </p:blipFill>
        <p:spPr>
          <a:xfrm>
            <a:off x="4211640" y="1156680"/>
            <a:ext cx="634680" cy="1181880"/>
          </a:xfrm>
          <a:prstGeom prst="rect">
            <a:avLst/>
          </a:prstGeom>
          <a:ln>
            <a:noFill/>
          </a:ln>
        </p:spPr>
      </p:pic>
      <p:pic>
        <p:nvPicPr>
          <p:cNvPr id="102" name="JUnit_logo" descr=""/>
          <p:cNvPicPr/>
          <p:nvPr/>
        </p:nvPicPr>
        <p:blipFill>
          <a:blip r:embed="rId6"/>
          <a:stretch/>
        </p:blipFill>
        <p:spPr>
          <a:xfrm>
            <a:off x="5191560" y="4649040"/>
            <a:ext cx="1351800" cy="412560"/>
          </a:xfrm>
          <a:prstGeom prst="rect">
            <a:avLst/>
          </a:prstGeom>
          <a:ln>
            <a:noFill/>
          </a:ln>
        </p:spPr>
      </p:pic>
      <p:pic>
        <p:nvPicPr>
          <p:cNvPr id="103" name="maven_logo" descr=""/>
          <p:cNvPicPr/>
          <p:nvPr/>
        </p:nvPicPr>
        <p:blipFill>
          <a:blip r:embed="rId7"/>
          <a:stretch/>
        </p:blipFill>
        <p:spPr>
          <a:xfrm>
            <a:off x="6975720" y="1584360"/>
            <a:ext cx="1841400" cy="465480"/>
          </a:xfrm>
          <a:prstGeom prst="rect">
            <a:avLst/>
          </a:prstGeom>
          <a:ln>
            <a:noFill/>
          </a:ln>
        </p:spPr>
      </p:pic>
      <p:pic>
        <p:nvPicPr>
          <p:cNvPr id="104" name="mongodb_logo" descr=""/>
          <p:cNvPicPr/>
          <p:nvPr/>
        </p:nvPicPr>
        <p:blipFill>
          <a:blip r:embed="rId8"/>
          <a:stretch/>
        </p:blipFill>
        <p:spPr>
          <a:xfrm>
            <a:off x="5379120" y="3440160"/>
            <a:ext cx="1936440" cy="521640"/>
          </a:xfrm>
          <a:prstGeom prst="rect">
            <a:avLst/>
          </a:prstGeom>
          <a:ln>
            <a:noFill/>
          </a:ln>
        </p:spPr>
      </p:pic>
      <p:pic>
        <p:nvPicPr>
          <p:cNvPr id="105" name="python_logo" descr=""/>
          <p:cNvPicPr/>
          <p:nvPr/>
        </p:nvPicPr>
        <p:blipFill>
          <a:blip r:embed="rId9"/>
          <a:stretch/>
        </p:blipFill>
        <p:spPr>
          <a:xfrm>
            <a:off x="5191560" y="2356200"/>
            <a:ext cx="2311200" cy="682560"/>
          </a:xfrm>
          <a:prstGeom prst="rect">
            <a:avLst/>
          </a:prstGeom>
          <a:ln>
            <a:noFill/>
          </a:ln>
        </p:spPr>
      </p:pic>
      <p:pic>
        <p:nvPicPr>
          <p:cNvPr id="106" name="yahoofinance_logo" descr=""/>
          <p:cNvPicPr/>
          <p:nvPr/>
        </p:nvPicPr>
        <p:blipFill>
          <a:blip r:embed="rId10"/>
          <a:stretch/>
        </p:blipFill>
        <p:spPr>
          <a:xfrm>
            <a:off x="7214400" y="2839320"/>
            <a:ext cx="1766160" cy="89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3965</TotalTime>
  <Application>LibreOffice/6.0.7.3$Linux_X86_64 LibreOffice_project/00m0$Build-3</Application>
  <Words>279</Words>
  <Paragraphs>44</Paragraphs>
  <Company>Università di Pisa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2019-07-02T09:26:30Z</dcterms:created>
  <dc:creator>Francesco  Marcelloni</dc:creator>
  <dc:description/>
  <dc:language>en-US</dc:language>
  <cp:lastModifiedBy/>
  <dcterms:modified xsi:type="dcterms:W3CDTF">2020-12-08T17:42:45Z</dcterms:modified>
  <cp:revision>185</cp:revision>
  <dc:subject/>
  <dc:title>Large Scale and Non-Structured Databases The Database Revolutions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