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520" cy="528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520" cy="528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4480" cy="508680"/>
          </a:xfrm>
          <a:prstGeom prst="rect">
            <a:avLst/>
          </a:prstGeom>
          <a:ln>
            <a:noFill/>
          </a:ln>
        </p:spPr>
      </p:pic>
      <p:pic>
        <p:nvPicPr>
          <p:cNvPr id="1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90040" cy="546840"/>
          </a:xfrm>
          <a:prstGeom prst="rect">
            <a:avLst/>
          </a:prstGeom>
          <a:ln>
            <a:noFill/>
          </a:ln>
        </p:spPr>
      </p:pic>
      <p:pic>
        <p:nvPicPr>
          <p:cNvPr id="2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5360" cy="6944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4480" cy="508680"/>
          </a:xfrm>
          <a:prstGeom prst="rect">
            <a:avLst/>
          </a:prstGeom>
          <a:ln>
            <a:noFill/>
          </a:ln>
        </p:spPr>
      </p:pic>
      <p:pic>
        <p:nvPicPr>
          <p:cNvPr id="42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90040" cy="546840"/>
          </a:xfrm>
          <a:prstGeom prst="rect">
            <a:avLst/>
          </a:prstGeom>
          <a:ln>
            <a:noFill/>
          </a:ln>
        </p:spPr>
      </p:pic>
      <p:pic>
        <p:nvPicPr>
          <p:cNvPr id="43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5360" cy="6944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520" cy="1140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Click to edit the title text format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1840" cy="32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b="0" lang="it-IT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it-IT" sz="3200" spc="-1" strike="noStrike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b="0" lang="it-IT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59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60"/>
            <a:ext cx="8341920" cy="39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StockSim is a Java Application which allows users to simulate stock portfolios using statistical models built using U.S. stock market historical data.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sign up and sign in.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view stock charts (Line chart, Bar char, Candle and stick chart).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simulate their stock portfolios: at the end of each simulation, statistics are provided and visualized.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administrator can add or remove a stock from the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59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40080" y="1034640"/>
            <a:ext cx="7772040" cy="499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59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7360" y="1139760"/>
            <a:ext cx="8346960" cy="50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media property that is part of Yahoo!'s network. It provides financial news, data and commentary including stock quotes, press releases, financial reports, and original content.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website that covers the Nasdaq market providing proprietary access to trading liquidity.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granted by the heterogeneous composition of the U.S. stock market stocks.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indices and shares of each of the 8000+ U.S. stock market stocks are updated automatically every day.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59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122480" y="1424520"/>
            <a:ext cx="6891480" cy="408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90000"/>
            <a:ext cx="8759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1840" y="1436760"/>
            <a:ext cx="8317800" cy="37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Users’ authentication, personal information and preferences.</a:t>
            </a:r>
            <a:endParaRPr b="0" lang="it-IT" sz="2400" spc="-1" strike="noStrike">
              <a:latin typeface="Arial"/>
            </a:endParaRPr>
          </a:p>
          <a:p>
            <a:pPr marL="285840" indent="-2836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Stocks’ information (company details, trade, capitalization, etc…).</a:t>
            </a:r>
            <a:endParaRPr b="0" lang="it-IT" sz="2400" spc="-1" strike="noStrike">
              <a:latin typeface="Arial"/>
            </a:endParaRPr>
          </a:p>
          <a:p>
            <a:pPr marL="285840" indent="-2836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Indexes’ information (composition, details, etc…).</a:t>
            </a:r>
            <a:endParaRPr b="0" lang="it-IT" sz="2400" spc="-1" strike="noStrike">
              <a:latin typeface="Arial"/>
            </a:endParaRPr>
          </a:p>
          <a:p>
            <a:pPr marL="285840" indent="-2836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 Portfolio’s information (name, composition, scope, etc…).</a:t>
            </a:r>
            <a:endParaRPr b="0" lang="it-IT" sz="2400" spc="-1" strike="noStrike">
              <a:latin typeface="Arial"/>
            </a:endParaRPr>
          </a:p>
          <a:p>
            <a:pPr marL="285840" indent="-2836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 portfolio simulation results.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it-IT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80" y="90000"/>
            <a:ext cx="8759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2520" y="1537560"/>
            <a:ext cx="8086680" cy="33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U.S. stock market stocks and ETFs historical data day by day, starting from 1971:</a:t>
            </a:r>
            <a:endParaRPr b="0" lang="it-IT" sz="20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open, high, low, close and adjusted close prices.</a:t>
            </a:r>
            <a:endParaRPr b="0" lang="it-IT" sz="20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Market indexes computation.</a:t>
            </a:r>
            <a:endParaRPr b="0" lang="it-IT" sz="20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 and reliable data retrieval and statistics computation.</a:t>
            </a: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2880" y="90000"/>
            <a:ext cx="87595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12640" y="1233000"/>
            <a:ext cx="8178480" cy="43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module)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IntelliJ IDEA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MongoDB (MongoDB Driver Sync)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Cassandra (Datastax Java Driver)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JfreeChart 1.5.1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b="0" lang="it-IT" sz="1800" spc="-1" strike="noStrike">
              <a:latin typeface="Arial"/>
            </a:endParaRPr>
          </a:p>
          <a:p>
            <a:pPr marL="285840" indent="-283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98" name="log4j_logo" descr=""/>
          <p:cNvPicPr/>
          <p:nvPr/>
        </p:nvPicPr>
        <p:blipFill>
          <a:blip r:embed="rId1"/>
          <a:stretch/>
        </p:blipFill>
        <p:spPr>
          <a:xfrm>
            <a:off x="3532680" y="4258080"/>
            <a:ext cx="1357560" cy="521280"/>
          </a:xfrm>
          <a:prstGeom prst="rect">
            <a:avLst/>
          </a:prstGeom>
          <a:ln>
            <a:noFill/>
          </a:ln>
        </p:spPr>
      </p:pic>
      <p:pic>
        <p:nvPicPr>
          <p:cNvPr id="99" name="cassandra_logo" descr=""/>
          <p:cNvPicPr/>
          <p:nvPr/>
        </p:nvPicPr>
        <p:blipFill>
          <a:blip r:embed="rId2"/>
          <a:stretch/>
        </p:blipFill>
        <p:spPr>
          <a:xfrm>
            <a:off x="7503120" y="3850200"/>
            <a:ext cx="1262520" cy="846000"/>
          </a:xfrm>
          <a:prstGeom prst="rect">
            <a:avLst/>
          </a:prstGeom>
          <a:ln>
            <a:noFill/>
          </a:ln>
        </p:spPr>
      </p:pic>
      <p:pic>
        <p:nvPicPr>
          <p:cNvPr id="100" name="git_logo" descr=""/>
          <p:cNvPicPr/>
          <p:nvPr/>
        </p:nvPicPr>
        <p:blipFill>
          <a:blip r:embed="rId3"/>
          <a:stretch/>
        </p:blipFill>
        <p:spPr>
          <a:xfrm>
            <a:off x="7107120" y="4955040"/>
            <a:ext cx="1236240" cy="521280"/>
          </a:xfrm>
          <a:prstGeom prst="rect">
            <a:avLst/>
          </a:prstGeom>
          <a:ln>
            <a:noFill/>
          </a:ln>
        </p:spPr>
      </p:pic>
      <p:pic>
        <p:nvPicPr>
          <p:cNvPr id="101" name="intellijidea_logo" descr=""/>
          <p:cNvPicPr/>
          <p:nvPr/>
        </p:nvPicPr>
        <p:blipFill>
          <a:blip r:embed="rId4"/>
          <a:stretch/>
        </p:blipFill>
        <p:spPr>
          <a:xfrm>
            <a:off x="5639760" y="1450800"/>
            <a:ext cx="666000" cy="666000"/>
          </a:xfrm>
          <a:prstGeom prst="rect">
            <a:avLst/>
          </a:prstGeom>
          <a:ln>
            <a:noFill/>
          </a:ln>
        </p:spPr>
      </p:pic>
      <p:pic>
        <p:nvPicPr>
          <p:cNvPr id="102" name="java_logo" descr=""/>
          <p:cNvPicPr/>
          <p:nvPr/>
        </p:nvPicPr>
        <p:blipFill>
          <a:blip r:embed="rId5"/>
          <a:stretch/>
        </p:blipFill>
        <p:spPr>
          <a:xfrm>
            <a:off x="4211640" y="1156680"/>
            <a:ext cx="634320" cy="1181520"/>
          </a:xfrm>
          <a:prstGeom prst="rect">
            <a:avLst/>
          </a:prstGeom>
          <a:ln>
            <a:noFill/>
          </a:ln>
        </p:spPr>
      </p:pic>
      <p:pic>
        <p:nvPicPr>
          <p:cNvPr id="103" name="JUnit_logo" descr=""/>
          <p:cNvPicPr/>
          <p:nvPr/>
        </p:nvPicPr>
        <p:blipFill>
          <a:blip r:embed="rId6"/>
          <a:stretch/>
        </p:blipFill>
        <p:spPr>
          <a:xfrm>
            <a:off x="5191560" y="4649040"/>
            <a:ext cx="1351440" cy="412200"/>
          </a:xfrm>
          <a:prstGeom prst="rect">
            <a:avLst/>
          </a:prstGeom>
          <a:ln>
            <a:noFill/>
          </a:ln>
        </p:spPr>
      </p:pic>
      <p:pic>
        <p:nvPicPr>
          <p:cNvPr id="104" name="maven_logo" descr=""/>
          <p:cNvPicPr/>
          <p:nvPr/>
        </p:nvPicPr>
        <p:blipFill>
          <a:blip r:embed="rId7"/>
          <a:stretch/>
        </p:blipFill>
        <p:spPr>
          <a:xfrm>
            <a:off x="6975720" y="1584360"/>
            <a:ext cx="1841040" cy="465120"/>
          </a:xfrm>
          <a:prstGeom prst="rect">
            <a:avLst/>
          </a:prstGeom>
          <a:ln>
            <a:noFill/>
          </a:ln>
        </p:spPr>
      </p:pic>
      <p:pic>
        <p:nvPicPr>
          <p:cNvPr id="105" name="mongodb_logo" descr=""/>
          <p:cNvPicPr/>
          <p:nvPr/>
        </p:nvPicPr>
        <p:blipFill>
          <a:blip r:embed="rId8"/>
          <a:stretch/>
        </p:blipFill>
        <p:spPr>
          <a:xfrm>
            <a:off x="5379120" y="3440160"/>
            <a:ext cx="1936080" cy="521280"/>
          </a:xfrm>
          <a:prstGeom prst="rect">
            <a:avLst/>
          </a:prstGeom>
          <a:ln>
            <a:noFill/>
          </a:ln>
        </p:spPr>
      </p:pic>
      <p:pic>
        <p:nvPicPr>
          <p:cNvPr id="106" name="python_logo" descr=""/>
          <p:cNvPicPr/>
          <p:nvPr/>
        </p:nvPicPr>
        <p:blipFill>
          <a:blip r:embed="rId9"/>
          <a:stretch/>
        </p:blipFill>
        <p:spPr>
          <a:xfrm>
            <a:off x="5191560" y="2356200"/>
            <a:ext cx="2310840" cy="682200"/>
          </a:xfrm>
          <a:prstGeom prst="rect">
            <a:avLst/>
          </a:prstGeom>
          <a:ln>
            <a:noFill/>
          </a:ln>
        </p:spPr>
      </p:pic>
      <p:pic>
        <p:nvPicPr>
          <p:cNvPr id="107" name="yahoofinance_logo" descr=""/>
          <p:cNvPicPr/>
          <p:nvPr/>
        </p:nvPicPr>
        <p:blipFill>
          <a:blip r:embed="rId10"/>
          <a:stretch/>
        </p:blipFill>
        <p:spPr>
          <a:xfrm>
            <a:off x="7214400" y="2839320"/>
            <a:ext cx="1765800" cy="89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</TotalTime>
  <Application>LibreOffice/6.0.7.3$Linux_X86_64 LibreOffice_project/00m0$Build-3</Application>
  <Words>279</Words>
  <Paragraphs>44</Paragraphs>
  <Company>Università di Pisa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2019-07-02T09:26:30Z</dcterms:created>
  <dc:creator>Francesco  Marcelloni</dc:creator>
  <dc:description/>
  <dc:language>en-US</dc:language>
  <cp:lastModifiedBy/>
  <dcterms:modified xsi:type="dcterms:W3CDTF">2020-12-08T20:17:27Z</dcterms:modified>
  <cp:revision>193</cp:revision>
  <dc:subject/>
  <dc:title>Large Scale and Non-Structured Databases The Database Revolutions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