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BCC"/>
    <a:srgbClr val="479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59160" cy="5288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59160" cy="5288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8"/>
          <p:cNvPicPr/>
          <p:nvPr/>
        </p:nvPicPr>
        <p:blipFill>
          <a:blip r:embed="rId14"/>
          <a:stretch/>
        </p:blipFill>
        <p:spPr>
          <a:xfrm>
            <a:off x="7130160" y="6226200"/>
            <a:ext cx="1554120" cy="508320"/>
          </a:xfrm>
          <a:prstGeom prst="rect">
            <a:avLst/>
          </a:prstGeom>
          <a:ln>
            <a:noFill/>
          </a:ln>
        </p:spPr>
      </p:pic>
      <p:pic>
        <p:nvPicPr>
          <p:cNvPr id="6" name="Immagine 9"/>
          <p:cNvPicPr/>
          <p:nvPr/>
        </p:nvPicPr>
        <p:blipFill>
          <a:blip r:embed="rId15"/>
          <a:stretch/>
        </p:blipFill>
        <p:spPr>
          <a:xfrm>
            <a:off x="182880" y="6226200"/>
            <a:ext cx="2389680" cy="546480"/>
          </a:xfrm>
          <a:prstGeom prst="rect">
            <a:avLst/>
          </a:prstGeom>
          <a:ln>
            <a:noFill/>
          </a:ln>
        </p:spPr>
      </p:pic>
      <p:pic>
        <p:nvPicPr>
          <p:cNvPr id="2" name="Immagine 11"/>
          <p:cNvPicPr/>
          <p:nvPr/>
        </p:nvPicPr>
        <p:blipFill>
          <a:blip r:embed="rId16"/>
          <a:stretch/>
        </p:blipFill>
        <p:spPr>
          <a:xfrm>
            <a:off x="4068720" y="6144840"/>
            <a:ext cx="1305000" cy="69408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I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magine 8"/>
          <p:cNvPicPr/>
          <p:nvPr/>
        </p:nvPicPr>
        <p:blipFill>
          <a:blip r:embed="rId14"/>
          <a:stretch/>
        </p:blipFill>
        <p:spPr>
          <a:xfrm>
            <a:off x="7130160" y="6226200"/>
            <a:ext cx="1554120" cy="508320"/>
          </a:xfrm>
          <a:prstGeom prst="rect">
            <a:avLst/>
          </a:prstGeom>
          <a:ln>
            <a:noFill/>
          </a:ln>
        </p:spPr>
      </p:pic>
      <p:pic>
        <p:nvPicPr>
          <p:cNvPr id="42" name="Immagine 9"/>
          <p:cNvPicPr/>
          <p:nvPr/>
        </p:nvPicPr>
        <p:blipFill>
          <a:blip r:embed="rId15"/>
          <a:stretch/>
        </p:blipFill>
        <p:spPr>
          <a:xfrm>
            <a:off x="182880" y="6226200"/>
            <a:ext cx="2389680" cy="546480"/>
          </a:xfrm>
          <a:prstGeom prst="rect">
            <a:avLst/>
          </a:prstGeom>
          <a:ln>
            <a:noFill/>
          </a:ln>
        </p:spPr>
      </p:pic>
      <p:pic>
        <p:nvPicPr>
          <p:cNvPr id="43" name="Immagine 11"/>
          <p:cNvPicPr/>
          <p:nvPr/>
        </p:nvPicPr>
        <p:blipFill>
          <a:blip r:embed="rId16"/>
          <a:stretch/>
        </p:blipFill>
        <p:spPr>
          <a:xfrm>
            <a:off x="4068720" y="6144840"/>
            <a:ext cx="1305000" cy="69408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0080"/>
            <a:ext cx="9141480" cy="324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it-IT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Large-Scale and Multi-</a:t>
            </a:r>
            <a:r>
              <a:rPr lang="it-IT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Structured</a:t>
            </a: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Databases</a:t>
            </a:r>
            <a:br/>
            <a:r>
              <a:rPr lang="it-IT" sz="3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Project Design</a:t>
            </a:r>
            <a:br/>
            <a:br/>
            <a:r>
              <a:rPr lang="it-IT" sz="3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StockSim: stock portfolio simulator</a:t>
            </a:r>
            <a:br/>
            <a:endParaRPr lang="it-IT" sz="32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371600" y="4102200"/>
            <a:ext cx="6398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it-IT" sz="3200" b="0" strike="noStrike" spc="-1">
                <a:solidFill>
                  <a:srgbClr val="8B8B8B"/>
                </a:solidFill>
                <a:latin typeface="Arial"/>
                <a:ea typeface="DejaVu Sans"/>
              </a:rPr>
              <a:t>Yuri Mazzuoli, Rambod Rahmani, Marco Pinna</a:t>
            </a: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Application Highlights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24440" y="1404360"/>
            <a:ext cx="8341560" cy="392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3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StockSim is a Java Application which allows users to simulate stock portfolios using statistical models built using U.S. stock market historical data.</a:t>
            </a:r>
            <a:endParaRPr lang="it-IT" sz="1800" b="0" strike="noStrike" spc="-1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can sign up and sign in.</a:t>
            </a:r>
            <a:endParaRPr lang="it-IT" sz="1800" b="0" strike="noStrike" spc="-1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can view stock charts (Line chart, Bar char, Candle and stick chart).</a:t>
            </a:r>
            <a:endParaRPr lang="it-IT" sz="1800" b="0" strike="noStrike" spc="-1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can create stock portfolios.</a:t>
            </a:r>
            <a:endParaRPr lang="it-IT" sz="1800" b="0" strike="noStrike" spc="-1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can simulate their stock portfolios: at the end of each simulation, statistics are provided and visualized.</a:t>
            </a:r>
            <a:endParaRPr lang="it-IT" sz="1800" b="0" strike="noStrike" spc="-1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administrator can add or remove a stock from the database.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Actors and main supported functionalities</a:t>
            </a:r>
            <a:endParaRPr lang="it-IT" sz="4400" b="0" strike="noStrike" spc="-1">
              <a:latin typeface="Arial"/>
            </a:endParaRPr>
          </a:p>
        </p:txBody>
      </p:sp>
      <p:pic>
        <p:nvPicPr>
          <p:cNvPr id="87" name="Immagine 86"/>
          <p:cNvPicPr/>
          <p:nvPr/>
        </p:nvPicPr>
        <p:blipFill>
          <a:blip r:embed="rId2"/>
          <a:stretch/>
        </p:blipFill>
        <p:spPr>
          <a:xfrm>
            <a:off x="1211040" y="1005840"/>
            <a:ext cx="6859080" cy="493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Dataset Description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87360" y="1139760"/>
            <a:ext cx="8346600" cy="502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Source:</a:t>
            </a:r>
            <a:endParaRPr lang="it-IT" sz="18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Yahoo! Finance</a:t>
            </a:r>
            <a:endParaRPr lang="it-IT" sz="18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NasdaqTrader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Description</a:t>
            </a: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Yahoo! Finance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a media property that is part of Yahoo!'s network. It provides financial news, data and commentary including stock quotes, press releases, financial reports, and original content.</a:t>
            </a:r>
            <a:endParaRPr lang="it-IT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NasdaqTrader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a website that covers the Nasdaq market providing proprietary access to trading liquidity.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Volume: 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~ 2.7 GB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Variety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granted by the heterogeneous composition of the U.S. stock market stocks.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Velocity/Variability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indices and shares of each of the 8000+ U.S. stock market stocks are updated automatically every day.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Preliminary UML Class Diagram</a:t>
            </a:r>
            <a:endParaRPr lang="it-IT" sz="4400" b="0" strike="noStrike" spc="-1">
              <a:latin typeface="Arial"/>
            </a:endParaRPr>
          </a:p>
        </p:txBody>
      </p:sp>
      <p:pic>
        <p:nvPicPr>
          <p:cNvPr id="91" name="Immagine 90"/>
          <p:cNvPicPr/>
          <p:nvPr/>
        </p:nvPicPr>
        <p:blipFill>
          <a:blip r:embed="rId2"/>
          <a:stretch/>
        </p:blipFill>
        <p:spPr>
          <a:xfrm>
            <a:off x="1122480" y="1424520"/>
            <a:ext cx="6891120" cy="4082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handled by Document DB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11840" y="1436760"/>
            <a:ext cx="8317440" cy="374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3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Users’ authentication, personal information and preferences.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Stocks’ information (company details, trade, capitalization, etc…).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Indexes’ information (composition, details, etc…).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Stock Portfolio’s information (name, composition, scope, etc…).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Stock portfolio simulation results.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handled by Column DB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42520" y="1537560"/>
            <a:ext cx="8086320" cy="330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U.S. stock market stocks and ETFs historical data day by day, starting from 1971:</a:t>
            </a:r>
            <a:endParaRPr lang="it-IT" sz="2000" b="0" strike="noStrike" spc="-1">
              <a:latin typeface="Arial"/>
            </a:endParaRPr>
          </a:p>
          <a:p>
            <a:pPr marL="648000" lvl="2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open, high, low, close and adjusted close prices.</a:t>
            </a:r>
            <a:endParaRPr lang="it-IT" sz="2000" b="0" strike="noStrike" spc="-1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Market indexes computation.</a:t>
            </a:r>
            <a:endParaRPr lang="it-IT" sz="2000" b="0" strike="noStrike" spc="-1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Fast and reliable data retrieval and statistics computation.</a:t>
            </a:r>
            <a:endParaRPr lang="it-IT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it-IT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Software Architecture Preliminary Idea</a:t>
            </a:r>
            <a:endParaRPr lang="it-IT" sz="4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12640" y="1233000"/>
            <a:ext cx="8178120" cy="434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Java 8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Python (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yfinance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module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IntelliJ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IDEA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Maven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Driver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Sync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Apache Cassandra (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Datastax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Java Driver)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JfreeChart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1.5.1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Log4j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JUnit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98" name="log4j_logo"/>
          <p:cNvPicPr/>
          <p:nvPr/>
        </p:nvPicPr>
        <p:blipFill>
          <a:blip r:embed="rId2"/>
          <a:stretch/>
        </p:blipFill>
        <p:spPr>
          <a:xfrm>
            <a:off x="3532680" y="4258080"/>
            <a:ext cx="1357200" cy="520920"/>
          </a:xfrm>
          <a:prstGeom prst="rect">
            <a:avLst/>
          </a:prstGeom>
          <a:ln>
            <a:noFill/>
          </a:ln>
        </p:spPr>
      </p:pic>
      <p:pic>
        <p:nvPicPr>
          <p:cNvPr id="99" name="cassandra_logo"/>
          <p:cNvPicPr/>
          <p:nvPr/>
        </p:nvPicPr>
        <p:blipFill>
          <a:blip r:embed="rId3"/>
          <a:stretch/>
        </p:blipFill>
        <p:spPr>
          <a:xfrm>
            <a:off x="7503120" y="3850200"/>
            <a:ext cx="1262160" cy="845640"/>
          </a:xfrm>
          <a:prstGeom prst="rect">
            <a:avLst/>
          </a:prstGeom>
          <a:ln>
            <a:noFill/>
          </a:ln>
        </p:spPr>
      </p:pic>
      <p:pic>
        <p:nvPicPr>
          <p:cNvPr id="100" name="git_logo"/>
          <p:cNvPicPr/>
          <p:nvPr/>
        </p:nvPicPr>
        <p:blipFill>
          <a:blip r:embed="rId4"/>
          <a:stretch/>
        </p:blipFill>
        <p:spPr>
          <a:xfrm>
            <a:off x="7107120" y="4955040"/>
            <a:ext cx="1235880" cy="520920"/>
          </a:xfrm>
          <a:prstGeom prst="rect">
            <a:avLst/>
          </a:prstGeom>
          <a:ln>
            <a:noFill/>
          </a:ln>
        </p:spPr>
      </p:pic>
      <p:pic>
        <p:nvPicPr>
          <p:cNvPr id="101" name="intellijidea_logo"/>
          <p:cNvPicPr/>
          <p:nvPr/>
        </p:nvPicPr>
        <p:blipFill>
          <a:blip r:embed="rId5"/>
          <a:stretch/>
        </p:blipFill>
        <p:spPr>
          <a:xfrm>
            <a:off x="5639760" y="1450800"/>
            <a:ext cx="665640" cy="665640"/>
          </a:xfrm>
          <a:prstGeom prst="rect">
            <a:avLst/>
          </a:prstGeom>
          <a:ln>
            <a:noFill/>
          </a:ln>
        </p:spPr>
      </p:pic>
      <p:pic>
        <p:nvPicPr>
          <p:cNvPr id="102" name="java_logo"/>
          <p:cNvPicPr/>
          <p:nvPr/>
        </p:nvPicPr>
        <p:blipFill>
          <a:blip r:embed="rId6"/>
          <a:stretch/>
        </p:blipFill>
        <p:spPr>
          <a:xfrm>
            <a:off x="4183145" y="1375172"/>
            <a:ext cx="633960" cy="1181160"/>
          </a:xfrm>
          <a:prstGeom prst="rect">
            <a:avLst/>
          </a:prstGeom>
          <a:ln>
            <a:noFill/>
          </a:ln>
        </p:spPr>
      </p:pic>
      <p:pic>
        <p:nvPicPr>
          <p:cNvPr id="103" name="JUnit_logo"/>
          <p:cNvPicPr/>
          <p:nvPr/>
        </p:nvPicPr>
        <p:blipFill>
          <a:blip r:embed="rId7"/>
          <a:stretch/>
        </p:blipFill>
        <p:spPr>
          <a:xfrm>
            <a:off x="5191560" y="4649040"/>
            <a:ext cx="1351080" cy="411840"/>
          </a:xfrm>
          <a:prstGeom prst="rect">
            <a:avLst/>
          </a:prstGeom>
          <a:ln>
            <a:noFill/>
          </a:ln>
        </p:spPr>
      </p:pic>
      <p:pic>
        <p:nvPicPr>
          <p:cNvPr id="104" name="maven_logo"/>
          <p:cNvPicPr/>
          <p:nvPr/>
        </p:nvPicPr>
        <p:blipFill>
          <a:blip r:embed="rId8"/>
          <a:stretch/>
        </p:blipFill>
        <p:spPr>
          <a:xfrm>
            <a:off x="6975720" y="1584360"/>
            <a:ext cx="1840680" cy="464760"/>
          </a:xfrm>
          <a:prstGeom prst="rect">
            <a:avLst/>
          </a:prstGeom>
          <a:ln>
            <a:noFill/>
          </a:ln>
        </p:spPr>
      </p:pic>
      <p:pic>
        <p:nvPicPr>
          <p:cNvPr id="105" name="mongodb_logo"/>
          <p:cNvPicPr/>
          <p:nvPr/>
        </p:nvPicPr>
        <p:blipFill>
          <a:blip r:embed="rId9"/>
          <a:stretch/>
        </p:blipFill>
        <p:spPr>
          <a:xfrm>
            <a:off x="5379120" y="3440160"/>
            <a:ext cx="1935720" cy="520920"/>
          </a:xfrm>
          <a:prstGeom prst="rect">
            <a:avLst/>
          </a:prstGeom>
          <a:ln>
            <a:noFill/>
          </a:ln>
        </p:spPr>
      </p:pic>
      <p:pic>
        <p:nvPicPr>
          <p:cNvPr id="106" name="python_logo"/>
          <p:cNvPicPr/>
          <p:nvPr/>
        </p:nvPicPr>
        <p:blipFill>
          <a:blip r:embed="rId10"/>
          <a:stretch/>
        </p:blipFill>
        <p:spPr>
          <a:xfrm>
            <a:off x="5191560" y="2356200"/>
            <a:ext cx="2310480" cy="681840"/>
          </a:xfrm>
          <a:prstGeom prst="rect">
            <a:avLst/>
          </a:prstGeom>
          <a:ln>
            <a:noFill/>
          </a:ln>
        </p:spPr>
      </p:pic>
      <p:pic>
        <p:nvPicPr>
          <p:cNvPr id="107" name="yahoofinance_logo"/>
          <p:cNvPicPr/>
          <p:nvPr/>
        </p:nvPicPr>
        <p:blipFill>
          <a:blip r:embed="rId11"/>
          <a:stretch/>
        </p:blipFill>
        <p:spPr>
          <a:xfrm>
            <a:off x="7214400" y="2839320"/>
            <a:ext cx="1765440" cy="895680"/>
          </a:xfrm>
          <a:prstGeom prst="rect">
            <a:avLst/>
          </a:prstGeom>
          <a:ln>
            <a:noFill/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2412788-6C17-4E49-AE42-075F4C29F3B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90" b="9853"/>
          <a:stretch/>
        </p:blipFill>
        <p:spPr>
          <a:xfrm>
            <a:off x="2322961" y="5215500"/>
            <a:ext cx="1451001" cy="84095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EEC4CDE-4B81-4ECA-82F3-78DD45CE1741}"/>
              </a:ext>
            </a:extLst>
          </p:cNvPr>
          <p:cNvSpPr txBox="1"/>
          <p:nvPr/>
        </p:nvSpPr>
        <p:spPr>
          <a:xfrm>
            <a:off x="2312714" y="4851369"/>
            <a:ext cx="1451000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solidFill>
                  <a:srgbClr val="2A7B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JFreeChart</a:t>
            </a:r>
            <a:endParaRPr lang="it-IT" b="1" dirty="0">
              <a:solidFill>
                <a:srgbClr val="2A7B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4087</TotalTime>
  <Words>377</Words>
  <Application>Microsoft Office PowerPoint</Application>
  <PresentationFormat>Presentazione su schermo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Courier New</vt:lpstr>
      <vt:lpstr>Symbol</vt:lpstr>
      <vt:lpstr>Verdana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subject/>
  <dc:creator>Francesco  Marcelloni</dc:creator>
  <dc:description/>
  <cp:lastModifiedBy>Yuri Mazzuoli</cp:lastModifiedBy>
  <cp:revision>196</cp:revision>
  <dcterms:created xsi:type="dcterms:W3CDTF">2019-07-02T09:26:30Z</dcterms:created>
  <dcterms:modified xsi:type="dcterms:W3CDTF">2020-12-09T10:13:42Z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Università di Pisa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Presentazione su schermo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