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BCC"/>
    <a:srgbClr val="479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160" cy="528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160" cy="528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8"/>
          <p:cNvPicPr/>
          <p:nvPr/>
        </p:nvPicPr>
        <p:blipFill>
          <a:blip r:embed="rId14"/>
          <a:stretch/>
        </p:blipFill>
        <p:spPr>
          <a:xfrm>
            <a:off x="7130160" y="6226200"/>
            <a:ext cx="1554120" cy="508320"/>
          </a:xfrm>
          <a:prstGeom prst="rect">
            <a:avLst/>
          </a:prstGeom>
          <a:ln>
            <a:noFill/>
          </a:ln>
        </p:spPr>
      </p:pic>
      <p:pic>
        <p:nvPicPr>
          <p:cNvPr id="6" name="Immagine 9"/>
          <p:cNvPicPr/>
          <p:nvPr/>
        </p:nvPicPr>
        <p:blipFill>
          <a:blip r:embed="rId15"/>
          <a:stretch/>
        </p:blipFill>
        <p:spPr>
          <a:xfrm>
            <a:off x="182880" y="6226200"/>
            <a:ext cx="2389680" cy="546480"/>
          </a:xfrm>
          <a:prstGeom prst="rect">
            <a:avLst/>
          </a:prstGeom>
          <a:ln>
            <a:noFill/>
          </a:ln>
        </p:spPr>
      </p:pic>
      <p:pic>
        <p:nvPicPr>
          <p:cNvPr id="2" name="Immagine 11"/>
          <p:cNvPicPr/>
          <p:nvPr/>
        </p:nvPicPr>
        <p:blipFill>
          <a:blip r:embed="rId16"/>
          <a:stretch/>
        </p:blipFill>
        <p:spPr>
          <a:xfrm>
            <a:off x="4068720" y="6144840"/>
            <a:ext cx="1305000" cy="6940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/>
          <p:cNvPicPr/>
          <p:nvPr/>
        </p:nvPicPr>
        <p:blipFill>
          <a:blip r:embed="rId14"/>
          <a:stretch/>
        </p:blipFill>
        <p:spPr>
          <a:xfrm>
            <a:off x="7130160" y="6226200"/>
            <a:ext cx="1554120" cy="508320"/>
          </a:xfrm>
          <a:prstGeom prst="rect">
            <a:avLst/>
          </a:prstGeom>
          <a:ln>
            <a:noFill/>
          </a:ln>
        </p:spPr>
      </p:pic>
      <p:pic>
        <p:nvPicPr>
          <p:cNvPr id="42" name="Immagine 9"/>
          <p:cNvPicPr/>
          <p:nvPr/>
        </p:nvPicPr>
        <p:blipFill>
          <a:blip r:embed="rId15"/>
          <a:stretch/>
        </p:blipFill>
        <p:spPr>
          <a:xfrm>
            <a:off x="182880" y="6226200"/>
            <a:ext cx="2389680" cy="546480"/>
          </a:xfrm>
          <a:prstGeom prst="rect">
            <a:avLst/>
          </a:prstGeom>
          <a:ln>
            <a:noFill/>
          </a:ln>
        </p:spPr>
      </p:pic>
      <p:pic>
        <p:nvPicPr>
          <p:cNvPr id="43" name="Immagine 11"/>
          <p:cNvPicPr/>
          <p:nvPr/>
        </p:nvPicPr>
        <p:blipFill>
          <a:blip r:embed="rId16"/>
          <a:stretch/>
        </p:blipFill>
        <p:spPr>
          <a:xfrm>
            <a:off x="4068720" y="6144840"/>
            <a:ext cx="1305000" cy="694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0080"/>
            <a:ext cx="9141480" cy="32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Large-Scale and Multi-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Structured</a:t>
            </a: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Databases</a:t>
            </a:r>
            <a:br/>
            <a:r>
              <a:rPr lang="it-IT" sz="3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br/>
            <a:br/>
            <a:r>
              <a:rPr lang="it-IT" sz="3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StockSim: stock portfolio simulator</a:t>
            </a:r>
            <a:br/>
            <a:endParaRPr lang="it-IT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410220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Yuri Mazzuoli, Rambod Rahmani, Marco Pinna</a:t>
            </a: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4440" y="1404360"/>
            <a:ext cx="8341560" cy="39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StockSim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Java Application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allows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users to simulate stock portfolios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statistical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models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built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U.S. stock market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historical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data.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sign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up and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sign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in.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stock charts (Line chart, Bar charts,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Candle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stick charts).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create stock portfolios.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simulate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stock portfolios: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the end of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simulation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statistics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are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provided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visualized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administrator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remove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stock from the database.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87" name="Immagine 86"/>
          <p:cNvPicPr/>
          <p:nvPr/>
        </p:nvPicPr>
        <p:blipFill>
          <a:blip r:embed="rId2"/>
          <a:stretch/>
        </p:blipFill>
        <p:spPr>
          <a:xfrm>
            <a:off x="1211040" y="1005840"/>
            <a:ext cx="6859080" cy="493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7360" y="1139760"/>
            <a:ext cx="8346600" cy="502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lang="it-IT" sz="18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endParaRPr lang="it-IT" sz="18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a media property that is part of Yahoo!'s network. It provides financial news, data and commentary including stock quotes, press releases, financial reports, and original content.</a:t>
            </a:r>
            <a:endParaRPr lang="it-IT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a website that covers the Nasdaq market providing proprietary access to trading liquidity.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~ 2.7 GB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granted by the heterogeneous composition of the U.S. stock market stocks.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indices and shares of each of the 8000+ U.S. stock market stocks are updated automatically every day.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91" name="Immagine 90"/>
          <p:cNvPicPr/>
          <p:nvPr/>
        </p:nvPicPr>
        <p:blipFill>
          <a:blip r:embed="rId2"/>
          <a:stretch/>
        </p:blipFill>
        <p:spPr>
          <a:xfrm>
            <a:off x="1122480" y="1424520"/>
            <a:ext cx="6891120" cy="408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1840" y="1436760"/>
            <a:ext cx="8317440" cy="37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Users’ authentication, personal information and preferences.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Stocks’ information (company details, trade, capitalization, etc…).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Indexes’ information (composition, details, etc…).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Stock Portfolio’s information (name, composition, scope, etc…).</a:t>
            </a:r>
            <a:endParaRPr lang="it-IT" sz="2400" b="0" strike="noStrike" spc="-1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Stock portfolio simulation results.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Column DB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2520" y="1537560"/>
            <a:ext cx="8086320" cy="33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U.S. stock market stocks and ETFs historical data day by day, starting from 1971:</a:t>
            </a:r>
            <a:endParaRPr lang="it-IT" sz="2000" b="0" strike="noStrike" spc="-1">
              <a:latin typeface="Arial"/>
            </a:endParaRPr>
          </a:p>
          <a:p>
            <a:pPr marL="648000" lvl="2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open, high, low, close and adjusted close prices.</a:t>
            </a:r>
            <a:endParaRPr lang="it-IT" sz="2000" b="0" strike="noStrike" spc="-1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Market indexes computation.</a:t>
            </a:r>
            <a:endParaRPr lang="it-IT" sz="2000" b="0" strike="noStrike" spc="-1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Fast and reliable data retrieval and statistics computation.</a:t>
            </a:r>
            <a:endParaRPr lang="it-IT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lang="it-IT" sz="4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12640" y="1233000"/>
            <a:ext cx="8178120" cy="43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Java 8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Python 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yfinance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IntelliJ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IDEA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Maven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Driver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Sync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Apache Cassandra (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Datastax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Java Driver)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JfreeChart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1.5.1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Log4j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98" name="log4j_logo"/>
          <p:cNvPicPr/>
          <p:nvPr/>
        </p:nvPicPr>
        <p:blipFill>
          <a:blip r:embed="rId2"/>
          <a:stretch/>
        </p:blipFill>
        <p:spPr>
          <a:xfrm>
            <a:off x="3532680" y="4258080"/>
            <a:ext cx="1357200" cy="520920"/>
          </a:xfrm>
          <a:prstGeom prst="rect">
            <a:avLst/>
          </a:prstGeom>
          <a:ln>
            <a:noFill/>
          </a:ln>
        </p:spPr>
      </p:pic>
      <p:pic>
        <p:nvPicPr>
          <p:cNvPr id="99" name="cassandra_logo"/>
          <p:cNvPicPr/>
          <p:nvPr/>
        </p:nvPicPr>
        <p:blipFill>
          <a:blip r:embed="rId3"/>
          <a:stretch/>
        </p:blipFill>
        <p:spPr>
          <a:xfrm>
            <a:off x="7503120" y="3850200"/>
            <a:ext cx="1262160" cy="845640"/>
          </a:xfrm>
          <a:prstGeom prst="rect">
            <a:avLst/>
          </a:prstGeom>
          <a:ln>
            <a:noFill/>
          </a:ln>
        </p:spPr>
      </p:pic>
      <p:pic>
        <p:nvPicPr>
          <p:cNvPr id="100" name="git_logo"/>
          <p:cNvPicPr/>
          <p:nvPr/>
        </p:nvPicPr>
        <p:blipFill>
          <a:blip r:embed="rId4"/>
          <a:stretch/>
        </p:blipFill>
        <p:spPr>
          <a:xfrm>
            <a:off x="7107120" y="4955040"/>
            <a:ext cx="1235880" cy="520920"/>
          </a:xfrm>
          <a:prstGeom prst="rect">
            <a:avLst/>
          </a:prstGeom>
          <a:ln>
            <a:noFill/>
          </a:ln>
        </p:spPr>
      </p:pic>
      <p:pic>
        <p:nvPicPr>
          <p:cNvPr id="101" name="intellijidea_logo"/>
          <p:cNvPicPr/>
          <p:nvPr/>
        </p:nvPicPr>
        <p:blipFill>
          <a:blip r:embed="rId5"/>
          <a:stretch/>
        </p:blipFill>
        <p:spPr>
          <a:xfrm>
            <a:off x="5639760" y="1450800"/>
            <a:ext cx="665640" cy="665640"/>
          </a:xfrm>
          <a:prstGeom prst="rect">
            <a:avLst/>
          </a:prstGeom>
          <a:ln>
            <a:noFill/>
          </a:ln>
        </p:spPr>
      </p:pic>
      <p:pic>
        <p:nvPicPr>
          <p:cNvPr id="102" name="java_logo"/>
          <p:cNvPicPr/>
          <p:nvPr/>
        </p:nvPicPr>
        <p:blipFill>
          <a:blip r:embed="rId6"/>
          <a:stretch/>
        </p:blipFill>
        <p:spPr>
          <a:xfrm>
            <a:off x="4183145" y="1375172"/>
            <a:ext cx="633960" cy="1181160"/>
          </a:xfrm>
          <a:prstGeom prst="rect">
            <a:avLst/>
          </a:prstGeom>
          <a:ln>
            <a:noFill/>
          </a:ln>
        </p:spPr>
      </p:pic>
      <p:pic>
        <p:nvPicPr>
          <p:cNvPr id="103" name="JUnit_logo"/>
          <p:cNvPicPr/>
          <p:nvPr/>
        </p:nvPicPr>
        <p:blipFill>
          <a:blip r:embed="rId7"/>
          <a:stretch/>
        </p:blipFill>
        <p:spPr>
          <a:xfrm>
            <a:off x="5191560" y="4649040"/>
            <a:ext cx="1351080" cy="411840"/>
          </a:xfrm>
          <a:prstGeom prst="rect">
            <a:avLst/>
          </a:prstGeom>
          <a:ln>
            <a:noFill/>
          </a:ln>
        </p:spPr>
      </p:pic>
      <p:pic>
        <p:nvPicPr>
          <p:cNvPr id="104" name="maven_logo"/>
          <p:cNvPicPr/>
          <p:nvPr/>
        </p:nvPicPr>
        <p:blipFill>
          <a:blip r:embed="rId8"/>
          <a:stretch/>
        </p:blipFill>
        <p:spPr>
          <a:xfrm>
            <a:off x="6975720" y="1584360"/>
            <a:ext cx="1840680" cy="464760"/>
          </a:xfrm>
          <a:prstGeom prst="rect">
            <a:avLst/>
          </a:prstGeom>
          <a:ln>
            <a:noFill/>
          </a:ln>
        </p:spPr>
      </p:pic>
      <p:pic>
        <p:nvPicPr>
          <p:cNvPr id="105" name="mongodb_logo"/>
          <p:cNvPicPr/>
          <p:nvPr/>
        </p:nvPicPr>
        <p:blipFill>
          <a:blip r:embed="rId9"/>
          <a:stretch/>
        </p:blipFill>
        <p:spPr>
          <a:xfrm>
            <a:off x="5379120" y="3440160"/>
            <a:ext cx="1935720" cy="520920"/>
          </a:xfrm>
          <a:prstGeom prst="rect">
            <a:avLst/>
          </a:prstGeom>
          <a:ln>
            <a:noFill/>
          </a:ln>
        </p:spPr>
      </p:pic>
      <p:pic>
        <p:nvPicPr>
          <p:cNvPr id="106" name="python_logo"/>
          <p:cNvPicPr/>
          <p:nvPr/>
        </p:nvPicPr>
        <p:blipFill>
          <a:blip r:embed="rId10"/>
          <a:stretch/>
        </p:blipFill>
        <p:spPr>
          <a:xfrm>
            <a:off x="5191560" y="2356200"/>
            <a:ext cx="2310480" cy="681840"/>
          </a:xfrm>
          <a:prstGeom prst="rect">
            <a:avLst/>
          </a:prstGeom>
          <a:ln>
            <a:noFill/>
          </a:ln>
        </p:spPr>
      </p:pic>
      <p:pic>
        <p:nvPicPr>
          <p:cNvPr id="107" name="yahoofinance_logo"/>
          <p:cNvPicPr/>
          <p:nvPr/>
        </p:nvPicPr>
        <p:blipFill>
          <a:blip r:embed="rId11"/>
          <a:stretch/>
        </p:blipFill>
        <p:spPr>
          <a:xfrm>
            <a:off x="7214400" y="2839320"/>
            <a:ext cx="1765440" cy="895680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412788-6C17-4E49-AE42-075F4C29F3B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90" b="9853"/>
          <a:stretch/>
        </p:blipFill>
        <p:spPr>
          <a:xfrm>
            <a:off x="2322961" y="5215500"/>
            <a:ext cx="1451001" cy="84095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EEC4CDE-4B81-4ECA-82F3-78DD45CE1741}"/>
              </a:ext>
            </a:extLst>
          </p:cNvPr>
          <p:cNvSpPr txBox="1"/>
          <p:nvPr/>
        </p:nvSpPr>
        <p:spPr>
          <a:xfrm>
            <a:off x="2312714" y="4851369"/>
            <a:ext cx="145100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2A7B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JFreeChart</a:t>
            </a:r>
            <a:endParaRPr lang="it-IT" b="1" dirty="0">
              <a:solidFill>
                <a:srgbClr val="2A7B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4087</TotalTime>
  <Words>377</Words>
  <Application>Microsoft Office PowerPoint</Application>
  <PresentationFormat>Presentazione su schermo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Verdana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subject/>
  <dc:creator>Francesco  Marcelloni</dc:creator>
  <dc:description/>
  <cp:lastModifiedBy>Yuri Mazzuoli</cp:lastModifiedBy>
  <cp:revision>197</cp:revision>
  <dcterms:created xsi:type="dcterms:W3CDTF">2019-07-02T09:26:30Z</dcterms:created>
  <dcterms:modified xsi:type="dcterms:W3CDTF">2020-12-09T10:45:22Z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