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1"/>
  </p:notesMasterIdLst>
  <p:handoutMasterIdLst>
    <p:handoutMasterId r:id="rId12"/>
  </p:handoutMasterIdLst>
  <p:sldIdLst>
    <p:sldId id="347" r:id="rId5"/>
    <p:sldId id="352" r:id="rId6"/>
    <p:sldId id="353" r:id="rId7"/>
    <p:sldId id="348" r:id="rId8"/>
    <p:sldId id="354" r:id="rId9"/>
    <p:sldId id="351" r:id="rId1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786" autoAdjust="0"/>
    <p:restoredTop sz="85942" autoAdjust="0"/>
  </p:normalViewPr>
  <p:slideViewPr>
    <p:cSldViewPr>
      <p:cViewPr varScale="1">
        <p:scale>
          <a:sx n="94" d="100"/>
          <a:sy n="94" d="100"/>
        </p:scale>
        <p:origin x="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310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1CE9634-5EE7-4358-BDB8-D26A40DCD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7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0A54A4D-6C4E-4C58-8CA9-D4CA706E9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</a:t>
            </a:r>
            <a:r>
              <a:rPr lang="en-US" baseline="0" dirty="0"/>
              <a:t> project</a:t>
            </a:r>
            <a:r>
              <a:rPr lang="en-US" dirty="0"/>
              <a:t> notes- PowerPoint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Marvin Windows and Doors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Stephen Fisher, PE</a:t>
            </a:r>
          </a:p>
          <a:p>
            <a:r>
              <a:rPr lang="en-US" dirty="0"/>
              <a:t>8/22/2017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54A4D-6C4E-4C58-8CA9-D4CA706E97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54A4D-6C4E-4C58-8CA9-D4CA706E97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54A4D-6C4E-4C58-8CA9-D4CA706E978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54A4D-6C4E-4C58-8CA9-D4CA706E97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54A4D-6C4E-4C58-8CA9-D4CA706E97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A54A4D-6C4E-4C58-8CA9-D4CA706E97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2514600" cy="6858000"/>
          </a:xfrm>
          <a:prstGeom prst="rect">
            <a:avLst/>
          </a:prstGeom>
          <a:gradFill rotWithShape="0">
            <a:gsLst>
              <a:gs pos="0">
                <a:srgbClr val="FFE96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1752600" y="1690688"/>
            <a:ext cx="7391400" cy="25336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E96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3050"/>
            <a:ext cx="5334000" cy="1327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02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7467600" cy="22098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67200"/>
            <a:ext cx="746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BBC5-7CE0-4BEB-B6F6-97B5C1885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D7D-F67E-4E77-85D2-E6168E947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48AE-D9DA-4A08-8776-64AF4A95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6F6A-1275-4D72-9D7F-F4B98A066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541F4-3357-4AD7-A0CA-3FD5D46BA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82199-7BC3-47A8-A657-B332CC45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57EC7-A5A7-4A65-8D83-B102710D7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E1267-1F7D-41CE-BE7D-CF8422AA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0CCA7-0F66-4462-946B-41AE5B7A0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7DC7-B73C-4705-9EA8-7A65385FD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CB02E-988A-44F1-AEE4-89AFFB70D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9D188-4EDA-4523-ABF8-F56111630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137AC-A254-42B5-B93A-EAE4A8C4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570B8-554B-477A-8E84-06CE554E5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99DAE52-0656-495E-91D5-49459C3E3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182563"/>
            <a:ext cx="9144000" cy="427037"/>
          </a:xfrm>
          <a:prstGeom prst="rect">
            <a:avLst/>
          </a:prstGeom>
          <a:gradFill rotWithShape="1">
            <a:gsLst>
              <a:gs pos="0">
                <a:srgbClr val="FFE967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72200" y="152400"/>
            <a:ext cx="2743200" cy="6842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52400" y="1905000"/>
            <a:ext cx="853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tfisher@Marvin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B83A2-D1FA-4497-A5EE-2AB7C20D7C8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pPr eaLnBrk="1" hangingPunct="1">
              <a:tabLst>
                <a:tab pos="8053388" algn="r"/>
              </a:tabLst>
            </a:pPr>
            <a:r>
              <a:rPr lang="en-US" sz="4000" dirty="0"/>
              <a:t>Material Science</a:t>
            </a:r>
            <a:r>
              <a:rPr lang="en-US" dirty="0"/>
              <a:t> </a:t>
            </a:r>
            <a:r>
              <a:rPr lang="en-US" sz="2000" dirty="0"/>
              <a:t>Stephen Fisher, PE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257800" cy="4724400"/>
          </a:xfrm>
        </p:spPr>
        <p:txBody>
          <a:bodyPr/>
          <a:lstStyle/>
          <a:p>
            <a:pPr eaLnBrk="1" hangingPunct="1"/>
            <a:r>
              <a:rPr lang="en-US" sz="2400" dirty="0"/>
              <a:t>UND Senior Design Project;</a:t>
            </a:r>
          </a:p>
          <a:p>
            <a:pPr lvl="1" eaLnBrk="1" hangingPunct="1"/>
            <a:r>
              <a:rPr lang="en-US" sz="2400" dirty="0"/>
              <a:t>Local HVAC example D1 Mini by </a:t>
            </a:r>
            <a:r>
              <a:rPr lang="en-US" sz="2400" dirty="0" err="1"/>
              <a:t>Wemos</a:t>
            </a:r>
            <a:r>
              <a:rPr lang="en-US" sz="2400" dirty="0"/>
              <a:t> </a:t>
            </a:r>
          </a:p>
          <a:p>
            <a:pPr lvl="1" eaLnBrk="1" hangingPunct="1"/>
            <a:r>
              <a:rPr lang="en-US" sz="2400" dirty="0"/>
              <a:t>Arduino platform clone</a:t>
            </a:r>
          </a:p>
          <a:p>
            <a:pPr lvl="1" eaLnBrk="1" hangingPunct="1"/>
            <a:r>
              <a:rPr lang="en-US" sz="2400" dirty="0"/>
              <a:t>One thermistor sensor on local WI-FI for critical food storage applications</a:t>
            </a:r>
          </a:p>
          <a:p>
            <a:pPr lvl="1" eaLnBrk="1" hangingPunct="1"/>
            <a:r>
              <a:rPr lang="en-US" sz="2400" dirty="0" err="1"/>
              <a:t>ThinkSpeak</a:t>
            </a:r>
            <a:r>
              <a:rPr lang="en-US" sz="2400" dirty="0"/>
              <a:t> on-line graphing, monitoring and alarms</a:t>
            </a:r>
          </a:p>
          <a:p>
            <a:pPr lvl="1" eaLnBrk="1" hangingPunct="1"/>
            <a:r>
              <a:rPr lang="en-US" sz="2400" dirty="0"/>
              <a:t>Google documents / Personal web site</a:t>
            </a:r>
          </a:p>
          <a:p>
            <a:pPr eaLnBrk="1" hangingPunct="1"/>
            <a:endParaRPr lang="en-US" sz="2400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2170369"/>
            <a:ext cx="3357563" cy="4039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B83A2-D1FA-4497-A5EE-2AB7C20D7C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pPr eaLnBrk="1" hangingPunct="1">
              <a:tabLst>
                <a:tab pos="8053388" algn="r"/>
              </a:tabLst>
            </a:pPr>
            <a:r>
              <a:rPr lang="en-US" sz="4000" dirty="0"/>
              <a:t>Material Science</a:t>
            </a:r>
            <a:r>
              <a:rPr lang="en-US" dirty="0"/>
              <a:t> </a:t>
            </a:r>
            <a:r>
              <a:rPr lang="en-US" sz="2000" dirty="0"/>
              <a:t>Stephen Fisher, PE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/>
              <a:t>Need;</a:t>
            </a:r>
          </a:p>
          <a:p>
            <a:pPr lvl="1" eaLnBrk="1" hangingPunct="1"/>
            <a:r>
              <a:rPr lang="en-US" sz="2000" dirty="0"/>
              <a:t>Home monitoring of conditions around window products in buildings</a:t>
            </a:r>
          </a:p>
          <a:p>
            <a:pPr lvl="1" eaLnBrk="1" hangingPunct="1"/>
            <a:r>
              <a:rPr lang="en-US" sz="2000" dirty="0"/>
              <a:t>Jeld-Win in Oregon does this for themselves and other critical applications, libraries, materials storage, </a:t>
            </a:r>
            <a:r>
              <a:rPr lang="en-US" sz="2000" dirty="0" err="1"/>
              <a:t>etc</a:t>
            </a:r>
            <a:r>
              <a:rPr lang="en-US" sz="2000" dirty="0"/>
              <a:t>,..  Marvin has a number of </a:t>
            </a:r>
            <a:r>
              <a:rPr lang="en-US" sz="2000" dirty="0" err="1"/>
              <a:t>HoBo</a:t>
            </a:r>
            <a:r>
              <a:rPr lang="en-US" sz="2000" dirty="0"/>
              <a:t> field sensors and monitors</a:t>
            </a:r>
          </a:p>
          <a:p>
            <a:pPr lvl="1" eaLnBrk="1" hangingPunct="1"/>
            <a:r>
              <a:rPr lang="en-US" sz="2000" dirty="0"/>
              <a:t>GSM phone is often needed because of Wi-Fi password security</a:t>
            </a:r>
          </a:p>
          <a:p>
            <a:pPr lvl="1" eaLnBrk="1" hangingPunct="1"/>
            <a:r>
              <a:rPr lang="en-US" sz="2000" dirty="0"/>
              <a:t>Off the shelf-parts, assembly, integration into user-friendly systems</a:t>
            </a:r>
          </a:p>
          <a:p>
            <a:pPr lvl="1" eaLnBrk="1" hangingPunct="1"/>
            <a:r>
              <a:rPr lang="en-US" sz="2000" dirty="0"/>
              <a:t>Open hardware, software systems available to others on project web-site.  BOM download counter.  Stand alone web domain; </a:t>
            </a:r>
            <a:r>
              <a:rPr lang="en-US" sz="2000" dirty="0"/>
              <a:t>http://www.project_name.org/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B83A2-D1FA-4497-A5EE-2AB7C20D7C8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pPr eaLnBrk="1" hangingPunct="1">
              <a:tabLst>
                <a:tab pos="8053388" algn="r"/>
              </a:tabLst>
            </a:pPr>
            <a:r>
              <a:rPr lang="en-US" sz="4000" dirty="0"/>
              <a:t>Material Science</a:t>
            </a:r>
            <a:r>
              <a:rPr lang="en-US" dirty="0"/>
              <a:t> </a:t>
            </a:r>
            <a:r>
              <a:rPr lang="en-US" sz="2000" dirty="0"/>
              <a:t>Stephen Fisher, PE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/>
            <a:r>
              <a:rPr lang="en-US" dirty="0"/>
              <a:t>Desired attributes;</a:t>
            </a:r>
          </a:p>
          <a:p>
            <a:pPr lvl="1" eaLnBrk="1" hangingPunct="1"/>
            <a:r>
              <a:rPr lang="en-US" sz="2400" dirty="0" err="1"/>
              <a:t>BeagleBone</a:t>
            </a:r>
            <a:r>
              <a:rPr lang="en-US" sz="2400" dirty="0"/>
              <a:t>, Arduino example (low-cost focus)</a:t>
            </a:r>
          </a:p>
          <a:p>
            <a:pPr lvl="1" eaLnBrk="1" hangingPunct="1"/>
            <a:r>
              <a:rPr lang="en-US" sz="2400" dirty="0"/>
              <a:t>Wi-Fi and GSM cell external link</a:t>
            </a:r>
          </a:p>
          <a:p>
            <a:pPr lvl="1" eaLnBrk="1" hangingPunct="1"/>
            <a:r>
              <a:rPr lang="en-US" sz="2400" dirty="0"/>
              <a:t>Multiple temperature, %RH and differential pressure sensors (other generic, low-voltage inputs)</a:t>
            </a:r>
          </a:p>
          <a:p>
            <a:pPr lvl="1" eaLnBrk="1" hangingPunct="1"/>
            <a:r>
              <a:rPr lang="en-US" sz="2400" dirty="0"/>
              <a:t>OneDrive or Google document data storage</a:t>
            </a:r>
          </a:p>
          <a:p>
            <a:pPr lvl="1" eaLnBrk="1" hangingPunct="1"/>
            <a:r>
              <a:rPr lang="en-US" sz="2400" dirty="0"/>
              <a:t>Phone App, live data charting, Marvin controlled web-site for confidential access by password</a:t>
            </a:r>
          </a:p>
          <a:p>
            <a:pPr lvl="1" eaLnBrk="1" hangingPunct="1"/>
            <a:r>
              <a:rPr lang="en-US" sz="2400" dirty="0"/>
              <a:t>Power off-on, safe power-up</a:t>
            </a:r>
          </a:p>
          <a:p>
            <a:pPr lvl="1" eaLnBrk="1" hangingPunct="1"/>
            <a:r>
              <a:rPr lang="en-US" sz="2400" dirty="0"/>
              <a:t>Phone charger power or similar (low-power, low-voltage application)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B83A2-D1FA-4497-A5EE-2AB7C20D7C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pPr eaLnBrk="1" hangingPunct="1">
              <a:tabLst>
                <a:tab pos="8053388" algn="r"/>
              </a:tabLst>
            </a:pPr>
            <a:r>
              <a:rPr lang="en-US" sz="4000" dirty="0"/>
              <a:t>Material Science</a:t>
            </a:r>
            <a:r>
              <a:rPr lang="en-US" dirty="0"/>
              <a:t> </a:t>
            </a:r>
            <a:r>
              <a:rPr lang="en-US" sz="2000" dirty="0"/>
              <a:t>Stephen Fisher, PE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/>
              <a:t>Work packages;</a:t>
            </a:r>
          </a:p>
          <a:p>
            <a:pPr lvl="1" eaLnBrk="1" hangingPunct="1"/>
            <a:r>
              <a:rPr lang="en-US" sz="2400" dirty="0"/>
              <a:t>Controller selection</a:t>
            </a:r>
          </a:p>
          <a:p>
            <a:pPr lvl="1" eaLnBrk="1" hangingPunct="1"/>
            <a:r>
              <a:rPr lang="en-US" sz="2400" dirty="0"/>
              <a:t>Software/programing</a:t>
            </a:r>
          </a:p>
          <a:p>
            <a:pPr lvl="1" eaLnBrk="1" hangingPunct="1"/>
            <a:r>
              <a:rPr lang="en-US" sz="2400" dirty="0"/>
              <a:t>Sensors (error analysis, power, output, calibration)</a:t>
            </a:r>
          </a:p>
          <a:p>
            <a:pPr lvl="1" eaLnBrk="1" hangingPunct="1"/>
            <a:r>
              <a:rPr lang="en-US" sz="2400" dirty="0"/>
              <a:t>Packaging, cooling, electronic projection (robust and simple)</a:t>
            </a:r>
          </a:p>
          <a:p>
            <a:pPr lvl="1" eaLnBrk="1" hangingPunct="1"/>
            <a:r>
              <a:rPr lang="en-US" sz="2400" dirty="0"/>
              <a:t>Perforated board, soldered assembly</a:t>
            </a:r>
          </a:p>
          <a:p>
            <a:pPr lvl="1" eaLnBrk="1" hangingPunct="1"/>
            <a:r>
              <a:rPr lang="en-US" sz="2400" dirty="0"/>
              <a:t>Wi-Fi to store date on OneDrive</a:t>
            </a:r>
          </a:p>
          <a:p>
            <a:pPr lvl="1" eaLnBrk="1" hangingPunct="1"/>
            <a:r>
              <a:rPr lang="en-US" sz="2400" dirty="0"/>
              <a:t>Documentation to field multiple packages</a:t>
            </a:r>
          </a:p>
          <a:p>
            <a:pPr lvl="1" eaLnBrk="1" hangingPunct="1"/>
            <a:r>
              <a:rPr lang="en-US" sz="2400" dirty="0"/>
              <a:t>2 months of testing of final board (package design)</a:t>
            </a:r>
            <a:endParaRPr lang="en-US" sz="2400" dirty="0"/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9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B83A2-D1FA-4497-A5EE-2AB7C20D7C8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pPr eaLnBrk="1" hangingPunct="1">
              <a:tabLst>
                <a:tab pos="8053388" algn="r"/>
              </a:tabLst>
            </a:pPr>
            <a:r>
              <a:rPr lang="en-US" sz="4000" dirty="0"/>
              <a:t>Material Science</a:t>
            </a:r>
            <a:r>
              <a:rPr lang="en-US" dirty="0"/>
              <a:t> </a:t>
            </a:r>
            <a:r>
              <a:rPr lang="en-US" sz="2000" dirty="0"/>
              <a:t>Stephen Fisher, PE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/>
              <a:t>Work package, options by priority;</a:t>
            </a:r>
          </a:p>
          <a:p>
            <a:pPr lvl="1" eaLnBrk="1" hangingPunct="1"/>
            <a:r>
              <a:rPr lang="en-US" dirty="0"/>
              <a:t>#1  GSM phone data transfer</a:t>
            </a:r>
          </a:p>
          <a:p>
            <a:pPr lvl="1" eaLnBrk="1" hangingPunct="1"/>
            <a:r>
              <a:rPr lang="en-US" dirty="0"/>
              <a:t>#2, Remote software upgrades</a:t>
            </a:r>
          </a:p>
          <a:p>
            <a:pPr lvl="1" eaLnBrk="1" hangingPunct="1"/>
            <a:r>
              <a:rPr lang="en-US" dirty="0"/>
              <a:t>#3, Solar power – battery options</a:t>
            </a:r>
          </a:p>
          <a:p>
            <a:pPr lvl="1" eaLnBrk="1" hangingPunct="1"/>
            <a:r>
              <a:rPr lang="en-US" dirty="0"/>
              <a:t>#1, Phone app graphing (android), website secure monitoring, and data presentation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1B83A2-D1FA-4497-A5EE-2AB7C20D7C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447800"/>
          </a:xfrm>
        </p:spPr>
        <p:txBody>
          <a:bodyPr/>
          <a:lstStyle/>
          <a:p>
            <a:pPr eaLnBrk="1" hangingPunct="1">
              <a:tabLst>
                <a:tab pos="8053388" algn="r"/>
              </a:tabLst>
            </a:pPr>
            <a:r>
              <a:rPr lang="en-US" sz="4000" dirty="0"/>
              <a:t>Material Science</a:t>
            </a:r>
            <a:r>
              <a:rPr lang="en-US" dirty="0"/>
              <a:t> </a:t>
            </a:r>
            <a:r>
              <a:rPr lang="en-US" sz="2000" dirty="0"/>
              <a:t>Stephen Fisher, PE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/>
              <a:t>Project plan printed copies and by email;</a:t>
            </a:r>
          </a:p>
          <a:p>
            <a:pPr lvl="1" eaLnBrk="1" hangingPunct="1"/>
            <a:r>
              <a:rPr lang="en-US" dirty="0"/>
              <a:t>stfisher@Marvin.com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Contact information;</a:t>
            </a:r>
          </a:p>
          <a:p>
            <a:pPr lvl="1" eaLnBrk="1" hangingPunct="1"/>
            <a:r>
              <a:rPr lang="en-US" sz="1800" dirty="0"/>
              <a:t>Stephen Fisher, PE</a:t>
            </a:r>
          </a:p>
          <a:p>
            <a:pPr lvl="1" eaLnBrk="1" hangingPunct="1"/>
            <a:r>
              <a:rPr lang="en-US" sz="1800" dirty="0">
                <a:hlinkClick r:id="rId3"/>
              </a:rPr>
              <a:t>stfisher@Marvin.com</a:t>
            </a:r>
            <a:endParaRPr lang="en-US" sz="1800" dirty="0"/>
          </a:p>
          <a:p>
            <a:pPr lvl="1" eaLnBrk="1" hangingPunct="1"/>
            <a:r>
              <a:rPr lang="en-US" sz="1800" dirty="0"/>
              <a:t>218-386-4141, 6-1737</a:t>
            </a:r>
          </a:p>
          <a:p>
            <a:pPr lvl="1" eaLnBrk="1" hangingPunct="1"/>
            <a:r>
              <a:rPr lang="en-US" sz="1800" dirty="0"/>
              <a:t>8/22/2017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94"/>
      </p:ext>
    </p:extLst>
  </p:cSld>
  <p:clrMapOvr>
    <a:masterClrMapping/>
  </p:clrMapOvr>
</p:sld>
</file>

<file path=ppt/theme/theme1.xml><?xml version="1.0" encoding="utf-8"?>
<a:theme xmlns:a="http://schemas.openxmlformats.org/drawingml/2006/main" name="Marvin Brand Gate template">
  <a:themeElements>
    <a:clrScheme name="Marvin Brand Gate template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Marvin Brand G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rvin Brand Gate templat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Brand Gate templat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Brand Gate templat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Brand Gate templat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Brand Gate templat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Brand Gate templat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vin Brand Gate templat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Brand Gate templat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Brand Gate templat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Brand Gate templat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Brand Gate templat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vin Brand Gate templat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BB78C362C90743B9ADCF7297719AE1" ma:contentTypeVersion="0" ma:contentTypeDescription="Create a new document." ma:contentTypeScope="" ma:versionID="f228c95c42795b31609a3eeb93aec3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53B1781-2B51-4362-AC24-0C72486BA9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0D32F4-3F9F-4C57-B8C0-207AD35C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027A13-E3FE-43BA-90FC-258BF8D3355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Marvin Brand Gate template</Template>
  <TotalTime>3487</TotalTime>
  <Words>374</Words>
  <Application>Microsoft Office PowerPoint</Application>
  <PresentationFormat>On-screen Show (4:3)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Times New Roman</vt:lpstr>
      <vt:lpstr>Wingdings</vt:lpstr>
      <vt:lpstr>Marvin Brand Gate template</vt:lpstr>
      <vt:lpstr>Material Science Stephen Fisher, PE</vt:lpstr>
      <vt:lpstr>Material Science Stephen Fisher, PE</vt:lpstr>
      <vt:lpstr>Material Science Stephen Fisher, PE</vt:lpstr>
      <vt:lpstr>Material Science Stephen Fisher, PE</vt:lpstr>
      <vt:lpstr>Material Science Stephen Fisher, PE</vt:lpstr>
      <vt:lpstr>Material Science Stephen Fisher, PE</vt:lpstr>
    </vt:vector>
  </TitlesOfParts>
  <Company>Marvin Windows and Doors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 2-3 ERP template</dc:title>
  <dc:creator>Cynthia Bracht</dc:creator>
  <cp:lastModifiedBy>Steve Fisher</cp:lastModifiedBy>
  <cp:revision>221</cp:revision>
  <cp:lastPrinted>2017-08-22T14:44:13Z</cp:lastPrinted>
  <dcterms:created xsi:type="dcterms:W3CDTF">2007-02-22T14:49:35Z</dcterms:created>
  <dcterms:modified xsi:type="dcterms:W3CDTF">2017-08-22T16:34:48Z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0x01010099BB78C362C90743B9ADCF7297719AE1</vt:lpwstr>
  </property>
</Properties>
</file>