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1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84" r:id="rId13"/>
    <p:sldId id="285" r:id="rId14"/>
    <p:sldId id="287" r:id="rId15"/>
    <p:sldId id="288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592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TSG homepage</a:t>
            </a:r>
          </a:p>
        </p:txBody>
      </p:sp>
      <p:sp>
        <p:nvSpPr>
          <p:cNvPr id="108" name="Shape 108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17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863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53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1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5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41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943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38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56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128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2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63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45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112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54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240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176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374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01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339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35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6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1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26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0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0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43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79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020360" y="0"/>
            <a:ext cx="2122919" cy="797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39" cy="3976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439" cy="3976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20360" y="0"/>
            <a:ext cx="2122919" cy="79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36360" y="31067"/>
            <a:ext cx="5291279" cy="685727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673719" y="6487919"/>
            <a:ext cx="289475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l="4165"/>
          <a:stretch/>
        </p:blipFill>
        <p:spPr>
          <a:xfrm>
            <a:off x="5413680" y="2602800"/>
            <a:ext cx="3545639" cy="248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4239" y="836640"/>
            <a:ext cx="3851279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-36360" y="2520000"/>
            <a:ext cx="524268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l="8305"/>
          <a:stretch/>
        </p:blipFill>
        <p:spPr>
          <a:xfrm>
            <a:off x="5365080" y="5158439"/>
            <a:ext cx="3729599" cy="15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65825" y="3244399"/>
            <a:ext cx="3959700" cy="5775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 to Devops</a:t>
            </a:r>
            <a:endParaRPr lang="en-IN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24400" y="5510280"/>
            <a:ext cx="3959700" cy="83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500" b="1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Delivery By 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500" b="1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Ramkumar Balasubramanian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500" b="1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Presented By : BISP Solutions INC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Software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10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2050" name="Picture 2" descr="Changes&lt;br /&gt;REQUIREMENTS&lt;br /&gt;DESIGN&lt;br /&gt; You don’t realize any value until the end of the project&lt;br /&gt; You leave the t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50" y="103712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Software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11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3074" name="Picture 2" descr="Individuals and interactions overprocesses and tools&lt;br /&gt;Working software overcomprehensive documentation&lt;br /&gt;Customer 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50" y="115586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Software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12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4098" name="Picture 2" descr="Agile Umbrella&lt;br /&gt;More Prescriptive&lt;br /&gt;more rules to follow&lt;br /&gt;RUP (120+)&lt;br /&gt;RUP has over 30 roles, over 20 activi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29" y="131622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Scrum Technique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13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5122" name="Picture 2" descr="Scrum&lt;br /&gt;A light-weightagileprocess tool&lt;br /&gt;Product/ Project Owner&lt;br /&gt;Split your organization into small, cross-fun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29" y="101050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Scrum Technique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14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7170" name="Picture 2" descr="Split time into short fixed-length iterations/ sprints (usually 2 – 4 weeks), with potentially shippable code demonstrat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6" y="113248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Scrum vs Waterfall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15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142836" y="1656063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8194" name="Picture 2" descr="Scrum vs. Waterfall&lt;br /&gt;MAINTENANCE&lt;br /&gt;REQUIREMENTS&lt;br /&gt;TESTING&lt;br /&gt;DESIGN&lt;br /&gt;DEVELOPMENT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22" y="113248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9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Iterative Scrum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16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0242" name="Picture 2" descr="Iterative Scrum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95" y="113248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Things we do in Scrum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17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1266" name="Picture 2" descr="Things we do in Scrum&lt;br /&gt;a.k.a Scrum terminologies&lt;br /&gt;The project/ product is described as a list of features: the ba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9" y="951207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Scrum Artifacts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18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2290" name="Picture 2" descr="Scrum Artifacts&lt;br /&gt;Sample Userstory&lt;br /&gt;The total effort each iteration can accommodate leads to number of user story p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1" y="1094687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Planning Example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19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3314" name="Picture 2" descr="Scrum planning example&lt;br /&gt;Total hours of workiteration can accommodate&lt;br /&gt;Iteration cycle of 3 weeks&lt;br /&gt;Working hour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951207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In this </a:t>
            </a: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session</a:t>
            </a: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of Devops, we will learn the following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0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Goals of Devops</a:t>
            </a: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Approach to Devops</a:t>
            </a: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Twelve Principles of Agile Methodology</a:t>
            </a: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Scrum techniques in Agile Methodology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Kanban Technique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 smtClean="0">
                <a:latin typeface="Calibri"/>
                <a:ea typeface="Calibri"/>
                <a:cs typeface="Calibri"/>
                <a:sym typeface="Calibri"/>
              </a:rPr>
              <a:t>UX development – Agile Methodology</a:t>
            </a: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buSzPct val="100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125" name="Shape 125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 to Devops</a:t>
            </a:r>
            <a:endParaRPr lang="en-IN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Scrum in a Nutshell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20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4338" name="Picture 2" descr="Scrum in a nutshell&lt;br /&gt;So instead of a large group spending a long time building a big thing, we have a small team spen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50" y="101050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Kanban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21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5362" name="Picture 2" descr="Visualize the      Work&lt;br /&gt;Limit Work-In-Progress&lt;br /&gt;Kanban&lt;br /&gt;Visual Card&lt;br /&gt;Signboard&lt;br /&gt;Just-in-time (JIT)&lt;br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29" y="101050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Kanban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22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6386" name="Picture 2" descr="Kanban&lt;br /&gt;Lean approach toagiledevelopment&lt;br /&gt;Similar to Scrum in the sense that you focus on features as opposed to g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0" y="102873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Kanban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23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7410" name="Picture 2" descr="Kanban (contd…)&lt;br /&gt;Visualize the workflow&lt;br /&gt; Split the work into pieces, write each item on a card and put on the wal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7" y="101050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Kanban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24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135850" y="1717798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8434" name="Picture 2" descr="Kanban Board Illustration - I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29" y="102873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Kanban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25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47570" y="5401126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19458" name="Picture 2" descr="Kanban Board Illustration - II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5" y="119254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UX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26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47570" y="5401126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20482" name="Picture 2" descr="UX&lt;br /&gt;Agile&lt;br /&gt;adopts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142973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UX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27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47570" y="5401126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21506" name="Picture 2" descr="Agile – UX Overlap&lt;br /&gt;*&lt;br /&gt;* Evaluate internally (sales &amp; marketing) and externally (prospects and clients)&lt;br /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5" y="139498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91400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 UX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sldNum" idx="4294967295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28</a:t>
            </a:fld>
            <a:endParaRPr lang="en-IN"/>
          </a:p>
        </p:txBody>
      </p:sp>
      <p:sp>
        <p:nvSpPr>
          <p:cNvPr id="438" name="Shape 438"/>
          <p:cNvSpPr txBox="1"/>
          <p:nvPr/>
        </p:nvSpPr>
        <p:spPr>
          <a:xfrm>
            <a:off x="1488909" y="4030059"/>
            <a:ext cx="1003200" cy="10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IN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Product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234656" y="5279334"/>
            <a:ext cx="5170200" cy="12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ct val="61111"/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lets an organization deliver the business value inherent in new software releases to customers more quickly. This capability helps the company stay a step ahead of the competition.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42822" y="4179113"/>
            <a:ext cx="5170200" cy="6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Frequent releases let the application development teams obtain user feedback more quickly. This lets them work on only the useful features. If they find that a feature isn’t useful, they spend no further effort on it. This helps them build the right product.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47570" y="5401126"/>
            <a:ext cx="1431600" cy="112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Time to Market</a:t>
            </a:r>
          </a:p>
        </p:txBody>
      </p:sp>
      <p:pic>
        <p:nvPicPr>
          <p:cNvPr id="22530" name="Picture 2" descr="Resources&lt;br /&gt;Agile 101http://agile101.net/2009/09/08/the-difference-between-waterfall-iterative-waterfall-scrum-and-lean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994795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76975" y="982587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aims at the following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284" name="Shape 284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 of Devops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3</a:t>
            </a:fld>
            <a:endParaRPr lang="en-IN"/>
          </a:p>
        </p:txBody>
      </p:sp>
      <p:sp>
        <p:nvSpPr>
          <p:cNvPr id="286" name="Shape 286"/>
          <p:cNvSpPr/>
          <p:nvPr/>
        </p:nvSpPr>
        <p:spPr>
          <a:xfrm>
            <a:off x="1512750" y="2080041"/>
            <a:ext cx="1626000" cy="1660200"/>
          </a:xfrm>
          <a:prstGeom prst="ellipse">
            <a:avLst/>
          </a:prstGeom>
          <a:noFill/>
          <a:ln w="76200" cap="flat" cmpd="sng">
            <a:solidFill>
              <a:srgbClr val="ED7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516025" y="2080041"/>
            <a:ext cx="1626000" cy="1660200"/>
          </a:xfrm>
          <a:prstGeom prst="ellipse">
            <a:avLst/>
          </a:prstGeom>
          <a:noFill/>
          <a:ln w="7620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462554" y="2080041"/>
            <a:ext cx="1626000" cy="1660200"/>
          </a:xfrm>
          <a:prstGeom prst="ellipse">
            <a:avLst/>
          </a:prstGeom>
          <a:noFill/>
          <a:ln w="76200" cap="flat" cmpd="sng">
            <a:solidFill>
              <a:srgbClr val="70AD4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417460" y="3843464"/>
            <a:ext cx="1626000" cy="1660200"/>
          </a:xfrm>
          <a:prstGeom prst="ellipse">
            <a:avLst/>
          </a:prstGeom>
          <a:noFill/>
          <a:ln w="762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507467" y="3843464"/>
            <a:ext cx="1626000" cy="1660200"/>
          </a:xfrm>
          <a:prstGeom prst="ellipse">
            <a:avLst/>
          </a:prstGeom>
          <a:noFill/>
          <a:ln w="762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2112435" y="1844112"/>
            <a:ext cx="510416" cy="529194"/>
            <a:chOff x="695325" y="1522354"/>
            <a:chExt cx="724200" cy="735400"/>
          </a:xfrm>
        </p:grpSpPr>
        <p:sp>
          <p:nvSpPr>
            <p:cNvPr id="292" name="Shape 292"/>
            <p:cNvSpPr/>
            <p:nvPr/>
          </p:nvSpPr>
          <p:spPr>
            <a:xfrm>
              <a:off x="695325" y="1533555"/>
              <a:ext cx="724200" cy="7242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ED7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828655" y="1522354"/>
              <a:ext cx="410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IN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94" name="Shape 294"/>
          <p:cNvSpPr txBox="1"/>
          <p:nvPr/>
        </p:nvSpPr>
        <p:spPr>
          <a:xfrm>
            <a:off x="3599837" y="2393380"/>
            <a:ext cx="1458300" cy="930300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Faster time to market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5546366" y="2393380"/>
            <a:ext cx="1458299" cy="930300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Lower failure rate of new releases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501271" y="4178116"/>
            <a:ext cx="1458300" cy="930300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Shortened lead time between fixes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588360" y="4178116"/>
            <a:ext cx="1458300" cy="930300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Faster mean time to recovery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4073785" y="1844112"/>
            <a:ext cx="510416" cy="529194"/>
            <a:chOff x="695325" y="1522354"/>
            <a:chExt cx="724200" cy="735400"/>
          </a:xfrm>
        </p:grpSpPr>
        <p:sp>
          <p:nvSpPr>
            <p:cNvPr id="299" name="Shape 299"/>
            <p:cNvSpPr/>
            <p:nvPr/>
          </p:nvSpPr>
          <p:spPr>
            <a:xfrm>
              <a:off x="695325" y="1533555"/>
              <a:ext cx="724200" cy="7242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828655" y="1522354"/>
              <a:ext cx="410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IN" sz="2400" b="1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6020314" y="1844112"/>
            <a:ext cx="510416" cy="529194"/>
            <a:chOff x="695325" y="1522354"/>
            <a:chExt cx="724200" cy="735400"/>
          </a:xfrm>
        </p:grpSpPr>
        <p:sp>
          <p:nvSpPr>
            <p:cNvPr id="302" name="Shape 302"/>
            <p:cNvSpPr/>
            <p:nvPr/>
          </p:nvSpPr>
          <p:spPr>
            <a:xfrm>
              <a:off x="695325" y="1533555"/>
              <a:ext cx="724200" cy="7242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70AD4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842304" y="1522354"/>
              <a:ext cx="410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IN" sz="2400" b="1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2978106" y="3636908"/>
            <a:ext cx="510416" cy="521134"/>
            <a:chOff x="695325" y="1533555"/>
            <a:chExt cx="724200" cy="724200"/>
          </a:xfrm>
        </p:grpSpPr>
        <p:sp>
          <p:nvSpPr>
            <p:cNvPr id="305" name="Shape 305"/>
            <p:cNvSpPr/>
            <p:nvPr/>
          </p:nvSpPr>
          <p:spPr>
            <a:xfrm>
              <a:off x="695325" y="1533555"/>
              <a:ext cx="724200" cy="7242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A5A5A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828655" y="1536003"/>
              <a:ext cx="410700" cy="707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IN" sz="2400" b="1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5068307" y="3636908"/>
            <a:ext cx="510416" cy="521134"/>
            <a:chOff x="695325" y="1533555"/>
            <a:chExt cx="724200" cy="724200"/>
          </a:xfrm>
        </p:grpSpPr>
        <p:sp>
          <p:nvSpPr>
            <p:cNvPr id="308" name="Shape 308"/>
            <p:cNvSpPr/>
            <p:nvPr/>
          </p:nvSpPr>
          <p:spPr>
            <a:xfrm>
              <a:off x="695325" y="1533555"/>
              <a:ext cx="724200" cy="7242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C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815008" y="1536003"/>
              <a:ext cx="410700" cy="707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IN" sz="2400" b="1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310" name="Shape 310"/>
          <p:cNvSpPr txBox="1"/>
          <p:nvPr/>
        </p:nvSpPr>
        <p:spPr>
          <a:xfrm>
            <a:off x="1426350" y="2393375"/>
            <a:ext cx="1796100" cy="930300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deployment  frequency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Devops consists of  these approaches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317" name="Shape 317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 to Devops</a:t>
            </a:r>
            <a:endParaRPr lang="en-IN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  <p:cxnSp>
        <p:nvCxnSpPr>
          <p:cNvPr id="319" name="Shape 319"/>
          <p:cNvCxnSpPr>
            <a:stCxn id="320" idx="0"/>
            <a:endCxn id="320" idx="0"/>
          </p:cNvCxnSpPr>
          <p:nvPr/>
        </p:nvCxnSpPr>
        <p:spPr>
          <a:xfrm>
            <a:off x="4643800" y="3766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21" name="Shape 321"/>
          <p:cNvGrpSpPr/>
          <p:nvPr/>
        </p:nvGrpSpPr>
        <p:grpSpPr>
          <a:xfrm>
            <a:off x="931625" y="1891975"/>
            <a:ext cx="7280725" cy="3505348"/>
            <a:chOff x="931637" y="2702950"/>
            <a:chExt cx="7280725" cy="3505348"/>
          </a:xfrm>
        </p:grpSpPr>
        <p:grpSp>
          <p:nvGrpSpPr>
            <p:cNvPr id="322" name="Shape 322"/>
            <p:cNvGrpSpPr/>
            <p:nvPr/>
          </p:nvGrpSpPr>
          <p:grpSpPr>
            <a:xfrm>
              <a:off x="931637" y="3464950"/>
              <a:ext cx="7280725" cy="1806100"/>
              <a:chOff x="759150" y="3464950"/>
              <a:chExt cx="7280725" cy="1806100"/>
            </a:xfrm>
          </p:grpSpPr>
          <p:sp>
            <p:nvSpPr>
              <p:cNvPr id="323" name="Shape 323"/>
              <p:cNvSpPr txBox="1"/>
              <p:nvPr/>
            </p:nvSpPr>
            <p:spPr>
              <a:xfrm>
                <a:off x="3738125" y="3464950"/>
                <a:ext cx="1466400" cy="525000"/>
              </a:xfrm>
              <a:prstGeom prst="rect">
                <a:avLst/>
              </a:prstGeom>
              <a:noFill/>
              <a:ln w="28575" cap="flat" cmpd="sng">
                <a:solidFill>
                  <a:srgbClr val="3F3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IN" sz="1800" b="1" dirty="0"/>
                  <a:t>DevOps</a:t>
                </a: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759150" y="4577750"/>
                <a:ext cx="2217000" cy="693300"/>
              </a:xfrm>
              <a:prstGeom prst="rect">
                <a:avLst/>
              </a:prstGeom>
              <a:noFill/>
              <a:ln w="28575" cap="flat" cmpd="sng">
                <a:solidFill>
                  <a:srgbClr val="3F3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IN" sz="1800" b="1"/>
                  <a:t>Agile Development</a:t>
                </a:r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3362825" y="4577750"/>
                <a:ext cx="2217000" cy="693300"/>
              </a:xfrm>
              <a:prstGeom prst="rect">
                <a:avLst/>
              </a:prstGeom>
              <a:noFill/>
              <a:ln w="28575" cap="flat" cmpd="sng">
                <a:solidFill>
                  <a:srgbClr val="3F3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IN" sz="1800" b="1"/>
                  <a:t>Continuous delivery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5822875" y="4577750"/>
                <a:ext cx="2217000" cy="693300"/>
              </a:xfrm>
              <a:prstGeom prst="rect">
                <a:avLst/>
              </a:prstGeom>
              <a:noFill/>
              <a:ln w="28575" cap="flat" cmpd="sng">
                <a:solidFill>
                  <a:srgbClr val="3F3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IN" sz="1800" b="1"/>
                  <a:t>Site reliability engineering</a:t>
                </a:r>
              </a:p>
            </p:txBody>
          </p:sp>
          <p:cxnSp>
            <p:nvCxnSpPr>
              <p:cNvPr id="326" name="Shape 326"/>
              <p:cNvCxnSpPr>
                <a:stCxn id="323" idx="1"/>
                <a:endCxn id="324" idx="0"/>
              </p:cNvCxnSpPr>
              <p:nvPr/>
            </p:nvCxnSpPr>
            <p:spPr>
              <a:xfrm flipH="1">
                <a:off x="1867625" y="3727450"/>
                <a:ext cx="1870500" cy="85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7" name="Shape 327"/>
              <p:cNvCxnSpPr>
                <a:stCxn id="323" idx="2"/>
                <a:endCxn id="320" idx="0"/>
              </p:cNvCxnSpPr>
              <p:nvPr/>
            </p:nvCxnSpPr>
            <p:spPr>
              <a:xfrm>
                <a:off x="4471325" y="3989950"/>
                <a:ext cx="0" cy="58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8" name="Shape 328"/>
              <p:cNvCxnSpPr>
                <a:stCxn id="323" idx="3"/>
                <a:endCxn id="325" idx="0"/>
              </p:cNvCxnSpPr>
              <p:nvPr/>
            </p:nvCxnSpPr>
            <p:spPr>
              <a:xfrm>
                <a:off x="5204525" y="3727450"/>
                <a:ext cx="1726800" cy="85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329" name="Shape 329" descr="agile-icon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1900" y="5271050"/>
              <a:ext cx="890375" cy="93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 descr="DevOps – Wikipedia tiếng Việ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1525" y="2702950"/>
              <a:ext cx="1284598" cy="60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 descr="Continuous-Delivery-schema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98637" y="5317902"/>
              <a:ext cx="890376" cy="8903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" name="Shape 332" descr="icons_overla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675" y="4480749"/>
            <a:ext cx="815925" cy="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Devops arose from increasing success of Agile methodology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Organisations want to release software faster and more frequently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Strain on release management process led to application release automation</a:t>
            </a:r>
          </a:p>
        </p:txBody>
      </p:sp>
      <p:sp>
        <p:nvSpPr>
          <p:cNvPr id="338" name="Shape 338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339" name="Shape 339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Devops with Agile Software Development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  <p:pic>
        <p:nvPicPr>
          <p:cNvPr id="341" name="Shape 341" descr="agil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100" y="1207650"/>
            <a:ext cx="1347775" cy="14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DevOps – Wikipedia tiếng Việ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125" y="1311975"/>
            <a:ext cx="1864473" cy="10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349" name="Shape 349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Twelve principles of Agile Methodology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  <p:sp>
        <p:nvSpPr>
          <p:cNvPr id="351" name="Shape 351"/>
          <p:cNvSpPr/>
          <p:nvPr/>
        </p:nvSpPr>
        <p:spPr>
          <a:xfrm>
            <a:off x="2351314" y="4876800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1102466" y="4876800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351314" y="3672114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102466" y="3672114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351314" y="2467427"/>
            <a:ext cx="5863800" cy="1103099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1102466" y="2467427"/>
            <a:ext cx="2007300" cy="1103099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351314" y="1262741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102466" y="1262741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451121" y="1337233"/>
            <a:ext cx="990600" cy="95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451121" y="25419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451121" y="3746603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451121" y="49803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084288" y="1491120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satisfaction by early and continuous delivery of valuable software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3084288" y="2681292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Welcome changing requirements, even in late development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3084300" y="3746600"/>
            <a:ext cx="5105400" cy="8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software is delivered frequently (weeks rather than months)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3084288" y="5105178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Close, daily cooperation between business people and developers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373" name="Shape 373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Twelve principles of Agile Methodology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7</a:t>
            </a:fld>
            <a:endParaRPr lang="en-IN"/>
          </a:p>
        </p:txBody>
      </p:sp>
      <p:sp>
        <p:nvSpPr>
          <p:cNvPr id="375" name="Shape 375"/>
          <p:cNvSpPr/>
          <p:nvPr/>
        </p:nvSpPr>
        <p:spPr>
          <a:xfrm>
            <a:off x="2351314" y="4876800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102466" y="4876800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351314" y="3672114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102466" y="3672114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351314" y="2467427"/>
            <a:ext cx="5863800" cy="1103099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102466" y="2467427"/>
            <a:ext cx="2007300" cy="1103099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2351314" y="1262741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102466" y="1262741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451121" y="1337233"/>
            <a:ext cx="990600" cy="95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451121" y="25419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451121" y="3746603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451121" y="49803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084288" y="1491120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Projects are built around motivated individuals, who should be trusted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084288" y="2681292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 to face  conversation is the best form of communication (co location)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084300" y="3746600"/>
            <a:ext cx="5105400" cy="8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software is the primary measure of progress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3084288" y="5105178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Sustainable development, able to maintain a constant pace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397" name="Shape 397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Twelve principles of Agile Methodology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8</a:t>
            </a:fld>
            <a:endParaRPr lang="en-IN"/>
          </a:p>
        </p:txBody>
      </p:sp>
      <p:sp>
        <p:nvSpPr>
          <p:cNvPr id="399" name="Shape 399"/>
          <p:cNvSpPr/>
          <p:nvPr/>
        </p:nvSpPr>
        <p:spPr>
          <a:xfrm>
            <a:off x="2351314" y="4876800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102466" y="4876800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E101"/>
              </a:gs>
              <a:gs pos="78000">
                <a:srgbClr val="D9A803"/>
              </a:gs>
              <a:gs pos="100000">
                <a:srgbClr val="974806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351314" y="3672114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102466" y="3672114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D1111"/>
              </a:gs>
              <a:gs pos="81000">
                <a:srgbClr val="910808"/>
              </a:gs>
              <a:gs pos="100000">
                <a:srgbClr val="3E0000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351314" y="2467427"/>
            <a:ext cx="5863800" cy="1103099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102466" y="2467427"/>
            <a:ext cx="2007300" cy="1103099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00B0F0"/>
              </a:gs>
              <a:gs pos="81000">
                <a:srgbClr val="0E618F"/>
              </a:gs>
              <a:gs pos="100000">
                <a:srgbClr val="18284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351314" y="1262741"/>
            <a:ext cx="5863800" cy="1103100"/>
          </a:xfrm>
          <a:prstGeom prst="homePlate">
            <a:avLst>
              <a:gd name="adj" fmla="val 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2466" y="1262741"/>
            <a:ext cx="2007300" cy="11031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BED17"/>
              </a:gs>
              <a:gs pos="83000">
                <a:srgbClr val="5A930E"/>
              </a:gs>
              <a:gs pos="100000">
                <a:srgbClr val="305808"/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451121" y="1337233"/>
            <a:ext cx="990600" cy="95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51121" y="25419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1451121" y="3746603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451121" y="4980317"/>
            <a:ext cx="990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084288" y="1491120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Continuous attention to technical excellence and good design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3084288" y="2681292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Simplicity - the art of maximizing the amount of work not done is essential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084300" y="3746600"/>
            <a:ext cx="5105400" cy="8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architectures, requirements, and designs emerge from self organizing teams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084288" y="5105178"/>
            <a:ext cx="510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Regularly, the team reflects on how to become more effective, and adjusts accordingly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479825" y="982625"/>
            <a:ext cx="8428500" cy="508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124080" y="6356519"/>
            <a:ext cx="2894699" cy="364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www.bispsolutions.com</a:t>
            </a:r>
          </a:p>
        </p:txBody>
      </p:sp>
      <p:sp>
        <p:nvSpPr>
          <p:cNvPr id="421" name="Shape 421"/>
          <p:cNvSpPr/>
          <p:nvPr/>
        </p:nvSpPr>
        <p:spPr>
          <a:xfrm>
            <a:off x="0" y="-1440"/>
            <a:ext cx="6875700" cy="6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Methodology – Software Development</a:t>
            </a:r>
            <a:endParaRPr lang="en-I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  <p:pic>
        <p:nvPicPr>
          <p:cNvPr id="1026" name="Picture 2" descr="REQUIREMENTS&lt;br /&gt;DESIGN&lt;br /&gt;DEVELOPMENT&lt;br /&gt;Waterfall Development is another name for the more &lt;br /&gt;TESTING&lt;br /&gt;tradi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54" y="115586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2108</Words>
  <Application>Microsoft Office PowerPoint</Application>
  <PresentationFormat>On-screen Show (4:3)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B</dc:creator>
  <cp:lastModifiedBy>Ramkumar B</cp:lastModifiedBy>
  <cp:revision>11</cp:revision>
  <dcterms:modified xsi:type="dcterms:W3CDTF">2017-08-24T00:46:15Z</dcterms:modified>
</cp:coreProperties>
</file>