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B6D1-8981-4DA3-AB46-ED712B836411}" type="datetimeFigureOut">
              <a:rPr lang="en-US" smtClean="0"/>
              <a:pPr/>
              <a:t>03-Jan-20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F63-2BFC-4CD3-9EE3-DA8CACD64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B6D1-8981-4DA3-AB46-ED712B836411}" type="datetimeFigureOut">
              <a:rPr lang="en-US" smtClean="0"/>
              <a:pPr/>
              <a:t>03-Jan-20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F63-2BFC-4CD3-9EE3-DA8CACD64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B6D1-8981-4DA3-AB46-ED712B836411}" type="datetimeFigureOut">
              <a:rPr lang="en-US" smtClean="0"/>
              <a:pPr/>
              <a:t>03-Jan-20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F63-2BFC-4CD3-9EE3-DA8CACD64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B6D1-8981-4DA3-AB46-ED712B836411}" type="datetimeFigureOut">
              <a:rPr lang="en-US" smtClean="0"/>
              <a:pPr/>
              <a:t>03-Jan-20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F63-2BFC-4CD3-9EE3-DA8CACD64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B6D1-8981-4DA3-AB46-ED712B836411}" type="datetimeFigureOut">
              <a:rPr lang="en-US" smtClean="0"/>
              <a:pPr/>
              <a:t>03-Jan-20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F63-2BFC-4CD3-9EE3-DA8CACD64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B6D1-8981-4DA3-AB46-ED712B836411}" type="datetimeFigureOut">
              <a:rPr lang="en-US" smtClean="0"/>
              <a:pPr/>
              <a:t>03-Jan-20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F63-2BFC-4CD3-9EE3-DA8CACD64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B6D1-8981-4DA3-AB46-ED712B836411}" type="datetimeFigureOut">
              <a:rPr lang="en-US" smtClean="0"/>
              <a:pPr/>
              <a:t>03-Jan-20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F63-2BFC-4CD3-9EE3-DA8CACD64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B6D1-8981-4DA3-AB46-ED712B836411}" type="datetimeFigureOut">
              <a:rPr lang="en-US" smtClean="0"/>
              <a:pPr/>
              <a:t>03-Jan-20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F63-2BFC-4CD3-9EE3-DA8CACD64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B6D1-8981-4DA3-AB46-ED712B836411}" type="datetimeFigureOut">
              <a:rPr lang="en-US" smtClean="0"/>
              <a:pPr/>
              <a:t>03-Jan-20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F63-2BFC-4CD3-9EE3-DA8CACD64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B6D1-8981-4DA3-AB46-ED712B836411}" type="datetimeFigureOut">
              <a:rPr lang="en-US" smtClean="0"/>
              <a:pPr/>
              <a:t>03-Jan-20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F63-2BFC-4CD3-9EE3-DA8CACD64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B6D1-8981-4DA3-AB46-ED712B836411}" type="datetimeFigureOut">
              <a:rPr lang="en-US" smtClean="0"/>
              <a:pPr/>
              <a:t>03-Jan-20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F63-2BFC-4CD3-9EE3-DA8CACD64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8B6D1-8981-4DA3-AB46-ED712B836411}" type="datetimeFigureOut">
              <a:rPr lang="en-US" smtClean="0"/>
              <a:pPr/>
              <a:t>03-Jan-20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EF63-2BFC-4CD3-9EE3-DA8CACD64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57200" y="1066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 O A D  B A L A N C E 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9600" y="25146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Micro Service/API GATE WAY for receiving user event</a:t>
            </a:r>
            <a:endParaRPr lang="en-US" sz="1200" dirty="0"/>
          </a:p>
        </p:txBody>
      </p:sp>
      <p:cxnSp>
        <p:nvCxnSpPr>
          <p:cNvPr id="68" name="Straight Arrow Connector 67"/>
          <p:cNvCxnSpPr>
            <a:stCxn id="35" idx="0"/>
            <a:endCxn id="34" idx="2"/>
          </p:cNvCxnSpPr>
          <p:nvPr/>
        </p:nvCxnSpPr>
        <p:spPr>
          <a:xfrm flipV="1">
            <a:off x="2690093" y="4622690"/>
            <a:ext cx="1489855" cy="873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3581400"/>
            <a:ext cx="3124200" cy="1332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8" name="TextBox 127"/>
          <p:cNvSpPr txBox="1"/>
          <p:nvPr/>
        </p:nvSpPr>
        <p:spPr>
          <a:xfrm>
            <a:off x="7772400" y="3276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1..n 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2286000" y="2133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1..n </a:t>
            </a:r>
            <a:endParaRPr lang="en-US" dirty="0"/>
          </a:p>
        </p:txBody>
      </p:sp>
      <p:grpSp>
        <p:nvGrpSpPr>
          <p:cNvPr id="149" name="Group 148"/>
          <p:cNvGrpSpPr/>
          <p:nvPr/>
        </p:nvGrpSpPr>
        <p:grpSpPr>
          <a:xfrm>
            <a:off x="228599" y="0"/>
            <a:ext cx="8763001" cy="6172200"/>
            <a:chOff x="228599" y="0"/>
            <a:chExt cx="8915401" cy="6172200"/>
          </a:xfrm>
        </p:grpSpPr>
        <p:grpSp>
          <p:nvGrpSpPr>
            <p:cNvPr id="126" name="Group 125"/>
            <p:cNvGrpSpPr/>
            <p:nvPr/>
          </p:nvGrpSpPr>
          <p:grpSpPr>
            <a:xfrm>
              <a:off x="6457682" y="2890777"/>
              <a:ext cx="792014" cy="698925"/>
              <a:chOff x="6457682" y="2890777"/>
              <a:chExt cx="792014" cy="698925"/>
            </a:xfrm>
          </p:grpSpPr>
          <p:sp>
            <p:nvSpPr>
              <p:cNvPr id="123" name="Right Arrow 122"/>
              <p:cNvSpPr/>
              <p:nvPr/>
            </p:nvSpPr>
            <p:spPr>
              <a:xfrm rot="5249876">
                <a:off x="6466648" y="3153137"/>
                <a:ext cx="689145" cy="181329"/>
              </a:xfrm>
              <a:prstGeom prst="right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24" name="Right Arrow 123"/>
              <p:cNvSpPr/>
              <p:nvPr/>
            </p:nvSpPr>
            <p:spPr>
              <a:xfrm rot="4338816">
                <a:off x="6815762" y="3145989"/>
                <a:ext cx="689145" cy="178722"/>
              </a:xfrm>
              <a:prstGeom prst="right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ight Arrow 124"/>
              <p:cNvSpPr/>
              <p:nvPr/>
            </p:nvSpPr>
            <p:spPr>
              <a:xfrm rot="6477457">
                <a:off x="6184864" y="3173375"/>
                <a:ext cx="689145" cy="143510"/>
              </a:xfrm>
              <a:prstGeom prst="right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228599" y="0"/>
              <a:ext cx="8915401" cy="6172200"/>
              <a:chOff x="228599" y="0"/>
              <a:chExt cx="8915401" cy="5562601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228599" y="0"/>
                <a:ext cx="8915401" cy="5562601"/>
                <a:chOff x="228599" y="0"/>
                <a:chExt cx="8915401" cy="5562601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228599" y="0"/>
                  <a:ext cx="8915401" cy="5562601"/>
                  <a:chOff x="228599" y="0"/>
                  <a:chExt cx="8915401" cy="5562601"/>
                </a:xfrm>
              </p:grpSpPr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228599" y="0"/>
                    <a:ext cx="8915401" cy="5562601"/>
                    <a:chOff x="228599" y="0"/>
                    <a:chExt cx="8915401" cy="5562601"/>
                  </a:xfrm>
                </p:grpSpPr>
                <p:grpSp>
                  <p:nvGrpSpPr>
                    <p:cNvPr id="54" name="Group 53"/>
                    <p:cNvGrpSpPr/>
                    <p:nvPr/>
                  </p:nvGrpSpPr>
                  <p:grpSpPr>
                    <a:xfrm>
                      <a:off x="228599" y="0"/>
                      <a:ext cx="4876803" cy="5562601"/>
                      <a:chOff x="304797" y="1"/>
                      <a:chExt cx="4876803" cy="5562601"/>
                    </a:xfrm>
                  </p:grpSpPr>
                  <p:cxnSp>
                    <p:nvCxnSpPr>
                      <p:cNvPr id="39" name="Straight Arrow Connector 38"/>
                      <p:cNvCxnSpPr>
                        <a:stCxn id="26" idx="0"/>
                      </p:cNvCxnSpPr>
                      <p:nvPr/>
                    </p:nvCxnSpPr>
                    <p:spPr>
                      <a:xfrm>
                        <a:off x="2285997" y="3472852"/>
                        <a:ext cx="1143003" cy="260948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2" name="Group 51"/>
                      <p:cNvGrpSpPr/>
                      <p:nvPr/>
                    </p:nvGrpSpPr>
                    <p:grpSpPr>
                      <a:xfrm>
                        <a:off x="304797" y="1"/>
                        <a:ext cx="4876803" cy="5562601"/>
                        <a:chOff x="304797" y="1"/>
                        <a:chExt cx="4876803" cy="5562601"/>
                      </a:xfrm>
                    </p:grpSpPr>
                    <p:cxnSp>
                      <p:nvCxnSpPr>
                        <p:cNvPr id="30" name="Straight Arrow Connector 29"/>
                        <p:cNvCxnSpPr>
                          <a:stCxn id="24" idx="2"/>
                          <a:endCxn id="26" idx="1"/>
                        </p:cNvCxnSpPr>
                        <p:nvPr/>
                      </p:nvCxnSpPr>
                      <p:spPr>
                        <a:xfrm rot="5400000">
                          <a:off x="1327750" y="2710850"/>
                          <a:ext cx="316299" cy="381003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48" name="Group 47"/>
                        <p:cNvGrpSpPr/>
                        <p:nvPr/>
                      </p:nvGrpSpPr>
                      <p:grpSpPr>
                        <a:xfrm>
                          <a:off x="304797" y="1"/>
                          <a:ext cx="4876803" cy="5562601"/>
                          <a:chOff x="304797" y="1"/>
                          <a:chExt cx="5638803" cy="6511486"/>
                        </a:xfrm>
                      </p:grpSpPr>
                      <p:grpSp>
                        <p:nvGrpSpPr>
                          <p:cNvPr id="23" name="Group 22"/>
                          <p:cNvGrpSpPr/>
                          <p:nvPr/>
                        </p:nvGrpSpPr>
                        <p:grpSpPr>
                          <a:xfrm>
                            <a:off x="304801" y="1"/>
                            <a:ext cx="2971800" cy="2593997"/>
                            <a:chOff x="304803" y="0"/>
                            <a:chExt cx="3429000" cy="3115988"/>
                          </a:xfrm>
                        </p:grpSpPr>
                        <p:pic>
                          <p:nvPicPr>
                            <p:cNvPr id="1026" name="Picture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 cstate="print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71600" y="0"/>
                              <a:ext cx="1122498" cy="1143000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  <a:effectLst/>
                          </p:spPr>
                        </p:pic>
                        <p:grpSp>
                          <p:nvGrpSpPr>
                            <p:cNvPr id="20" name="Group 19"/>
                            <p:cNvGrpSpPr/>
                            <p:nvPr/>
                          </p:nvGrpSpPr>
                          <p:grpSpPr>
                            <a:xfrm rot="5249876">
                              <a:off x="1429379" y="2020059"/>
                              <a:ext cx="950569" cy="1241290"/>
                              <a:chOff x="2224714" y="1073857"/>
                              <a:chExt cx="1121220" cy="1241290"/>
                            </a:xfrm>
                          </p:grpSpPr>
                          <p:sp>
                            <p:nvSpPr>
                              <p:cNvPr id="15" name="Right Arrow 14"/>
                              <p:cNvSpPr/>
                              <p:nvPr/>
                            </p:nvSpPr>
                            <p:spPr>
                              <a:xfrm>
                                <a:off x="2296951" y="1547048"/>
                                <a:ext cx="1048305" cy="303744"/>
                              </a:xfrm>
                              <a:prstGeom prst="rightArrow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6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accent6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>
                                  <a:solidFill>
                                    <a:schemeClr val="dk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7" name="Right Arrow 16"/>
                              <p:cNvSpPr/>
                              <p:nvPr/>
                            </p:nvSpPr>
                            <p:spPr>
                              <a:xfrm rot="20688940">
                                <a:off x="2297629" y="1073857"/>
                                <a:ext cx="1048305" cy="299376"/>
                              </a:xfrm>
                              <a:prstGeom prst="rightArrow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6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accent6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" name="Right Arrow 18"/>
                              <p:cNvSpPr/>
                              <p:nvPr/>
                            </p:nvSpPr>
                            <p:spPr>
                              <a:xfrm rot="1227581">
                                <a:off x="2224714" y="2074753"/>
                                <a:ext cx="1048306" cy="240394"/>
                              </a:xfrm>
                              <a:prstGeom prst="rightArrow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6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accent6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>
                                  <a:solidFill>
                                    <a:schemeClr val="dk1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" name="Rectangle 20"/>
                            <p:cNvSpPr/>
                            <p:nvPr/>
                          </p:nvSpPr>
                          <p:spPr>
                            <a:xfrm rot="5400000">
                              <a:off x="1524003" y="0"/>
                              <a:ext cx="990600" cy="342900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24" name="Rectangle 23"/>
                          <p:cNvSpPr/>
                          <p:nvPr/>
                        </p:nvSpPr>
                        <p:spPr>
                          <a:xfrm>
                            <a:off x="392904" y="2586755"/>
                            <a:ext cx="2995616" cy="62439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6" name="Rectangle 25"/>
                          <p:cNvSpPr/>
                          <p:nvPr/>
                        </p:nvSpPr>
                        <p:spPr>
                          <a:xfrm rot="5400000">
                            <a:off x="966318" y="2919880"/>
                            <a:ext cx="967722" cy="2290761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7" name="TextBox 26"/>
                          <p:cNvSpPr txBox="1"/>
                          <p:nvPr/>
                        </p:nvSpPr>
                        <p:spPr>
                          <a:xfrm>
                            <a:off x="533400" y="3657601"/>
                            <a:ext cx="1621629" cy="5600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1050" b="1" dirty="0" err="1" smtClean="0"/>
                              <a:t>Apche</a:t>
                            </a:r>
                            <a:r>
                              <a:rPr lang="en-US" sz="1050" b="1" dirty="0" smtClean="0"/>
                              <a:t> </a:t>
                            </a:r>
                            <a:r>
                              <a:rPr lang="en-US" sz="1050" b="1" dirty="0" err="1" smtClean="0"/>
                              <a:t>KaFka</a:t>
                            </a:r>
                            <a:endParaRPr lang="en-US" sz="1050" b="1" dirty="0" smtClean="0"/>
                          </a:p>
                          <a:p>
                            <a:pPr>
                              <a:buFont typeface="Arial" pitchFamily="34" charset="0"/>
                              <a:buChar char="•"/>
                            </a:pPr>
                            <a:r>
                              <a:rPr lang="en-US" sz="900" dirty="0" smtClean="0"/>
                              <a:t> write stream  </a:t>
                            </a:r>
                          </a:p>
                          <a:p>
                            <a:pPr>
                              <a:buFont typeface="Arial" pitchFamily="34" charset="0"/>
                              <a:buChar char="•"/>
                            </a:pPr>
                            <a:r>
                              <a:rPr lang="en-US" sz="900" dirty="0" smtClean="0"/>
                              <a:t>Publish Subscribe</a:t>
                            </a:r>
                            <a:endParaRPr lang="en-US" sz="900" dirty="0"/>
                          </a:p>
                        </p:txBody>
                      </p:sp>
                      <p:pic>
                        <p:nvPicPr>
                          <p:cNvPr id="1027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print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6800" y="3581400"/>
                            <a:ext cx="838199" cy="656147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</p:pic>
                      <p:sp>
                        <p:nvSpPr>
                          <p:cNvPr id="31" name="TextBox 30"/>
                          <p:cNvSpPr txBox="1"/>
                          <p:nvPr/>
                        </p:nvSpPr>
                        <p:spPr>
                          <a:xfrm>
                            <a:off x="1802604" y="3295938"/>
                            <a:ext cx="609600" cy="29222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1200" dirty="0" smtClean="0"/>
                              <a:t>MQ</a:t>
                            </a:r>
                            <a:endParaRPr lang="en-US" sz="1200" dirty="0"/>
                          </a:p>
                        </p:txBody>
                      </p:sp>
                      <p:pic>
                        <p:nvPicPr>
                          <p:cNvPr id="33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 cstate="print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4800" y="4038600"/>
                            <a:ext cx="838199" cy="656147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</p:pic>
                      <p:sp>
                        <p:nvSpPr>
                          <p:cNvPr id="34" name="Flowchart: Alternate Process 33"/>
                          <p:cNvSpPr/>
                          <p:nvPr/>
                        </p:nvSpPr>
                        <p:spPr>
                          <a:xfrm>
                            <a:off x="3962400" y="3505200"/>
                            <a:ext cx="1981200" cy="1371600"/>
                          </a:xfrm>
                          <a:prstGeom prst="flowChartAlternateProcess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5" name="Rectangle 34"/>
                          <p:cNvSpPr/>
                          <p:nvPr/>
                        </p:nvSpPr>
                        <p:spPr>
                          <a:xfrm rot="5400000">
                            <a:off x="1039009" y="4350099"/>
                            <a:ext cx="1427176" cy="2895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7" name="TextBox 36"/>
                          <p:cNvSpPr txBox="1"/>
                          <p:nvPr/>
                        </p:nvSpPr>
                        <p:spPr>
                          <a:xfrm>
                            <a:off x="481011" y="5173509"/>
                            <a:ext cx="2466974" cy="107149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Apache Spark</a:t>
                            </a:r>
                            <a:endParaRPr lang="en-US" sz="1050" dirty="0" smtClean="0"/>
                          </a:p>
                          <a:p>
                            <a:pPr lvl="1">
                              <a:buFont typeface="Arial" pitchFamily="34" charset="0"/>
                              <a:buChar char="•"/>
                            </a:pPr>
                            <a:r>
                              <a:rPr lang="en-US" sz="1050" dirty="0" smtClean="0"/>
                              <a:t>Machine Learning (LR) for  data processing/analysis</a:t>
                            </a:r>
                          </a:p>
                          <a:p>
                            <a:pPr lvl="1">
                              <a:buFont typeface="Arial" pitchFamily="34" charset="0"/>
                              <a:buChar char="•"/>
                            </a:pPr>
                            <a:r>
                              <a:rPr lang="en-US" sz="1050" dirty="0" smtClean="0"/>
                              <a:t>Parallel message processing</a:t>
                            </a:r>
                            <a:endParaRPr lang="en-US" sz="1050" dirty="0"/>
                          </a:p>
                        </p:txBody>
                      </p:sp>
                      <p:sp>
                        <p:nvSpPr>
                          <p:cNvPr id="41" name="TextBox 40"/>
                          <p:cNvSpPr txBox="1"/>
                          <p:nvPr/>
                        </p:nvSpPr>
                        <p:spPr>
                          <a:xfrm>
                            <a:off x="2771773" y="3697882"/>
                            <a:ext cx="1066800" cy="57644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1300" dirty="0" smtClean="0"/>
                              <a:t>Write Raw Data</a:t>
                            </a:r>
                            <a:endParaRPr lang="en-US" sz="1300" dirty="0"/>
                          </a:p>
                        </p:txBody>
                      </p:sp>
                      <p:cxnSp>
                        <p:nvCxnSpPr>
                          <p:cNvPr id="43" name="Straight Arrow Connector 42"/>
                          <p:cNvCxnSpPr>
                            <a:stCxn id="26" idx="3"/>
                          </p:cNvCxnSpPr>
                          <p:nvPr/>
                        </p:nvCxnSpPr>
                        <p:spPr>
                          <a:xfrm rot="16200000" flipH="1">
                            <a:off x="1182584" y="4816715"/>
                            <a:ext cx="535192" cy="3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7" name="TextBox 46"/>
                          <p:cNvSpPr txBox="1"/>
                          <p:nvPr/>
                        </p:nvSpPr>
                        <p:spPr>
                          <a:xfrm>
                            <a:off x="3740942" y="4995113"/>
                            <a:ext cx="1628775" cy="92771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1400" b="1" dirty="0" smtClean="0"/>
                              <a:t>ETL</a:t>
                            </a:r>
                          </a:p>
                          <a:p>
                            <a:pPr>
                              <a:buFont typeface="Arial" pitchFamily="34" charset="0"/>
                              <a:buChar char="•"/>
                            </a:pPr>
                            <a:r>
                              <a:rPr lang="en-US" sz="1050" dirty="0" smtClean="0"/>
                              <a:t>Processed data like – what event, time, how, who etc.</a:t>
                            </a:r>
                            <a:endParaRPr lang="en-US" sz="1050" dirty="0"/>
                          </a:p>
                        </p:txBody>
                      </p:sp>
                    </p:grpSp>
                  </p:grpSp>
                </p:grpSp>
                <p:sp>
                  <p:nvSpPr>
                    <p:cNvPr id="73" name="TextBox 72"/>
                    <p:cNvSpPr txBox="1"/>
                    <p:nvPr/>
                  </p:nvSpPr>
                  <p:spPr>
                    <a:xfrm>
                      <a:off x="7391400" y="4601164"/>
                      <a:ext cx="1752600" cy="4160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 smtClean="0"/>
                        <a:t>analytics reporting servers</a:t>
                      </a:r>
                      <a:endParaRPr lang="en-US" sz="1200" b="1" dirty="0"/>
                    </a:p>
                  </p:txBody>
                </p:sp>
              </p:grpSp>
              <p:pic>
                <p:nvPicPr>
                  <p:cNvPr id="80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6400800" y="381000"/>
                    <a:ext cx="841368" cy="81286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sp>
                <p:nvSpPr>
                  <p:cNvPr id="81" name="Rectangle 80"/>
                  <p:cNvSpPr/>
                  <p:nvPr/>
                </p:nvSpPr>
                <p:spPr>
                  <a:xfrm rot="5400000">
                    <a:off x="6495462" y="990013"/>
                    <a:ext cx="704482" cy="257020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5638800" y="2128897"/>
                    <a:ext cx="2438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L O A D  B A L A N C E R</a:t>
                    </a:r>
                    <a:endParaRPr lang="en-US" dirty="0"/>
                  </a:p>
                </p:txBody>
              </p: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2743200" y="4463816"/>
                  <a:ext cx="4114804" cy="1031764"/>
                  <a:chOff x="2971800" y="4226038"/>
                  <a:chExt cx="4114804" cy="1031764"/>
                </a:xfrm>
              </p:grpSpPr>
              <p:cxnSp>
                <p:nvCxnSpPr>
                  <p:cNvPr id="90" name="Straight Arrow Connector 89"/>
                  <p:cNvCxnSpPr/>
                  <p:nvPr/>
                </p:nvCxnSpPr>
                <p:spPr>
                  <a:xfrm rot="16200000" flipV="1">
                    <a:off x="6570721" y="4741918"/>
                    <a:ext cx="1031764" cy="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Arrow Connector 99"/>
                  <p:cNvCxnSpPr/>
                  <p:nvPr/>
                </p:nvCxnSpPr>
                <p:spPr>
                  <a:xfrm rot="10800000">
                    <a:off x="2971800" y="5248622"/>
                    <a:ext cx="4114800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6553200" y="1167459"/>
                <a:ext cx="495300" cy="703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sp>
        <p:nvSpPr>
          <p:cNvPr id="136" name="TextBox 135"/>
          <p:cNvSpPr txBox="1"/>
          <p:nvPr/>
        </p:nvSpPr>
        <p:spPr>
          <a:xfrm>
            <a:off x="4495800" y="57150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Query Data</a:t>
            </a:r>
            <a:endParaRPr lang="en-US" sz="12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7239000" y="6858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Analytics UX  </a:t>
            </a:r>
            <a:endParaRPr lang="en-US" sz="1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828800" y="1524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Web Site/App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2819400" y="3810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Collect user event through  custom embedded script in website and send to server </a:t>
            </a:r>
            <a:r>
              <a:rPr lang="en-US" sz="1200" smtClean="0"/>
              <a:t>through http call.. </a:t>
            </a:r>
            <a:endParaRPr lang="en-US" sz="1200" dirty="0"/>
          </a:p>
        </p:txBody>
      </p:sp>
      <p:cxnSp>
        <p:nvCxnSpPr>
          <p:cNvPr id="152" name="Straight Connector 151"/>
          <p:cNvCxnSpPr>
            <a:endCxn id="138" idx="2"/>
          </p:cNvCxnSpPr>
          <p:nvPr/>
        </p:nvCxnSpPr>
        <p:spPr>
          <a:xfrm>
            <a:off x="1828800" y="457200"/>
            <a:ext cx="647700" cy="2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rot="16200000" flipH="1">
            <a:off x="2266950" y="66675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3124200" y="1219200"/>
            <a:ext cx="304800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   Architecture Diagram</a:t>
            </a:r>
            <a:endParaRPr lang="en-US" sz="20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1295400" y="4419600"/>
            <a:ext cx="9068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Read</a:t>
            </a:r>
            <a:endParaRPr lang="en-US"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 smtClean="0"/>
              <a:t>Based on user action/event on website/app micro service </a:t>
            </a:r>
            <a:r>
              <a:rPr lang="en-US" sz="2000" smtClean="0"/>
              <a:t>will capture and </a:t>
            </a:r>
            <a:r>
              <a:rPr lang="en-US" sz="2000" dirty="0" smtClean="0"/>
              <a:t>process the data.</a:t>
            </a:r>
          </a:p>
          <a:p>
            <a:r>
              <a:rPr lang="en-US" sz="2000" b="1" dirty="0" smtClean="0"/>
              <a:t>Kafka</a:t>
            </a:r>
            <a:r>
              <a:rPr lang="en-US" sz="2000" dirty="0" smtClean="0"/>
              <a:t> cluster(s) to publish and subscribe the message steam which is fault tolerant and fail safe. It can scale based on the need (</a:t>
            </a:r>
            <a:r>
              <a:rPr lang="en-US" sz="2000" dirty="0" err="1" smtClean="0"/>
              <a:t>Kubernets</a:t>
            </a:r>
            <a:r>
              <a:rPr lang="en-US" sz="2000" dirty="0" smtClean="0"/>
              <a:t> container orchestration).  Due to huge data will be processed queue based technique.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The Raw data will be stored in Cassandra for future processing (in case of historical processing). Cassandra cluster should scale as write events data size increases to huge size</a:t>
            </a:r>
          </a:p>
          <a:p>
            <a:r>
              <a:rPr lang="en-US" sz="2000" dirty="0" smtClean="0"/>
              <a:t>Apache Spark read the data which is further processed by Machine learning technique logistic regression. </a:t>
            </a:r>
            <a:r>
              <a:rPr lang="en-US" sz="2000" dirty="0" err="1" smtClean="0"/>
              <a:t>Hazelcast</a:t>
            </a:r>
            <a:r>
              <a:rPr lang="en-US" sz="2000" dirty="0" smtClean="0"/>
              <a:t> which is in memory caching technique for  computation. Since this is processing server should have good CPU memory.</a:t>
            </a:r>
          </a:p>
          <a:p>
            <a:r>
              <a:rPr lang="en-US" sz="2000" dirty="0" smtClean="0"/>
              <a:t>Through ETL analyzed and processed data stored in Cassandra. ETL process can be configured based on the time.</a:t>
            </a:r>
          </a:p>
          <a:p>
            <a:r>
              <a:rPr lang="en-US" sz="2000" dirty="0" smtClean="0"/>
              <a:t>Micro service based analytics reporting server which is dedicated for query based on the user request for analytics data for reporting. </a:t>
            </a:r>
          </a:p>
          <a:p>
            <a:r>
              <a:rPr lang="en-US" sz="2000" dirty="0" smtClean="0"/>
              <a:t>Finally UI which can be developed in </a:t>
            </a:r>
            <a:r>
              <a:rPr lang="en-US" sz="2000" dirty="0" err="1" smtClean="0"/>
              <a:t>ReactJs</a:t>
            </a:r>
            <a:r>
              <a:rPr lang="en-US" sz="2000" dirty="0" smtClean="0"/>
              <a:t> for analytics view.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 Explanation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514601"/>
            <a:ext cx="312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Deployment Strategy  </a:t>
            </a:r>
          </a:p>
        </p:txBody>
      </p:sp>
      <p:grpSp>
        <p:nvGrpSpPr>
          <p:cNvPr id="4" name="Content Placeholder 3"/>
          <p:cNvGrpSpPr>
            <a:grpSpLocks noGrp="1"/>
          </p:cNvGrpSpPr>
          <p:nvPr>
            <p:ph idx="1"/>
          </p:nvPr>
        </p:nvGrpSpPr>
        <p:grpSpPr>
          <a:xfrm>
            <a:off x="1752600" y="1066800"/>
            <a:ext cx="6248399" cy="2743201"/>
            <a:chOff x="990600" y="1371600"/>
            <a:chExt cx="6858000" cy="3942429"/>
          </a:xfrm>
        </p:grpSpPr>
        <p:pic>
          <p:nvPicPr>
            <p:cNvPr id="5" name="Picture 4"/>
            <p:cNvPicPr/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90600" y="1371600"/>
              <a:ext cx="6858000" cy="3942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5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52600" y="2590800"/>
              <a:ext cx="905078" cy="878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ight Arrow 6"/>
            <p:cNvSpPr/>
            <p:nvPr/>
          </p:nvSpPr>
          <p:spPr>
            <a:xfrm>
              <a:off x="2590800" y="3048000"/>
              <a:ext cx="1143000" cy="1524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1219200" y="4095192"/>
            <a:ext cx="6400800" cy="2762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 smtClean="0">
                <a:ea typeface="MS Mincho"/>
                <a:cs typeface="Times New Roman"/>
              </a:rPr>
              <a:t>Blue/Green Deployment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 smtClean="0">
                <a:ea typeface="MS Mincho"/>
                <a:cs typeface="Times New Roman"/>
              </a:rPr>
              <a:t>In </a:t>
            </a:r>
            <a:r>
              <a:rPr lang="en-US" sz="1600" dirty="0">
                <a:ea typeface="MS Mincho"/>
                <a:cs typeface="Times New Roman"/>
              </a:rPr>
              <a:t>this approach 2 identical application versions work in parallel.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ea typeface="MS Mincho"/>
                <a:cs typeface="Times New Roman"/>
              </a:rPr>
              <a:t>Once the new version of code is available can be deployed green section.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ea typeface="MS Mincho"/>
                <a:cs typeface="Times New Roman"/>
              </a:rPr>
              <a:t>During this time production traffic will be continue in Blue section. Post successful test the traffic can be changed to green part.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"/>
            </a:pPr>
            <a:r>
              <a:rPr lang="en-US" sz="1600" dirty="0">
                <a:ea typeface="MS Mincho"/>
                <a:cs typeface="Times New Roman"/>
              </a:rPr>
              <a:t>This can be achieved by updating application version in </a:t>
            </a:r>
            <a:r>
              <a:rPr lang="en-US" sz="1600" dirty="0" err="1">
                <a:ea typeface="MS Mincho"/>
                <a:cs typeface="Times New Roman"/>
              </a:rPr>
              <a:t>yml</a:t>
            </a:r>
            <a:r>
              <a:rPr lang="en-US" sz="1600" dirty="0">
                <a:ea typeface="MS Mincho"/>
                <a:cs typeface="Times New Roman"/>
              </a:rPr>
              <a:t> file in </a:t>
            </a:r>
            <a:r>
              <a:rPr lang="en-US" sz="1600" b="1" dirty="0" err="1">
                <a:ea typeface="MS Mincho"/>
                <a:cs typeface="Times New Roman"/>
              </a:rPr>
              <a:t>Kubernets</a:t>
            </a:r>
            <a:r>
              <a:rPr lang="en-US" sz="1600" dirty="0">
                <a:ea typeface="MS Mincho"/>
                <a:cs typeface="Times New Roman"/>
              </a:rPr>
              <a:t> and deploy accordingly.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283</Words>
  <Application>Microsoft Office PowerPoint</Application>
  <PresentationFormat>On-screen Show (4:3)</PresentationFormat>
  <Paragraphs>42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Architecture Explanation</vt:lpstr>
      <vt:lpstr>Deployment Strategy 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</dc:creator>
  <cp:lastModifiedBy>Ram</cp:lastModifiedBy>
  <cp:revision>40</cp:revision>
  <dcterms:created xsi:type="dcterms:W3CDTF">2019-12-26T02:23:00Z</dcterms:created>
  <dcterms:modified xsi:type="dcterms:W3CDTF">2020-01-03T01:39:02Z</dcterms:modified>
</cp:coreProperties>
</file>