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320" r:id="rId5"/>
    <p:sldId id="321" r:id="rId6"/>
    <p:sldId id="301" r:id="rId7"/>
    <p:sldId id="302" r:id="rId8"/>
    <p:sldId id="303" r:id="rId9"/>
    <p:sldId id="322" r:id="rId10"/>
    <p:sldId id="305" r:id="rId11"/>
    <p:sldId id="304" r:id="rId12"/>
    <p:sldId id="313" r:id="rId13"/>
    <p:sldId id="32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26741" autoAdjust="0"/>
  </p:normalViewPr>
  <p:slideViewPr>
    <p:cSldViewPr snapToGrid="0">
      <p:cViewPr varScale="1">
        <p:scale>
          <a:sx n="23" d="100"/>
          <a:sy n="23" d="100"/>
        </p:scale>
        <p:origin x="3055" y="22"/>
      </p:cViewPr>
      <p:guideLst/>
    </p:cSldViewPr>
  </p:slideViewPr>
  <p:notesTextViewPr>
    <p:cViewPr>
      <p:scale>
        <a:sx n="1" d="1"/>
        <a:sy n="1" d="1"/>
      </p:scale>
      <p:origin x="0" y="-1320"/>
    </p:cViewPr>
  </p:notesTextViewPr>
  <p:sorterViewPr>
    <p:cViewPr>
      <p:scale>
        <a:sx n="100" d="100"/>
        <a:sy n="100" d="100"/>
      </p:scale>
      <p:origin x="0" y="-4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FC40D8-6D67-4CC4-9EB3-2F21192794F1}" type="doc">
      <dgm:prSet loTypeId="urn:diagrams.loki3.com/TabbedArc+Icon" loCatId="officeonline" qsTypeId="urn:microsoft.com/office/officeart/2005/8/quickstyle/simple1" qsCatId="simple" csTypeId="urn:microsoft.com/office/officeart/2005/8/colors/colorful4" csCatId="colorful" phldr="1"/>
      <dgm:spPr/>
    </dgm:pt>
    <dgm:pt modelId="{6A2C09F1-08AD-479D-B525-C95B380A8584}">
      <dgm:prSet phldrT="[Text]"/>
      <dgm:spPr/>
      <dgm:t>
        <a:bodyPr/>
        <a:lstStyle/>
        <a:p>
          <a:pPr>
            <a:buFont typeface="Wingdings" panose="05000000000000000000" pitchFamily="2" charset="2"/>
            <a:buChar char="ü"/>
          </a:pPr>
          <a:r>
            <a:rPr lang="en-US" i="1" dirty="0">
              <a:latin typeface="Agency FB" panose="020B0503020202020204" pitchFamily="34" charset="0"/>
            </a:rPr>
            <a:t>Document-level</a:t>
          </a:r>
          <a:endParaRPr lang="en-IN" dirty="0">
            <a:latin typeface="Agency FB" panose="020B0503020202020204" pitchFamily="34" charset="0"/>
          </a:endParaRPr>
        </a:p>
      </dgm:t>
    </dgm:pt>
    <dgm:pt modelId="{4D2560BA-945D-4D11-B043-C85276319DA2}" type="parTrans" cxnId="{F58F6528-6573-4F08-B569-7AA0940874E5}">
      <dgm:prSet/>
      <dgm:spPr/>
      <dgm:t>
        <a:bodyPr/>
        <a:lstStyle/>
        <a:p>
          <a:endParaRPr lang="en-IN">
            <a:latin typeface="Agency FB" panose="020B0503020202020204" pitchFamily="34" charset="0"/>
          </a:endParaRPr>
        </a:p>
      </dgm:t>
    </dgm:pt>
    <dgm:pt modelId="{67982D97-FA35-4A7B-9827-958F392BAA0E}" type="sibTrans" cxnId="{F58F6528-6573-4F08-B569-7AA0940874E5}">
      <dgm:prSet/>
      <dgm:spPr/>
      <dgm:t>
        <a:bodyPr/>
        <a:lstStyle/>
        <a:p>
          <a:endParaRPr lang="en-IN">
            <a:latin typeface="Agency FB" panose="020B0503020202020204" pitchFamily="34" charset="0"/>
          </a:endParaRPr>
        </a:p>
      </dgm:t>
    </dgm:pt>
    <dgm:pt modelId="{2177B629-425C-4E29-AC26-5458C41DE607}">
      <dgm:prSet/>
      <dgm:spPr/>
      <dgm:t>
        <a:bodyPr/>
        <a:lstStyle/>
        <a:p>
          <a:r>
            <a:rPr lang="en-US" i="1" dirty="0">
              <a:latin typeface="Agency FB" panose="020B0503020202020204" pitchFamily="34" charset="0"/>
            </a:rPr>
            <a:t>Sentence-level</a:t>
          </a:r>
        </a:p>
      </dgm:t>
    </dgm:pt>
    <dgm:pt modelId="{CA7016C0-AE9E-4916-8DD8-31DC3C306328}" type="parTrans" cxnId="{CF4C423D-D20B-40F5-8050-ED9E2FF427C4}">
      <dgm:prSet/>
      <dgm:spPr/>
      <dgm:t>
        <a:bodyPr/>
        <a:lstStyle/>
        <a:p>
          <a:endParaRPr lang="en-IN">
            <a:latin typeface="Agency FB" panose="020B0503020202020204" pitchFamily="34" charset="0"/>
          </a:endParaRPr>
        </a:p>
      </dgm:t>
    </dgm:pt>
    <dgm:pt modelId="{BE205CD4-9A39-4F50-9635-36733FCBDAE8}" type="sibTrans" cxnId="{CF4C423D-D20B-40F5-8050-ED9E2FF427C4}">
      <dgm:prSet/>
      <dgm:spPr/>
      <dgm:t>
        <a:bodyPr/>
        <a:lstStyle/>
        <a:p>
          <a:endParaRPr lang="en-IN">
            <a:latin typeface="Agency FB" panose="020B0503020202020204" pitchFamily="34" charset="0"/>
          </a:endParaRPr>
        </a:p>
      </dgm:t>
    </dgm:pt>
    <dgm:pt modelId="{AD3AB9DA-6B2F-4238-9A4B-2231E943CFDD}">
      <dgm:prSet/>
      <dgm:spPr/>
      <dgm:t>
        <a:bodyPr/>
        <a:lstStyle/>
        <a:p>
          <a:r>
            <a:rPr lang="en-US" i="1" dirty="0">
              <a:latin typeface="Agency FB" panose="020B0503020202020204" pitchFamily="34" charset="0"/>
            </a:rPr>
            <a:t>Sub-Sentence level</a:t>
          </a:r>
          <a:endParaRPr lang="en-IN" dirty="0">
            <a:latin typeface="Agency FB" panose="020B0503020202020204" pitchFamily="34" charset="0"/>
          </a:endParaRPr>
        </a:p>
      </dgm:t>
    </dgm:pt>
    <dgm:pt modelId="{A5157CE5-17F0-4E3D-A46B-2AA9FDEDE4E2}" type="parTrans" cxnId="{AE7B672B-E9C2-4ED0-9BAA-743CB8A08CF9}">
      <dgm:prSet/>
      <dgm:spPr/>
      <dgm:t>
        <a:bodyPr/>
        <a:lstStyle/>
        <a:p>
          <a:endParaRPr lang="en-IN">
            <a:latin typeface="Agency FB" panose="020B0503020202020204" pitchFamily="34" charset="0"/>
          </a:endParaRPr>
        </a:p>
      </dgm:t>
    </dgm:pt>
    <dgm:pt modelId="{24E3B792-E8E0-41BD-8A8A-EABA179A47E1}" type="sibTrans" cxnId="{AE7B672B-E9C2-4ED0-9BAA-743CB8A08CF9}">
      <dgm:prSet/>
      <dgm:spPr/>
      <dgm:t>
        <a:bodyPr/>
        <a:lstStyle/>
        <a:p>
          <a:endParaRPr lang="en-IN">
            <a:latin typeface="Agency FB" panose="020B0503020202020204" pitchFamily="34" charset="0"/>
          </a:endParaRPr>
        </a:p>
      </dgm:t>
    </dgm:pt>
    <dgm:pt modelId="{862F293A-D20C-40A3-B1EE-B6A328C50BF4}" type="pres">
      <dgm:prSet presAssocID="{2CFC40D8-6D67-4CC4-9EB3-2F21192794F1}" presName="Name0" presStyleCnt="0">
        <dgm:presLayoutVars>
          <dgm:dir/>
          <dgm:resizeHandles val="exact"/>
        </dgm:presLayoutVars>
      </dgm:prSet>
      <dgm:spPr/>
    </dgm:pt>
    <dgm:pt modelId="{D17055F3-5BAD-4DFF-BE08-6AF354A15561}" type="pres">
      <dgm:prSet presAssocID="{6A2C09F1-08AD-479D-B525-C95B380A8584}" presName="twoplus" presStyleLbl="node1" presStyleIdx="0" presStyleCnt="3">
        <dgm:presLayoutVars>
          <dgm:bulletEnabled val="1"/>
        </dgm:presLayoutVars>
      </dgm:prSet>
      <dgm:spPr/>
    </dgm:pt>
    <dgm:pt modelId="{D6CF1FE2-8E57-4E78-973E-F0BB6A332A95}" type="pres">
      <dgm:prSet presAssocID="{2177B629-425C-4E29-AC26-5458C41DE607}" presName="twoplus" presStyleLbl="node1" presStyleIdx="1" presStyleCnt="3">
        <dgm:presLayoutVars>
          <dgm:bulletEnabled val="1"/>
        </dgm:presLayoutVars>
      </dgm:prSet>
      <dgm:spPr/>
    </dgm:pt>
    <dgm:pt modelId="{0496242B-A200-4B54-833A-AAE31F17DA96}" type="pres">
      <dgm:prSet presAssocID="{AD3AB9DA-6B2F-4238-9A4B-2231E943CFDD}" presName="twoplus" presStyleLbl="node1" presStyleIdx="2" presStyleCnt="3">
        <dgm:presLayoutVars>
          <dgm:bulletEnabled val="1"/>
        </dgm:presLayoutVars>
      </dgm:prSet>
      <dgm:spPr/>
    </dgm:pt>
  </dgm:ptLst>
  <dgm:cxnLst>
    <dgm:cxn modelId="{B354EB0A-E929-4475-AD2E-A3DC91ABC33B}" type="presOf" srcId="{6A2C09F1-08AD-479D-B525-C95B380A8584}" destId="{D17055F3-5BAD-4DFF-BE08-6AF354A15561}" srcOrd="0" destOrd="0" presId="urn:diagrams.loki3.com/TabbedArc+Icon"/>
    <dgm:cxn modelId="{7005A716-0A4B-4959-A806-A0251713F4BE}" type="presOf" srcId="{2CFC40D8-6D67-4CC4-9EB3-2F21192794F1}" destId="{862F293A-D20C-40A3-B1EE-B6A328C50BF4}" srcOrd="0" destOrd="0" presId="urn:diagrams.loki3.com/TabbedArc+Icon"/>
    <dgm:cxn modelId="{F58F6528-6573-4F08-B569-7AA0940874E5}" srcId="{2CFC40D8-6D67-4CC4-9EB3-2F21192794F1}" destId="{6A2C09F1-08AD-479D-B525-C95B380A8584}" srcOrd="0" destOrd="0" parTransId="{4D2560BA-945D-4D11-B043-C85276319DA2}" sibTransId="{67982D97-FA35-4A7B-9827-958F392BAA0E}"/>
    <dgm:cxn modelId="{AE7B672B-E9C2-4ED0-9BAA-743CB8A08CF9}" srcId="{2CFC40D8-6D67-4CC4-9EB3-2F21192794F1}" destId="{AD3AB9DA-6B2F-4238-9A4B-2231E943CFDD}" srcOrd="2" destOrd="0" parTransId="{A5157CE5-17F0-4E3D-A46B-2AA9FDEDE4E2}" sibTransId="{24E3B792-E8E0-41BD-8A8A-EABA179A47E1}"/>
    <dgm:cxn modelId="{CF4C423D-D20B-40F5-8050-ED9E2FF427C4}" srcId="{2CFC40D8-6D67-4CC4-9EB3-2F21192794F1}" destId="{2177B629-425C-4E29-AC26-5458C41DE607}" srcOrd="1" destOrd="0" parTransId="{CA7016C0-AE9E-4916-8DD8-31DC3C306328}" sibTransId="{BE205CD4-9A39-4F50-9635-36733FCBDAE8}"/>
    <dgm:cxn modelId="{318F1B57-2839-4545-A313-B655FAE3D4E2}" type="presOf" srcId="{AD3AB9DA-6B2F-4238-9A4B-2231E943CFDD}" destId="{0496242B-A200-4B54-833A-AAE31F17DA96}" srcOrd="0" destOrd="0" presId="urn:diagrams.loki3.com/TabbedArc+Icon"/>
    <dgm:cxn modelId="{6AD4C8CB-71B0-46BE-BDD7-332A99A5375F}" type="presOf" srcId="{2177B629-425C-4E29-AC26-5458C41DE607}" destId="{D6CF1FE2-8E57-4E78-973E-F0BB6A332A95}" srcOrd="0" destOrd="0" presId="urn:diagrams.loki3.com/TabbedArc+Icon"/>
    <dgm:cxn modelId="{C3A244C1-37A8-476C-B14E-C3F895C55D9B}" type="presParOf" srcId="{862F293A-D20C-40A3-B1EE-B6A328C50BF4}" destId="{D17055F3-5BAD-4DFF-BE08-6AF354A15561}" srcOrd="0" destOrd="0" presId="urn:diagrams.loki3.com/TabbedArc+Icon"/>
    <dgm:cxn modelId="{29FA2BB4-7FD8-4DD2-86DB-DFD4F5941E81}" type="presParOf" srcId="{862F293A-D20C-40A3-B1EE-B6A328C50BF4}" destId="{D6CF1FE2-8E57-4E78-973E-F0BB6A332A95}" srcOrd="1" destOrd="0" presId="urn:diagrams.loki3.com/TabbedArc+Icon"/>
    <dgm:cxn modelId="{83EE5CC4-05DE-4C3E-A7AE-82706AB17D3C}" type="presParOf" srcId="{862F293A-D20C-40A3-B1EE-B6A328C50BF4}" destId="{0496242B-A200-4B54-833A-AAE31F17DA96}" srcOrd="2"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055F3-5BAD-4DFF-BE08-6AF354A15561}">
      <dsp:nvSpPr>
        <dsp:cNvPr id="0" name=""/>
        <dsp:cNvSpPr/>
      </dsp:nvSpPr>
      <dsp:spPr>
        <a:xfrm rot="19200000">
          <a:off x="2707" y="901166"/>
          <a:ext cx="1912801" cy="1243321"/>
        </a:xfrm>
        <a:prstGeom prst="round2Same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35560" rIns="106680" bIns="35560" numCol="1" spcCol="1270" anchor="ctr" anchorCtr="0">
          <a:noAutofit/>
        </a:bodyPr>
        <a:lstStyle/>
        <a:p>
          <a:pPr marL="0" lvl="0" indent="0" algn="ctr" defTabSz="1244600">
            <a:lnSpc>
              <a:spcPct val="90000"/>
            </a:lnSpc>
            <a:spcBef>
              <a:spcPct val="0"/>
            </a:spcBef>
            <a:spcAft>
              <a:spcPct val="35000"/>
            </a:spcAft>
            <a:buFont typeface="Wingdings" panose="05000000000000000000" pitchFamily="2" charset="2"/>
            <a:buNone/>
          </a:pPr>
          <a:r>
            <a:rPr lang="en-US" sz="2800" i="1" kern="1200" dirty="0">
              <a:latin typeface="Agency FB" panose="020B0503020202020204" pitchFamily="34" charset="0"/>
            </a:rPr>
            <a:t>Document-level</a:t>
          </a:r>
          <a:endParaRPr lang="en-IN" sz="2800" kern="1200" dirty="0">
            <a:latin typeface="Agency FB" panose="020B0503020202020204" pitchFamily="34" charset="0"/>
          </a:endParaRPr>
        </a:p>
      </dsp:txBody>
      <dsp:txXfrm>
        <a:off x="82908" y="954760"/>
        <a:ext cx="1791413" cy="1182627"/>
      </dsp:txXfrm>
    </dsp:sp>
    <dsp:sp modelId="{D6CF1FE2-8E57-4E78-973E-F0BB6A332A95}">
      <dsp:nvSpPr>
        <dsp:cNvPr id="0" name=""/>
        <dsp:cNvSpPr/>
      </dsp:nvSpPr>
      <dsp:spPr>
        <a:xfrm>
          <a:off x="2167537" y="113232"/>
          <a:ext cx="1912801" cy="1243321"/>
        </a:xfrm>
        <a:prstGeom prst="round2Same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35560" rIns="106680" bIns="35560" numCol="1" spcCol="1270" anchor="ctr" anchorCtr="0">
          <a:noAutofit/>
        </a:bodyPr>
        <a:lstStyle/>
        <a:p>
          <a:pPr marL="0" lvl="0" indent="0" algn="ctr" defTabSz="1244600">
            <a:lnSpc>
              <a:spcPct val="90000"/>
            </a:lnSpc>
            <a:spcBef>
              <a:spcPct val="0"/>
            </a:spcBef>
            <a:spcAft>
              <a:spcPct val="35000"/>
            </a:spcAft>
            <a:buNone/>
          </a:pPr>
          <a:r>
            <a:rPr lang="en-US" sz="2800" i="1" kern="1200" dirty="0">
              <a:latin typeface="Agency FB" panose="020B0503020202020204" pitchFamily="34" charset="0"/>
            </a:rPr>
            <a:t>Sentence-level</a:t>
          </a:r>
        </a:p>
      </dsp:txBody>
      <dsp:txXfrm>
        <a:off x="2228231" y="173926"/>
        <a:ext cx="1791413" cy="1182627"/>
      </dsp:txXfrm>
    </dsp:sp>
    <dsp:sp modelId="{0496242B-A200-4B54-833A-AAE31F17DA96}">
      <dsp:nvSpPr>
        <dsp:cNvPr id="0" name=""/>
        <dsp:cNvSpPr/>
      </dsp:nvSpPr>
      <dsp:spPr>
        <a:xfrm rot="2400000">
          <a:off x="4332366" y="901166"/>
          <a:ext cx="1912801" cy="1243321"/>
        </a:xfrm>
        <a:prstGeom prst="round2Same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35560" rIns="106680" bIns="35560" numCol="1" spcCol="1270" anchor="ctr" anchorCtr="0">
          <a:noAutofit/>
        </a:bodyPr>
        <a:lstStyle/>
        <a:p>
          <a:pPr marL="0" lvl="0" indent="0" algn="ctr" defTabSz="1244600">
            <a:lnSpc>
              <a:spcPct val="90000"/>
            </a:lnSpc>
            <a:spcBef>
              <a:spcPct val="0"/>
            </a:spcBef>
            <a:spcAft>
              <a:spcPct val="35000"/>
            </a:spcAft>
            <a:buNone/>
          </a:pPr>
          <a:r>
            <a:rPr lang="en-US" sz="2800" i="1" kern="1200" dirty="0">
              <a:latin typeface="Agency FB" panose="020B0503020202020204" pitchFamily="34" charset="0"/>
            </a:rPr>
            <a:t>Sub-Sentence level</a:t>
          </a:r>
          <a:endParaRPr lang="en-IN" sz="2800" kern="1200" dirty="0">
            <a:latin typeface="Agency FB" panose="020B0503020202020204" pitchFamily="34" charset="0"/>
          </a:endParaRPr>
        </a:p>
      </dsp:txBody>
      <dsp:txXfrm>
        <a:off x="4373553" y="954760"/>
        <a:ext cx="1791413" cy="1182627"/>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2E641-A920-497B-9AFA-2FA88EC27B3C}" type="datetimeFigureOut">
              <a:rPr lang="en-IN" smtClean="0"/>
              <a:t>02-02-2021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FD604-62F6-4C73-8E10-548A81CEEE1D}" type="slidenum">
              <a:rPr lang="en-IN" smtClean="0"/>
              <a:t>‹#›</a:t>
            </a:fld>
            <a:endParaRPr lang="en-IN"/>
          </a:p>
        </p:txBody>
      </p:sp>
    </p:spTree>
    <p:extLst>
      <p:ext uri="{BB962C8B-B14F-4D97-AF65-F5344CB8AC3E}">
        <p14:creationId xmlns:p14="http://schemas.microsoft.com/office/powerpoint/2010/main" val="388463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https://analyticsindiamag.com/beginners-guide-to-latent-dirichlet-allocation/</a:t>
            </a:r>
          </a:p>
          <a:p>
            <a:pPr marL="171450" indent="-171450">
              <a:buFont typeface="Arial" panose="020B0604020202020204" pitchFamily="34" charset="0"/>
              <a:buChar char="•"/>
            </a:pPr>
            <a:r>
              <a:rPr lang="en-IN" dirty="0"/>
              <a:t>https://www.analyticsvidhya.com/blog/2016/08/beginners-guide-to-topic-modeling-in-python/</a:t>
            </a:r>
          </a:p>
        </p:txBody>
      </p:sp>
      <p:sp>
        <p:nvSpPr>
          <p:cNvPr id="4" name="Slide Number Placeholder 3"/>
          <p:cNvSpPr>
            <a:spLocks noGrp="1"/>
          </p:cNvSpPr>
          <p:nvPr>
            <p:ph type="sldNum" sz="quarter" idx="5"/>
          </p:nvPr>
        </p:nvSpPr>
        <p:spPr/>
        <p:txBody>
          <a:bodyPr/>
          <a:lstStyle/>
          <a:p>
            <a:fld id="{7DAFD604-62F6-4C73-8E10-548A81CEEE1D}" type="slidenum">
              <a:rPr lang="en-IN" smtClean="0"/>
              <a:t>3</a:t>
            </a:fld>
            <a:endParaRPr lang="en-IN"/>
          </a:p>
        </p:txBody>
      </p:sp>
    </p:spTree>
    <p:extLst>
      <p:ext uri="{BB962C8B-B14F-4D97-AF65-F5344CB8AC3E}">
        <p14:creationId xmlns:p14="http://schemas.microsoft.com/office/powerpoint/2010/main" val="723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https://monkeylearn.com/topic-analysis/</a:t>
            </a:r>
          </a:p>
        </p:txBody>
      </p:sp>
      <p:sp>
        <p:nvSpPr>
          <p:cNvPr id="4" name="Slide Number Placeholder 3"/>
          <p:cNvSpPr>
            <a:spLocks noGrp="1"/>
          </p:cNvSpPr>
          <p:nvPr>
            <p:ph type="sldNum" sz="quarter" idx="5"/>
          </p:nvPr>
        </p:nvSpPr>
        <p:spPr/>
        <p:txBody>
          <a:bodyPr/>
          <a:lstStyle/>
          <a:p>
            <a:fld id="{7DAFD604-62F6-4C73-8E10-548A81CEEE1D}" type="slidenum">
              <a:rPr lang="en-IN" smtClean="0"/>
              <a:t>4</a:t>
            </a:fld>
            <a:endParaRPr lang="en-IN"/>
          </a:p>
        </p:txBody>
      </p:sp>
    </p:spTree>
    <p:extLst>
      <p:ext uri="{BB962C8B-B14F-4D97-AF65-F5344CB8AC3E}">
        <p14:creationId xmlns:p14="http://schemas.microsoft.com/office/powerpoint/2010/main" val="189614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https://monkeylearn.com/topic-analysis/</a:t>
            </a:r>
          </a:p>
        </p:txBody>
      </p:sp>
      <p:sp>
        <p:nvSpPr>
          <p:cNvPr id="4" name="Slide Number Placeholder 3"/>
          <p:cNvSpPr>
            <a:spLocks noGrp="1"/>
          </p:cNvSpPr>
          <p:nvPr>
            <p:ph type="sldNum" sz="quarter" idx="5"/>
          </p:nvPr>
        </p:nvSpPr>
        <p:spPr/>
        <p:txBody>
          <a:bodyPr/>
          <a:lstStyle/>
          <a:p>
            <a:fld id="{7DAFD604-62F6-4C73-8E10-548A81CEEE1D}" type="slidenum">
              <a:rPr lang="en-IN" smtClean="0"/>
              <a:t>5</a:t>
            </a:fld>
            <a:endParaRPr lang="en-IN"/>
          </a:p>
        </p:txBody>
      </p:sp>
    </p:spTree>
    <p:extLst>
      <p:ext uri="{BB962C8B-B14F-4D97-AF65-F5344CB8AC3E}">
        <p14:creationId xmlns:p14="http://schemas.microsoft.com/office/powerpoint/2010/main" val="51148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https://www.analyticsvidhya.com/blog/2018/10/mining-online-reviews-topic-modeling-lda/#:~:text=As%20the%20name%20suggests%2C%20Topic,large%20blocks%20of%20textual%20data</a:t>
            </a:r>
          </a:p>
          <a:p>
            <a:pPr marL="171450" indent="-171450">
              <a:buFont typeface="Arial" panose="020B0604020202020204" pitchFamily="34" charset="0"/>
              <a:buChar char="•"/>
            </a:pPr>
            <a:r>
              <a:rPr lang="en-IN" dirty="0"/>
              <a:t>https://nlpforhackers.io/topic-modeling/</a:t>
            </a:r>
          </a:p>
        </p:txBody>
      </p:sp>
      <p:sp>
        <p:nvSpPr>
          <p:cNvPr id="4" name="Slide Number Placeholder 3"/>
          <p:cNvSpPr>
            <a:spLocks noGrp="1"/>
          </p:cNvSpPr>
          <p:nvPr>
            <p:ph type="sldNum" sz="quarter" idx="5"/>
          </p:nvPr>
        </p:nvSpPr>
        <p:spPr/>
        <p:txBody>
          <a:bodyPr/>
          <a:lstStyle/>
          <a:p>
            <a:fld id="{7DAFD604-62F6-4C73-8E10-548A81CEEE1D}" type="slidenum">
              <a:rPr lang="en-IN" smtClean="0"/>
              <a:t>6</a:t>
            </a:fld>
            <a:endParaRPr lang="en-IN"/>
          </a:p>
        </p:txBody>
      </p:sp>
    </p:spTree>
    <p:extLst>
      <p:ext uri="{BB962C8B-B14F-4D97-AF65-F5344CB8AC3E}">
        <p14:creationId xmlns:p14="http://schemas.microsoft.com/office/powerpoint/2010/main" val="2840002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https://nlpforhackers.io/topic-modeling/</a:t>
            </a:r>
          </a:p>
        </p:txBody>
      </p:sp>
      <p:sp>
        <p:nvSpPr>
          <p:cNvPr id="4" name="Slide Number Placeholder 3"/>
          <p:cNvSpPr>
            <a:spLocks noGrp="1"/>
          </p:cNvSpPr>
          <p:nvPr>
            <p:ph type="sldNum" sz="quarter" idx="5"/>
          </p:nvPr>
        </p:nvSpPr>
        <p:spPr/>
        <p:txBody>
          <a:bodyPr/>
          <a:lstStyle/>
          <a:p>
            <a:fld id="{7DAFD604-62F6-4C73-8E10-548A81CEEE1D}" type="slidenum">
              <a:rPr lang="en-IN" smtClean="0"/>
              <a:t>7</a:t>
            </a:fld>
            <a:endParaRPr lang="en-IN"/>
          </a:p>
        </p:txBody>
      </p:sp>
    </p:spTree>
    <p:extLst>
      <p:ext uri="{BB962C8B-B14F-4D97-AF65-F5344CB8AC3E}">
        <p14:creationId xmlns:p14="http://schemas.microsoft.com/office/powerpoint/2010/main" val="302649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t>https://www.mygreatlearning.com/blog/understanding-latent-dirichlet-allocation/</a:t>
            </a:r>
          </a:p>
        </p:txBody>
      </p:sp>
      <p:sp>
        <p:nvSpPr>
          <p:cNvPr id="4" name="Slide Number Placeholder 3"/>
          <p:cNvSpPr>
            <a:spLocks noGrp="1"/>
          </p:cNvSpPr>
          <p:nvPr>
            <p:ph type="sldNum" sz="quarter" idx="5"/>
          </p:nvPr>
        </p:nvSpPr>
        <p:spPr/>
        <p:txBody>
          <a:bodyPr/>
          <a:lstStyle/>
          <a:p>
            <a:fld id="{7DAFD604-62F6-4C73-8E10-548A81CEEE1D}" type="slidenum">
              <a:rPr lang="en-IN" smtClean="0"/>
              <a:t>11</a:t>
            </a:fld>
            <a:endParaRPr lang="en-IN"/>
          </a:p>
        </p:txBody>
      </p:sp>
    </p:spTree>
    <p:extLst>
      <p:ext uri="{BB962C8B-B14F-4D97-AF65-F5344CB8AC3E}">
        <p14:creationId xmlns:p14="http://schemas.microsoft.com/office/powerpoint/2010/main" val="395011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solidFill>
                  <a:srgbClr val="6AA94F"/>
                </a:solidFill>
                <a:effectLst/>
                <a:latin typeface="Courier New" panose="02070309020205020404" pitchFamily="49" charset="0"/>
              </a:rPr>
              <a:t># importing required libraries </a:t>
            </a:r>
            <a:endParaRPr lang="en-IN" b="0" dirty="0">
              <a:solidFill>
                <a:srgbClr val="D4D4D4"/>
              </a:solidFill>
              <a:effectLst/>
              <a:latin typeface="Courier New" panose="02070309020205020404" pitchFamily="49" charset="0"/>
            </a:endParaRPr>
          </a:p>
          <a:p>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nltk</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nltk.download</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a:t>
            </a:r>
            <a:r>
              <a:rPr lang="en-IN" b="0" dirty="0" err="1">
                <a:solidFill>
                  <a:srgbClr val="CE9178"/>
                </a:solidFill>
                <a:effectLst/>
                <a:latin typeface="Courier New" panose="02070309020205020404" pitchFamily="49" charset="0"/>
              </a:rPr>
              <a:t>stopwords</a:t>
            </a:r>
            <a:r>
              <a:rPr lang="en-IN" b="0" dirty="0">
                <a:solidFill>
                  <a:srgbClr val="CE9178"/>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nltk.download</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'wordnet'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C586C0"/>
                </a:solidFill>
                <a:effectLst/>
                <a:latin typeface="Courier New" panose="02070309020205020404" pitchFamily="49" charset="0"/>
              </a:rPr>
              <a:t>from</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nltk.corpus</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stopwords</a:t>
            </a:r>
            <a:r>
              <a:rPr lang="en-IN" b="0" dirty="0">
                <a:solidFill>
                  <a:srgbClr val="D4D4D4"/>
                </a:solidFill>
                <a:effectLst/>
                <a:latin typeface="Courier New" panose="02070309020205020404" pitchFamily="49" charset="0"/>
              </a:rPr>
              <a:t> </a:t>
            </a:r>
          </a:p>
          <a:p>
            <a:r>
              <a:rPr lang="en-IN" b="0" dirty="0">
                <a:solidFill>
                  <a:srgbClr val="C586C0"/>
                </a:solidFill>
                <a:effectLst/>
                <a:latin typeface="Courier New" panose="02070309020205020404" pitchFamily="49" charset="0"/>
              </a:rPr>
              <a:t>from</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nltk.stem.wordnet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WordNetLemmatizer</a:t>
            </a:r>
            <a:endParaRPr lang="en-IN" b="0" dirty="0">
              <a:solidFill>
                <a:srgbClr val="D4D4D4"/>
              </a:solidFill>
              <a:effectLst/>
              <a:latin typeface="Courier New" panose="02070309020205020404" pitchFamily="49" charset="0"/>
            </a:endParaRPr>
          </a:p>
          <a:p>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string</a:t>
            </a: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 preparation of dataset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doc1 = </a:t>
            </a:r>
            <a:r>
              <a:rPr lang="en-IN" b="0" dirty="0">
                <a:solidFill>
                  <a:srgbClr val="CE9178"/>
                </a:solidFill>
                <a:effectLst/>
                <a:latin typeface="Courier New" panose="02070309020205020404" pitchFamily="49" charset="0"/>
              </a:rPr>
              <a:t>"Sugar is bad to consume. My sister likes to have sugar, but not my father."</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doc2 = </a:t>
            </a:r>
            <a:r>
              <a:rPr lang="en-IN" b="0" dirty="0">
                <a:solidFill>
                  <a:srgbClr val="CE9178"/>
                </a:solidFill>
                <a:effectLst/>
                <a:latin typeface="Courier New" panose="02070309020205020404" pitchFamily="49" charset="0"/>
              </a:rPr>
              <a:t>"My father spends a lot of time driving my sister around to dance practice."</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doc3 = </a:t>
            </a:r>
            <a:r>
              <a:rPr lang="en-IN" b="0" dirty="0">
                <a:solidFill>
                  <a:srgbClr val="CE9178"/>
                </a:solidFill>
                <a:effectLst/>
                <a:latin typeface="Courier New" panose="02070309020205020404" pitchFamily="49" charset="0"/>
              </a:rPr>
              <a:t>"Doctors suggest that driving may cause increased stress and blood pressure."</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doc4 = </a:t>
            </a:r>
            <a:r>
              <a:rPr lang="en-IN" b="0" dirty="0">
                <a:solidFill>
                  <a:srgbClr val="CE9178"/>
                </a:solidFill>
                <a:effectLst/>
                <a:latin typeface="Courier New" panose="02070309020205020404" pitchFamily="49" charset="0"/>
              </a:rPr>
              <a:t>"Sometimes I feel pressure to perform well at school, but my father never seems to drive my sister to do better."</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doc5 = </a:t>
            </a:r>
            <a:r>
              <a:rPr lang="en-IN" b="0" dirty="0">
                <a:solidFill>
                  <a:srgbClr val="CE9178"/>
                </a:solidFill>
                <a:effectLst/>
                <a:latin typeface="Courier New" panose="02070309020205020404" pitchFamily="49" charset="0"/>
              </a:rPr>
              <a:t>"Health experts say that Sugar is not good for your lifestyle."</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 compile documents</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doc_complete</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doc1</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doc2</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doc3</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doc4</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doc5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DCDCAA"/>
                </a:solidFill>
                <a:effectLst/>
                <a:latin typeface="Courier New" panose="02070309020205020404" pitchFamily="49" charset="0"/>
              </a:rPr>
              <a:t>print</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'\n\</a:t>
            </a:r>
            <a:r>
              <a:rPr lang="en-IN" b="0" dirty="0" err="1">
                <a:solidFill>
                  <a:srgbClr val="CE9178"/>
                </a:solidFill>
                <a:effectLst/>
                <a:latin typeface="Courier New" panose="02070309020205020404" pitchFamily="49" charset="0"/>
              </a:rPr>
              <a:t>nData</a:t>
            </a:r>
            <a:r>
              <a:rPr lang="en-IN" b="0" dirty="0">
                <a:solidFill>
                  <a:srgbClr val="CE9178"/>
                </a:solidFill>
                <a:effectLst/>
                <a:latin typeface="Courier New" panose="02070309020205020404" pitchFamily="49" charset="0"/>
              </a:rPr>
              <a:t>\n\n'</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CDCAA"/>
                </a:solidFill>
                <a:effectLst/>
                <a:latin typeface="Courier New" panose="02070309020205020404" pitchFamily="49" charset="0"/>
              </a:rPr>
              <a:t>print</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doc_complete</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 set of </a:t>
            </a:r>
            <a:r>
              <a:rPr lang="en-IN" b="0" dirty="0" err="1">
                <a:solidFill>
                  <a:srgbClr val="6AA94F"/>
                </a:solidFill>
                <a:effectLst/>
                <a:latin typeface="Courier New" panose="02070309020205020404" pitchFamily="49" charset="0"/>
              </a:rPr>
              <a:t>stopwords</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stop = set</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stopwords.words</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a:t>
            </a:r>
            <a:r>
              <a:rPr lang="en-IN" b="0" dirty="0" err="1">
                <a:solidFill>
                  <a:srgbClr val="CE9178"/>
                </a:solidFill>
                <a:effectLst/>
                <a:latin typeface="Courier New" panose="02070309020205020404" pitchFamily="49" charset="0"/>
              </a:rPr>
              <a:t>english</a:t>
            </a:r>
            <a:r>
              <a:rPr lang="en-IN" b="0" dirty="0">
                <a:solidFill>
                  <a:srgbClr val="CE9178"/>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exclude = set</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string.punctuation</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p>
          <a:p>
            <a:r>
              <a:rPr lang="en-IN" b="0" dirty="0">
                <a:solidFill>
                  <a:srgbClr val="D4D4D4"/>
                </a:solidFill>
                <a:effectLst/>
                <a:latin typeface="Courier New" panose="02070309020205020404" pitchFamily="49" charset="0"/>
              </a:rPr>
              <a:t>lemma = </a:t>
            </a:r>
            <a:r>
              <a:rPr lang="en-IN" b="0" dirty="0" err="1">
                <a:solidFill>
                  <a:srgbClr val="D4D4D4"/>
                </a:solidFill>
                <a:effectLst/>
                <a:latin typeface="Courier New" panose="02070309020205020404" pitchFamily="49" charset="0"/>
              </a:rPr>
              <a:t>WordNetLemmatizer</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569CD6"/>
                </a:solidFill>
                <a:effectLst/>
                <a:latin typeface="Courier New" panose="02070309020205020404" pitchFamily="49" charset="0"/>
              </a:rPr>
              <a:t>def</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clean</a:t>
            </a:r>
            <a:r>
              <a:rPr lang="en-IN" b="0" dirty="0">
                <a:solidFill>
                  <a:srgbClr val="D4D4D4"/>
                </a:solidFill>
                <a:effectLst/>
                <a:latin typeface="Courier New" panose="02070309020205020404" pitchFamily="49" charset="0"/>
              </a:rPr>
              <a:t>(</a:t>
            </a:r>
            <a:r>
              <a:rPr lang="en-IN" b="0" dirty="0">
                <a:solidFill>
                  <a:srgbClr val="9CDCFE"/>
                </a:solidFill>
                <a:effectLst/>
                <a:latin typeface="Courier New" panose="02070309020205020404" pitchFamily="49" charset="0"/>
              </a:rPr>
              <a:t>doc</a:t>
            </a:r>
            <a:r>
              <a:rPr lang="en-IN" b="0" dirty="0">
                <a:solidFill>
                  <a:srgbClr val="D4D4D4"/>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stop_free</a:t>
            </a:r>
            <a:r>
              <a:rPr lang="en-IN" b="0" dirty="0">
                <a:solidFill>
                  <a:srgbClr val="D4D4D4"/>
                </a:solidFill>
                <a:effectLst/>
                <a:latin typeface="Courier New" panose="02070309020205020404" pitchFamily="49" charset="0"/>
              </a:rPr>
              <a:t> = </a:t>
            </a:r>
            <a:r>
              <a:rPr lang="en-IN" b="0" dirty="0">
                <a:solidFill>
                  <a:srgbClr val="CE9178"/>
                </a:solidFill>
                <a:effectLst/>
                <a:latin typeface="Courier New" panose="02070309020205020404" pitchFamily="49" charset="0"/>
              </a:rPr>
              <a:t>" "</a:t>
            </a:r>
            <a:r>
              <a:rPr lang="en-IN" b="0" dirty="0">
                <a:solidFill>
                  <a:srgbClr val="D4D4D4"/>
                </a:solidFill>
                <a:effectLst/>
                <a:latin typeface="Courier New" panose="02070309020205020404" pitchFamily="49" charset="0"/>
              </a:rPr>
              <a:t>.join</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i</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doc.lower</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.split</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if</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not</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stop</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punc_free</a:t>
            </a:r>
            <a:r>
              <a:rPr lang="en-IN" b="0" dirty="0">
                <a:solidFill>
                  <a:srgbClr val="D4D4D4"/>
                </a:solidFill>
                <a:effectLst/>
                <a:latin typeface="Courier New" panose="02070309020205020404" pitchFamily="49" charset="0"/>
              </a:rPr>
              <a:t> = </a:t>
            </a:r>
            <a:r>
              <a:rPr lang="en-IN" b="0" dirty="0">
                <a:solidFill>
                  <a:srgbClr val="CE9178"/>
                </a:solidFill>
                <a:effectLst/>
                <a:latin typeface="Courier New" panose="02070309020205020404" pitchFamily="49" charset="0"/>
              </a:rPr>
              <a:t>''</a:t>
            </a:r>
            <a:r>
              <a:rPr lang="en-IN" b="0" dirty="0">
                <a:solidFill>
                  <a:srgbClr val="D4D4D4"/>
                </a:solidFill>
                <a:effectLst/>
                <a:latin typeface="Courier New" panose="02070309020205020404" pitchFamily="49" charset="0"/>
              </a:rPr>
              <a:t>.join</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ch</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ch</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stop_free</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if</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ch</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not</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exclude</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normalized = </a:t>
            </a:r>
            <a:r>
              <a:rPr lang="en-IN" b="0" dirty="0">
                <a:solidFill>
                  <a:srgbClr val="CE9178"/>
                </a:solidFill>
                <a:effectLst/>
                <a:latin typeface="Courier New" panose="02070309020205020404" pitchFamily="49" charset="0"/>
              </a:rPr>
              <a:t>" "</a:t>
            </a:r>
            <a:r>
              <a:rPr lang="en-IN" b="0" dirty="0">
                <a:solidFill>
                  <a:srgbClr val="D4D4D4"/>
                </a:solidFill>
                <a:effectLst/>
                <a:latin typeface="Courier New" panose="02070309020205020404" pitchFamily="49" charset="0"/>
              </a:rPr>
              <a:t>.join</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lemma.lemmatize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word</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word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punc_free.split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return</a:t>
            </a:r>
            <a:r>
              <a:rPr lang="en-IN" b="0" dirty="0">
                <a:solidFill>
                  <a:srgbClr val="D4D4D4"/>
                </a:solidFill>
                <a:effectLst/>
                <a:latin typeface="Courier New" panose="02070309020205020404" pitchFamily="49" charset="0"/>
              </a:rPr>
              <a:t> normalized</a:t>
            </a:r>
          </a:p>
          <a:p>
            <a:br>
              <a:rPr lang="en-IN" b="0" dirty="0">
                <a:solidFill>
                  <a:srgbClr val="D4D4D4"/>
                </a:solidFill>
                <a:effectLst/>
                <a:latin typeface="Courier New" panose="02070309020205020404" pitchFamily="49" charset="0"/>
              </a:rPr>
            </a:br>
            <a:r>
              <a:rPr lang="en-IN" b="0" dirty="0" err="1">
                <a:solidFill>
                  <a:srgbClr val="D4D4D4"/>
                </a:solidFill>
                <a:effectLst/>
                <a:latin typeface="Courier New" panose="02070309020205020404" pitchFamily="49" charset="0"/>
              </a:rPr>
              <a:t>doc_clean</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clean</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doc</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.split</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doc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doc_complete</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p>
          <a:p>
            <a:br>
              <a:rPr lang="en-IN" b="0" dirty="0">
                <a:solidFill>
                  <a:srgbClr val="D4D4D4"/>
                </a:solidFill>
                <a:effectLst/>
                <a:latin typeface="Courier New" panose="02070309020205020404" pitchFamily="49" charset="0"/>
              </a:rPr>
            </a:br>
            <a:br>
              <a:rPr lang="en-IN" b="0" dirty="0">
                <a:solidFill>
                  <a:srgbClr val="D4D4D4"/>
                </a:solidFill>
                <a:effectLst/>
                <a:latin typeface="Courier New" panose="02070309020205020404" pitchFamily="49" charset="0"/>
              </a:rPr>
            </a:br>
            <a:r>
              <a:rPr lang="en-IN" b="0" dirty="0">
                <a:solidFill>
                  <a:srgbClr val="DCDCAA"/>
                </a:solidFill>
                <a:effectLst/>
                <a:latin typeface="Courier New" panose="02070309020205020404" pitchFamily="49" charset="0"/>
              </a:rPr>
              <a:t>print</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'\n\</a:t>
            </a:r>
            <a:r>
              <a:rPr lang="en-IN" b="0" dirty="0" err="1">
                <a:solidFill>
                  <a:srgbClr val="CE9178"/>
                </a:solidFill>
                <a:effectLst/>
                <a:latin typeface="Courier New" panose="02070309020205020404" pitchFamily="49" charset="0"/>
              </a:rPr>
              <a:t>nCleaned</a:t>
            </a:r>
            <a:r>
              <a:rPr lang="en-IN" b="0" dirty="0">
                <a:solidFill>
                  <a:srgbClr val="CE9178"/>
                </a:solidFill>
                <a:effectLst/>
                <a:latin typeface="Courier New" panose="02070309020205020404" pitchFamily="49" charset="0"/>
              </a:rPr>
              <a:t> Data\n\n'</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CDCAA"/>
                </a:solidFill>
                <a:effectLst/>
                <a:latin typeface="Courier New" panose="02070309020205020404" pitchFamily="49" charset="0"/>
              </a:rPr>
              <a:t>print</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doc_clean</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 Preparing Document-Term Matrix</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C586C0"/>
                </a:solidFill>
                <a:effectLst/>
                <a:latin typeface="Courier New" panose="02070309020205020404" pitchFamily="49" charset="0"/>
              </a:rPr>
              <a:t>from</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gensim</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corpora</a:t>
            </a:r>
          </a:p>
          <a:p>
            <a:r>
              <a:rPr lang="en-IN" b="0" dirty="0">
                <a:solidFill>
                  <a:srgbClr val="6AA94F"/>
                </a:solidFill>
                <a:effectLst/>
                <a:latin typeface="Courier New" panose="02070309020205020404" pitchFamily="49" charset="0"/>
              </a:rPr>
              <a:t># Creating term dictionary of corpus, where each unique term is assigned an index.</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dictionary = </a:t>
            </a:r>
            <a:r>
              <a:rPr lang="en-IN" b="0" dirty="0" err="1">
                <a:solidFill>
                  <a:srgbClr val="D4D4D4"/>
                </a:solidFill>
                <a:effectLst/>
                <a:latin typeface="Courier New" panose="02070309020205020404" pitchFamily="49" charset="0"/>
              </a:rPr>
              <a:t>corpora.Dictionary</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doc_clean</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dictionary</a:t>
            </a:r>
          </a:p>
          <a:p>
            <a:br>
              <a:rPr lang="en-IN" b="0" dirty="0">
                <a:solidFill>
                  <a:srgbClr val="D4D4D4"/>
                </a:solidFill>
                <a:effectLst/>
                <a:latin typeface="Courier New" panose="02070309020205020404" pitchFamily="49" charset="0"/>
              </a:rPr>
            </a:br>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 Converting list of documents (corpus) into Document Term Matrix using dictionary prepared above.</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doc_term_matrix</a:t>
            </a:r>
            <a:r>
              <a:rPr lang="en-IN" b="0" dirty="0">
                <a:solidFill>
                  <a:srgbClr val="D4D4D4"/>
                </a:solidFill>
                <a:effectLst/>
                <a:latin typeface="Courier New" panose="02070309020205020404" pitchFamily="49" charset="0"/>
              </a:rPr>
              <a:t> = </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dictionary.doc2bow</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doc</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doc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doc_clean</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br>
              <a:rPr lang="en-IN" b="0" dirty="0">
                <a:solidFill>
                  <a:srgbClr val="D4D4D4"/>
                </a:solidFill>
                <a:effectLst/>
                <a:latin typeface="Courier New" panose="02070309020205020404" pitchFamily="49" charset="0"/>
              </a:rPr>
            </a:br>
            <a:r>
              <a:rPr lang="en-IN" b="0" dirty="0">
                <a:solidFill>
                  <a:srgbClr val="C586C0"/>
                </a:solidFill>
                <a:effectLst/>
                <a:latin typeface="Courier New" panose="02070309020205020404" pitchFamily="49" charset="0"/>
              </a:rPr>
              <a:t>from</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gensim.models.ldamodel</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LdaModel</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as</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Lda</a:t>
            </a:r>
            <a:endParaRPr lang="en-IN" b="0" dirty="0">
              <a:solidFill>
                <a:srgbClr val="D4D4D4"/>
              </a:solidFill>
              <a:effectLst/>
              <a:latin typeface="Courier New" panose="02070309020205020404" pitchFamily="49" charset="0"/>
            </a:endParaRPr>
          </a:p>
          <a:p>
            <a:r>
              <a:rPr lang="en-IN" b="0" dirty="0">
                <a:solidFill>
                  <a:srgbClr val="6AA94F"/>
                </a:solidFill>
                <a:effectLst/>
                <a:latin typeface="Courier New" panose="02070309020205020404" pitchFamily="49" charset="0"/>
              </a:rPr>
              <a:t># Creating the object for LDA model using </a:t>
            </a:r>
            <a:r>
              <a:rPr lang="en-IN" b="0" dirty="0" err="1">
                <a:solidFill>
                  <a:srgbClr val="6AA94F"/>
                </a:solidFill>
                <a:effectLst/>
                <a:latin typeface="Courier New" panose="02070309020205020404" pitchFamily="49" charset="0"/>
              </a:rPr>
              <a:t>gensim</a:t>
            </a:r>
            <a:r>
              <a:rPr lang="en-IN" b="0" dirty="0">
                <a:solidFill>
                  <a:srgbClr val="6AA94F"/>
                </a:solidFill>
                <a:effectLst/>
                <a:latin typeface="Courier New" panose="02070309020205020404" pitchFamily="49" charset="0"/>
              </a:rPr>
              <a:t> library &amp; Training LDA model on the document term matrix.</a:t>
            </a:r>
            <a:endParaRPr lang="en-IN" b="0" dirty="0">
              <a:solidFill>
                <a:srgbClr val="D4D4D4"/>
              </a:solidFill>
              <a:effectLst/>
              <a:latin typeface="Courier New" panose="02070309020205020404" pitchFamily="49" charset="0"/>
            </a:endParaRPr>
          </a:p>
          <a:p>
            <a:r>
              <a:rPr lang="en-IN" b="0" dirty="0" err="1">
                <a:solidFill>
                  <a:srgbClr val="D4D4D4"/>
                </a:solidFill>
                <a:effectLst/>
                <a:latin typeface="Courier New" panose="02070309020205020404" pitchFamily="49" charset="0"/>
              </a:rPr>
              <a:t>ldamodel</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Lda</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doc_term_matrix</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num_topics</a:t>
            </a:r>
            <a:r>
              <a:rPr lang="en-IN" b="0" dirty="0">
                <a:solidFill>
                  <a:srgbClr val="D4D4D4"/>
                </a:solidFill>
                <a:effectLst/>
                <a:latin typeface="Courier New" panose="02070309020205020404" pitchFamily="49" charset="0"/>
              </a:rPr>
              <a:t>=</a:t>
            </a:r>
            <a:r>
              <a:rPr lang="en-IN" b="0" dirty="0">
                <a:solidFill>
                  <a:srgbClr val="B5CEA8"/>
                </a:solidFill>
                <a:effectLst/>
                <a:latin typeface="Courier New" panose="02070309020205020404" pitchFamily="49" charset="0"/>
              </a:rPr>
              <a:t>50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id2word = dictionary</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passes=</a:t>
            </a:r>
            <a:r>
              <a:rPr lang="en-IN" b="0" dirty="0">
                <a:solidFill>
                  <a:srgbClr val="B5CEA8"/>
                </a:solidFill>
                <a:effectLst/>
                <a:latin typeface="Courier New" panose="02070309020205020404" pitchFamily="49" charset="0"/>
              </a:rPr>
              <a:t>50</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iterations=</a:t>
            </a:r>
            <a:r>
              <a:rPr lang="en-IN" b="0" dirty="0">
                <a:solidFill>
                  <a:srgbClr val="B5CEA8"/>
                </a:solidFill>
                <a:effectLst/>
                <a:latin typeface="Courier New" panose="02070309020205020404" pitchFamily="49" charset="0"/>
              </a:rPr>
              <a:t>500</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p>
          <a:p>
            <a:r>
              <a:rPr lang="en-IN" b="0" dirty="0">
                <a:solidFill>
                  <a:srgbClr val="D4D4D4"/>
                </a:solidFill>
                <a:effectLst/>
                <a:latin typeface="Courier New" panose="02070309020205020404" pitchFamily="49" charset="0"/>
              </a:rPr>
              <a:t> </a:t>
            </a:r>
          </a:p>
          <a:p>
            <a:r>
              <a:rPr lang="en-IN" b="0" dirty="0">
                <a:solidFill>
                  <a:srgbClr val="6AA94F"/>
                </a:solidFill>
                <a:effectLst/>
                <a:latin typeface="Courier New" panose="02070309020205020404" pitchFamily="49" charset="0"/>
              </a:rPr>
              <a:t># Print all the 50 topics</a:t>
            </a:r>
            <a:endParaRPr lang="en-IN" b="0" dirty="0">
              <a:solidFill>
                <a:srgbClr val="D4D4D4"/>
              </a:solidFill>
              <a:effectLst/>
              <a:latin typeface="Courier New" panose="02070309020205020404" pitchFamily="49" charset="0"/>
            </a:endParaRPr>
          </a:p>
          <a:p>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i</a:t>
            </a:r>
            <a:r>
              <a:rPr lang="en-IN" b="0" dirty="0" err="1">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topic</a:t>
            </a:r>
            <a:r>
              <a:rPr lang="en-IN" b="0" dirty="0">
                <a:solidFill>
                  <a:srgbClr val="D4D4D4"/>
                </a:solidFill>
                <a:effectLst/>
                <a:latin typeface="Courier New" panose="02070309020205020404" pitchFamily="49" charset="0"/>
              </a:rPr>
              <a:t>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a:solidFill>
                  <a:srgbClr val="DCDCAA"/>
                </a:solidFill>
                <a:effectLst/>
                <a:latin typeface="Courier New" panose="02070309020205020404" pitchFamily="49" charset="0"/>
              </a:rPr>
              <a:t>enumerate</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ldamodel.print_topics</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num_topics</a:t>
            </a:r>
            <a:r>
              <a:rPr lang="en-IN" b="0" dirty="0">
                <a:solidFill>
                  <a:srgbClr val="D4D4D4"/>
                </a:solidFill>
                <a:effectLst/>
                <a:latin typeface="Courier New" panose="02070309020205020404" pitchFamily="49" charset="0"/>
              </a:rPr>
              <a:t>=</a:t>
            </a:r>
            <a:r>
              <a:rPr lang="en-IN" b="0" dirty="0">
                <a:solidFill>
                  <a:srgbClr val="B5CEA8"/>
                </a:solidFill>
                <a:effectLst/>
                <a:latin typeface="Courier New" panose="02070309020205020404" pitchFamily="49" charset="0"/>
              </a:rPr>
              <a:t>3</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num_words</a:t>
            </a:r>
            <a:r>
              <a:rPr lang="en-IN" b="0" dirty="0">
                <a:solidFill>
                  <a:srgbClr val="D4D4D4"/>
                </a:solidFill>
                <a:effectLst/>
                <a:latin typeface="Courier New" panose="02070309020205020404" pitchFamily="49" charset="0"/>
              </a:rPr>
              <a:t>=</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words = topic</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.split</a:t>
            </a:r>
            <a:r>
              <a:rPr lang="en-IN" b="0" dirty="0">
                <a:solidFill>
                  <a:srgbClr val="DCDCDC"/>
                </a:solidFill>
                <a:effectLst/>
                <a:latin typeface="Courier New" panose="02070309020205020404" pitchFamily="49" charset="0"/>
              </a:rPr>
              <a:t>(</a:t>
            </a:r>
            <a:r>
              <a:rPr lang="en-IN" b="0" dirty="0">
                <a:solidFill>
                  <a:srgbClr val="CE9178"/>
                </a:solidFill>
                <a:effectLst/>
                <a:latin typeface="Courier New" panose="02070309020205020404" pitchFamily="49" charset="0"/>
              </a:rPr>
              <a:t>"+"</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r>
              <a:rPr lang="en-IN" b="0" dirty="0">
                <a:solidFill>
                  <a:srgbClr val="6AA94F"/>
                </a:solidFill>
                <a:effectLst/>
                <a:latin typeface="Courier New" panose="02070309020205020404" pitchFamily="49" charset="0"/>
              </a:rPr>
              <a:t>#print (words,"\n")</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err="1">
                <a:solidFill>
                  <a:srgbClr val="D4D4D4"/>
                </a:solidFill>
                <a:effectLst/>
                <a:latin typeface="Courier New" panose="02070309020205020404" pitchFamily="49" charset="0"/>
              </a:rPr>
              <a:t>ldamodel.print_topics</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num_topics</a:t>
            </a:r>
            <a:r>
              <a:rPr lang="en-IN" b="0" dirty="0">
                <a:solidFill>
                  <a:srgbClr val="D4D4D4"/>
                </a:solidFill>
                <a:effectLst/>
                <a:latin typeface="Courier New" panose="02070309020205020404" pitchFamily="49" charset="0"/>
              </a:rPr>
              <a:t>=</a:t>
            </a:r>
            <a:r>
              <a:rPr lang="en-IN" b="0" dirty="0">
                <a:solidFill>
                  <a:srgbClr val="B5CEA8"/>
                </a:solidFill>
                <a:effectLst/>
                <a:latin typeface="Courier New" panose="02070309020205020404" pitchFamily="49" charset="0"/>
              </a:rPr>
              <a:t>3</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num_words</a:t>
            </a:r>
            <a:r>
              <a:rPr lang="en-IN" b="0" dirty="0">
                <a:solidFill>
                  <a:srgbClr val="D4D4D4"/>
                </a:solidFill>
                <a:effectLst/>
                <a:latin typeface="Courier New" panose="02070309020205020404" pitchFamily="49" charset="0"/>
              </a:rPr>
              <a:t>=</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p>
          <a:p>
            <a:br>
              <a:rPr lang="en-IN" b="0" dirty="0">
                <a:solidFill>
                  <a:srgbClr val="D4D4D4"/>
                </a:solidFill>
                <a:effectLst/>
                <a:latin typeface="Courier New" panose="02070309020205020404" pitchFamily="49" charset="0"/>
              </a:rPr>
            </a:br>
            <a:r>
              <a:rPr lang="en-IN" b="0" dirty="0">
                <a:solidFill>
                  <a:srgbClr val="6AA94F"/>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C586C0"/>
                </a:solidFill>
                <a:effectLst/>
                <a:latin typeface="Courier New" panose="02070309020205020404" pitchFamily="49" charset="0"/>
              </a:rPr>
              <a:t>from</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gensim.parsing.preprocessing</a:t>
            </a:r>
            <a:r>
              <a:rPr lang="en-IN" b="0" dirty="0">
                <a:solidFill>
                  <a:srgbClr val="D4D4D4"/>
                </a:solidFill>
                <a:effectLst/>
                <a:latin typeface="Courier New" panose="02070309020205020404" pitchFamily="49" charset="0"/>
              </a:rPr>
              <a:t> </a:t>
            </a:r>
            <a:r>
              <a:rPr lang="en-IN" b="0" dirty="0">
                <a:solidFill>
                  <a:srgbClr val="C586C0"/>
                </a:solidFill>
                <a:effectLst/>
                <a:latin typeface="Courier New" panose="02070309020205020404" pitchFamily="49" charset="0"/>
              </a:rPr>
              <a:t>import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preprocess_string</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strip_punctuation</a:t>
            </a:r>
            <a:r>
              <a:rPr lang="en-IN" b="0" dirty="0" err="1">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strip_numeric</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err="1">
                <a:solidFill>
                  <a:srgbClr val="D4D4D4"/>
                </a:solidFill>
                <a:effectLst/>
                <a:latin typeface="Courier New" panose="02070309020205020404" pitchFamily="49" charset="0"/>
              </a:rPr>
              <a:t>lda_topics</a:t>
            </a:r>
            <a:r>
              <a:rPr lang="en-IN" b="0" dirty="0">
                <a:solidFill>
                  <a:srgbClr val="D4D4D4"/>
                </a:solidFill>
                <a:effectLst/>
                <a:latin typeface="Courier New" panose="02070309020205020404" pitchFamily="49" charset="0"/>
              </a:rPr>
              <a:t> = </a:t>
            </a:r>
            <a:r>
              <a:rPr lang="en-IN" b="0" dirty="0" err="1">
                <a:solidFill>
                  <a:srgbClr val="D4D4D4"/>
                </a:solidFill>
                <a:effectLst/>
                <a:latin typeface="Courier New" panose="02070309020205020404" pitchFamily="49" charset="0"/>
              </a:rPr>
              <a:t>ldamodel.show_topics</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num_words</a:t>
            </a:r>
            <a:r>
              <a:rPr lang="en-IN" b="0" dirty="0">
                <a:solidFill>
                  <a:srgbClr val="D4D4D4"/>
                </a:solidFill>
                <a:effectLst/>
                <a:latin typeface="Courier New" panose="02070309020205020404" pitchFamily="49" charset="0"/>
              </a:rPr>
              <a:t>=</a:t>
            </a:r>
            <a:r>
              <a:rPr lang="en-IN" b="0" dirty="0">
                <a:solidFill>
                  <a:srgbClr val="B5CEA8"/>
                </a:solidFill>
                <a:effectLst/>
                <a:latin typeface="Courier New" panose="02070309020205020404" pitchFamily="49" charset="0"/>
              </a:rPr>
              <a:t>5</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D4D4D4"/>
                </a:solidFill>
                <a:effectLst/>
                <a:latin typeface="Courier New" panose="02070309020205020404" pitchFamily="49" charset="0"/>
              </a:rPr>
              <a:t>topics = </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filters = </a:t>
            </a:r>
            <a:r>
              <a:rPr lang="en-IN" b="0" dirty="0">
                <a:solidFill>
                  <a:srgbClr val="DCDCDC"/>
                </a:solidFill>
                <a:effectLst/>
                <a:latin typeface="Courier New" panose="02070309020205020404" pitchFamily="49" charset="0"/>
              </a:rPr>
              <a:t>[</a:t>
            </a:r>
            <a:r>
              <a:rPr lang="en-IN" b="0" dirty="0">
                <a:solidFill>
                  <a:srgbClr val="569CD6"/>
                </a:solidFill>
                <a:effectLst/>
                <a:latin typeface="Courier New" panose="02070309020205020404" pitchFamily="49" charset="0"/>
              </a:rPr>
              <a:t>lambda</a:t>
            </a:r>
            <a:r>
              <a:rPr lang="en-IN" b="0" dirty="0">
                <a:solidFill>
                  <a:srgbClr val="D4D4D4"/>
                </a:solidFill>
                <a:effectLst/>
                <a:latin typeface="Courier New" panose="02070309020205020404" pitchFamily="49" charset="0"/>
              </a:rPr>
              <a:t> x</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x.lower</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strip_punctuation</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strip_numeric</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C586C0"/>
                </a:solidFill>
                <a:effectLst/>
                <a:latin typeface="Courier New" panose="02070309020205020404" pitchFamily="49" charset="0"/>
              </a:rPr>
              <a:t>for</a:t>
            </a:r>
            <a:r>
              <a:rPr lang="en-IN" b="0" dirty="0">
                <a:solidFill>
                  <a:srgbClr val="D4D4D4"/>
                </a:solidFill>
                <a:effectLst/>
                <a:latin typeface="Courier New" panose="02070309020205020404" pitchFamily="49" charset="0"/>
              </a:rPr>
              <a:t> topic </a:t>
            </a:r>
            <a:r>
              <a:rPr lang="en-IN" b="0" dirty="0">
                <a:solidFill>
                  <a:srgbClr val="82C6FF"/>
                </a:solidFill>
                <a:effectLst/>
                <a:latin typeface="Courier New" panose="02070309020205020404" pitchFamily="49" charset="0"/>
              </a:rPr>
              <a:t>in</a:t>
            </a:r>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lda_topics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r>
              <a:rPr lang="en-IN" b="0" dirty="0">
                <a:solidFill>
                  <a:srgbClr val="6AA94F"/>
                </a:solidFill>
                <a:effectLst/>
                <a:latin typeface="Courier New" panose="02070309020205020404" pitchFamily="49" charset="0"/>
              </a:rPr>
              <a:t>#print(topic)</a:t>
            </a:r>
            <a:endParaRPr lang="en-IN" b="0" dirty="0">
              <a:solidFill>
                <a:srgbClr val="D4D4D4"/>
              </a:solidFill>
              <a:effectLst/>
              <a:latin typeface="Courier New" panose="02070309020205020404" pitchFamily="49" charset="0"/>
            </a:endParaRPr>
          </a:p>
          <a:p>
            <a:r>
              <a:rPr lang="en-IN" b="0" dirty="0">
                <a:solidFill>
                  <a:srgbClr val="D4D4D4"/>
                </a:solidFill>
                <a:effectLst/>
                <a:latin typeface="Courier New" panose="02070309020205020404" pitchFamily="49" charset="0"/>
              </a:rPr>
              <a:t>    </a:t>
            </a:r>
            <a:r>
              <a:rPr lang="en-IN" b="0" dirty="0" err="1">
                <a:solidFill>
                  <a:srgbClr val="D4D4D4"/>
                </a:solidFill>
                <a:effectLst/>
                <a:latin typeface="Courier New" panose="02070309020205020404" pitchFamily="49" charset="0"/>
              </a:rPr>
              <a:t>topics.append</a:t>
            </a:r>
            <a:r>
              <a:rPr lang="en-IN" b="0" dirty="0">
                <a:solidFill>
                  <a:srgbClr val="DCDCDC"/>
                </a:solidFill>
                <a:effectLst/>
                <a:latin typeface="Courier New" panose="02070309020205020404" pitchFamily="49" charset="0"/>
              </a:rPr>
              <a:t>(</a:t>
            </a:r>
            <a:r>
              <a:rPr lang="en-IN" b="0" dirty="0" err="1">
                <a:solidFill>
                  <a:srgbClr val="D4D4D4"/>
                </a:solidFill>
                <a:effectLst/>
                <a:latin typeface="Courier New" panose="02070309020205020404" pitchFamily="49" charset="0"/>
              </a:rPr>
              <a:t>preprocess_string</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topic</a:t>
            </a:r>
            <a:r>
              <a:rPr lang="en-IN" b="0" dirty="0">
                <a:solidFill>
                  <a:srgbClr val="DCDCDC"/>
                </a:solidFill>
                <a:effectLst/>
                <a:latin typeface="Courier New" panose="02070309020205020404" pitchFamily="49" charset="0"/>
              </a:rPr>
              <a:t>[</a:t>
            </a:r>
            <a:r>
              <a:rPr lang="en-IN" b="0" dirty="0">
                <a:solidFill>
                  <a:srgbClr val="B5CEA8"/>
                </a:solidFill>
                <a:effectLst/>
                <a:latin typeface="Courier New" panose="02070309020205020404" pitchFamily="49" charset="0"/>
              </a:rPr>
              <a:t>1</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 filters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br>
              <a:rPr lang="en-IN" b="0" dirty="0">
                <a:solidFill>
                  <a:srgbClr val="D4D4D4"/>
                </a:solidFill>
                <a:effectLst/>
                <a:latin typeface="Courier New" panose="02070309020205020404" pitchFamily="49" charset="0"/>
              </a:rPr>
            </a:br>
            <a:r>
              <a:rPr lang="en-IN" b="0" dirty="0">
                <a:solidFill>
                  <a:srgbClr val="DCDCAA"/>
                </a:solidFill>
                <a:effectLst/>
                <a:latin typeface="Courier New" panose="02070309020205020404" pitchFamily="49" charset="0"/>
              </a:rPr>
              <a:t>print</a:t>
            </a:r>
            <a:r>
              <a:rPr lang="en-IN" b="0" dirty="0">
                <a:solidFill>
                  <a:srgbClr val="DCDCDC"/>
                </a:solidFill>
                <a:effectLst/>
                <a:latin typeface="Courier New" panose="02070309020205020404" pitchFamily="49" charset="0"/>
              </a:rPr>
              <a:t>(</a:t>
            </a:r>
            <a:r>
              <a:rPr lang="en-IN" b="0" dirty="0">
                <a:solidFill>
                  <a:srgbClr val="D4D4D4"/>
                </a:solidFill>
                <a:effectLst/>
                <a:latin typeface="Courier New" panose="02070309020205020404" pitchFamily="49" charset="0"/>
              </a:rPr>
              <a:t>topics</a:t>
            </a:r>
            <a:r>
              <a:rPr lang="en-IN" b="0" dirty="0">
                <a:solidFill>
                  <a:srgbClr val="DCDCDC"/>
                </a:solidFill>
                <a:effectLst/>
                <a:latin typeface="Courier New" panose="02070309020205020404" pitchFamily="49" charset="0"/>
              </a:rPr>
              <a:t>)</a:t>
            </a:r>
            <a:endParaRPr lang="en-IN" b="0" dirty="0">
              <a:solidFill>
                <a:srgbClr val="D4D4D4"/>
              </a:solidFill>
              <a:effectLst/>
              <a:latin typeface="Courier New" panose="02070309020205020404" pitchFamily="49" charset="0"/>
            </a:endParaRPr>
          </a:p>
          <a:p>
            <a:endParaRPr lang="en-IN" dirty="0"/>
          </a:p>
        </p:txBody>
      </p:sp>
      <p:sp>
        <p:nvSpPr>
          <p:cNvPr id="4" name="Slide Number Placeholder 3"/>
          <p:cNvSpPr>
            <a:spLocks noGrp="1"/>
          </p:cNvSpPr>
          <p:nvPr>
            <p:ph type="sldNum" sz="quarter" idx="5"/>
          </p:nvPr>
        </p:nvSpPr>
        <p:spPr/>
        <p:txBody>
          <a:bodyPr/>
          <a:lstStyle/>
          <a:p>
            <a:fld id="{7DAFD604-62F6-4C73-8E10-548A81CEEE1D}" type="slidenum">
              <a:rPr lang="en-IN" smtClean="0"/>
              <a:t>12</a:t>
            </a:fld>
            <a:endParaRPr lang="en-IN"/>
          </a:p>
        </p:txBody>
      </p:sp>
    </p:spTree>
    <p:extLst>
      <p:ext uri="{BB962C8B-B14F-4D97-AF65-F5344CB8AC3E}">
        <p14:creationId xmlns:p14="http://schemas.microsoft.com/office/powerpoint/2010/main" val="286845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{"cells":[{"metadata":{"_uuid":"0718f7143904159b620a449a4d19fe3ea6c7b11d"},"</a:t>
            </a:r>
            <a:r>
              <a:rPr lang="en-IN" dirty="0" err="1"/>
              <a:t>cell_type":"markdown","source</a:t>
            </a:r>
            <a:r>
              <a:rPr lang="en-IN" dirty="0"/>
              <a:t>":"# Overview\</a:t>
            </a:r>
            <a:r>
              <a:rPr lang="en-IN" dirty="0" err="1"/>
              <a:t>nIn</a:t>
            </a:r>
            <a:r>
              <a:rPr lang="en-IN" dirty="0"/>
              <a:t> this workbook, we'll leverage </a:t>
            </a:r>
            <a:r>
              <a:rPr lang="en-IN" dirty="0" err="1"/>
              <a:t>Sklearn's</a:t>
            </a:r>
            <a:r>
              <a:rPr lang="en-IN" dirty="0"/>
              <a:t> TFIDF vectorizer and </a:t>
            </a:r>
            <a:r>
              <a:rPr lang="en-IN" dirty="0" err="1"/>
              <a:t>MiniBatchKmeans</a:t>
            </a:r>
            <a:r>
              <a:rPr lang="en-IN" dirty="0"/>
              <a:t> to perform some simple document clustering. After which , we'll plot the clusters using PCA and TSNE, then show the top keywords in each cluster."},{"metadata":{"_uuid":"8f2839f25d086af736a60e9eeb907d3b93b6e0e5","_cell_guid":"b1076dfc-b9ad-4769-8c92-a6c4dae69d19","trusted":true},"</a:t>
            </a:r>
            <a:r>
              <a:rPr lang="en-IN" dirty="0" err="1"/>
              <a:t>cell_type":"code","source":"import</a:t>
            </a:r>
            <a:r>
              <a:rPr lang="en-IN" dirty="0"/>
              <a:t> </a:t>
            </a:r>
            <a:r>
              <a:rPr lang="en-IN" dirty="0" err="1"/>
              <a:t>numpy</a:t>
            </a:r>
            <a:r>
              <a:rPr lang="en-IN" dirty="0"/>
              <a:t> as np\</a:t>
            </a:r>
            <a:r>
              <a:rPr lang="en-IN" dirty="0" err="1"/>
              <a:t>nimport</a:t>
            </a:r>
            <a:r>
              <a:rPr lang="en-IN" dirty="0"/>
              <a:t> pandas as pd\</a:t>
            </a:r>
            <a:r>
              <a:rPr lang="en-IN" dirty="0" err="1"/>
              <a:t>nimport</a:t>
            </a:r>
            <a:r>
              <a:rPr lang="en-IN" dirty="0"/>
              <a:t> </a:t>
            </a:r>
            <a:r>
              <a:rPr lang="en-IN" dirty="0" err="1"/>
              <a:t>matplotlib.pyplot</a:t>
            </a:r>
            <a:r>
              <a:rPr lang="en-IN" dirty="0"/>
              <a:t> as </a:t>
            </a:r>
            <a:r>
              <a:rPr lang="en-IN" dirty="0" err="1"/>
              <a:t>plt</a:t>
            </a:r>
            <a:r>
              <a:rPr lang="en-IN" dirty="0"/>
              <a:t>\</a:t>
            </a:r>
            <a:r>
              <a:rPr lang="en-IN" dirty="0" err="1"/>
              <a:t>nimport</a:t>
            </a:r>
            <a:r>
              <a:rPr lang="en-IN" dirty="0"/>
              <a:t> matplotlib.cm as cm\n\</a:t>
            </a:r>
            <a:r>
              <a:rPr lang="en-IN" dirty="0" err="1"/>
              <a:t>nfrom</a:t>
            </a:r>
            <a:r>
              <a:rPr lang="en-IN" dirty="0"/>
              <a:t> </a:t>
            </a:r>
            <a:r>
              <a:rPr lang="en-IN" dirty="0" err="1"/>
              <a:t>sklearn.cluster</a:t>
            </a:r>
            <a:r>
              <a:rPr lang="en-IN" dirty="0"/>
              <a:t> import </a:t>
            </a:r>
            <a:r>
              <a:rPr lang="en-IN" dirty="0" err="1"/>
              <a:t>MiniBatchKMeans</a:t>
            </a:r>
            <a:r>
              <a:rPr lang="en-IN" dirty="0"/>
              <a:t>\</a:t>
            </a:r>
            <a:r>
              <a:rPr lang="en-IN" dirty="0" err="1"/>
              <a:t>nfrom</a:t>
            </a:r>
            <a:r>
              <a:rPr lang="en-IN" dirty="0"/>
              <a:t> </a:t>
            </a:r>
            <a:r>
              <a:rPr lang="en-IN" dirty="0" err="1"/>
              <a:t>sklearn.feature_extraction.text</a:t>
            </a:r>
            <a:r>
              <a:rPr lang="en-IN" dirty="0"/>
              <a:t> import </a:t>
            </a:r>
            <a:r>
              <a:rPr lang="en-IN" dirty="0" err="1"/>
              <a:t>TfidfVectorizer</a:t>
            </a:r>
            <a:r>
              <a:rPr lang="en-IN" dirty="0"/>
              <a:t>\</a:t>
            </a:r>
            <a:r>
              <a:rPr lang="en-IN" dirty="0" err="1"/>
              <a:t>nfrom</a:t>
            </a:r>
            <a:r>
              <a:rPr lang="en-IN" dirty="0"/>
              <a:t> </a:t>
            </a:r>
            <a:r>
              <a:rPr lang="en-IN" dirty="0" err="1"/>
              <a:t>sklearn.decomposition</a:t>
            </a:r>
            <a:r>
              <a:rPr lang="en-IN" dirty="0"/>
              <a:t> import PCA\</a:t>
            </a:r>
            <a:r>
              <a:rPr lang="en-IN" dirty="0" err="1"/>
              <a:t>nfrom</a:t>
            </a:r>
            <a:r>
              <a:rPr lang="en-IN" dirty="0"/>
              <a:t> </a:t>
            </a:r>
            <a:r>
              <a:rPr lang="en-IN" dirty="0" err="1"/>
              <a:t>sklearn.manifold</a:t>
            </a:r>
            <a:r>
              <a:rPr lang="en-IN" dirty="0"/>
              <a:t> import </a:t>
            </a:r>
            <a:r>
              <a:rPr lang="en-IN" dirty="0" err="1"/>
              <a:t>TSNE","execution_count":null,"outputs</a:t>
            </a:r>
            <a:r>
              <a:rPr lang="en-IN" dirty="0"/>
              <a:t>":[]},{"metadata":{"_uuid":"e68b26a96c179b6bd5b8e7f6e509cf2bae6c3bf2"},"</a:t>
            </a:r>
            <a:r>
              <a:rPr lang="en-IN" dirty="0" err="1"/>
              <a:t>cell_type":"markdown","source</a:t>
            </a:r>
            <a:r>
              <a:rPr lang="en-IN" dirty="0"/>
              <a:t>":"## Importing the data\</a:t>
            </a:r>
            <a:r>
              <a:rPr lang="en-IN" dirty="0" err="1"/>
              <a:t>nImporting</a:t>
            </a:r>
            <a:r>
              <a:rPr lang="en-IN" dirty="0"/>
              <a:t> the data is simple with Pandas. The source file is a newline delimited JSON file"},{"metadata":{"_cell_guid":"79c7e3d0-c299-4dcb-8224-4455121ee9b0","_uuid":"d629ff2d2480ee46fbb7e2d37f6b5fab8052498a","trusted":true},"</a:t>
            </a:r>
            <a:r>
              <a:rPr lang="en-IN" dirty="0" err="1"/>
              <a:t>cell_type":"code","source":"data</a:t>
            </a:r>
            <a:r>
              <a:rPr lang="en-IN" dirty="0"/>
              <a:t> = </a:t>
            </a:r>
            <a:r>
              <a:rPr lang="en-IN" dirty="0" err="1"/>
              <a:t>pd.read_json</a:t>
            </a:r>
            <a:r>
              <a:rPr lang="en-IN" dirty="0"/>
              <a:t>('../input/</a:t>
            </a:r>
            <a:r>
              <a:rPr lang="en-IN" dirty="0" err="1"/>
              <a:t>combined.json</a:t>
            </a:r>
            <a:r>
              <a:rPr lang="en-IN" dirty="0"/>
              <a:t>', lines=True)\</a:t>
            </a:r>
            <a:r>
              <a:rPr lang="en-IN" dirty="0" err="1"/>
              <a:t>ndata.head</a:t>
            </a:r>
            <a:r>
              <a:rPr lang="en-IN" dirty="0"/>
              <a:t>()","</a:t>
            </a:r>
            <a:r>
              <a:rPr lang="en-IN" dirty="0" err="1"/>
              <a:t>execution_count":null,"outputs</a:t>
            </a:r>
            <a:r>
              <a:rPr lang="en-IN" dirty="0"/>
              <a:t>":[]},{"metadata":{"_uuid":"792e7c26f00e20f59e0908f96845305252921ff6"},"</a:t>
            </a:r>
            <a:r>
              <a:rPr lang="en-IN" dirty="0" err="1"/>
              <a:t>cell_type":"markdown","source</a:t>
            </a:r>
            <a:r>
              <a:rPr lang="en-IN" dirty="0"/>
              <a:t>":"## Extracting keywords\</a:t>
            </a:r>
            <a:r>
              <a:rPr lang="en-IN" dirty="0" err="1"/>
              <a:t>nHere</a:t>
            </a:r>
            <a:r>
              <a:rPr lang="en-IN" dirty="0"/>
              <a:t> I use the </a:t>
            </a:r>
            <a:r>
              <a:rPr lang="en-IN" dirty="0" err="1"/>
              <a:t>TfidfVectorizer</a:t>
            </a:r>
            <a:r>
              <a:rPr lang="en-IN" dirty="0"/>
              <a:t> since I'm hoping the IDF score will pull out unique words that I can use in clustering. There are lots of options to explore here to get different results, including </a:t>
            </a:r>
            <a:r>
              <a:rPr lang="en-IN" dirty="0" err="1"/>
              <a:t>CountVectorizer</a:t>
            </a:r>
            <a:r>
              <a:rPr lang="en-IN" dirty="0"/>
              <a:t>"},{"metadata":{"trusted":true,"_uuid":"a1e3d5c09accb60b684f8b22aa6a4f2544469886"},"cell_type":"code","source":"</a:t>
            </a:r>
            <a:r>
              <a:rPr lang="en-IN" dirty="0" err="1"/>
              <a:t>tfidf</a:t>
            </a:r>
            <a:r>
              <a:rPr lang="en-IN" dirty="0"/>
              <a:t> = </a:t>
            </a:r>
            <a:r>
              <a:rPr lang="en-IN" dirty="0" err="1"/>
              <a:t>TfidfVectorizer</a:t>
            </a:r>
            <a:r>
              <a:rPr lang="en-IN" dirty="0"/>
              <a:t>(\n    </a:t>
            </a:r>
            <a:r>
              <a:rPr lang="en-IN" dirty="0" err="1"/>
              <a:t>min_df</a:t>
            </a:r>
            <a:r>
              <a:rPr lang="en-IN" dirty="0"/>
              <a:t> = 5,\n    </a:t>
            </a:r>
            <a:r>
              <a:rPr lang="en-IN" dirty="0" err="1"/>
              <a:t>max_df</a:t>
            </a:r>
            <a:r>
              <a:rPr lang="en-IN" dirty="0"/>
              <a:t> = 0.95,\n    </a:t>
            </a:r>
            <a:r>
              <a:rPr lang="en-IN" dirty="0" err="1"/>
              <a:t>max_features</a:t>
            </a:r>
            <a:r>
              <a:rPr lang="en-IN" dirty="0"/>
              <a:t> = 8000,\n    </a:t>
            </a:r>
            <a:r>
              <a:rPr lang="en-IN" dirty="0" err="1"/>
              <a:t>stop_words</a:t>
            </a:r>
            <a:r>
              <a:rPr lang="en-IN" dirty="0"/>
              <a:t> = '</a:t>
            </a:r>
            <a:r>
              <a:rPr lang="en-IN" dirty="0" err="1"/>
              <a:t>english</a:t>
            </a:r>
            <a:r>
              <a:rPr lang="en-IN" dirty="0"/>
              <a:t>'\n)\</a:t>
            </a:r>
            <a:r>
              <a:rPr lang="en-IN" dirty="0" err="1"/>
              <a:t>ntfidf.fit</a:t>
            </a:r>
            <a:r>
              <a:rPr lang="en-IN" dirty="0"/>
              <a:t>(</a:t>
            </a:r>
            <a:r>
              <a:rPr lang="en-IN" dirty="0" err="1"/>
              <a:t>data.contents</a:t>
            </a:r>
            <a:r>
              <a:rPr lang="en-IN" dirty="0"/>
              <a:t>)\</a:t>
            </a:r>
            <a:r>
              <a:rPr lang="en-IN" dirty="0" err="1"/>
              <a:t>ntext</a:t>
            </a:r>
            <a:r>
              <a:rPr lang="en-IN" dirty="0"/>
              <a:t> = </a:t>
            </a:r>
            <a:r>
              <a:rPr lang="en-IN" dirty="0" err="1"/>
              <a:t>tfidf.transform</a:t>
            </a:r>
            <a:r>
              <a:rPr lang="en-IN" dirty="0"/>
              <a:t>(</a:t>
            </a:r>
            <a:r>
              <a:rPr lang="en-IN" dirty="0" err="1"/>
              <a:t>data.contents</a:t>
            </a:r>
            <a:r>
              <a:rPr lang="en-IN" dirty="0"/>
              <a:t>)","</a:t>
            </a:r>
            <a:r>
              <a:rPr lang="en-IN" dirty="0" err="1"/>
              <a:t>execution_count":null,"outputs</a:t>
            </a:r>
            <a:r>
              <a:rPr lang="en-IN" dirty="0"/>
              <a:t>":[]},{"metadata":{"_uuid":"10928181e141e10137ad9c7990f28bc2c8ed0cfa"},"</a:t>
            </a:r>
            <a:r>
              <a:rPr lang="en-IN" dirty="0" err="1"/>
              <a:t>cell_type":"markdown","source</a:t>
            </a:r>
            <a:r>
              <a:rPr lang="en-IN" dirty="0"/>
              <a:t>":"## Finding Optimal Clusters\</a:t>
            </a:r>
            <a:r>
              <a:rPr lang="en-IN" dirty="0" err="1"/>
              <a:t>nClustering</a:t>
            </a:r>
            <a:r>
              <a:rPr lang="en-IN" dirty="0"/>
              <a:t> is an unsupervised operation, and </a:t>
            </a:r>
            <a:r>
              <a:rPr lang="en-IN" dirty="0" err="1"/>
              <a:t>KMeans</a:t>
            </a:r>
            <a:r>
              <a:rPr lang="en-IN" dirty="0"/>
              <a:t> requires that we specify the number of clusters. One simple approach is to plot the SSE for a range of cluster sizes. We look for the \"elbow\" where the SSE begins to level off. </a:t>
            </a:r>
            <a:r>
              <a:rPr lang="en-IN" dirty="0" err="1"/>
              <a:t>MiniBatchKMeans</a:t>
            </a:r>
            <a:r>
              <a:rPr lang="en-IN" dirty="0"/>
              <a:t> introduces some noise so I raised the batch and </a:t>
            </a:r>
            <a:r>
              <a:rPr lang="en-IN" dirty="0" err="1"/>
              <a:t>init</a:t>
            </a:r>
            <a:r>
              <a:rPr lang="en-IN" dirty="0"/>
              <a:t> sizes higher. Unfortunately the regular </a:t>
            </a:r>
            <a:r>
              <a:rPr lang="en-IN" dirty="0" err="1"/>
              <a:t>Kmeans</a:t>
            </a:r>
            <a:r>
              <a:rPr lang="en-IN" dirty="0"/>
              <a:t> implementation is too slow. You'll notice different random states will generate different charts. Here I chose 14 clusters."},{"metadata":{"trusted":true,"_uuid":"67d51d6735d9386c256b9b03fc431555507a6c2a"},"</a:t>
            </a:r>
            <a:r>
              <a:rPr lang="en-IN" dirty="0" err="1"/>
              <a:t>cell_type":"code","source":"def</a:t>
            </a:r>
            <a:r>
              <a:rPr lang="en-IN" dirty="0"/>
              <a:t> </a:t>
            </a:r>
            <a:r>
              <a:rPr lang="en-IN" dirty="0" err="1"/>
              <a:t>find_optimal_clusters</a:t>
            </a:r>
            <a:r>
              <a:rPr lang="en-IN" dirty="0"/>
              <a:t>(data, </a:t>
            </a:r>
            <a:r>
              <a:rPr lang="en-IN" dirty="0" err="1"/>
              <a:t>max_k</a:t>
            </a:r>
            <a:r>
              <a:rPr lang="en-IN" dirty="0"/>
              <a:t>):\n    </a:t>
            </a:r>
            <a:r>
              <a:rPr lang="en-IN" dirty="0" err="1"/>
              <a:t>iters</a:t>
            </a:r>
            <a:r>
              <a:rPr lang="en-IN" dirty="0"/>
              <a:t> = range(2, max_k+1, 2)\n    \n    </a:t>
            </a:r>
            <a:r>
              <a:rPr lang="en-IN" dirty="0" err="1"/>
              <a:t>sse</a:t>
            </a:r>
            <a:r>
              <a:rPr lang="en-IN" dirty="0"/>
              <a:t> = []\n    for k in </a:t>
            </a:r>
            <a:r>
              <a:rPr lang="en-IN" dirty="0" err="1"/>
              <a:t>iters</a:t>
            </a:r>
            <a:r>
              <a:rPr lang="en-IN" dirty="0"/>
              <a:t>:\n        </a:t>
            </a:r>
            <a:r>
              <a:rPr lang="en-IN" dirty="0" err="1"/>
              <a:t>sse.append</a:t>
            </a:r>
            <a:r>
              <a:rPr lang="en-IN" dirty="0"/>
              <a:t>(</a:t>
            </a:r>
            <a:r>
              <a:rPr lang="en-IN" dirty="0" err="1"/>
              <a:t>MiniBatchKMeans</a:t>
            </a:r>
            <a:r>
              <a:rPr lang="en-IN" dirty="0"/>
              <a:t>(</a:t>
            </a:r>
            <a:r>
              <a:rPr lang="en-IN" dirty="0" err="1"/>
              <a:t>n_clusters</a:t>
            </a:r>
            <a:r>
              <a:rPr lang="en-IN" dirty="0"/>
              <a:t>=k, </a:t>
            </a:r>
            <a:r>
              <a:rPr lang="en-IN" dirty="0" err="1"/>
              <a:t>init_size</a:t>
            </a:r>
            <a:r>
              <a:rPr lang="en-IN" dirty="0"/>
              <a:t>=1024, </a:t>
            </a:r>
            <a:r>
              <a:rPr lang="en-IN" dirty="0" err="1"/>
              <a:t>batch_size</a:t>
            </a:r>
            <a:r>
              <a:rPr lang="en-IN" dirty="0"/>
              <a:t>=2048, </a:t>
            </a:r>
            <a:r>
              <a:rPr lang="en-IN" dirty="0" err="1"/>
              <a:t>random_state</a:t>
            </a:r>
            <a:r>
              <a:rPr lang="en-IN" dirty="0"/>
              <a:t>=20).fit(data).inertia_)\n        print('Fit {} </a:t>
            </a:r>
            <a:r>
              <a:rPr lang="en-IN" dirty="0" err="1"/>
              <a:t>clusters'.format</a:t>
            </a:r>
            <a:r>
              <a:rPr lang="en-IN" dirty="0"/>
              <a:t>(k))\n        \n    f, </a:t>
            </a:r>
            <a:r>
              <a:rPr lang="en-IN" dirty="0" err="1"/>
              <a:t>ax</a:t>
            </a:r>
            <a:r>
              <a:rPr lang="en-IN" dirty="0"/>
              <a:t> = </a:t>
            </a:r>
            <a:r>
              <a:rPr lang="en-IN" dirty="0" err="1"/>
              <a:t>plt.subplots</a:t>
            </a:r>
            <a:r>
              <a:rPr lang="en-IN" dirty="0"/>
              <a:t>(1, 1)\n    </a:t>
            </a:r>
            <a:r>
              <a:rPr lang="en-IN" dirty="0" err="1"/>
              <a:t>ax.plot</a:t>
            </a:r>
            <a:r>
              <a:rPr lang="en-IN" dirty="0"/>
              <a:t>(</a:t>
            </a:r>
            <a:r>
              <a:rPr lang="en-IN" dirty="0" err="1"/>
              <a:t>iters</a:t>
            </a:r>
            <a:r>
              <a:rPr lang="en-IN" dirty="0"/>
              <a:t>, </a:t>
            </a:r>
            <a:r>
              <a:rPr lang="en-IN" dirty="0" err="1"/>
              <a:t>sse</a:t>
            </a:r>
            <a:r>
              <a:rPr lang="en-IN" dirty="0"/>
              <a:t>, marker='o')\n    </a:t>
            </a:r>
            <a:r>
              <a:rPr lang="en-IN" dirty="0" err="1"/>
              <a:t>ax.set_xlabel</a:t>
            </a:r>
            <a:r>
              <a:rPr lang="en-IN" dirty="0"/>
              <a:t>('Cluster </a:t>
            </a:r>
            <a:r>
              <a:rPr lang="en-IN" dirty="0" err="1"/>
              <a:t>Centers'</a:t>
            </a:r>
            <a:r>
              <a:rPr lang="en-IN" dirty="0"/>
              <a:t>)\n    </a:t>
            </a:r>
            <a:r>
              <a:rPr lang="en-IN" dirty="0" err="1"/>
              <a:t>ax.set_xticks</a:t>
            </a:r>
            <a:r>
              <a:rPr lang="en-IN" dirty="0"/>
              <a:t>(</a:t>
            </a:r>
            <a:r>
              <a:rPr lang="en-IN" dirty="0" err="1"/>
              <a:t>iters</a:t>
            </a:r>
            <a:r>
              <a:rPr lang="en-IN" dirty="0"/>
              <a:t>)\n    </a:t>
            </a:r>
            <a:r>
              <a:rPr lang="en-IN" dirty="0" err="1"/>
              <a:t>ax.set_xticklabels</a:t>
            </a:r>
            <a:r>
              <a:rPr lang="en-IN" dirty="0"/>
              <a:t>(</a:t>
            </a:r>
            <a:r>
              <a:rPr lang="en-IN" dirty="0" err="1"/>
              <a:t>iters</a:t>
            </a:r>
            <a:r>
              <a:rPr lang="en-IN" dirty="0"/>
              <a:t>)\n    </a:t>
            </a:r>
            <a:r>
              <a:rPr lang="en-IN" dirty="0" err="1"/>
              <a:t>ax.set_ylabel</a:t>
            </a:r>
            <a:r>
              <a:rPr lang="en-IN" dirty="0"/>
              <a:t>('SSE')\n    </a:t>
            </a:r>
            <a:r>
              <a:rPr lang="en-IN" dirty="0" err="1"/>
              <a:t>ax.set_title</a:t>
            </a:r>
            <a:r>
              <a:rPr lang="en-IN" dirty="0"/>
              <a:t>('SSE by Cluster </a:t>
            </a:r>
            <a:r>
              <a:rPr lang="en-IN" dirty="0" err="1"/>
              <a:t>Center</a:t>
            </a:r>
            <a:r>
              <a:rPr lang="en-IN" dirty="0"/>
              <a:t> Plot')\n    \</a:t>
            </a:r>
            <a:r>
              <a:rPr lang="en-IN" dirty="0" err="1"/>
              <a:t>nfind_optimal_clusters</a:t>
            </a:r>
            <a:r>
              <a:rPr lang="en-IN" dirty="0"/>
              <a:t>(text, 20)","</a:t>
            </a:r>
            <a:r>
              <a:rPr lang="en-IN" dirty="0" err="1"/>
              <a:t>execution_count":null,"outputs</a:t>
            </a:r>
            <a:r>
              <a:rPr lang="en-IN" dirty="0"/>
              <a:t>":[]},{"metadata":{"trusted":true,"_uuid":"f03b074bcc9505a6700bcfe90724544f840ff8ee"},"</a:t>
            </a:r>
            <a:r>
              <a:rPr lang="en-IN" dirty="0" err="1"/>
              <a:t>cell_type":"code","source":"clusters</a:t>
            </a:r>
            <a:r>
              <a:rPr lang="en-IN" dirty="0"/>
              <a:t> = </a:t>
            </a:r>
            <a:r>
              <a:rPr lang="en-IN" dirty="0" err="1"/>
              <a:t>MiniBatchKMeans</a:t>
            </a:r>
            <a:r>
              <a:rPr lang="en-IN" dirty="0"/>
              <a:t>(</a:t>
            </a:r>
            <a:r>
              <a:rPr lang="en-IN" dirty="0" err="1"/>
              <a:t>n_clusters</a:t>
            </a:r>
            <a:r>
              <a:rPr lang="en-IN" dirty="0"/>
              <a:t>=14, </a:t>
            </a:r>
            <a:r>
              <a:rPr lang="en-IN" dirty="0" err="1"/>
              <a:t>init_size</a:t>
            </a:r>
            <a:r>
              <a:rPr lang="en-IN" dirty="0"/>
              <a:t>=1024, </a:t>
            </a:r>
            <a:r>
              <a:rPr lang="en-IN" dirty="0" err="1"/>
              <a:t>batch_size</a:t>
            </a:r>
            <a:r>
              <a:rPr lang="en-IN" dirty="0"/>
              <a:t>=2048, </a:t>
            </a:r>
            <a:r>
              <a:rPr lang="en-IN" dirty="0" err="1"/>
              <a:t>random_state</a:t>
            </a:r>
            <a:r>
              <a:rPr lang="en-IN" dirty="0"/>
              <a:t>=20).</a:t>
            </a:r>
            <a:r>
              <a:rPr lang="en-IN" dirty="0" err="1"/>
              <a:t>fit_predict</a:t>
            </a:r>
            <a:r>
              <a:rPr lang="en-IN" dirty="0"/>
              <a:t>(text)","</a:t>
            </a:r>
            <a:r>
              <a:rPr lang="en-IN" dirty="0" err="1"/>
              <a:t>execution_count":null,"outputs</a:t>
            </a:r>
            <a:r>
              <a:rPr lang="en-IN" dirty="0"/>
              <a:t>":[]},{"metadata":{"_uuid":"d2326f23c16d679d71d214f3d2a966c568a046aa"},"</a:t>
            </a:r>
            <a:r>
              <a:rPr lang="en-IN" dirty="0" err="1"/>
              <a:t>cell_type":"markdown","source</a:t>
            </a:r>
            <a:r>
              <a:rPr lang="en-IN" dirty="0"/>
              <a:t>":"## Plotting Clusters\</a:t>
            </a:r>
            <a:r>
              <a:rPr lang="en-IN" dirty="0" err="1"/>
              <a:t>nHere</a:t>
            </a:r>
            <a:r>
              <a:rPr lang="en-IN" dirty="0"/>
              <a:t> we plot the clusters generated by our </a:t>
            </a:r>
            <a:r>
              <a:rPr lang="en-IN" dirty="0" err="1"/>
              <a:t>KMeans</a:t>
            </a:r>
            <a:r>
              <a:rPr lang="en-IN" dirty="0"/>
              <a:t> operation. One plot uses PCA which is better at capturing global structure of the data. The other uses TSNE which is better at capturing relations between </a:t>
            </a:r>
            <a:r>
              <a:rPr lang="en-IN" dirty="0" err="1"/>
              <a:t>neighbors</a:t>
            </a:r>
            <a:r>
              <a:rPr lang="en-IN" dirty="0"/>
              <a:t>. In order to speed up the process with TSNE, I sample from 3,000 documents and perform a PCA 50 dimension reduction on the data first. Next I show a scatterplot further sampling the sample down to 300 points."},{"metadata":{"trusted":true,"_uuid":"f4f81096ef9a89c5fb8b60908edbbaec415a6be2"},"</a:t>
            </a:r>
            <a:r>
              <a:rPr lang="en-IN" dirty="0" err="1"/>
              <a:t>cell_type":"code","source":"def</a:t>
            </a:r>
            <a:r>
              <a:rPr lang="en-IN" dirty="0"/>
              <a:t> </a:t>
            </a:r>
            <a:r>
              <a:rPr lang="en-IN" dirty="0" err="1"/>
              <a:t>plot_tsne_pca</a:t>
            </a:r>
            <a:r>
              <a:rPr lang="en-IN" dirty="0"/>
              <a:t>(data, labels):\n    </a:t>
            </a:r>
            <a:r>
              <a:rPr lang="en-IN" dirty="0" err="1"/>
              <a:t>max_label</a:t>
            </a:r>
            <a:r>
              <a:rPr lang="en-IN" dirty="0"/>
              <a:t> = max(labels)\n    </a:t>
            </a:r>
            <a:r>
              <a:rPr lang="en-IN" dirty="0" err="1"/>
              <a:t>max_items</a:t>
            </a:r>
            <a:r>
              <a:rPr lang="en-IN" dirty="0"/>
              <a:t> = </a:t>
            </a:r>
            <a:r>
              <a:rPr lang="en-IN" dirty="0" err="1"/>
              <a:t>np.random.choice</a:t>
            </a:r>
            <a:r>
              <a:rPr lang="en-IN" dirty="0"/>
              <a:t>(range(</a:t>
            </a:r>
            <a:r>
              <a:rPr lang="en-IN" dirty="0" err="1"/>
              <a:t>data.shape</a:t>
            </a:r>
            <a:r>
              <a:rPr lang="en-IN" dirty="0"/>
              <a:t>[0]), size=3000, replace=False)\n    \n    </a:t>
            </a:r>
            <a:r>
              <a:rPr lang="en-IN" dirty="0" err="1"/>
              <a:t>pca</a:t>
            </a:r>
            <a:r>
              <a:rPr lang="en-IN" dirty="0"/>
              <a:t> = PCA(</a:t>
            </a:r>
            <a:r>
              <a:rPr lang="en-IN" dirty="0" err="1"/>
              <a:t>n_components</a:t>
            </a:r>
            <a:r>
              <a:rPr lang="en-IN" dirty="0"/>
              <a:t>=2).</a:t>
            </a:r>
            <a:r>
              <a:rPr lang="en-IN" dirty="0" err="1"/>
              <a:t>fit_transform</a:t>
            </a:r>
            <a:r>
              <a:rPr lang="en-IN" dirty="0"/>
              <a:t>(data[</a:t>
            </a:r>
            <a:r>
              <a:rPr lang="en-IN" dirty="0" err="1"/>
              <a:t>max_items</a:t>
            </a:r>
            <a:r>
              <a:rPr lang="en-IN" dirty="0"/>
              <a:t>,:].</a:t>
            </a:r>
            <a:r>
              <a:rPr lang="en-IN" dirty="0" err="1"/>
              <a:t>todense</a:t>
            </a:r>
            <a:r>
              <a:rPr lang="en-IN" dirty="0"/>
              <a:t>())\n    </a:t>
            </a:r>
            <a:r>
              <a:rPr lang="en-IN" dirty="0" err="1"/>
              <a:t>tsne</a:t>
            </a:r>
            <a:r>
              <a:rPr lang="en-IN" dirty="0"/>
              <a:t> = TSNE().</a:t>
            </a:r>
            <a:r>
              <a:rPr lang="en-IN" dirty="0" err="1"/>
              <a:t>fit_transform</a:t>
            </a:r>
            <a:r>
              <a:rPr lang="en-IN" dirty="0"/>
              <a:t>(PCA(</a:t>
            </a:r>
            <a:r>
              <a:rPr lang="en-IN" dirty="0" err="1"/>
              <a:t>n_components</a:t>
            </a:r>
            <a:r>
              <a:rPr lang="en-IN" dirty="0"/>
              <a:t>=50).</a:t>
            </a:r>
            <a:r>
              <a:rPr lang="en-IN" dirty="0" err="1"/>
              <a:t>fit_transform</a:t>
            </a:r>
            <a:r>
              <a:rPr lang="en-IN" dirty="0"/>
              <a:t>(data[</a:t>
            </a:r>
            <a:r>
              <a:rPr lang="en-IN" dirty="0" err="1"/>
              <a:t>max_items</a:t>
            </a:r>
            <a:r>
              <a:rPr lang="en-IN" dirty="0"/>
              <a:t>,:].</a:t>
            </a:r>
            <a:r>
              <a:rPr lang="en-IN" dirty="0" err="1"/>
              <a:t>todense</a:t>
            </a:r>
            <a:r>
              <a:rPr lang="en-IN" dirty="0"/>
              <a:t>()))\n    \n    \n    </a:t>
            </a:r>
            <a:r>
              <a:rPr lang="en-IN" dirty="0" err="1"/>
              <a:t>idx</a:t>
            </a:r>
            <a:r>
              <a:rPr lang="en-IN" dirty="0"/>
              <a:t> = </a:t>
            </a:r>
            <a:r>
              <a:rPr lang="en-IN" dirty="0" err="1"/>
              <a:t>np.random.choice</a:t>
            </a:r>
            <a:r>
              <a:rPr lang="en-IN" dirty="0"/>
              <a:t>(range(</a:t>
            </a:r>
            <a:r>
              <a:rPr lang="en-IN" dirty="0" err="1"/>
              <a:t>pca.shape</a:t>
            </a:r>
            <a:r>
              <a:rPr lang="en-IN" dirty="0"/>
              <a:t>[0]), size=300, replace=False)\n    </a:t>
            </a:r>
            <a:r>
              <a:rPr lang="en-IN" dirty="0" err="1"/>
              <a:t>label_subset</a:t>
            </a:r>
            <a:r>
              <a:rPr lang="en-IN" dirty="0"/>
              <a:t> = labels[</a:t>
            </a:r>
            <a:r>
              <a:rPr lang="en-IN" dirty="0" err="1"/>
              <a:t>max_items</a:t>
            </a:r>
            <a:r>
              <a:rPr lang="en-IN" dirty="0"/>
              <a:t>]\n    </a:t>
            </a:r>
            <a:r>
              <a:rPr lang="en-IN" dirty="0" err="1"/>
              <a:t>label_subset</a:t>
            </a:r>
            <a:r>
              <a:rPr lang="en-IN" dirty="0"/>
              <a:t> = [</a:t>
            </a:r>
            <a:r>
              <a:rPr lang="en-IN" dirty="0" err="1"/>
              <a:t>cm.hsv</a:t>
            </a:r>
            <a:r>
              <a:rPr lang="en-IN" dirty="0"/>
              <a:t>(</a:t>
            </a:r>
            <a:r>
              <a:rPr lang="en-IN" dirty="0" err="1"/>
              <a:t>i</a:t>
            </a:r>
            <a:r>
              <a:rPr lang="en-IN" dirty="0"/>
              <a:t>/</a:t>
            </a:r>
            <a:r>
              <a:rPr lang="en-IN" dirty="0" err="1"/>
              <a:t>max_label</a:t>
            </a:r>
            <a:r>
              <a:rPr lang="en-IN" dirty="0"/>
              <a:t>) for </a:t>
            </a:r>
            <a:r>
              <a:rPr lang="en-IN" dirty="0" err="1"/>
              <a:t>i</a:t>
            </a:r>
            <a:r>
              <a:rPr lang="en-IN" dirty="0"/>
              <a:t> in </a:t>
            </a:r>
            <a:r>
              <a:rPr lang="en-IN" dirty="0" err="1"/>
              <a:t>label_subset</a:t>
            </a:r>
            <a:r>
              <a:rPr lang="en-IN" dirty="0"/>
              <a:t>[</a:t>
            </a:r>
            <a:r>
              <a:rPr lang="en-IN" dirty="0" err="1"/>
              <a:t>idx</a:t>
            </a:r>
            <a:r>
              <a:rPr lang="en-IN" dirty="0"/>
              <a:t>]]\n    \n    f, </a:t>
            </a:r>
            <a:r>
              <a:rPr lang="en-IN" dirty="0" err="1"/>
              <a:t>ax</a:t>
            </a:r>
            <a:r>
              <a:rPr lang="en-IN" dirty="0"/>
              <a:t> = </a:t>
            </a:r>
            <a:r>
              <a:rPr lang="en-IN" dirty="0" err="1"/>
              <a:t>plt.subplots</a:t>
            </a:r>
            <a:r>
              <a:rPr lang="en-IN" dirty="0"/>
              <a:t>(1, 2, </a:t>
            </a:r>
            <a:r>
              <a:rPr lang="en-IN" dirty="0" err="1"/>
              <a:t>figsize</a:t>
            </a:r>
            <a:r>
              <a:rPr lang="en-IN" dirty="0"/>
              <a:t>=(14, 6))\n    \n    </a:t>
            </a:r>
            <a:r>
              <a:rPr lang="en-IN" dirty="0" err="1"/>
              <a:t>ax</a:t>
            </a:r>
            <a:r>
              <a:rPr lang="en-IN" dirty="0"/>
              <a:t>[0].scatter(</a:t>
            </a:r>
            <a:r>
              <a:rPr lang="en-IN" dirty="0" err="1"/>
              <a:t>pca</a:t>
            </a:r>
            <a:r>
              <a:rPr lang="en-IN" dirty="0"/>
              <a:t>[</a:t>
            </a:r>
            <a:r>
              <a:rPr lang="en-IN" dirty="0" err="1"/>
              <a:t>idx</a:t>
            </a:r>
            <a:r>
              <a:rPr lang="en-IN" dirty="0"/>
              <a:t>, 0], </a:t>
            </a:r>
            <a:r>
              <a:rPr lang="en-IN" dirty="0" err="1"/>
              <a:t>pca</a:t>
            </a:r>
            <a:r>
              <a:rPr lang="en-IN" dirty="0"/>
              <a:t>[</a:t>
            </a:r>
            <a:r>
              <a:rPr lang="en-IN" dirty="0" err="1"/>
              <a:t>idx</a:t>
            </a:r>
            <a:r>
              <a:rPr lang="en-IN" dirty="0"/>
              <a:t>, 1], c=</a:t>
            </a:r>
            <a:r>
              <a:rPr lang="en-IN" dirty="0" err="1"/>
              <a:t>label_subset</a:t>
            </a:r>
            <a:r>
              <a:rPr lang="en-IN" dirty="0"/>
              <a:t>)\n    </a:t>
            </a:r>
            <a:r>
              <a:rPr lang="en-IN" dirty="0" err="1"/>
              <a:t>ax</a:t>
            </a:r>
            <a:r>
              <a:rPr lang="en-IN" dirty="0"/>
              <a:t>[0].</a:t>
            </a:r>
            <a:r>
              <a:rPr lang="en-IN" dirty="0" err="1"/>
              <a:t>set_title</a:t>
            </a:r>
            <a:r>
              <a:rPr lang="en-IN" dirty="0"/>
              <a:t>('PCA Cluster Plot')\n    \n    </a:t>
            </a:r>
            <a:r>
              <a:rPr lang="en-IN" dirty="0" err="1"/>
              <a:t>ax</a:t>
            </a:r>
            <a:r>
              <a:rPr lang="en-IN" dirty="0"/>
              <a:t>[1].scatter(</a:t>
            </a:r>
            <a:r>
              <a:rPr lang="en-IN" dirty="0" err="1"/>
              <a:t>tsne</a:t>
            </a:r>
            <a:r>
              <a:rPr lang="en-IN" dirty="0"/>
              <a:t>[</a:t>
            </a:r>
            <a:r>
              <a:rPr lang="en-IN" dirty="0" err="1"/>
              <a:t>idx</a:t>
            </a:r>
            <a:r>
              <a:rPr lang="en-IN" dirty="0"/>
              <a:t>, 0], </a:t>
            </a:r>
            <a:r>
              <a:rPr lang="en-IN" dirty="0" err="1"/>
              <a:t>tsne</a:t>
            </a:r>
            <a:r>
              <a:rPr lang="en-IN" dirty="0"/>
              <a:t>[</a:t>
            </a:r>
            <a:r>
              <a:rPr lang="en-IN" dirty="0" err="1"/>
              <a:t>idx</a:t>
            </a:r>
            <a:r>
              <a:rPr lang="en-IN" dirty="0"/>
              <a:t>, 1], c=</a:t>
            </a:r>
            <a:r>
              <a:rPr lang="en-IN" dirty="0" err="1"/>
              <a:t>label_subset</a:t>
            </a:r>
            <a:r>
              <a:rPr lang="en-IN" dirty="0"/>
              <a:t>)\n    </a:t>
            </a:r>
            <a:r>
              <a:rPr lang="en-IN" dirty="0" err="1"/>
              <a:t>ax</a:t>
            </a:r>
            <a:r>
              <a:rPr lang="en-IN" dirty="0"/>
              <a:t>[1].</a:t>
            </a:r>
            <a:r>
              <a:rPr lang="en-IN" dirty="0" err="1"/>
              <a:t>set_title</a:t>
            </a:r>
            <a:r>
              <a:rPr lang="en-IN" dirty="0"/>
              <a:t>('TSNE Cluster Plot')\n    \</a:t>
            </a:r>
            <a:r>
              <a:rPr lang="en-IN" dirty="0" err="1"/>
              <a:t>nplot_tsne_pca</a:t>
            </a:r>
            <a:r>
              <a:rPr lang="en-IN" dirty="0"/>
              <a:t>(text, clusters)\n    ","</a:t>
            </a:r>
            <a:r>
              <a:rPr lang="en-IN" dirty="0" err="1"/>
              <a:t>execution_count":null,"outputs</a:t>
            </a:r>
            <a:r>
              <a:rPr lang="en-IN" dirty="0"/>
              <a:t>":[]},{"metadata":{"_uuid":"5977476abc9118892d86f3b3aeb69de54c1623c7"},"</a:t>
            </a:r>
            <a:r>
              <a:rPr lang="en-IN" dirty="0" err="1"/>
              <a:t>cell_type":"markdown","source</a:t>
            </a:r>
            <a:r>
              <a:rPr lang="en-IN" dirty="0"/>
              <a:t>":"## Top Keywords\</a:t>
            </a:r>
            <a:r>
              <a:rPr lang="en-IN" dirty="0" err="1"/>
              <a:t>nLastly</a:t>
            </a:r>
            <a:r>
              <a:rPr lang="en-IN" dirty="0"/>
              <a:t>, we'll cycle through the clusters and print out the top keywords based on their TFIDF score to see if we can spot any trends. I'll do this by computing an average value across all dimensions in Pandas, grouped by the cluster label. Using </a:t>
            </a:r>
            <a:r>
              <a:rPr lang="en-IN" dirty="0" err="1"/>
              <a:t>numpy</a:t>
            </a:r>
            <a:r>
              <a:rPr lang="en-IN" dirty="0"/>
              <a:t>, finding the top words is simply sorting the average values for each row, and taking the top N.\n\</a:t>
            </a:r>
            <a:r>
              <a:rPr lang="en-IN" dirty="0" err="1"/>
              <a:t>nYou</a:t>
            </a:r>
            <a:r>
              <a:rPr lang="en-IN" dirty="0"/>
              <a:t> can see that we have a pretty good result. Topics including exploitation of children, tax fraud, civil rights, and environmental issues can be inferred from the top keywords. Other interesting approaches to this might include LDA topic </a:t>
            </a:r>
            <a:r>
              <a:rPr lang="en-IN" dirty="0" err="1"/>
              <a:t>modeling</a:t>
            </a:r>
            <a:r>
              <a:rPr lang="en-IN" dirty="0"/>
              <a:t> or possibly working with pre-trained word embeddings."},{"metadata":{"trusted":true,"_uuid":"3c9db70cff067ca3c7d7f79063086c566f21eb18"},"</a:t>
            </a:r>
            <a:r>
              <a:rPr lang="en-IN" dirty="0" err="1"/>
              <a:t>cell_type":"code","source":"def</a:t>
            </a:r>
            <a:r>
              <a:rPr lang="en-IN" dirty="0"/>
              <a:t> </a:t>
            </a:r>
            <a:r>
              <a:rPr lang="en-IN" dirty="0" err="1"/>
              <a:t>get_top_keywords</a:t>
            </a:r>
            <a:r>
              <a:rPr lang="en-IN" dirty="0"/>
              <a:t>(data, clusters, labels, </a:t>
            </a:r>
            <a:r>
              <a:rPr lang="en-IN" dirty="0" err="1"/>
              <a:t>n_terms</a:t>
            </a:r>
            <a:r>
              <a:rPr lang="en-IN" dirty="0"/>
              <a:t>):\n    df = </a:t>
            </a:r>
            <a:r>
              <a:rPr lang="en-IN" dirty="0" err="1"/>
              <a:t>pd.DataFrame</a:t>
            </a:r>
            <a:r>
              <a:rPr lang="en-IN" dirty="0"/>
              <a:t>(</a:t>
            </a:r>
            <a:r>
              <a:rPr lang="en-IN" dirty="0" err="1"/>
              <a:t>data.todense</a:t>
            </a:r>
            <a:r>
              <a:rPr lang="en-IN" dirty="0"/>
              <a:t>()).</a:t>
            </a:r>
            <a:r>
              <a:rPr lang="en-IN" dirty="0" err="1"/>
              <a:t>groupby</a:t>
            </a:r>
            <a:r>
              <a:rPr lang="en-IN" dirty="0"/>
              <a:t>(clusters).mean()\n    \n    for </a:t>
            </a:r>
            <a:r>
              <a:rPr lang="en-IN" dirty="0" err="1"/>
              <a:t>i,r</a:t>
            </a:r>
            <a:r>
              <a:rPr lang="en-IN" dirty="0"/>
              <a:t> in </a:t>
            </a:r>
            <a:r>
              <a:rPr lang="en-IN" dirty="0" err="1"/>
              <a:t>df.iterrows</a:t>
            </a:r>
            <a:r>
              <a:rPr lang="en-IN" dirty="0"/>
              <a:t>():\n        print('\\</a:t>
            </a:r>
            <a:r>
              <a:rPr lang="en-IN" dirty="0" err="1"/>
              <a:t>nCluster</a:t>
            </a:r>
            <a:r>
              <a:rPr lang="en-IN" dirty="0"/>
              <a:t> {}'.format(</a:t>
            </a:r>
            <a:r>
              <a:rPr lang="en-IN" dirty="0" err="1"/>
              <a:t>i</a:t>
            </a:r>
            <a:r>
              <a:rPr lang="en-IN" dirty="0"/>
              <a:t>))\n        print(','.join([labels[t] for t in </a:t>
            </a:r>
            <a:r>
              <a:rPr lang="en-IN" dirty="0" err="1"/>
              <a:t>np.argsort</a:t>
            </a:r>
            <a:r>
              <a:rPr lang="en-IN" dirty="0"/>
              <a:t>(r)[-</a:t>
            </a:r>
            <a:r>
              <a:rPr lang="en-IN" dirty="0" err="1"/>
              <a:t>n_terms</a:t>
            </a:r>
            <a:r>
              <a:rPr lang="en-IN" dirty="0"/>
              <a:t>:]]))\n            \</a:t>
            </a:r>
            <a:r>
              <a:rPr lang="en-IN" dirty="0" err="1"/>
              <a:t>nget_top_keywords</a:t>
            </a:r>
            <a:r>
              <a:rPr lang="en-IN" dirty="0"/>
              <a:t>(text, clusters, </a:t>
            </a:r>
            <a:r>
              <a:rPr lang="en-IN" dirty="0" err="1"/>
              <a:t>tfidf.get_feature_names</a:t>
            </a:r>
            <a:r>
              <a:rPr lang="en-IN" dirty="0"/>
              <a:t>(), 10)","</a:t>
            </a:r>
            <a:r>
              <a:rPr lang="en-IN" dirty="0" err="1"/>
              <a:t>execution_count":null,"outputs</a:t>
            </a:r>
            <a:r>
              <a:rPr lang="en-IN" dirty="0"/>
              <a:t>":[]},{"metadata":{"trusted":true,"_uuid":"6a2e21a659835bfbe41de33970a2d681769017d4"},"cell_type":"code","source":"","execution_count":null,"outputs":[]}],"metadata":{"</a:t>
            </a:r>
            <a:r>
              <a:rPr lang="en-IN" dirty="0" err="1"/>
              <a:t>kernelspec</a:t>
            </a:r>
            <a:r>
              <a:rPr lang="en-IN" dirty="0"/>
              <a:t>":{"</a:t>
            </a:r>
            <a:r>
              <a:rPr lang="en-IN" dirty="0" err="1"/>
              <a:t>display_name":"Python</a:t>
            </a:r>
            <a:r>
              <a:rPr lang="en-IN" dirty="0"/>
              <a:t> 3","language":"python","name":"python3"},"</a:t>
            </a:r>
            <a:r>
              <a:rPr lang="en-IN" dirty="0" err="1"/>
              <a:t>language_info</a:t>
            </a:r>
            <a:r>
              <a:rPr lang="en-IN" dirty="0"/>
              <a:t>":{"name":"python","version":"3.6.6","mimetype":"text/x-python","</a:t>
            </a:r>
            <a:r>
              <a:rPr lang="en-IN" dirty="0" err="1"/>
              <a:t>codemirror_mode</a:t>
            </a:r>
            <a:r>
              <a:rPr lang="en-IN"/>
              <a:t>":{"name":"ipython","version":3},"pygments_lexer":"ipython3","nbconvert_exporter":"python","file_extension":".py"}},"nbformat":4,"nbformat_minor":1}</a:t>
            </a:r>
            <a:endParaRPr lang="en-IN" dirty="0"/>
          </a:p>
        </p:txBody>
      </p:sp>
      <p:sp>
        <p:nvSpPr>
          <p:cNvPr id="4" name="Slide Number Placeholder 3"/>
          <p:cNvSpPr>
            <a:spLocks noGrp="1"/>
          </p:cNvSpPr>
          <p:nvPr>
            <p:ph type="sldNum" sz="quarter" idx="5"/>
          </p:nvPr>
        </p:nvSpPr>
        <p:spPr/>
        <p:txBody>
          <a:bodyPr/>
          <a:lstStyle/>
          <a:p>
            <a:fld id="{7DAFD604-62F6-4C73-8E10-548A81CEEE1D}" type="slidenum">
              <a:rPr lang="en-IN" smtClean="0"/>
              <a:t>13</a:t>
            </a:fld>
            <a:endParaRPr lang="en-IN"/>
          </a:p>
        </p:txBody>
      </p:sp>
    </p:spTree>
    <p:extLst>
      <p:ext uri="{BB962C8B-B14F-4D97-AF65-F5344CB8AC3E}">
        <p14:creationId xmlns:p14="http://schemas.microsoft.com/office/powerpoint/2010/main" val="424492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8FDB-8852-45E1-8B77-446C12BE5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1AF5D2-F04B-4191-9439-1ADDBB573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1F9C42-2927-4019-97F3-C8482DF81E0A}"/>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5" name="Footer Placeholder 4">
            <a:extLst>
              <a:ext uri="{FF2B5EF4-FFF2-40B4-BE49-F238E27FC236}">
                <a16:creationId xmlns:a16="http://schemas.microsoft.com/office/drawing/2014/main" id="{66440A4C-0EA0-4EE9-8CED-4C9359BFA9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16BE8-CEAE-43ED-817D-FB55C4DAF4E2}"/>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136354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63-0CA1-42E8-A0D8-CBB76A3058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3A8C8-CD02-4CFB-9790-AD7AB25E7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92917-456B-4D8D-996C-3E21A434B1C9}"/>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5" name="Footer Placeholder 4">
            <a:extLst>
              <a:ext uri="{FF2B5EF4-FFF2-40B4-BE49-F238E27FC236}">
                <a16:creationId xmlns:a16="http://schemas.microsoft.com/office/drawing/2014/main" id="{F7FF1ED2-1450-4B0E-A9E5-307F92A6A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83BF5-4B3C-4AC5-A882-8CDFD3B454FD}"/>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416244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4EA15-77AE-439B-B29E-70C41614BE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DFDC0B-8762-4BFE-BA25-B17322C78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4F2E7-F6ED-482A-A44A-7F864D777BA6}"/>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5" name="Footer Placeholder 4">
            <a:extLst>
              <a:ext uri="{FF2B5EF4-FFF2-40B4-BE49-F238E27FC236}">
                <a16:creationId xmlns:a16="http://schemas.microsoft.com/office/drawing/2014/main" id="{33ADBE37-4889-40F2-96B6-A10500805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7C7DB-E03E-4105-9325-07FCCF8C4514}"/>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209977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FA1C-F9AF-42A1-95F1-5F94110FB7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9D49FC-9C81-4E91-919C-99A6E93DB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24044-B850-4D12-A8D9-69411FF0322E}"/>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5" name="Footer Placeholder 4">
            <a:extLst>
              <a:ext uri="{FF2B5EF4-FFF2-40B4-BE49-F238E27FC236}">
                <a16:creationId xmlns:a16="http://schemas.microsoft.com/office/drawing/2014/main" id="{F071B945-A79F-4724-BDAB-BAE25459D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91ED1-5EF3-40D8-B08D-37FC1F7930DC}"/>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199228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763A-4426-4E6E-B3C8-49001C645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A8DA16-0E28-44A1-BC7C-B0E41E4F0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AC21D-7B1D-4B11-B04E-223BD495559C}"/>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5" name="Footer Placeholder 4">
            <a:extLst>
              <a:ext uri="{FF2B5EF4-FFF2-40B4-BE49-F238E27FC236}">
                <a16:creationId xmlns:a16="http://schemas.microsoft.com/office/drawing/2014/main" id="{4EF4508F-8AAF-40E7-B662-C06CA1E7E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1B34A-AF25-4FD6-BE81-82FCB0BE272D}"/>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231780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701E-B135-49DA-AAA4-D189AE7CEC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79318E-4167-43BD-A785-A63A8D387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449D81-3B55-4742-98D3-67388CA6C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61E306-5B0D-4FC9-8239-ABC9CC3B0677}"/>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6" name="Footer Placeholder 5">
            <a:extLst>
              <a:ext uri="{FF2B5EF4-FFF2-40B4-BE49-F238E27FC236}">
                <a16:creationId xmlns:a16="http://schemas.microsoft.com/office/drawing/2014/main" id="{D3ED705B-4456-4631-B2C5-24613D5BE9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7314F7-169F-4061-9B8A-F7D204C96AFA}"/>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116429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B4B-C885-4A12-940D-2AFD84E86C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6C4E3-8943-4370-8E8F-1693BE845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D92E2-DB05-4628-9279-AF08F5975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B5E95C-F59C-4D20-BA45-9455A68D5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9BD9F-9405-41C5-93AF-F165EB041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B02DE3-B22B-408E-8F50-B916E444107E}"/>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8" name="Footer Placeholder 7">
            <a:extLst>
              <a:ext uri="{FF2B5EF4-FFF2-40B4-BE49-F238E27FC236}">
                <a16:creationId xmlns:a16="http://schemas.microsoft.com/office/drawing/2014/main" id="{305DBF2A-FE1F-490F-89AC-5B7CA02555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FEDAAB-7FA7-4DB1-8309-99DCE1965A67}"/>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25529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25B6-2C0B-477F-B0C6-D68597FCE6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EDCD55-F119-4B12-A839-95A489311858}"/>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4" name="Footer Placeholder 3">
            <a:extLst>
              <a:ext uri="{FF2B5EF4-FFF2-40B4-BE49-F238E27FC236}">
                <a16:creationId xmlns:a16="http://schemas.microsoft.com/office/drawing/2014/main" id="{B74293A0-2AE3-4D78-9802-609E5C386C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F116A9-2A0A-4679-9313-31A3E3928496}"/>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61847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71487-2FDE-40C6-9E41-7301A12CC3E9}"/>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3" name="Footer Placeholder 2">
            <a:extLst>
              <a:ext uri="{FF2B5EF4-FFF2-40B4-BE49-F238E27FC236}">
                <a16:creationId xmlns:a16="http://schemas.microsoft.com/office/drawing/2014/main" id="{E80E3A78-C2E4-4D9D-BA5B-F13EEAA4FC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BBE16F-2188-4AE9-A674-E19C091ABC9F}"/>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280989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E2BD-E381-45CD-AF81-B76E53D08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B6E0F2-EF5E-4241-B7F0-3822B3455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8A0353-CA6D-4DD5-B338-7AA35FD1C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52CEE-86C5-4B28-AAC3-45BA55DD0136}"/>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6" name="Footer Placeholder 5">
            <a:extLst>
              <a:ext uri="{FF2B5EF4-FFF2-40B4-BE49-F238E27FC236}">
                <a16:creationId xmlns:a16="http://schemas.microsoft.com/office/drawing/2014/main" id="{712B4FF3-CA90-4474-B907-AAD77E640F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CDEFE-B142-4AE3-9CD3-F6551B00894B}"/>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278069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9DB1-FAC9-4B0F-9660-89C178417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F883A8-D7FE-41A8-A3E7-CB87A0AFF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FF7A7C-A6BC-48ED-8D9F-1DE0043B1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FBD3D-3FEB-424A-BA99-4322347AAD82}"/>
              </a:ext>
            </a:extLst>
          </p:cNvPr>
          <p:cNvSpPr>
            <a:spLocks noGrp="1"/>
          </p:cNvSpPr>
          <p:nvPr>
            <p:ph type="dt" sz="half" idx="10"/>
          </p:nvPr>
        </p:nvSpPr>
        <p:spPr/>
        <p:txBody>
          <a:bodyPr/>
          <a:lstStyle/>
          <a:p>
            <a:fld id="{46FA8A76-9B45-4BFA-A15E-84A3588E2CAB}" type="datetimeFigureOut">
              <a:rPr lang="en-IN" smtClean="0"/>
              <a:t>02-02-2021</a:t>
            </a:fld>
            <a:endParaRPr lang="en-IN"/>
          </a:p>
        </p:txBody>
      </p:sp>
      <p:sp>
        <p:nvSpPr>
          <p:cNvPr id="6" name="Footer Placeholder 5">
            <a:extLst>
              <a:ext uri="{FF2B5EF4-FFF2-40B4-BE49-F238E27FC236}">
                <a16:creationId xmlns:a16="http://schemas.microsoft.com/office/drawing/2014/main" id="{68460C78-905D-4C14-9E48-0B0758CD1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708C6-10B1-4D61-AFFD-E129FA866FDC}"/>
              </a:ext>
            </a:extLst>
          </p:cNvPr>
          <p:cNvSpPr>
            <a:spLocks noGrp="1"/>
          </p:cNvSpPr>
          <p:nvPr>
            <p:ph type="sldNum" sz="quarter" idx="12"/>
          </p:nvPr>
        </p:nvSpPr>
        <p:spPr/>
        <p:txBody>
          <a:bodyPr/>
          <a:lstStyle/>
          <a:p>
            <a:fld id="{5675571E-407F-490D-99FC-1712997A461F}" type="slidenum">
              <a:rPr lang="en-IN" smtClean="0"/>
              <a:t>‹#›</a:t>
            </a:fld>
            <a:endParaRPr lang="en-IN"/>
          </a:p>
        </p:txBody>
      </p:sp>
    </p:spTree>
    <p:extLst>
      <p:ext uri="{BB962C8B-B14F-4D97-AF65-F5344CB8AC3E}">
        <p14:creationId xmlns:p14="http://schemas.microsoft.com/office/powerpoint/2010/main" val="329351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13FF3-F248-4179-AE9F-2803FC6F6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81CC8-ED70-48D6-866C-AA8E5C183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75672-A4C5-44F1-AFBA-A8EB1E97E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A8A76-9B45-4BFA-A15E-84A3588E2CAB}" type="datetimeFigureOut">
              <a:rPr lang="en-IN" smtClean="0"/>
              <a:t>02-02-2021</a:t>
            </a:fld>
            <a:endParaRPr lang="en-IN"/>
          </a:p>
        </p:txBody>
      </p:sp>
      <p:sp>
        <p:nvSpPr>
          <p:cNvPr id="5" name="Footer Placeholder 4">
            <a:extLst>
              <a:ext uri="{FF2B5EF4-FFF2-40B4-BE49-F238E27FC236}">
                <a16:creationId xmlns:a16="http://schemas.microsoft.com/office/drawing/2014/main" id="{8DB0B238-B0DB-481D-84EE-9020D17EA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ABBEC9-A6AF-487A-AF52-7A66CDB83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5571E-407F-490D-99FC-1712997A461F}" type="slidenum">
              <a:rPr lang="en-IN" smtClean="0"/>
              <a:t>‹#›</a:t>
            </a:fld>
            <a:endParaRPr lang="en-IN"/>
          </a:p>
        </p:txBody>
      </p:sp>
    </p:spTree>
    <p:extLst>
      <p:ext uri="{BB962C8B-B14F-4D97-AF65-F5344CB8AC3E}">
        <p14:creationId xmlns:p14="http://schemas.microsoft.com/office/powerpoint/2010/main" val="2431271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towardsdatascience.com/nlp-extracting-the-main-topics-from-your-dataset-using-lda-in-minutes-21486f5aa925" TargetMode="External"/><Relationship Id="rId13" Type="http://schemas.openxmlformats.org/officeDocument/2006/relationships/hyperlink" Target="https://monkeylearn.com/blog/introduction-to-topic-modeling/" TargetMode="External"/><Relationship Id="rId3" Type="http://schemas.openxmlformats.org/officeDocument/2006/relationships/hyperlink" Target="http://blog.echen.me/2011/08/22/introduction-to-latent-dirichlet-allocation/" TargetMode="External"/><Relationship Id="rId7" Type="http://schemas.openxmlformats.org/officeDocument/2006/relationships/hyperlink" Target="https://www.analyticsvidhya.com/blog/2018/10/mining-online-reviews-topic-modeling-lda/#:~:text=As%20the%20name%20suggests%2C%20Topic,large%20blocks%20of%20textual%20data" TargetMode="External"/><Relationship Id="rId12" Type="http://schemas.openxmlformats.org/officeDocument/2006/relationships/hyperlink" Target="https://monkeylearn.com/topic-analysis/" TargetMode="External"/><Relationship Id="rId2" Type="http://schemas.openxmlformats.org/officeDocument/2006/relationships/hyperlink" Target="https://analyticsindiamag.com/beginners-guide-to-latent-dirichlet-allocation/" TargetMode="External"/><Relationship Id="rId1" Type="http://schemas.openxmlformats.org/officeDocument/2006/relationships/slideLayout" Target="../slideLayouts/slideLayout2.xml"/><Relationship Id="rId6" Type="http://schemas.openxmlformats.org/officeDocument/2006/relationships/hyperlink" Target="https://nlpforhackers.io/topic-modeling/" TargetMode="External"/><Relationship Id="rId11" Type="http://schemas.openxmlformats.org/officeDocument/2006/relationships/hyperlink" Target="https://www.youtube.com/watch?v=DpGl7KL6WKY&amp;ab_channel=SHASHIKUMAR" TargetMode="External"/><Relationship Id="rId5" Type="http://schemas.openxmlformats.org/officeDocument/2006/relationships/hyperlink" Target="https://www.cl.cam.ac.uk/teaching/1213/L101/clark_lectures/lect7.pdf" TargetMode="External"/><Relationship Id="rId15" Type="http://schemas.openxmlformats.org/officeDocument/2006/relationships/hyperlink" Target="https://medium.com/@vivekvscool/natural-language-processing-topic-modelling-including-latent-dirichlet-allocation-lda-860e5a3d377f" TargetMode="External"/><Relationship Id="rId10" Type="http://schemas.openxmlformats.org/officeDocument/2006/relationships/hyperlink" Target="https://www.youtube.com/watch?v=Cpt97BpI-t4&amp;list=RDCMUC8ofcOdHNINiPrBA9D59Vaw&amp;start_radio=1&amp;ab_channel=BhaveshBhatt" TargetMode="External"/><Relationship Id="rId4" Type="http://schemas.openxmlformats.org/officeDocument/2006/relationships/hyperlink" Target="https://towardsdatascience.com/latent-dirichlet-allocation-lda-9d1cd064ffa2" TargetMode="External"/><Relationship Id="rId9" Type="http://schemas.openxmlformats.org/officeDocument/2006/relationships/hyperlink" Target="https://www.kaggle.com/arthurtok/spooky-nlp-and-topic-modelling-tutorial" TargetMode="External"/><Relationship Id="rId14" Type="http://schemas.openxmlformats.org/officeDocument/2006/relationships/hyperlink" Target="https://towardsdatascience.com/topic-modeling-with-latent-dirichlet-allocation-by-example-3b22cd10c8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7C9D-F890-4AAA-9D12-302A37390B61}"/>
              </a:ext>
            </a:extLst>
          </p:cNvPr>
          <p:cNvSpPr>
            <a:spLocks noGrp="1"/>
          </p:cNvSpPr>
          <p:nvPr>
            <p:ph type="ctrTitle"/>
          </p:nvPr>
        </p:nvSpPr>
        <p:spPr>
          <a:xfrm>
            <a:off x="0" y="2960940"/>
            <a:ext cx="12192000" cy="936120"/>
          </a:xfrm>
        </p:spPr>
        <p:txBody>
          <a:bodyPr/>
          <a:lstStyle/>
          <a:p>
            <a:r>
              <a:rPr lang="en-US" b="1" dirty="0">
                <a:latin typeface="Agency FB" panose="020B0503020202020204" pitchFamily="34" charset="0"/>
              </a:rPr>
              <a:t>NLP </a:t>
            </a:r>
            <a:r>
              <a:rPr lang="en-US" b="1">
                <a:latin typeface="Agency FB" panose="020B0503020202020204" pitchFamily="34" charset="0"/>
              </a:rPr>
              <a:t>– Level-3 </a:t>
            </a:r>
            <a:r>
              <a:rPr lang="en-US" b="1" dirty="0">
                <a:latin typeface="Agency FB" panose="020B0503020202020204" pitchFamily="34" charset="0"/>
              </a:rPr>
              <a:t>Training</a:t>
            </a:r>
            <a:endParaRPr lang="en-IN" b="1" dirty="0">
              <a:latin typeface="Agency FB" panose="020B0503020202020204" pitchFamily="34" charset="0"/>
            </a:endParaRPr>
          </a:p>
        </p:txBody>
      </p:sp>
    </p:spTree>
    <p:extLst>
      <p:ext uri="{BB962C8B-B14F-4D97-AF65-F5344CB8AC3E}">
        <p14:creationId xmlns:p14="http://schemas.microsoft.com/office/powerpoint/2010/main" val="320058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pPr algn="r"/>
            <a:r>
              <a:rPr lang="en-US" sz="3600" b="1" dirty="0">
                <a:latin typeface="Agency FB" panose="020B0503020202020204" pitchFamily="34" charset="0"/>
              </a:rPr>
              <a:t>LDA (</a:t>
            </a:r>
            <a:r>
              <a:rPr lang="en-US" sz="3600" b="1" dirty="0" err="1">
                <a:latin typeface="Agency FB" panose="020B0503020202020204" pitchFamily="34" charset="0"/>
              </a:rPr>
              <a:t>conti</a:t>
            </a:r>
            <a:r>
              <a:rPr lang="en-US" sz="3600" b="1" dirty="0">
                <a:latin typeface="Agency FB" panose="020B0503020202020204" pitchFamily="34" charset="0"/>
              </a:rPr>
              <a:t>…)</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pPr algn="just">
              <a:lnSpc>
                <a:spcPct val="150000"/>
              </a:lnSpc>
            </a:pPr>
            <a:r>
              <a:rPr lang="en-US" sz="1800" b="0" dirty="0">
                <a:solidFill>
                  <a:srgbClr val="292929"/>
                </a:solidFill>
                <a:effectLst/>
              </a:rPr>
              <a:t>Suppose we have a collection of documents and we want to learn `K` topics out of them.</a:t>
            </a:r>
          </a:p>
          <a:p>
            <a:pPr lvl="1" algn="just">
              <a:lnSpc>
                <a:spcPct val="150000"/>
              </a:lnSpc>
              <a:buFont typeface="+mj-lt"/>
              <a:buAutoNum type="arabicPeriod"/>
            </a:pPr>
            <a:r>
              <a:rPr lang="en-US" sz="1800" b="0" dirty="0">
                <a:solidFill>
                  <a:srgbClr val="292929"/>
                </a:solidFill>
                <a:effectLst/>
              </a:rPr>
              <a:t>We will go through each document (d).</a:t>
            </a:r>
          </a:p>
          <a:p>
            <a:pPr lvl="1" algn="just">
              <a:lnSpc>
                <a:spcPct val="150000"/>
              </a:lnSpc>
              <a:buFont typeface="+mj-lt"/>
              <a:buAutoNum type="arabicPeriod"/>
            </a:pPr>
            <a:r>
              <a:rPr lang="en-US" sz="1800" b="0" dirty="0">
                <a:solidFill>
                  <a:srgbClr val="292929"/>
                </a:solidFill>
                <a:effectLst/>
              </a:rPr>
              <a:t>Then for each word (w) in the document we will calculate the following:-</a:t>
            </a:r>
          </a:p>
          <a:p>
            <a:pPr lvl="2" algn="just">
              <a:lnSpc>
                <a:spcPct val="150000"/>
              </a:lnSpc>
            </a:pPr>
            <a:r>
              <a:rPr lang="en-US" sz="1600" b="0" dirty="0">
                <a:solidFill>
                  <a:srgbClr val="292929"/>
                </a:solidFill>
                <a:effectLst/>
              </a:rPr>
              <a:t>X = p(topic | document) = the proportion of words in document d that are currently assigned to topic t.</a:t>
            </a:r>
          </a:p>
          <a:p>
            <a:pPr lvl="2" algn="just">
              <a:lnSpc>
                <a:spcPct val="150000"/>
              </a:lnSpc>
            </a:pPr>
            <a:r>
              <a:rPr lang="en-US" sz="1600" b="0" dirty="0">
                <a:solidFill>
                  <a:srgbClr val="292929"/>
                </a:solidFill>
                <a:effectLst/>
              </a:rPr>
              <a:t>Y = p(word w | topic t) = the proportion of assignments to topic t over all documents that come from this word w. (The same word can be in multiple documents, hence its coverage over the documents)</a:t>
            </a:r>
          </a:p>
          <a:p>
            <a:pPr marL="457200" lvl="1" indent="0" algn="just">
              <a:lnSpc>
                <a:spcPct val="150000"/>
              </a:lnSpc>
              <a:buNone/>
            </a:pPr>
            <a:r>
              <a:rPr lang="en-US" sz="1800" b="0" dirty="0">
                <a:solidFill>
                  <a:srgbClr val="292929"/>
                </a:solidFill>
                <a:effectLst/>
              </a:rPr>
              <a:t>3. X * Y is essentially the probability that topic `t` generated word `w`, so it makes sense that we re-sample the current word’s topic with this probability.</a:t>
            </a:r>
          </a:p>
          <a:p>
            <a:pPr algn="just">
              <a:lnSpc>
                <a:spcPct val="150000"/>
              </a:lnSpc>
            </a:pPr>
            <a:endParaRPr lang="en-IN" sz="1800" dirty="0"/>
          </a:p>
        </p:txBody>
      </p:sp>
    </p:spTree>
    <p:extLst>
      <p:ext uri="{BB962C8B-B14F-4D97-AF65-F5344CB8AC3E}">
        <p14:creationId xmlns:p14="http://schemas.microsoft.com/office/powerpoint/2010/main" val="189007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pPr algn="r"/>
            <a:r>
              <a:rPr lang="en-US" sz="3600" b="1" dirty="0">
                <a:latin typeface="Agency FB" panose="020B0503020202020204" pitchFamily="34" charset="0"/>
              </a:rPr>
              <a:t>LDA (</a:t>
            </a:r>
            <a:r>
              <a:rPr lang="en-US" sz="3600" b="1" dirty="0" err="1">
                <a:latin typeface="Agency FB" panose="020B0503020202020204" pitchFamily="34" charset="0"/>
              </a:rPr>
              <a:t>conti</a:t>
            </a:r>
            <a:r>
              <a:rPr lang="en-US" sz="3600" b="1" dirty="0">
                <a:latin typeface="Agency FB" panose="020B0503020202020204" pitchFamily="34" charset="0"/>
              </a:rPr>
              <a:t>…)</a:t>
            </a:r>
            <a:endParaRPr lang="en-IN" sz="3600" b="1" u="sng" dirty="0">
              <a:latin typeface="Agency FB" panose="020B0503020202020204" pitchFamily="34" charset="0"/>
            </a:endParaRPr>
          </a:p>
        </p:txBody>
      </p:sp>
      <p:pic>
        <p:nvPicPr>
          <p:cNvPr id="1026" name="Picture 2">
            <a:extLst>
              <a:ext uri="{FF2B5EF4-FFF2-40B4-BE49-F238E27FC236}">
                <a16:creationId xmlns:a16="http://schemas.microsoft.com/office/drawing/2014/main" id="{07CE8E39-B715-4814-A831-4B4E5CA24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929" y="777417"/>
            <a:ext cx="8358793" cy="58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2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INTRODUCTION</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endParaRPr lang="en-IN" sz="1800" dirty="0"/>
          </a:p>
        </p:txBody>
      </p:sp>
    </p:spTree>
    <p:extLst>
      <p:ext uri="{BB962C8B-B14F-4D97-AF65-F5344CB8AC3E}">
        <p14:creationId xmlns:p14="http://schemas.microsoft.com/office/powerpoint/2010/main" val="43332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INTRODUCTION</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endParaRPr lang="en-IN" sz="1800" dirty="0"/>
          </a:p>
        </p:txBody>
      </p:sp>
    </p:spTree>
    <p:extLst>
      <p:ext uri="{BB962C8B-B14F-4D97-AF65-F5344CB8AC3E}">
        <p14:creationId xmlns:p14="http://schemas.microsoft.com/office/powerpoint/2010/main" val="406015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lnSpcReduction="10000"/>
          </a:bodyPr>
          <a:lstStyle/>
          <a:p>
            <a:r>
              <a:rPr lang="en-IN" sz="1800" dirty="0">
                <a:hlinkClick r:id="rId2"/>
              </a:rPr>
              <a:t>https://analyticsindiamag.com/beginners-guide-to-latent-dirichlet-allocation/</a:t>
            </a:r>
            <a:endParaRPr lang="en-IN" sz="1800" dirty="0"/>
          </a:p>
          <a:p>
            <a:r>
              <a:rPr lang="en-IN" sz="1400" dirty="0">
                <a:hlinkClick r:id="rId3"/>
              </a:rPr>
              <a:t>http://blog.echen.me/2011/08/22/introduction-to-latent-dirichlet-allocation/</a:t>
            </a:r>
            <a:endParaRPr lang="en-IN" sz="1400" dirty="0"/>
          </a:p>
          <a:p>
            <a:r>
              <a:rPr lang="en-IN" sz="1400" dirty="0">
                <a:hlinkClick r:id="rId4"/>
              </a:rPr>
              <a:t>https://towardsdatascience.com/latent-dirichlet-allocation-lda-9d1cd064ffa2</a:t>
            </a:r>
            <a:endParaRPr lang="en-IN" sz="1400" dirty="0"/>
          </a:p>
          <a:p>
            <a:r>
              <a:rPr lang="en-IN" sz="1400" dirty="0">
                <a:hlinkClick r:id="rId5"/>
              </a:rPr>
              <a:t>https://www.cl.cam.ac.uk/teaching/1213/L101/clark_lectures/lect7.pdf</a:t>
            </a:r>
            <a:endParaRPr lang="en-IN" sz="1400" dirty="0"/>
          </a:p>
          <a:p>
            <a:r>
              <a:rPr lang="en-IN" sz="1400" dirty="0">
                <a:hlinkClick r:id="rId6"/>
              </a:rPr>
              <a:t>https://nlpforhackers.io/topic-modeling/</a:t>
            </a:r>
            <a:endParaRPr lang="en-IN" sz="1400" dirty="0"/>
          </a:p>
          <a:p>
            <a:r>
              <a:rPr lang="en-IN" sz="1400" dirty="0">
                <a:hlinkClick r:id="rId7"/>
              </a:rPr>
              <a:t>https://www.analyticsvidhya.com/blog/2018/10/mining-online-reviews-topic-modeling-lda/#:~:text=As%20the%20name%20suggests%2C%20Topic,large%20blocks%20of%20textual%20data</a:t>
            </a:r>
            <a:endParaRPr lang="en-IN" sz="1400" dirty="0"/>
          </a:p>
          <a:p>
            <a:r>
              <a:rPr lang="en-IN" sz="1400" dirty="0">
                <a:hlinkClick r:id="rId8"/>
              </a:rPr>
              <a:t>https://towardsdatascience.com/nlp-extracting-the-main-topics-from-your-dataset-using-lda-in-minutes-21486f5aa925</a:t>
            </a:r>
            <a:endParaRPr lang="en-IN" sz="1400" dirty="0"/>
          </a:p>
          <a:p>
            <a:r>
              <a:rPr lang="en-IN" sz="1400" dirty="0">
                <a:hlinkClick r:id="rId9"/>
              </a:rPr>
              <a:t>https://www.kaggle.com/arthurtok/spooky-nlp-and-topic-modelling-tutorial</a:t>
            </a:r>
            <a:endParaRPr lang="en-IN" sz="1400" dirty="0"/>
          </a:p>
          <a:p>
            <a:endParaRPr lang="en-IN" sz="1400" dirty="0"/>
          </a:p>
          <a:p>
            <a:endParaRPr lang="en-IN" sz="1400" dirty="0"/>
          </a:p>
          <a:p>
            <a:r>
              <a:rPr lang="en-IN" sz="1400" dirty="0">
                <a:hlinkClick r:id="rId10"/>
              </a:rPr>
              <a:t>https://www.youtube.com/watch?v=Cpt97BpI-t4&amp;list=RDCMUC8ofcOdHNINiPrBA9D59Vaw&amp;start_radio=1&amp;ab_channel=BhaveshBhatt</a:t>
            </a:r>
            <a:endParaRPr lang="en-IN" sz="1400" dirty="0"/>
          </a:p>
          <a:p>
            <a:r>
              <a:rPr lang="en-IN" sz="1400" dirty="0">
                <a:hlinkClick r:id="rId11"/>
              </a:rPr>
              <a:t>https://www.youtube.com/watch?v=DpGl7KL6WKY&amp;ab_channel=SHASHIKUMAR</a:t>
            </a:r>
            <a:endParaRPr lang="en-IN" sz="1400" dirty="0"/>
          </a:p>
          <a:p>
            <a:r>
              <a:rPr lang="en-IN" sz="1400" dirty="0">
                <a:hlinkClick r:id="rId12"/>
              </a:rPr>
              <a:t>https://monkeylearn.com/topic-analysis/</a:t>
            </a:r>
            <a:endParaRPr lang="en-IN" sz="1400" dirty="0"/>
          </a:p>
          <a:p>
            <a:r>
              <a:rPr lang="en-IN" sz="1400" dirty="0">
                <a:hlinkClick r:id="rId13"/>
              </a:rPr>
              <a:t>https://monkeylearn.com/blog/introduction-to-topic-modeling/</a:t>
            </a:r>
            <a:endParaRPr lang="en-IN" sz="1400" dirty="0"/>
          </a:p>
          <a:p>
            <a:endParaRPr lang="en-IN" sz="1400" dirty="0"/>
          </a:p>
          <a:p>
            <a:endParaRPr lang="en-IN" sz="1400" dirty="0"/>
          </a:p>
          <a:p>
            <a:r>
              <a:rPr lang="en-IN" sz="1400" dirty="0">
                <a:hlinkClick r:id="rId14"/>
              </a:rPr>
              <a:t>https://towardsdatascience.com/topic-modeling-with-latent-dirichlet-allocation-by-example-3b22cd10c835</a:t>
            </a:r>
            <a:endParaRPr lang="en-IN" sz="1400" dirty="0"/>
          </a:p>
          <a:p>
            <a:r>
              <a:rPr lang="en-IN" sz="1400" dirty="0">
                <a:hlinkClick r:id="rId15"/>
              </a:rPr>
              <a:t>https://medium.com/@vivekvscool/natural-language-processing-topic-modelling-including-latent-dirichlet-allocation-lda-860e5a3d377f</a:t>
            </a:r>
            <a:endParaRPr lang="en-IN" sz="1400" dirty="0"/>
          </a:p>
          <a:p>
            <a:endParaRPr lang="en-IN" sz="1400" dirty="0"/>
          </a:p>
        </p:txBody>
      </p:sp>
    </p:spTree>
    <p:extLst>
      <p:ext uri="{BB962C8B-B14F-4D97-AF65-F5344CB8AC3E}">
        <p14:creationId xmlns:p14="http://schemas.microsoft.com/office/powerpoint/2010/main" val="284501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190C-8FEA-4A1B-92B6-D42D38475C98}"/>
              </a:ext>
            </a:extLst>
          </p:cNvPr>
          <p:cNvSpPr>
            <a:spLocks noGrp="1"/>
          </p:cNvSpPr>
          <p:nvPr>
            <p:ph type="title"/>
          </p:nvPr>
        </p:nvSpPr>
        <p:spPr>
          <a:xfrm>
            <a:off x="838200" y="181278"/>
            <a:ext cx="10515600" cy="891633"/>
          </a:xfrm>
        </p:spPr>
        <p:txBody>
          <a:bodyPr/>
          <a:lstStyle/>
          <a:p>
            <a:r>
              <a:rPr lang="en-US" u="sng" dirty="0">
                <a:latin typeface="Arial Rounded MT Bold" panose="020F0704030504030204" pitchFamily="34" charset="0"/>
              </a:rPr>
              <a:t>AGENDA</a:t>
            </a:r>
            <a:endParaRPr lang="en-IN"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F028302-8F22-4F79-B5E6-D77581C19012}"/>
              </a:ext>
            </a:extLst>
          </p:cNvPr>
          <p:cNvSpPr>
            <a:spLocks noGrp="1"/>
          </p:cNvSpPr>
          <p:nvPr>
            <p:ph idx="1"/>
          </p:nvPr>
        </p:nvSpPr>
        <p:spPr>
          <a:xfrm>
            <a:off x="1441752" y="1256758"/>
            <a:ext cx="9912048" cy="4920205"/>
          </a:xfrm>
        </p:spPr>
        <p:txBody>
          <a:bodyPr>
            <a:normAutofit/>
          </a:bodyPr>
          <a:lstStyle/>
          <a:p>
            <a:pPr>
              <a:lnSpc>
                <a:spcPct val="100000"/>
              </a:lnSpc>
            </a:pPr>
            <a:r>
              <a:rPr lang="en-US" dirty="0">
                <a:latin typeface="Agency FB" panose="020B0503020202020204" pitchFamily="34" charset="0"/>
              </a:rPr>
              <a:t>Topic Modelling</a:t>
            </a:r>
          </a:p>
          <a:p>
            <a:pPr lvl="1">
              <a:lnSpc>
                <a:spcPct val="100000"/>
              </a:lnSpc>
              <a:buFont typeface="Calibri" panose="020F0502020204030204" pitchFamily="34" charset="0"/>
              <a:buChar char="―"/>
            </a:pPr>
            <a:r>
              <a:rPr lang="en-US" dirty="0">
                <a:latin typeface="Agency FB" panose="020B0503020202020204" pitchFamily="34" charset="0"/>
              </a:rPr>
              <a:t> Introduction to Topic Modelling</a:t>
            </a:r>
          </a:p>
          <a:p>
            <a:pPr lvl="1">
              <a:lnSpc>
                <a:spcPct val="100000"/>
              </a:lnSpc>
              <a:buFont typeface="Calibri" panose="020F0502020204030204" pitchFamily="34" charset="0"/>
              <a:buChar char="―"/>
            </a:pPr>
            <a:r>
              <a:rPr lang="en-US" dirty="0">
                <a:latin typeface="Agency FB" panose="020B0503020202020204" pitchFamily="34" charset="0"/>
              </a:rPr>
              <a:t> How does it work ?</a:t>
            </a:r>
          </a:p>
          <a:p>
            <a:pPr lvl="1">
              <a:lnSpc>
                <a:spcPct val="100000"/>
              </a:lnSpc>
              <a:buFont typeface="Calibri" panose="020F0502020204030204" pitchFamily="34" charset="0"/>
              <a:buChar char="―"/>
            </a:pPr>
            <a:r>
              <a:rPr lang="en-US" dirty="0">
                <a:latin typeface="Agency FB" panose="020B0503020202020204" pitchFamily="34" charset="0"/>
              </a:rPr>
              <a:t> Uses</a:t>
            </a:r>
          </a:p>
          <a:p>
            <a:pPr lvl="1">
              <a:lnSpc>
                <a:spcPct val="100000"/>
              </a:lnSpc>
              <a:buFont typeface="Calibri" panose="020F0502020204030204" pitchFamily="34" charset="0"/>
              <a:buChar char="―"/>
            </a:pPr>
            <a:r>
              <a:rPr lang="en-US" dirty="0">
                <a:latin typeface="Agency FB" panose="020B0503020202020204" pitchFamily="34" charset="0"/>
              </a:rPr>
              <a:t> Demo</a:t>
            </a:r>
          </a:p>
          <a:p>
            <a:pPr lvl="1">
              <a:lnSpc>
                <a:spcPct val="100000"/>
              </a:lnSpc>
              <a:buFont typeface="Calibri" panose="020F0502020204030204" pitchFamily="34" charset="0"/>
              <a:buChar char="―"/>
            </a:pPr>
            <a:endParaRPr lang="en-US" dirty="0">
              <a:latin typeface="Agency FB" panose="020B0503020202020204" pitchFamily="34" charset="0"/>
            </a:endParaRPr>
          </a:p>
          <a:p>
            <a:pPr>
              <a:lnSpc>
                <a:spcPct val="100000"/>
              </a:lnSpc>
            </a:pPr>
            <a:r>
              <a:rPr lang="en-US" dirty="0">
                <a:latin typeface="Agency FB" panose="020B0503020202020204" pitchFamily="34" charset="0"/>
              </a:rPr>
              <a:t>Document Classification</a:t>
            </a:r>
          </a:p>
        </p:txBody>
      </p:sp>
    </p:spTree>
    <p:extLst>
      <p:ext uri="{BB962C8B-B14F-4D97-AF65-F5344CB8AC3E}">
        <p14:creationId xmlns:p14="http://schemas.microsoft.com/office/powerpoint/2010/main" val="77497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Introduction</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199" y="745387"/>
            <a:ext cx="11086707" cy="5900510"/>
          </a:xfrm>
        </p:spPr>
        <p:txBody>
          <a:bodyPr>
            <a:noAutofit/>
          </a:bodyPr>
          <a:lstStyle/>
          <a:p>
            <a:pPr algn="just">
              <a:lnSpc>
                <a:spcPct val="200000"/>
              </a:lnSpc>
            </a:pPr>
            <a:r>
              <a:rPr lang="en-US" sz="1500" dirty="0"/>
              <a:t>Analytics Industry is all about obtaining the “Information” from the data. With the growing amount of data in recent years, that too mostly unstructured, it’s difficult to obtain the relevant and desired information. </a:t>
            </a:r>
          </a:p>
          <a:p>
            <a:pPr algn="just">
              <a:lnSpc>
                <a:spcPct val="200000"/>
              </a:lnSpc>
            </a:pPr>
            <a:r>
              <a:rPr lang="en-US" sz="1500" dirty="0"/>
              <a:t>Humans, with years of practice subconsciously, pick up nuances and stack up to the sophistication with the help of localized cultural cues and we meticulously derive deep meanings with the help of very few words. But, over the period technology has developed some powerful methods which can be used to mine through the data and fetch the information that we are looking for.</a:t>
            </a:r>
          </a:p>
          <a:p>
            <a:pPr algn="just">
              <a:lnSpc>
                <a:spcPct val="200000"/>
              </a:lnSpc>
            </a:pPr>
            <a:r>
              <a:rPr lang="en-US" sz="1500" dirty="0"/>
              <a:t>One such technique is Topic Modelling. As the name suggests, it is a process to automatically identify topics present in a text object and to derive hidden patterns exhibited by a text corpus. Thus, assisting better decision making.</a:t>
            </a:r>
            <a:endParaRPr lang="en-IN" sz="1500" dirty="0"/>
          </a:p>
        </p:txBody>
      </p:sp>
      <p:pic>
        <p:nvPicPr>
          <p:cNvPr id="2050" name="Picture 2" descr="Modeling1">
            <a:extLst>
              <a:ext uri="{FF2B5EF4-FFF2-40B4-BE49-F238E27FC236}">
                <a16:creationId xmlns:a16="http://schemas.microsoft.com/office/drawing/2014/main" id="{F0888BDB-9776-40FD-A56F-7D7EB7988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771" y="4229491"/>
            <a:ext cx="48196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8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What’s Topic Modelling ?</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pPr algn="just">
              <a:lnSpc>
                <a:spcPct val="200000"/>
              </a:lnSpc>
            </a:pPr>
            <a:r>
              <a:rPr lang="en-US" sz="1800" dirty="0"/>
              <a:t>Topic Modelling (also called Topic Analysis or Topic Extraction) is a unsupervised machine learning technique that organizes and understands large collections of text data, by assigning “tags” or categories according to each individual text’s topic or theme.</a:t>
            </a:r>
          </a:p>
          <a:p>
            <a:pPr algn="just">
              <a:lnSpc>
                <a:spcPct val="200000"/>
              </a:lnSpc>
            </a:pPr>
            <a:r>
              <a:rPr lang="en-US" sz="1800" dirty="0"/>
              <a:t>Uses NLP to break down human language so that you can find patterns and unlock semantic structures within texts to extract insights and help make data-driven decisions.</a:t>
            </a:r>
          </a:p>
          <a:p>
            <a:pPr algn="just">
              <a:lnSpc>
                <a:spcPct val="200000"/>
              </a:lnSpc>
            </a:pPr>
            <a:r>
              <a:rPr lang="en-US" sz="1800" dirty="0"/>
              <a:t>Provides methods for automatically </a:t>
            </a:r>
          </a:p>
          <a:p>
            <a:pPr lvl="1" algn="just">
              <a:lnSpc>
                <a:spcPct val="200000"/>
              </a:lnSpc>
              <a:buFont typeface="Wingdings" panose="05000000000000000000" pitchFamily="2" charset="2"/>
              <a:buChar char="ü"/>
            </a:pPr>
            <a:r>
              <a:rPr lang="en-US" sz="1800" i="1" dirty="0"/>
              <a:t>discovering the hidden themes in the collection</a:t>
            </a:r>
          </a:p>
          <a:p>
            <a:pPr lvl="1" algn="just">
              <a:lnSpc>
                <a:spcPct val="200000"/>
              </a:lnSpc>
              <a:buFont typeface="Wingdings" panose="05000000000000000000" pitchFamily="2" charset="2"/>
              <a:buChar char="ü"/>
            </a:pPr>
            <a:r>
              <a:rPr lang="en-US" sz="1800" i="1" dirty="0"/>
              <a:t>classifying the documents into the discovered themes</a:t>
            </a:r>
          </a:p>
          <a:p>
            <a:pPr lvl="1" algn="just">
              <a:lnSpc>
                <a:spcPct val="200000"/>
              </a:lnSpc>
              <a:buFont typeface="Wingdings" panose="05000000000000000000" pitchFamily="2" charset="2"/>
              <a:buChar char="ü"/>
            </a:pPr>
            <a:r>
              <a:rPr lang="en-US" sz="1800" i="1" dirty="0"/>
              <a:t>using the classification to organize/summarize/search the documents</a:t>
            </a:r>
            <a:endParaRPr lang="en-US" sz="1800" dirty="0"/>
          </a:p>
        </p:txBody>
      </p:sp>
    </p:spTree>
    <p:extLst>
      <p:ext uri="{BB962C8B-B14F-4D97-AF65-F5344CB8AC3E}">
        <p14:creationId xmlns:p14="http://schemas.microsoft.com/office/powerpoint/2010/main" val="97464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Scope of Topic Modelling</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pPr algn="just">
              <a:lnSpc>
                <a:spcPct val="150000"/>
              </a:lnSpc>
            </a:pPr>
            <a:r>
              <a:rPr lang="en-US" sz="1800" dirty="0"/>
              <a:t>Topic analysis can be applied at different levels of scope:</a:t>
            </a:r>
          </a:p>
        </p:txBody>
      </p:sp>
      <p:graphicFrame>
        <p:nvGraphicFramePr>
          <p:cNvPr id="4" name="Diagram 3">
            <a:extLst>
              <a:ext uri="{FF2B5EF4-FFF2-40B4-BE49-F238E27FC236}">
                <a16:creationId xmlns:a16="http://schemas.microsoft.com/office/drawing/2014/main" id="{E4AC88F5-4023-43D0-82E1-F4CC1B311508}"/>
              </a:ext>
            </a:extLst>
          </p:cNvPr>
          <p:cNvGraphicFramePr/>
          <p:nvPr>
            <p:extLst>
              <p:ext uri="{D42A27DB-BD31-4B8C-83A1-F6EECF244321}">
                <p14:modId xmlns:p14="http://schemas.microsoft.com/office/powerpoint/2010/main" val="3553841337"/>
              </p:ext>
            </p:extLst>
          </p:nvPr>
        </p:nvGraphicFramePr>
        <p:xfrm>
          <a:off x="3285242" y="1715679"/>
          <a:ext cx="6247876" cy="2257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595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Topic Modelling - Usage</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pPr lvl="1">
              <a:lnSpc>
                <a:spcPct val="150000"/>
              </a:lnSpc>
              <a:buFont typeface="Wingdings" panose="05000000000000000000" pitchFamily="2" charset="2"/>
              <a:buChar char="Ø"/>
            </a:pPr>
            <a:r>
              <a:rPr lang="en-US" sz="1800" dirty="0"/>
              <a:t>Text Classification</a:t>
            </a:r>
          </a:p>
          <a:p>
            <a:pPr lvl="1">
              <a:lnSpc>
                <a:spcPct val="150000"/>
              </a:lnSpc>
              <a:buFont typeface="Wingdings" panose="05000000000000000000" pitchFamily="2" charset="2"/>
              <a:buChar char="Ø"/>
            </a:pPr>
            <a:r>
              <a:rPr lang="en-US" sz="1800" dirty="0"/>
              <a:t>Document clustering</a:t>
            </a:r>
          </a:p>
          <a:p>
            <a:pPr lvl="1">
              <a:lnSpc>
                <a:spcPct val="150000"/>
              </a:lnSpc>
              <a:buFont typeface="Wingdings" panose="05000000000000000000" pitchFamily="2" charset="2"/>
              <a:buChar char="Ø"/>
            </a:pPr>
            <a:r>
              <a:rPr lang="en-US" sz="1800" dirty="0"/>
              <a:t>Organizing large blocks of textual data</a:t>
            </a:r>
          </a:p>
          <a:p>
            <a:pPr lvl="1">
              <a:lnSpc>
                <a:spcPct val="150000"/>
              </a:lnSpc>
              <a:buFont typeface="Wingdings" panose="05000000000000000000" pitchFamily="2" charset="2"/>
              <a:buChar char="Ø"/>
            </a:pPr>
            <a:r>
              <a:rPr lang="en-US" sz="1800" dirty="0"/>
              <a:t>Information retrieval from unstructured text</a:t>
            </a:r>
            <a:endParaRPr lang="en-IN" sz="1800" dirty="0"/>
          </a:p>
        </p:txBody>
      </p:sp>
      <p:pic>
        <p:nvPicPr>
          <p:cNvPr id="1026" name="Picture 2">
            <a:extLst>
              <a:ext uri="{FF2B5EF4-FFF2-40B4-BE49-F238E27FC236}">
                <a16:creationId xmlns:a16="http://schemas.microsoft.com/office/drawing/2014/main" id="{EE9C74AB-B15F-4182-B6E3-89F0C527D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273" y="2547599"/>
            <a:ext cx="590550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72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US" sz="3600" b="1" u="sng" dirty="0">
                <a:latin typeface="Agency FB" panose="020B0503020202020204" pitchFamily="34" charset="0"/>
              </a:rPr>
              <a:t>Topic Modelling Algorithms</a:t>
            </a:r>
            <a:endParaRPr lang="en-IN" sz="36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pPr>
              <a:lnSpc>
                <a:spcPct val="200000"/>
              </a:lnSpc>
            </a:pPr>
            <a:r>
              <a:rPr lang="en-IN" sz="1800" dirty="0"/>
              <a:t>There are several algorithms for doing topic modelling. </a:t>
            </a:r>
          </a:p>
          <a:p>
            <a:pPr>
              <a:lnSpc>
                <a:spcPct val="200000"/>
              </a:lnSpc>
            </a:pPr>
            <a:r>
              <a:rPr lang="en-IN" sz="1800" dirty="0"/>
              <a:t>The most popular ones include:</a:t>
            </a:r>
          </a:p>
          <a:p>
            <a:pPr lvl="1">
              <a:lnSpc>
                <a:spcPct val="200000"/>
              </a:lnSpc>
              <a:buFont typeface="Wingdings" panose="05000000000000000000" pitchFamily="2" charset="2"/>
              <a:buChar char="v"/>
            </a:pPr>
            <a:r>
              <a:rPr lang="en-IN" sz="1800" b="1" i="1" dirty="0"/>
              <a:t>Latent Dirichlet Allocation (LDA)</a:t>
            </a:r>
            <a:endParaRPr lang="en-IN" sz="1800" dirty="0"/>
          </a:p>
          <a:p>
            <a:pPr lvl="1">
              <a:lnSpc>
                <a:spcPct val="200000"/>
              </a:lnSpc>
              <a:buFont typeface="Wingdings" panose="05000000000000000000" pitchFamily="2" charset="2"/>
              <a:buChar char="v"/>
            </a:pPr>
            <a:r>
              <a:rPr lang="en-IN" sz="1800" b="1" i="1" dirty="0"/>
              <a:t>Latent Semantic Analysis (LSA) </a:t>
            </a:r>
            <a:r>
              <a:rPr lang="en-IN" sz="1800" dirty="0"/>
              <a:t>or</a:t>
            </a:r>
            <a:r>
              <a:rPr lang="en-IN" sz="1800" b="1" i="1" dirty="0"/>
              <a:t> Latent Semantic Indexing (LSI)</a:t>
            </a:r>
          </a:p>
          <a:p>
            <a:pPr lvl="1">
              <a:lnSpc>
                <a:spcPct val="200000"/>
              </a:lnSpc>
              <a:buFont typeface="Wingdings" panose="05000000000000000000" pitchFamily="2" charset="2"/>
              <a:buChar char="v"/>
            </a:pPr>
            <a:r>
              <a:rPr lang="en-IN" sz="1800" b="1" i="1" dirty="0"/>
              <a:t>Non-Negative Matrix Factorization (NMF)</a:t>
            </a:r>
          </a:p>
          <a:p>
            <a:pPr>
              <a:lnSpc>
                <a:spcPct val="200000"/>
              </a:lnSpc>
            </a:pPr>
            <a:r>
              <a:rPr lang="en-IN" sz="1800" dirty="0"/>
              <a:t>But, in this session we will be dealing with only LDA.</a:t>
            </a:r>
          </a:p>
          <a:p>
            <a:pPr>
              <a:lnSpc>
                <a:spcPct val="200000"/>
              </a:lnSpc>
            </a:pPr>
            <a:endParaRPr lang="en-IN" sz="1800" dirty="0"/>
          </a:p>
        </p:txBody>
      </p:sp>
    </p:spTree>
    <p:extLst>
      <p:ext uri="{BB962C8B-B14F-4D97-AF65-F5344CB8AC3E}">
        <p14:creationId xmlns:p14="http://schemas.microsoft.com/office/powerpoint/2010/main" val="94363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r>
              <a:rPr lang="en-IN" sz="3600" b="1" u="sng" dirty="0">
                <a:latin typeface="Agency FB" panose="020B0503020202020204" pitchFamily="34" charset="0"/>
              </a:rPr>
              <a:t>Latent Dirichlet Allocation (LDA)</a:t>
            </a: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a:bodyPr>
          <a:lstStyle/>
          <a:p>
            <a:pPr algn="just">
              <a:lnSpc>
                <a:spcPct val="150000"/>
              </a:lnSpc>
            </a:pPr>
            <a:r>
              <a:rPr lang="en-US" sz="1800" dirty="0"/>
              <a:t>Latent Dirichlet Allocation is the most popular topic modeling technique</a:t>
            </a:r>
          </a:p>
          <a:p>
            <a:pPr algn="just">
              <a:lnSpc>
                <a:spcPct val="150000"/>
              </a:lnSpc>
            </a:pPr>
            <a:r>
              <a:rPr lang="en-US" sz="1800" dirty="0"/>
              <a:t>LDA assumes documents are produced from a mixture of topics.</a:t>
            </a:r>
          </a:p>
          <a:p>
            <a:pPr algn="just">
              <a:lnSpc>
                <a:spcPct val="150000"/>
              </a:lnSpc>
            </a:pPr>
            <a:r>
              <a:rPr lang="en-US" sz="1800" dirty="0"/>
              <a:t>Those topics then generate words based on their probability distribution.</a:t>
            </a:r>
          </a:p>
          <a:p>
            <a:pPr algn="just">
              <a:lnSpc>
                <a:spcPct val="150000"/>
              </a:lnSpc>
            </a:pPr>
            <a:r>
              <a:rPr lang="en-US" sz="1800" dirty="0"/>
              <a:t>Given a dataset of documents, LDA backtracks and tries to figure out what topics would create those documents in the first place</a:t>
            </a:r>
          </a:p>
          <a:p>
            <a:pPr algn="just">
              <a:lnSpc>
                <a:spcPct val="150000"/>
              </a:lnSpc>
            </a:pPr>
            <a:endParaRPr lang="en-IN" sz="1800" dirty="0"/>
          </a:p>
        </p:txBody>
      </p:sp>
      <p:pic>
        <p:nvPicPr>
          <p:cNvPr id="5" name="Picture 4">
            <a:extLst>
              <a:ext uri="{FF2B5EF4-FFF2-40B4-BE49-F238E27FC236}">
                <a16:creationId xmlns:a16="http://schemas.microsoft.com/office/drawing/2014/main" id="{50D83870-4D84-4BF6-A614-EC6897BD0E58}"/>
              </a:ext>
            </a:extLst>
          </p:cNvPr>
          <p:cNvPicPr>
            <a:picLocks noChangeAspect="1"/>
          </p:cNvPicPr>
          <p:nvPr/>
        </p:nvPicPr>
        <p:blipFill>
          <a:blip r:embed="rId2"/>
          <a:stretch>
            <a:fillRect/>
          </a:stretch>
        </p:blipFill>
        <p:spPr>
          <a:xfrm>
            <a:off x="4501299" y="3241400"/>
            <a:ext cx="4426783" cy="3154686"/>
          </a:xfrm>
          <a:prstGeom prst="rect">
            <a:avLst/>
          </a:prstGeom>
        </p:spPr>
      </p:pic>
    </p:spTree>
    <p:extLst>
      <p:ext uri="{BB962C8B-B14F-4D97-AF65-F5344CB8AC3E}">
        <p14:creationId xmlns:p14="http://schemas.microsoft.com/office/powerpoint/2010/main" val="38023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F339-2432-412D-956B-FF6DC6D9A959}"/>
              </a:ext>
            </a:extLst>
          </p:cNvPr>
          <p:cNvSpPr>
            <a:spLocks noGrp="1"/>
          </p:cNvSpPr>
          <p:nvPr>
            <p:ph type="title"/>
          </p:nvPr>
        </p:nvSpPr>
        <p:spPr>
          <a:xfrm>
            <a:off x="838200" y="112675"/>
            <a:ext cx="10515600" cy="537373"/>
          </a:xfrm>
        </p:spPr>
        <p:txBody>
          <a:bodyPr>
            <a:noAutofit/>
          </a:bodyPr>
          <a:lstStyle/>
          <a:p>
            <a:pPr algn="r"/>
            <a:r>
              <a:rPr lang="en-US" sz="3600" b="1" dirty="0">
                <a:latin typeface="Agency FB" panose="020B0503020202020204" pitchFamily="34" charset="0"/>
              </a:rPr>
              <a:t>LDA (</a:t>
            </a:r>
            <a:r>
              <a:rPr lang="en-US" sz="3600" b="1" dirty="0" err="1">
                <a:latin typeface="Agency FB" panose="020B0503020202020204" pitchFamily="34" charset="0"/>
              </a:rPr>
              <a:t>conti</a:t>
            </a:r>
            <a:r>
              <a:rPr lang="en-US" sz="3600" b="1" dirty="0">
                <a:latin typeface="Agency FB" panose="020B0503020202020204" pitchFamily="34" charset="0"/>
              </a:rPr>
              <a:t>…)</a:t>
            </a:r>
            <a:endParaRPr lang="en-IN" sz="36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54B3199C-B950-42A9-B1BC-E2D0E172F0CD}"/>
              </a:ext>
            </a:extLst>
          </p:cNvPr>
          <p:cNvSpPr>
            <a:spLocks noGrp="1"/>
          </p:cNvSpPr>
          <p:nvPr>
            <p:ph idx="1"/>
          </p:nvPr>
        </p:nvSpPr>
        <p:spPr>
          <a:xfrm>
            <a:off x="838200" y="745388"/>
            <a:ext cx="10801982" cy="5755086"/>
          </a:xfrm>
        </p:spPr>
        <p:txBody>
          <a:bodyPr>
            <a:normAutofit lnSpcReduction="10000"/>
          </a:bodyPr>
          <a:lstStyle/>
          <a:p>
            <a:pPr>
              <a:lnSpc>
                <a:spcPct val="150000"/>
              </a:lnSpc>
            </a:pPr>
            <a:r>
              <a:rPr lang="en-US" sz="1800" dirty="0"/>
              <a:t>Let’s take a small example and let sample documents are as below (each line represents a document):</a:t>
            </a:r>
          </a:p>
          <a:p>
            <a:pPr lvl="1">
              <a:lnSpc>
                <a:spcPct val="150000"/>
              </a:lnSpc>
            </a:pPr>
            <a:r>
              <a:rPr lang="en-US" sz="1400" dirty="0"/>
              <a:t>I like to eat broccoli and bananas.</a:t>
            </a:r>
          </a:p>
          <a:p>
            <a:pPr lvl="1">
              <a:lnSpc>
                <a:spcPct val="150000"/>
              </a:lnSpc>
            </a:pPr>
            <a:r>
              <a:rPr lang="en-US" sz="1400" dirty="0"/>
              <a:t>I ate a banana and spinach smoothie for breakfast.</a:t>
            </a:r>
          </a:p>
          <a:p>
            <a:pPr lvl="1">
              <a:lnSpc>
                <a:spcPct val="150000"/>
              </a:lnSpc>
            </a:pPr>
            <a:r>
              <a:rPr lang="en-US" sz="1400" dirty="0"/>
              <a:t>Chinchillas and kittens are cute.</a:t>
            </a:r>
          </a:p>
          <a:p>
            <a:pPr lvl="1">
              <a:lnSpc>
                <a:spcPct val="150000"/>
              </a:lnSpc>
            </a:pPr>
            <a:r>
              <a:rPr lang="en-US" sz="1400" dirty="0"/>
              <a:t>My sister adopted a kitten yesterday.</a:t>
            </a:r>
          </a:p>
          <a:p>
            <a:pPr lvl="1">
              <a:lnSpc>
                <a:spcPct val="150000"/>
              </a:lnSpc>
            </a:pPr>
            <a:r>
              <a:rPr lang="en-US" sz="1400" dirty="0"/>
              <a:t>Look at this cute hamster munching on a piece of broccoli.</a:t>
            </a:r>
          </a:p>
          <a:p>
            <a:pPr>
              <a:lnSpc>
                <a:spcPct val="150000"/>
              </a:lnSpc>
            </a:pPr>
            <a:r>
              <a:rPr lang="en-US" sz="1800" dirty="0"/>
              <a:t>Suppose we choose k=2 (number of topics are 2) for our model:</a:t>
            </a:r>
          </a:p>
          <a:p>
            <a:pPr marL="457200" lvl="1" indent="0">
              <a:lnSpc>
                <a:spcPct val="150000"/>
              </a:lnSpc>
              <a:buNone/>
            </a:pPr>
            <a:r>
              <a:rPr lang="en-US" sz="1400" dirty="0"/>
              <a:t>Topic A: 30% broccoli, 15% bananas, 10% breakfast, 10% munching, …… (we could interpret topic A to be about food)</a:t>
            </a:r>
          </a:p>
          <a:p>
            <a:pPr marL="457200" lvl="1" indent="0">
              <a:lnSpc>
                <a:spcPct val="150000"/>
              </a:lnSpc>
              <a:buNone/>
            </a:pPr>
            <a:r>
              <a:rPr lang="en-US" sz="1400" dirty="0"/>
              <a:t>Topic B: 20% chinchillas, 20% kittens, 20% cute, 15% hamster, ……… (we could interpret topic B to be about cute animals)</a:t>
            </a:r>
          </a:p>
          <a:p>
            <a:pPr>
              <a:lnSpc>
                <a:spcPct val="150000"/>
              </a:lnSpc>
            </a:pPr>
            <a:r>
              <a:rPr lang="en-US" sz="1800" dirty="0"/>
              <a:t>Now some new document can be tagged with the above-given topics using the observations made by the LDA model.</a:t>
            </a:r>
          </a:p>
          <a:p>
            <a:pPr lvl="1">
              <a:lnSpc>
                <a:spcPct val="150000"/>
              </a:lnSpc>
            </a:pPr>
            <a:r>
              <a:rPr lang="en-US" sz="1400" dirty="0"/>
              <a:t>Banana and spinach smoothie is a good combination for a healthy breakfast.</a:t>
            </a:r>
          </a:p>
          <a:p>
            <a:pPr lvl="1">
              <a:lnSpc>
                <a:spcPct val="150000"/>
              </a:lnSpc>
            </a:pPr>
            <a:r>
              <a:rPr lang="en-US" sz="1400" dirty="0"/>
              <a:t>Kittens look cute as they munch on a bowl of milk, bananas, and chocolates.</a:t>
            </a:r>
          </a:p>
          <a:p>
            <a:pPr>
              <a:lnSpc>
                <a:spcPct val="150000"/>
              </a:lnSpc>
            </a:pPr>
            <a:r>
              <a:rPr lang="en-US" sz="1800" dirty="0"/>
              <a:t>Here, we can say that sentence 1 is 100% Topic A and sentence 2 is 40% Topic B with 60% Topic A.</a:t>
            </a:r>
            <a:endParaRPr lang="en-IN" sz="1800" dirty="0"/>
          </a:p>
        </p:txBody>
      </p:sp>
    </p:spTree>
    <p:extLst>
      <p:ext uri="{BB962C8B-B14F-4D97-AF65-F5344CB8AC3E}">
        <p14:creationId xmlns:p14="http://schemas.microsoft.com/office/powerpoint/2010/main" val="151357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3796</TotalTime>
  <Words>3280</Words>
  <Application>Microsoft Office PowerPoint</Application>
  <PresentationFormat>Widescreen</PresentationFormat>
  <Paragraphs>161</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Agency FB</vt:lpstr>
      <vt:lpstr>Arial</vt:lpstr>
      <vt:lpstr>Arial Rounded MT Bold</vt:lpstr>
      <vt:lpstr>Calibri</vt:lpstr>
      <vt:lpstr>Calibri Light</vt:lpstr>
      <vt:lpstr>Courier New</vt:lpstr>
      <vt:lpstr>Wingdings</vt:lpstr>
      <vt:lpstr>Office Theme</vt:lpstr>
      <vt:lpstr>NLP – Level-3 Training</vt:lpstr>
      <vt:lpstr>AGENDA</vt:lpstr>
      <vt:lpstr>Introduction</vt:lpstr>
      <vt:lpstr>What’s Topic Modelling ?</vt:lpstr>
      <vt:lpstr>Scope of Topic Modelling</vt:lpstr>
      <vt:lpstr>Topic Modelling - Usage</vt:lpstr>
      <vt:lpstr>Topic Modelling Algorithms</vt:lpstr>
      <vt:lpstr>Latent Dirichlet Allocation (LDA)</vt:lpstr>
      <vt:lpstr>LDA (conti…)</vt:lpstr>
      <vt:lpstr>LDA (conti…)</vt:lpstr>
      <vt:lpstr>LDA (conti…)</vt:lpstr>
      <vt:lpstr>INTRODUCTION</vt:lpstr>
      <vt:lpstr>INTRODUCTION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RAMASWAMY M</dc:creator>
  <cp:lastModifiedBy>RAMASWAMY M</cp:lastModifiedBy>
  <cp:revision>224</cp:revision>
  <dcterms:created xsi:type="dcterms:W3CDTF">2020-12-24T08:25:35Z</dcterms:created>
  <dcterms:modified xsi:type="dcterms:W3CDTF">2021-02-02T04:00:45Z</dcterms:modified>
</cp:coreProperties>
</file>