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0" r:id="rId3"/>
    <p:sldId id="259" r:id="rId4"/>
    <p:sldId id="262" r:id="rId5"/>
    <p:sldId id="264" r:id="rId6"/>
    <p:sldId id="265" r:id="rId7"/>
    <p:sldId id="266" r:id="rId8"/>
    <p:sldId id="261" r:id="rId9"/>
    <p:sldId id="263"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9F5DBB-A133-44A5-BFE6-37C1D0285007}"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86DB5-A17B-4B7B-BA51-BC85025A4FF9}" type="slidenum">
              <a:rPr lang="en-US" smtClean="0"/>
              <a:t>‹#›</a:t>
            </a:fld>
            <a:endParaRPr lang="en-US"/>
          </a:p>
        </p:txBody>
      </p:sp>
    </p:spTree>
    <p:extLst>
      <p:ext uri="{BB962C8B-B14F-4D97-AF65-F5344CB8AC3E}">
        <p14:creationId xmlns:p14="http://schemas.microsoft.com/office/powerpoint/2010/main" val="1033304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9F5DBB-A133-44A5-BFE6-37C1D0285007}"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86DB5-A17B-4B7B-BA51-BC85025A4FF9}" type="slidenum">
              <a:rPr lang="en-US" smtClean="0"/>
              <a:t>‹#›</a:t>
            </a:fld>
            <a:endParaRPr lang="en-US"/>
          </a:p>
        </p:txBody>
      </p:sp>
    </p:spTree>
    <p:extLst>
      <p:ext uri="{BB962C8B-B14F-4D97-AF65-F5344CB8AC3E}">
        <p14:creationId xmlns:p14="http://schemas.microsoft.com/office/powerpoint/2010/main" val="2791890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59F5DBB-A133-44A5-BFE6-37C1D0285007}"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86DB5-A17B-4B7B-BA51-BC85025A4FF9}" type="slidenum">
              <a:rPr lang="en-US" smtClean="0"/>
              <a:t>‹#›</a:t>
            </a:fld>
            <a:endParaRPr lang="en-US"/>
          </a:p>
        </p:txBody>
      </p:sp>
    </p:spTree>
    <p:extLst>
      <p:ext uri="{BB962C8B-B14F-4D97-AF65-F5344CB8AC3E}">
        <p14:creationId xmlns:p14="http://schemas.microsoft.com/office/powerpoint/2010/main" val="175043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59F5DBB-A133-44A5-BFE6-37C1D0285007}" type="datetimeFigureOut">
              <a:rPr lang="en-US" smtClean="0"/>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86DB5-A17B-4B7B-BA51-BC85025A4FF9}" type="slidenum">
              <a:rPr lang="en-US" smtClean="0"/>
              <a:t>‹#›</a:t>
            </a:fld>
            <a:endParaRPr lang="en-US"/>
          </a:p>
        </p:txBody>
      </p:sp>
    </p:spTree>
    <p:extLst>
      <p:ext uri="{BB962C8B-B14F-4D97-AF65-F5344CB8AC3E}">
        <p14:creationId xmlns:p14="http://schemas.microsoft.com/office/powerpoint/2010/main" val="1228892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F5DBB-A133-44A5-BFE6-37C1D0285007}"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86DB5-A17B-4B7B-BA51-BC85025A4FF9}" type="slidenum">
              <a:rPr lang="en-US" smtClean="0"/>
              <a:t>‹#›</a:t>
            </a:fld>
            <a:endParaRPr lang="en-US"/>
          </a:p>
        </p:txBody>
      </p:sp>
    </p:spTree>
    <p:extLst>
      <p:ext uri="{BB962C8B-B14F-4D97-AF65-F5344CB8AC3E}">
        <p14:creationId xmlns:p14="http://schemas.microsoft.com/office/powerpoint/2010/main" val="1076594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F5DBB-A133-44A5-BFE6-37C1D0285007}"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86DB5-A17B-4B7B-BA51-BC85025A4FF9}" type="slidenum">
              <a:rPr lang="en-US" smtClean="0"/>
              <a:t>‹#›</a:t>
            </a:fld>
            <a:endParaRPr lang="en-US"/>
          </a:p>
        </p:txBody>
      </p:sp>
    </p:spTree>
    <p:extLst>
      <p:ext uri="{BB962C8B-B14F-4D97-AF65-F5344CB8AC3E}">
        <p14:creationId xmlns:p14="http://schemas.microsoft.com/office/powerpoint/2010/main" val="428025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F5DBB-A133-44A5-BFE6-37C1D0285007}"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86DB5-A17B-4B7B-BA51-BC85025A4FF9}" type="slidenum">
              <a:rPr lang="en-US" smtClean="0"/>
              <a:t>‹#›</a:t>
            </a:fld>
            <a:endParaRPr lang="en-US"/>
          </a:p>
        </p:txBody>
      </p:sp>
    </p:spTree>
    <p:extLst>
      <p:ext uri="{BB962C8B-B14F-4D97-AF65-F5344CB8AC3E}">
        <p14:creationId xmlns:p14="http://schemas.microsoft.com/office/powerpoint/2010/main" val="380268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F5DBB-A133-44A5-BFE6-37C1D0285007}"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86DB5-A17B-4B7B-BA51-BC85025A4FF9}" type="slidenum">
              <a:rPr lang="en-US" smtClean="0"/>
              <a:t>‹#›</a:t>
            </a:fld>
            <a:endParaRPr lang="en-US"/>
          </a:p>
        </p:txBody>
      </p:sp>
    </p:spTree>
    <p:extLst>
      <p:ext uri="{BB962C8B-B14F-4D97-AF65-F5344CB8AC3E}">
        <p14:creationId xmlns:p14="http://schemas.microsoft.com/office/powerpoint/2010/main" val="47228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9F5DBB-A133-44A5-BFE6-37C1D0285007}"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86DB5-A17B-4B7B-BA51-BC85025A4FF9}" type="slidenum">
              <a:rPr lang="en-US" smtClean="0"/>
              <a:t>‹#›</a:t>
            </a:fld>
            <a:endParaRPr lang="en-US"/>
          </a:p>
        </p:txBody>
      </p:sp>
    </p:spTree>
    <p:extLst>
      <p:ext uri="{BB962C8B-B14F-4D97-AF65-F5344CB8AC3E}">
        <p14:creationId xmlns:p14="http://schemas.microsoft.com/office/powerpoint/2010/main" val="2917229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9F5DBB-A133-44A5-BFE6-37C1D0285007}" type="datetimeFigureOut">
              <a:rPr lang="en-US" smtClean="0"/>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86DB5-A17B-4B7B-BA51-BC85025A4FF9}" type="slidenum">
              <a:rPr lang="en-US" smtClean="0"/>
              <a:t>‹#›</a:t>
            </a:fld>
            <a:endParaRPr lang="en-US"/>
          </a:p>
        </p:txBody>
      </p:sp>
    </p:spTree>
    <p:extLst>
      <p:ext uri="{BB962C8B-B14F-4D97-AF65-F5344CB8AC3E}">
        <p14:creationId xmlns:p14="http://schemas.microsoft.com/office/powerpoint/2010/main" val="304274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9F5DBB-A133-44A5-BFE6-37C1D0285007}" type="datetimeFigureOut">
              <a:rPr lang="en-US" smtClean="0"/>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86DB5-A17B-4B7B-BA51-BC85025A4FF9}" type="slidenum">
              <a:rPr lang="en-US" smtClean="0"/>
              <a:t>‹#›</a:t>
            </a:fld>
            <a:endParaRPr lang="en-US"/>
          </a:p>
        </p:txBody>
      </p:sp>
    </p:spTree>
    <p:extLst>
      <p:ext uri="{BB962C8B-B14F-4D97-AF65-F5344CB8AC3E}">
        <p14:creationId xmlns:p14="http://schemas.microsoft.com/office/powerpoint/2010/main" val="1512266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F5DBB-A133-44A5-BFE6-37C1D0285007}" type="datetimeFigureOut">
              <a:rPr lang="en-US" smtClean="0"/>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86DB5-A17B-4B7B-BA51-BC85025A4FF9}" type="slidenum">
              <a:rPr lang="en-US" smtClean="0"/>
              <a:t>‹#›</a:t>
            </a:fld>
            <a:endParaRPr lang="en-US"/>
          </a:p>
        </p:txBody>
      </p:sp>
    </p:spTree>
    <p:extLst>
      <p:ext uri="{BB962C8B-B14F-4D97-AF65-F5344CB8AC3E}">
        <p14:creationId xmlns:p14="http://schemas.microsoft.com/office/powerpoint/2010/main" val="3911135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9F5DBB-A133-44A5-BFE6-37C1D0285007}"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86DB5-A17B-4B7B-BA51-BC85025A4FF9}" type="slidenum">
              <a:rPr lang="en-US" smtClean="0"/>
              <a:t>‹#›</a:t>
            </a:fld>
            <a:endParaRPr lang="en-US"/>
          </a:p>
        </p:txBody>
      </p:sp>
    </p:spTree>
    <p:extLst>
      <p:ext uri="{BB962C8B-B14F-4D97-AF65-F5344CB8AC3E}">
        <p14:creationId xmlns:p14="http://schemas.microsoft.com/office/powerpoint/2010/main" val="4083254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59F5DBB-A133-44A5-BFE6-37C1D0285007}" type="datetimeFigureOut">
              <a:rPr lang="en-US" smtClean="0"/>
              <a:t>9/20/2021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5B86DB5-A17B-4B7B-BA51-BC85025A4FF9}" type="slidenum">
              <a:rPr lang="en-US" smtClean="0"/>
              <a:t>‹#›</a:t>
            </a:fld>
            <a:endParaRPr lang="en-US"/>
          </a:p>
        </p:txBody>
      </p:sp>
    </p:spTree>
    <p:extLst>
      <p:ext uri="{BB962C8B-B14F-4D97-AF65-F5344CB8AC3E}">
        <p14:creationId xmlns:p14="http://schemas.microsoft.com/office/powerpoint/2010/main" val="7985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59F5DBB-A133-44A5-BFE6-37C1D0285007}" type="datetimeFigureOut">
              <a:rPr lang="en-US" smtClean="0"/>
              <a:t>9/20/2021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5B86DB5-A17B-4B7B-BA51-BC85025A4FF9}" type="slidenum">
              <a:rPr lang="en-US" smtClean="0"/>
              <a:t>‹#›</a:t>
            </a:fld>
            <a:endParaRPr lang="en-US"/>
          </a:p>
        </p:txBody>
      </p:sp>
    </p:spTree>
    <p:extLst>
      <p:ext uri="{BB962C8B-B14F-4D97-AF65-F5344CB8AC3E}">
        <p14:creationId xmlns:p14="http://schemas.microsoft.com/office/powerpoint/2010/main" val="6696946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06A75-DA0D-4215-963C-37D8305E3266}"/>
              </a:ext>
            </a:extLst>
          </p:cNvPr>
          <p:cNvSpPr>
            <a:spLocks noGrp="1"/>
          </p:cNvSpPr>
          <p:nvPr>
            <p:ph type="ctrTitle"/>
          </p:nvPr>
        </p:nvSpPr>
        <p:spPr>
          <a:xfrm>
            <a:off x="725331" y="1671942"/>
            <a:ext cx="10572000" cy="1618132"/>
          </a:xfrm>
          <a:effectLst/>
        </p:spPr>
        <p:txBody>
          <a:bodyPr vert="horz" lIns="91440" tIns="45720" rIns="91440" bIns="45720" rtlCol="0" anchor="t">
            <a:normAutofit/>
          </a:bodyPr>
          <a:lstStyle/>
          <a:p>
            <a:pPr algn="ctr"/>
            <a:r>
              <a:rPr lang="en-US" dirty="0">
                <a:solidFill>
                  <a:schemeClr val="tx1"/>
                </a:solidFill>
              </a:rPr>
              <a:t>What’s new in Selenium 4?</a:t>
            </a:r>
          </a:p>
        </p:txBody>
      </p:sp>
      <p:sp>
        <p:nvSpPr>
          <p:cNvPr id="3" name="Subtitle 2">
            <a:extLst>
              <a:ext uri="{FF2B5EF4-FFF2-40B4-BE49-F238E27FC236}">
                <a16:creationId xmlns:a16="http://schemas.microsoft.com/office/drawing/2014/main" id="{9D51E6EF-EFB4-4E49-9281-442739FF753C}"/>
              </a:ext>
            </a:extLst>
          </p:cNvPr>
          <p:cNvSpPr>
            <a:spLocks noGrp="1"/>
          </p:cNvSpPr>
          <p:nvPr>
            <p:ph type="subTitle" idx="1"/>
          </p:nvPr>
        </p:nvSpPr>
        <p:spPr>
          <a:xfrm>
            <a:off x="810001" y="2723702"/>
            <a:ext cx="10572000" cy="1881172"/>
          </a:xfrm>
          <a:effectLst/>
        </p:spPr>
        <p:txBody>
          <a:bodyPr vert="horz" lIns="91440" tIns="45720" rIns="91440" bIns="45720" rtlCol="0" anchor="b">
            <a:normAutofit/>
          </a:bodyPr>
          <a:lstStyle/>
          <a:p>
            <a:pPr algn="r"/>
            <a:r>
              <a:rPr lang="en-US" sz="2000" b="1" dirty="0"/>
              <a:t>Ramchandra Chorghade</a:t>
            </a:r>
          </a:p>
          <a:p>
            <a:pPr algn="r"/>
            <a:r>
              <a:rPr lang="en-US" sz="2000" b="1" dirty="0"/>
              <a:t>20/09/2021</a:t>
            </a:r>
          </a:p>
        </p:txBody>
      </p:sp>
      <p:sp>
        <p:nvSpPr>
          <p:cNvPr id="43" name="Freeform: Shape 42">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76983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blue and white logo&#10;&#10;Description automatically generated with low confidence">
            <a:extLst>
              <a:ext uri="{FF2B5EF4-FFF2-40B4-BE49-F238E27FC236}">
                <a16:creationId xmlns:a16="http://schemas.microsoft.com/office/drawing/2014/main" id="{0E1CD0E9-F4B8-47F3-90C5-F4DEA7B2C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903" y="1488551"/>
            <a:ext cx="6587067" cy="4097867"/>
          </a:xfrm>
          <a:prstGeom prst="rect">
            <a:avLst/>
          </a:prstGeom>
        </p:spPr>
      </p:pic>
    </p:spTree>
    <p:extLst>
      <p:ext uri="{BB962C8B-B14F-4D97-AF65-F5344CB8AC3E}">
        <p14:creationId xmlns:p14="http://schemas.microsoft.com/office/powerpoint/2010/main" val="182490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80142D58-D9E5-4CBF-97D7-FF4131E86022}"/>
              </a:ext>
            </a:extLst>
          </p:cNvPr>
          <p:cNvSpPr>
            <a:spLocks noGrp="1"/>
          </p:cNvSpPr>
          <p:nvPr>
            <p:ph type="ctrTitle"/>
          </p:nvPr>
        </p:nvSpPr>
        <p:spPr>
          <a:xfrm>
            <a:off x="451515" y="1734857"/>
            <a:ext cx="3765483" cy="3388287"/>
          </a:xfrm>
        </p:spPr>
        <p:txBody>
          <a:bodyPr vert="horz" lIns="91440" tIns="45720" rIns="91440" bIns="45720" rtlCol="0" anchor="ctr">
            <a:normAutofit/>
          </a:bodyPr>
          <a:lstStyle/>
          <a:p>
            <a:r>
              <a:rPr lang="en-US" sz="4000"/>
              <a:t>Key Changes</a:t>
            </a:r>
          </a:p>
        </p:txBody>
      </p:sp>
      <p:sp>
        <p:nvSpPr>
          <p:cNvPr id="3" name="Subtitle 2">
            <a:extLst>
              <a:ext uri="{FF2B5EF4-FFF2-40B4-BE49-F238E27FC236}">
                <a16:creationId xmlns:a16="http://schemas.microsoft.com/office/drawing/2014/main" id="{9D51E6EF-EFB4-4E49-9281-442739FF753C}"/>
              </a:ext>
            </a:extLst>
          </p:cNvPr>
          <p:cNvSpPr>
            <a:spLocks noGrp="1"/>
          </p:cNvSpPr>
          <p:nvPr>
            <p:ph type="subTitle" idx="1"/>
          </p:nvPr>
        </p:nvSpPr>
        <p:spPr>
          <a:xfrm>
            <a:off x="6008068" y="465667"/>
            <a:ext cx="5365218" cy="5413340"/>
          </a:xfrm>
          <a:effectLst/>
        </p:spPr>
        <p:txBody>
          <a:bodyPr vert="horz" lIns="91440" tIns="45720" rIns="91440" bIns="45720" rtlCol="0" anchor="ctr">
            <a:normAutofit/>
          </a:bodyPr>
          <a:lstStyle/>
          <a:p>
            <a:pPr>
              <a:buFont typeface="Wingdings 2" charset="2"/>
              <a:buChar char=""/>
            </a:pPr>
            <a:endParaRPr lang="en-US" b="1" dirty="0"/>
          </a:p>
          <a:p>
            <a:pPr>
              <a:buFont typeface="Wingdings 2" charset="2"/>
              <a:buChar char=""/>
            </a:pPr>
            <a:r>
              <a:rPr lang="en-US" b="1" dirty="0"/>
              <a:t>Architectural changes</a:t>
            </a:r>
          </a:p>
          <a:p>
            <a:pPr>
              <a:buFont typeface="Wingdings 2" charset="2"/>
              <a:buChar char=""/>
            </a:pPr>
            <a:r>
              <a:rPr lang="en-US" b="1" dirty="0"/>
              <a:t> WebDriver changes</a:t>
            </a:r>
          </a:p>
          <a:p>
            <a:pPr>
              <a:buFont typeface="Wingdings 2" charset="2"/>
              <a:buChar char=""/>
            </a:pPr>
            <a:r>
              <a:rPr lang="en-US" b="1" dirty="0"/>
              <a:t> Deprecated Components </a:t>
            </a:r>
          </a:p>
          <a:p>
            <a:pPr marL="0" lvl="1" algn="l">
              <a:buFont typeface="Wingdings 2" charset="2"/>
              <a:buChar char=""/>
            </a:pPr>
            <a:r>
              <a:rPr lang="en-US" sz="1800" b="1" dirty="0">
                <a:solidFill>
                  <a:schemeClr val="tx1"/>
                </a:solidFill>
              </a:rPr>
              <a:t> Selenium IDE</a:t>
            </a:r>
          </a:p>
          <a:p>
            <a:pPr marL="0" lvl="1" algn="l">
              <a:buFont typeface="Wingdings 2" charset="2"/>
              <a:buChar char=""/>
            </a:pPr>
            <a:r>
              <a:rPr lang="en-US" sz="1800" b="1" dirty="0">
                <a:solidFill>
                  <a:schemeClr val="tx1"/>
                </a:solidFill>
              </a:rPr>
              <a:t> Selenium Grid</a:t>
            </a:r>
          </a:p>
        </p:txBody>
      </p:sp>
    </p:spTree>
    <p:extLst>
      <p:ext uri="{BB962C8B-B14F-4D97-AF65-F5344CB8AC3E}">
        <p14:creationId xmlns:p14="http://schemas.microsoft.com/office/powerpoint/2010/main" val="189763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4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4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400"/>
                                        <p:tgtEl>
                                          <p:spTgt spid="3">
                                            <p:txEl>
                                              <p:pRg st="3" end="3"/>
                                            </p:txEl>
                                          </p:spTgt>
                                        </p:tgtEl>
                                      </p:cBhvr>
                                    </p:animEffect>
                                  </p:childTnLst>
                                </p:cTn>
                              </p:par>
                              <p:par>
                                <p:cTn id="18" presetID="10" presetClass="entr" presetSubtype="0" fill="hold" grpId="0" nodeType="withEffect">
                                  <p:stCondLst>
                                    <p:cond delay="2000"/>
                                  </p:stCondLst>
                                  <p:iterate type="lt">
                                    <p:tmPct val="10000"/>
                                  </p:iterate>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400"/>
                                        <p:tgtEl>
                                          <p:spTgt spid="3">
                                            <p:txEl>
                                              <p:pRg st="4" end="4"/>
                                            </p:txEl>
                                          </p:spTgt>
                                        </p:tgtEl>
                                      </p:cBhvr>
                                    </p:animEffect>
                                  </p:childTnLst>
                                </p:cTn>
                              </p:par>
                              <p:par>
                                <p:cTn id="21" presetID="10" presetClass="entr" presetSubtype="0" fill="hold" grpId="0" nodeType="withEffect">
                                  <p:stCondLst>
                                    <p:cond delay="2000"/>
                                  </p:stCondLst>
                                  <p:iterate type="lt">
                                    <p:tmPct val="10000"/>
                                  </p:iterate>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4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E06A75-DA0D-4215-963C-37D8305E3266}"/>
              </a:ext>
            </a:extLst>
          </p:cNvPr>
          <p:cNvSpPr>
            <a:spLocks noGrp="1"/>
          </p:cNvSpPr>
          <p:nvPr>
            <p:ph type="ctrTitle"/>
          </p:nvPr>
        </p:nvSpPr>
        <p:spPr>
          <a:xfrm>
            <a:off x="304800" y="447188"/>
            <a:ext cx="11077198" cy="970450"/>
          </a:xfrm>
          <a:effectLst/>
        </p:spPr>
        <p:txBody>
          <a:bodyPr vert="horz" lIns="91440" tIns="45720" rIns="91440" bIns="45720" rtlCol="0" anchor="b">
            <a:normAutofit/>
          </a:bodyPr>
          <a:lstStyle/>
          <a:p>
            <a:r>
              <a:rPr lang="en-US" sz="4000" dirty="0"/>
              <a:t>Architectural Changes</a:t>
            </a:r>
          </a:p>
        </p:txBody>
      </p:sp>
      <p:sp>
        <p:nvSpPr>
          <p:cNvPr id="3" name="Subtitle 2">
            <a:extLst>
              <a:ext uri="{FF2B5EF4-FFF2-40B4-BE49-F238E27FC236}">
                <a16:creationId xmlns:a16="http://schemas.microsoft.com/office/drawing/2014/main" id="{9D51E6EF-EFB4-4E49-9281-442739FF753C}"/>
              </a:ext>
            </a:extLst>
          </p:cNvPr>
          <p:cNvSpPr>
            <a:spLocks noGrp="1"/>
          </p:cNvSpPr>
          <p:nvPr>
            <p:ph type="subTitle" idx="1"/>
          </p:nvPr>
        </p:nvSpPr>
        <p:spPr>
          <a:xfrm>
            <a:off x="127221" y="2074333"/>
            <a:ext cx="11751511" cy="4622800"/>
          </a:xfrm>
          <a:effectLst/>
        </p:spPr>
        <p:txBody>
          <a:bodyPr vert="horz" lIns="91440" tIns="45720" rIns="91440" bIns="45720" rtlCol="0" anchor="ctr">
            <a:noAutofit/>
          </a:bodyPr>
          <a:lstStyle/>
          <a:p>
            <a:pPr marL="285750" indent="-285750">
              <a:buFont typeface="Courier New" panose="02070309020205020404" pitchFamily="49" charset="0"/>
              <a:buChar char="o"/>
            </a:pPr>
            <a:r>
              <a:rPr lang="en-US" b="1" dirty="0"/>
              <a:t>Selenium 4 does not include the JSON Wire Protocol, and now It follows the W3C standard Protocol, does not require encoding and decoding of the API, so communication happens directly between the client and server.</a:t>
            </a:r>
          </a:p>
          <a:p>
            <a:pPr marL="800100" lvl="1" indent="-342900" algn="just">
              <a:lnSpc>
                <a:spcPts val="2160"/>
              </a:lnSpc>
              <a:spcBef>
                <a:spcPts val="0"/>
              </a:spcBef>
              <a:spcAft>
                <a:spcPts val="800"/>
              </a:spcAft>
              <a:buSzPts val="1000"/>
              <a:buFont typeface="Symbol" panose="05050102010706020507" pitchFamily="18" charset="2"/>
              <a:buChar char=""/>
              <a:tabLst>
                <a:tab pos="457200" algn="l"/>
              </a:tabLst>
            </a:pPr>
            <a:r>
              <a:rPr lang="en-US" sz="1400" dirty="0"/>
              <a:t>Selenium Client sends out a request to perform a command.</a:t>
            </a:r>
          </a:p>
          <a:p>
            <a:pPr marL="800100" lvl="1" indent="-342900" algn="just">
              <a:lnSpc>
                <a:spcPts val="2160"/>
              </a:lnSpc>
              <a:spcBef>
                <a:spcPts val="0"/>
              </a:spcBef>
              <a:spcAft>
                <a:spcPts val="800"/>
              </a:spcAft>
              <a:buSzPts val="1000"/>
              <a:buFont typeface="Symbol" panose="05050102010706020507" pitchFamily="18" charset="2"/>
              <a:buChar char=""/>
              <a:tabLst>
                <a:tab pos="457200" algn="l"/>
              </a:tabLst>
            </a:pPr>
            <a:r>
              <a:rPr lang="en-US" sz="1400" dirty="0"/>
              <a:t>The WebDriver Language Bindings is a code library designed to drive actions.</a:t>
            </a:r>
          </a:p>
          <a:p>
            <a:pPr marL="800100" lvl="1" indent="-342900" algn="just">
              <a:lnSpc>
                <a:spcPts val="2160"/>
              </a:lnSpc>
              <a:spcBef>
                <a:spcPts val="0"/>
              </a:spcBef>
              <a:spcAft>
                <a:spcPts val="800"/>
              </a:spcAft>
              <a:buSzPts val="1000"/>
              <a:buFont typeface="Symbol" panose="05050102010706020507" pitchFamily="18" charset="2"/>
              <a:buChar char=""/>
              <a:tabLst>
                <a:tab pos="457200" algn="l"/>
              </a:tabLst>
            </a:pPr>
            <a:r>
              <a:rPr lang="en-US" sz="1400" dirty="0"/>
              <a:t>Browser Drivers receive the request and then return a response after an automation Test Script executes on the Web Browser.</a:t>
            </a:r>
          </a:p>
          <a:p>
            <a:pPr marL="285750" indent="-285750">
              <a:buFont typeface="Courier New" panose="02070309020205020404" pitchFamily="49" charset="0"/>
              <a:buChar char="o"/>
            </a:pPr>
            <a:r>
              <a:rPr lang="en-US" b="1" dirty="0"/>
              <a:t>Removed the supports for the browsers Opera and Phantom JS. Opera users can use the Chrome browser, whereas Phantom JS users can use Chrome or Firefox in headless mode.</a:t>
            </a:r>
          </a:p>
          <a:p>
            <a:pPr marL="285750" indent="-285750">
              <a:buFont typeface="Courier New" panose="02070309020205020404" pitchFamily="49" charset="0"/>
              <a:buChar char="o"/>
            </a:pPr>
            <a:r>
              <a:rPr lang="en-US" b="1" dirty="0">
                <a:effectLst/>
                <a:ea typeface="Calibri" panose="020F0502020204030204" pitchFamily="34" charset="0"/>
              </a:rPr>
              <a:t>Earlier in Selenium 3, the </a:t>
            </a:r>
            <a:r>
              <a:rPr lang="en-US" b="1" dirty="0" err="1">
                <a:effectLst/>
                <a:ea typeface="Calibri" panose="020F0502020204030204" pitchFamily="34" charset="0"/>
              </a:rPr>
              <a:t>ChromeDriver</a:t>
            </a:r>
            <a:r>
              <a:rPr lang="en-US" b="1" dirty="0">
                <a:effectLst/>
                <a:ea typeface="Calibri" panose="020F0502020204030204" pitchFamily="34" charset="0"/>
              </a:rPr>
              <a:t> extends directly to the </a:t>
            </a:r>
            <a:r>
              <a:rPr lang="en-US" b="1" dirty="0" err="1">
                <a:effectLst/>
                <a:ea typeface="Calibri" panose="020F0502020204030204" pitchFamily="34" charset="0"/>
              </a:rPr>
              <a:t>RemoteWebDriver</a:t>
            </a:r>
            <a:r>
              <a:rPr lang="en-US" b="1" dirty="0">
                <a:effectLst/>
                <a:ea typeface="Calibri" panose="020F0502020204030204" pitchFamily="34" charset="0"/>
              </a:rPr>
              <a:t> class. But now in Selenium 4, </a:t>
            </a:r>
            <a:r>
              <a:rPr lang="en-US" b="1" dirty="0" err="1">
                <a:effectLst/>
                <a:ea typeface="Calibri" panose="020F0502020204030204" pitchFamily="34" charset="0"/>
              </a:rPr>
              <a:t>ChromeDriver</a:t>
            </a:r>
            <a:r>
              <a:rPr lang="en-US" b="1" dirty="0">
                <a:effectLst/>
                <a:ea typeface="Calibri" panose="020F0502020204030204" pitchFamily="34" charset="0"/>
              </a:rPr>
              <a:t> &amp; </a:t>
            </a:r>
            <a:r>
              <a:rPr lang="en-US" b="1" dirty="0" err="1">
                <a:effectLst/>
                <a:ea typeface="Calibri" panose="020F0502020204030204" pitchFamily="34" charset="0"/>
              </a:rPr>
              <a:t>EdgeDriver</a:t>
            </a:r>
            <a:r>
              <a:rPr lang="en-US" b="1" dirty="0">
                <a:effectLst/>
                <a:ea typeface="Calibri" panose="020F0502020204030204" pitchFamily="34" charset="0"/>
              </a:rPr>
              <a:t> class extends to </a:t>
            </a:r>
            <a:r>
              <a:rPr lang="en-US" b="1" dirty="0" err="1">
                <a:effectLst/>
                <a:ea typeface="Calibri" panose="020F0502020204030204" pitchFamily="34" charset="0"/>
              </a:rPr>
              <a:t>ChromiumDriver</a:t>
            </a:r>
            <a:r>
              <a:rPr lang="en-US" b="1" dirty="0">
                <a:effectLst/>
                <a:ea typeface="Calibri" panose="020F0502020204030204" pitchFamily="34" charset="0"/>
              </a:rPr>
              <a:t>. </a:t>
            </a:r>
            <a:r>
              <a:rPr lang="en-US" b="1" dirty="0" err="1">
                <a:effectLst/>
                <a:ea typeface="Calibri" panose="020F0502020204030204" pitchFamily="34" charset="0"/>
              </a:rPr>
              <a:t>ChromiumDriver</a:t>
            </a:r>
            <a:r>
              <a:rPr lang="en-US" b="1" dirty="0">
                <a:effectLst/>
                <a:ea typeface="Calibri" panose="020F0502020204030204" pitchFamily="34" charset="0"/>
              </a:rPr>
              <a:t> class has some predefined methods to access the dev tool and it extends the </a:t>
            </a:r>
            <a:r>
              <a:rPr lang="en-US" b="1" dirty="0" err="1">
                <a:effectLst/>
                <a:ea typeface="Calibri" panose="020F0502020204030204" pitchFamily="34" charset="0"/>
              </a:rPr>
              <a:t>RemoteWebDriver</a:t>
            </a:r>
            <a:r>
              <a:rPr lang="en-US" b="1" dirty="0">
                <a:effectLst/>
                <a:ea typeface="Calibri" panose="020F0502020204030204" pitchFamily="34" charset="0"/>
              </a:rPr>
              <a:t>.</a:t>
            </a:r>
          </a:p>
          <a:p>
            <a:pPr marL="285750" indent="-285750">
              <a:buFont typeface="Courier New" panose="02070309020205020404" pitchFamily="49" charset="0"/>
              <a:buChar char="o"/>
            </a:pPr>
            <a:r>
              <a:rPr lang="en-US" b="1" dirty="0">
                <a:ea typeface="Calibri" panose="020F0502020204030204" pitchFamily="34" charset="0"/>
              </a:rPr>
              <a:t>Updated </a:t>
            </a:r>
            <a:r>
              <a:rPr lang="en-US" b="1" dirty="0">
                <a:effectLst/>
                <a:ea typeface="Calibri" panose="020F0502020204030204" pitchFamily="34" charset="0"/>
              </a:rPr>
              <a:t>all the official documents related to Selenium that include WebDriver, Grid and IDE to explain the latest changes.</a:t>
            </a:r>
          </a:p>
        </p:txBody>
      </p:sp>
    </p:spTree>
    <p:extLst>
      <p:ext uri="{BB962C8B-B14F-4D97-AF65-F5344CB8AC3E}">
        <p14:creationId xmlns:p14="http://schemas.microsoft.com/office/powerpoint/2010/main" val="50624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E06A75-DA0D-4215-963C-37D8305E3266}"/>
              </a:ext>
            </a:extLst>
          </p:cNvPr>
          <p:cNvSpPr>
            <a:spLocks noGrp="1"/>
          </p:cNvSpPr>
          <p:nvPr>
            <p:ph type="ctrTitle"/>
          </p:nvPr>
        </p:nvSpPr>
        <p:spPr>
          <a:xfrm>
            <a:off x="810000" y="447188"/>
            <a:ext cx="10571998" cy="970450"/>
          </a:xfrm>
          <a:effectLst/>
        </p:spPr>
        <p:txBody>
          <a:bodyPr vert="horz" lIns="91440" tIns="45720" rIns="91440" bIns="45720" rtlCol="0" anchor="b">
            <a:normAutofit/>
          </a:bodyPr>
          <a:lstStyle/>
          <a:p>
            <a:r>
              <a:rPr lang="en-US" sz="4000" dirty="0"/>
              <a:t>Selenium WebDriver</a:t>
            </a:r>
          </a:p>
        </p:txBody>
      </p:sp>
      <p:sp>
        <p:nvSpPr>
          <p:cNvPr id="3" name="Subtitle 2">
            <a:extLst>
              <a:ext uri="{FF2B5EF4-FFF2-40B4-BE49-F238E27FC236}">
                <a16:creationId xmlns:a16="http://schemas.microsoft.com/office/drawing/2014/main" id="{9D51E6EF-EFB4-4E49-9281-442739FF753C}"/>
              </a:ext>
            </a:extLst>
          </p:cNvPr>
          <p:cNvSpPr>
            <a:spLocks noGrp="1"/>
          </p:cNvSpPr>
          <p:nvPr>
            <p:ph type="subTitle" idx="1"/>
          </p:nvPr>
        </p:nvSpPr>
        <p:spPr>
          <a:xfrm>
            <a:off x="177801" y="2185988"/>
            <a:ext cx="11658600" cy="4418012"/>
          </a:xfrm>
          <a:effectLst/>
        </p:spPr>
        <p:txBody>
          <a:bodyPr vert="horz" lIns="91440" tIns="45720" rIns="91440" bIns="45720" rtlCol="0" anchor="ctr">
            <a:normAutofit/>
          </a:bodyPr>
          <a:lstStyle/>
          <a:p>
            <a:pPr>
              <a:buFont typeface="Wingdings 2" charset="2"/>
              <a:buChar char=""/>
            </a:pPr>
            <a:r>
              <a:rPr lang="en-US" sz="1800" b="1" dirty="0">
                <a:effectLst/>
                <a:ea typeface="Calibri" panose="020F0502020204030204" pitchFamily="34" charset="0"/>
              </a:rPr>
              <a:t>Open the new tab on the browser: </a:t>
            </a:r>
            <a:r>
              <a:rPr lang="en-US" sz="1800" dirty="0">
                <a:effectLst/>
                <a:ea typeface="Calibri" panose="020F0502020204030204" pitchFamily="34" charset="0"/>
              </a:rPr>
              <a:t>Now in Selenium 4, the user can open a URL in a new tab along with the existing tab. Two tabs on the same browser.</a:t>
            </a:r>
          </a:p>
          <a:p>
            <a:pPr>
              <a:buFont typeface="Wingdings 2" charset="2"/>
              <a:buChar char=""/>
            </a:pPr>
            <a:endParaRPr lang="en-US" sz="1800" dirty="0">
              <a:effectLst/>
              <a:ea typeface="Calibri" panose="020F0502020204030204" pitchFamily="34" charset="0"/>
            </a:endParaRPr>
          </a:p>
          <a:p>
            <a:pPr>
              <a:buFont typeface="Wingdings 2" charset="2"/>
              <a:buChar char=""/>
            </a:pPr>
            <a:r>
              <a:rPr lang="en-US" b="1" dirty="0">
                <a:ea typeface="Calibri" panose="020F0502020204030204" pitchFamily="34" charset="0"/>
              </a:rPr>
              <a:t>Open the new window on the browser: U</a:t>
            </a:r>
            <a:r>
              <a:rPr lang="en-US" sz="1800" dirty="0">
                <a:effectLst/>
                <a:ea typeface="Calibri" panose="020F0502020204030204" pitchFamily="34" charset="0"/>
              </a:rPr>
              <a:t>sers can also open the new window on the same browser. if the user wants to access two applications in the same browser, the user can now do this.</a:t>
            </a:r>
          </a:p>
          <a:p>
            <a:pPr>
              <a:buFont typeface="Wingdings 2" charset="2"/>
              <a:buChar char=""/>
            </a:pPr>
            <a:endParaRPr lang="en-US" sz="1800" dirty="0">
              <a:effectLst/>
              <a:ea typeface="Calibri" panose="020F0502020204030204" pitchFamily="34" charset="0"/>
            </a:endParaRPr>
          </a:p>
          <a:p>
            <a:pPr>
              <a:buFont typeface="Wingdings 2" charset="2"/>
              <a:buChar char=""/>
            </a:pPr>
            <a:r>
              <a:rPr lang="en-US" b="1" dirty="0">
                <a:ea typeface="Calibri" panose="020F0502020204030204" pitchFamily="34" charset="0"/>
              </a:rPr>
              <a:t>Object Location: </a:t>
            </a:r>
            <a:r>
              <a:rPr lang="en-US" dirty="0">
                <a:ea typeface="Calibri" panose="020F0502020204030204" pitchFamily="34" charset="0"/>
              </a:rPr>
              <a:t>U</a:t>
            </a:r>
            <a:r>
              <a:rPr lang="en-US" sz="1800" dirty="0">
                <a:effectLst/>
                <a:ea typeface="Calibri" panose="020F0502020204030204" pitchFamily="34" charset="0"/>
              </a:rPr>
              <a:t>sers can achieve the coordinates, dimension, height, width, etc. as the location of the web elements or object.</a:t>
            </a:r>
          </a:p>
          <a:p>
            <a:pPr marR="0" lvl="0">
              <a:lnSpc>
                <a:spcPct val="107000"/>
              </a:lnSpc>
              <a:spcBef>
                <a:spcPts val="0"/>
              </a:spcBef>
              <a:spcAft>
                <a:spcPts val="0"/>
              </a:spcAft>
              <a:buSzPts val="1000"/>
              <a:tabLst>
                <a:tab pos="457200" algn="l"/>
              </a:tabLst>
            </a:pPr>
            <a:endParaRPr lang="en-US" sz="1800" dirty="0">
              <a:effectLst/>
              <a:ea typeface="Times New Roman" panose="02020603050405020304" pitchFamily="18" charset="0"/>
            </a:endParaRPr>
          </a:p>
          <a:p>
            <a:pPr>
              <a:buFont typeface="Wingdings 2" charset="2"/>
              <a:buChar char=""/>
            </a:pPr>
            <a:r>
              <a:rPr lang="en-US" sz="1800" b="1" dirty="0">
                <a:effectLst/>
                <a:ea typeface="Calibri" panose="020F0502020204030204" pitchFamily="34" charset="0"/>
              </a:rPr>
              <a:t>Capture screenshot of specific web element: </a:t>
            </a:r>
            <a:r>
              <a:rPr lang="en-US" sz="1800" dirty="0">
                <a:effectLst/>
                <a:ea typeface="Calibri" panose="020F0502020204030204" pitchFamily="34" charset="0"/>
              </a:rPr>
              <a:t>Earlier, users can take a screenshot of the entire page as there was no provision to take the screenshot of the specific web element. But with Selenium 4, users can take the screenshot of a specific web element.</a:t>
            </a:r>
            <a:endParaRPr lang="en-US" dirty="0"/>
          </a:p>
        </p:txBody>
      </p:sp>
    </p:spTree>
    <p:extLst>
      <p:ext uri="{BB962C8B-B14F-4D97-AF65-F5344CB8AC3E}">
        <p14:creationId xmlns:p14="http://schemas.microsoft.com/office/powerpoint/2010/main" val="361069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E06A75-DA0D-4215-963C-37D8305E3266}"/>
              </a:ext>
            </a:extLst>
          </p:cNvPr>
          <p:cNvSpPr>
            <a:spLocks noGrp="1"/>
          </p:cNvSpPr>
          <p:nvPr>
            <p:ph type="ctrTitle"/>
          </p:nvPr>
        </p:nvSpPr>
        <p:spPr>
          <a:xfrm>
            <a:off x="810000" y="447188"/>
            <a:ext cx="10571998" cy="970450"/>
          </a:xfrm>
          <a:effectLst/>
        </p:spPr>
        <p:txBody>
          <a:bodyPr vert="horz" lIns="91440" tIns="45720" rIns="91440" bIns="45720" rtlCol="0" anchor="b">
            <a:normAutofit/>
          </a:bodyPr>
          <a:lstStyle/>
          <a:p>
            <a:r>
              <a:rPr lang="en-US" sz="4000" dirty="0"/>
              <a:t>Selenium WebDriver…</a:t>
            </a:r>
          </a:p>
        </p:txBody>
      </p:sp>
      <p:sp>
        <p:nvSpPr>
          <p:cNvPr id="3" name="Subtitle 2">
            <a:extLst>
              <a:ext uri="{FF2B5EF4-FFF2-40B4-BE49-F238E27FC236}">
                <a16:creationId xmlns:a16="http://schemas.microsoft.com/office/drawing/2014/main" id="{9D51E6EF-EFB4-4E49-9281-442739FF753C}"/>
              </a:ext>
            </a:extLst>
          </p:cNvPr>
          <p:cNvSpPr>
            <a:spLocks noGrp="1"/>
          </p:cNvSpPr>
          <p:nvPr>
            <p:ph type="subTitle" idx="1"/>
          </p:nvPr>
        </p:nvSpPr>
        <p:spPr>
          <a:xfrm>
            <a:off x="160867" y="2185988"/>
            <a:ext cx="11819465" cy="3893079"/>
          </a:xfrm>
          <a:effectLst/>
        </p:spPr>
        <p:txBody>
          <a:bodyPr vert="horz" lIns="91440" tIns="45720" rIns="91440" bIns="45720" rtlCol="0" anchor="ctr">
            <a:normAutofit/>
          </a:bodyPr>
          <a:lstStyle/>
          <a:p>
            <a:pPr>
              <a:buFont typeface="Wingdings 2" charset="2"/>
              <a:buChar char=""/>
            </a:pPr>
            <a:endParaRPr lang="en-US" b="1" dirty="0"/>
          </a:p>
          <a:p>
            <a:pPr>
              <a:buFont typeface="Wingdings 2" charset="2"/>
              <a:buChar char=""/>
            </a:pPr>
            <a:r>
              <a:rPr lang="en-US" b="1" dirty="0">
                <a:ea typeface="Calibri" panose="020F0502020204030204" pitchFamily="34" charset="0"/>
              </a:rPr>
              <a:t>Relative Locators: </a:t>
            </a:r>
            <a:r>
              <a:rPr lang="en-US" dirty="0">
                <a:ea typeface="Calibri" panose="020F0502020204030204" pitchFamily="34" charset="0"/>
              </a:rPr>
              <a:t>T</a:t>
            </a:r>
            <a:r>
              <a:rPr lang="en-US" sz="1800" dirty="0">
                <a:effectLst/>
                <a:ea typeface="Times New Roman" panose="02020603050405020304" pitchFamily="18" charset="0"/>
              </a:rPr>
              <a:t>his functionality is being added to find out the element which is present nearby to other web element or we can say that it can find the web elements based on GUI location.</a:t>
            </a:r>
          </a:p>
          <a:p>
            <a:pPr>
              <a:buFont typeface="Wingdings 2" charset="2"/>
              <a:buChar char=""/>
            </a:pPr>
            <a:endParaRPr lang="en-US" sz="1800" dirty="0">
              <a:effectLst/>
              <a:ea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effectLst/>
                <a:ea typeface="Calibri" panose="020F0502020204030204" pitchFamily="34" charset="0"/>
                <a:cs typeface="Times New Roman" panose="02020603050405020304" pitchFamily="18" charset="0"/>
              </a:rPr>
              <a:t>below():</a:t>
            </a:r>
            <a:r>
              <a:rPr lang="en-US" sz="1800" dirty="0">
                <a:effectLst/>
                <a:ea typeface="Calibri" panose="020F0502020204030204" pitchFamily="34" charset="0"/>
                <a:cs typeface="Times New Roman" panose="02020603050405020304" pitchFamily="18" charset="0"/>
              </a:rPr>
              <a:t> Web element located below for the specified element.</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err="1">
                <a:effectLst/>
                <a:ea typeface="Calibri" panose="020F0502020204030204" pitchFamily="34" charset="0"/>
                <a:cs typeface="Times New Roman" panose="02020603050405020304" pitchFamily="18" charset="0"/>
              </a:rPr>
              <a:t>toLeftOf</a:t>
            </a:r>
            <a:r>
              <a:rPr lang="en-US" sz="1800" b="1"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 Target web element which is present to the left of specified element.</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err="1">
                <a:effectLst/>
                <a:ea typeface="Calibri" panose="020F0502020204030204" pitchFamily="34" charset="0"/>
                <a:cs typeface="Times New Roman" panose="02020603050405020304" pitchFamily="18" charset="0"/>
              </a:rPr>
              <a:t>toRightOf</a:t>
            </a:r>
            <a:r>
              <a:rPr lang="en-US" sz="1800" b="1" dirty="0">
                <a:effectLst/>
                <a:ea typeface="Calibri" panose="020F0502020204030204" pitchFamily="34" charset="0"/>
                <a:cs typeface="Times New Roman" panose="02020603050405020304" pitchFamily="18" charset="0"/>
              </a:rPr>
              <a:t>():</a:t>
            </a:r>
            <a:r>
              <a:rPr lang="en-US" sz="1800" dirty="0">
                <a:effectLst/>
                <a:ea typeface="Calibri" panose="020F0502020204030204" pitchFamily="34" charset="0"/>
                <a:cs typeface="Times New Roman" panose="02020603050405020304" pitchFamily="18" charset="0"/>
              </a:rPr>
              <a:t> Target web element which is presented to the right of a specified element.</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effectLst/>
                <a:ea typeface="Calibri" panose="020F0502020204030204" pitchFamily="34" charset="0"/>
                <a:cs typeface="Times New Roman" panose="02020603050405020304" pitchFamily="18" charset="0"/>
              </a:rPr>
              <a:t>above():</a:t>
            </a:r>
            <a:r>
              <a:rPr lang="en-US" sz="1800" dirty="0">
                <a:effectLst/>
                <a:ea typeface="Calibri" panose="020F0502020204030204" pitchFamily="34" charset="0"/>
                <a:cs typeface="Times New Roman" panose="02020603050405020304" pitchFamily="18" charset="0"/>
              </a:rPr>
              <a:t> Web element located above for the specified element.</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effectLst/>
                <a:ea typeface="Calibri" panose="020F0502020204030204" pitchFamily="34" charset="0"/>
                <a:cs typeface="Times New Roman" panose="02020603050405020304" pitchFamily="18" charset="0"/>
              </a:rPr>
              <a:t>near() :</a:t>
            </a:r>
            <a:r>
              <a:rPr lang="en-US" sz="1800" dirty="0">
                <a:effectLst/>
                <a:ea typeface="Calibri" panose="020F0502020204030204" pitchFamily="34" charset="0"/>
                <a:cs typeface="Times New Roman" panose="02020603050405020304" pitchFamily="18" charset="0"/>
              </a:rPr>
              <a:t> Target web element which is away(approx. 50 pixels) from the specified element.</a:t>
            </a:r>
            <a:endParaRPr lang="en-US" dirty="0">
              <a:ea typeface="Calibri" panose="020F0502020204030204" pitchFamily="34" charset="0"/>
              <a:cs typeface="Times New Roman" panose="02020603050405020304" pitchFamily="18" charset="0"/>
            </a:endParaRPr>
          </a:p>
          <a:p>
            <a:pPr marR="0" lvl="0">
              <a:lnSpc>
                <a:spcPct val="107000"/>
              </a:lnSpc>
              <a:spcBef>
                <a:spcPts val="0"/>
              </a:spcBef>
              <a:spcAft>
                <a:spcPts val="0"/>
              </a:spcAft>
              <a:buSzPts val="1000"/>
              <a:tabLst>
                <a:tab pos="457200" algn="l"/>
              </a:tabLst>
            </a:pPr>
            <a:endParaRPr lang="en-US" sz="1800" dirty="0">
              <a:effectLst/>
              <a:ea typeface="Times New Roman" panose="02020603050405020304" pitchFamily="18" charset="0"/>
            </a:endParaRPr>
          </a:p>
          <a:p>
            <a:pPr marR="0" lvl="0">
              <a:lnSpc>
                <a:spcPct val="107000"/>
              </a:lnSpc>
              <a:spcBef>
                <a:spcPts val="0"/>
              </a:spcBef>
              <a:spcAft>
                <a:spcPts val="0"/>
              </a:spcAft>
              <a:buSzPts val="1000"/>
              <a:tabLst>
                <a:tab pos="457200" algn="l"/>
              </a:tabLst>
            </a:pPr>
            <a:r>
              <a:rPr lang="en-US" sz="1800" b="1" dirty="0">
                <a:effectLst/>
                <a:ea typeface="Times New Roman" panose="02020603050405020304" pitchFamily="18" charset="0"/>
              </a:rPr>
              <a:t>All the above relative locator's method support “</a:t>
            </a:r>
            <a:r>
              <a:rPr lang="en-US" sz="1800" b="1" dirty="0" err="1">
                <a:effectLst/>
                <a:ea typeface="Times New Roman" panose="02020603050405020304" pitchFamily="18" charset="0"/>
              </a:rPr>
              <a:t>withTagName</a:t>
            </a:r>
            <a:r>
              <a:rPr lang="en-US" sz="1800" b="1" dirty="0">
                <a:effectLst/>
                <a:ea typeface="Times New Roman" panose="02020603050405020304" pitchFamily="18" charset="0"/>
              </a:rPr>
              <a:t>” method.</a:t>
            </a:r>
          </a:p>
          <a:p>
            <a:pPr>
              <a:buFont typeface="Wingdings 2" charset="2"/>
              <a:buChar char=""/>
            </a:pPr>
            <a:endParaRPr lang="en-US" b="1" dirty="0"/>
          </a:p>
          <a:p>
            <a:pPr marL="342900" indent="-342900">
              <a:buFont typeface="Wingdings 2" charset="2"/>
              <a:buChar char=""/>
            </a:pPr>
            <a:endParaRPr lang="en-US" dirty="0"/>
          </a:p>
        </p:txBody>
      </p:sp>
    </p:spTree>
    <p:extLst>
      <p:ext uri="{BB962C8B-B14F-4D97-AF65-F5344CB8AC3E}">
        <p14:creationId xmlns:p14="http://schemas.microsoft.com/office/powerpoint/2010/main" val="269387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E06A75-DA0D-4215-963C-37D8305E3266}"/>
              </a:ext>
            </a:extLst>
          </p:cNvPr>
          <p:cNvSpPr>
            <a:spLocks noGrp="1"/>
          </p:cNvSpPr>
          <p:nvPr>
            <p:ph type="ctrTitle"/>
          </p:nvPr>
        </p:nvSpPr>
        <p:spPr>
          <a:xfrm>
            <a:off x="378196" y="447188"/>
            <a:ext cx="10571998" cy="970450"/>
          </a:xfrm>
          <a:effectLst/>
        </p:spPr>
        <p:txBody>
          <a:bodyPr vert="horz" lIns="91440" tIns="45720" rIns="91440" bIns="45720" rtlCol="0" anchor="b">
            <a:normAutofit fontScale="90000"/>
          </a:bodyPr>
          <a:lstStyle/>
          <a:p>
            <a:r>
              <a:rPr lang="en-US" sz="4000" dirty="0"/>
              <a:t>Deprecated Components &amp; Replacements</a:t>
            </a:r>
          </a:p>
        </p:txBody>
      </p:sp>
      <p:sp>
        <p:nvSpPr>
          <p:cNvPr id="3" name="Subtitle 2">
            <a:extLst>
              <a:ext uri="{FF2B5EF4-FFF2-40B4-BE49-F238E27FC236}">
                <a16:creationId xmlns:a16="http://schemas.microsoft.com/office/drawing/2014/main" id="{9D51E6EF-EFB4-4E49-9281-442739FF753C}"/>
              </a:ext>
            </a:extLst>
          </p:cNvPr>
          <p:cNvSpPr>
            <a:spLocks noGrp="1"/>
          </p:cNvSpPr>
          <p:nvPr>
            <p:ph type="subTitle" idx="1"/>
          </p:nvPr>
        </p:nvSpPr>
        <p:spPr>
          <a:xfrm>
            <a:off x="194734" y="2185988"/>
            <a:ext cx="11641666" cy="4138612"/>
          </a:xfrm>
          <a:effectLst/>
        </p:spPr>
        <p:txBody>
          <a:bodyPr vert="horz" lIns="91440" tIns="45720" rIns="91440" bIns="45720" rtlCol="0" anchor="ctr">
            <a:noAutofit/>
          </a:bodyPr>
          <a:lstStyle/>
          <a:p>
            <a:pPr>
              <a:lnSpc>
                <a:spcPct val="90000"/>
              </a:lnSpc>
              <a:buFont typeface="Wingdings 2" charset="2"/>
              <a:buChar char=""/>
            </a:pPr>
            <a:r>
              <a:rPr lang="en-US" b="1" dirty="0"/>
              <a:t>Actions: </a:t>
            </a:r>
            <a:r>
              <a:rPr lang="en-US" dirty="0"/>
              <a:t>Few new methods have been added to the Actions class as a replacement of the classes.</a:t>
            </a:r>
          </a:p>
          <a:p>
            <a:pPr marL="342900" indent="-342900">
              <a:lnSpc>
                <a:spcPct val="90000"/>
              </a:lnSpc>
              <a:buSzPts val="1000"/>
              <a:buFont typeface="Arial" panose="020B0604020202020204" pitchFamily="34" charset="0"/>
              <a:buChar char="•"/>
              <a:tabLst>
                <a:tab pos="457200" algn="l"/>
              </a:tabLst>
            </a:pPr>
            <a:r>
              <a:rPr lang="en-US" b="1" dirty="0" err="1"/>
              <a:t>moveToElement</a:t>
            </a:r>
            <a:r>
              <a:rPr lang="en-US" b="1" dirty="0"/>
              <a:t>(</a:t>
            </a:r>
            <a:r>
              <a:rPr lang="en-US" b="1" dirty="0" err="1"/>
              <a:t>onElement</a:t>
            </a:r>
            <a:r>
              <a:rPr lang="en-US" b="1" dirty="0"/>
              <a:t>).click()  </a:t>
            </a:r>
            <a:r>
              <a:rPr lang="en-US" b="1" dirty="0">
                <a:sym typeface="Wingdings" panose="05000000000000000000" pitchFamily="2" charset="2"/>
              </a:rPr>
              <a:t> </a:t>
            </a:r>
            <a:r>
              <a:rPr lang="en-US" b="1" dirty="0"/>
              <a:t>click(</a:t>
            </a:r>
            <a:r>
              <a:rPr lang="en-US" b="1" dirty="0" err="1"/>
              <a:t>WebElement</a:t>
            </a:r>
            <a:r>
              <a:rPr lang="en-US" b="1" dirty="0"/>
              <a:t>)</a:t>
            </a:r>
          </a:p>
          <a:p>
            <a:pPr marL="342900" indent="-342900">
              <a:lnSpc>
                <a:spcPct val="90000"/>
              </a:lnSpc>
              <a:buSzPts val="1000"/>
              <a:buFont typeface="Arial" panose="020B0604020202020204" pitchFamily="34" charset="0"/>
              <a:buChar char="•"/>
              <a:tabLst>
                <a:tab pos="457200" algn="l"/>
              </a:tabLst>
            </a:pPr>
            <a:r>
              <a:rPr lang="en-US" b="1" dirty="0" err="1"/>
              <a:t>moveToElement</a:t>
            </a:r>
            <a:r>
              <a:rPr lang="en-US" b="1" dirty="0"/>
              <a:t>(</a:t>
            </a:r>
            <a:r>
              <a:rPr lang="en-US" b="1" dirty="0" err="1"/>
              <a:t>onElement</a:t>
            </a:r>
            <a:r>
              <a:rPr lang="en-US" b="1" dirty="0"/>
              <a:t>).</a:t>
            </a:r>
            <a:r>
              <a:rPr lang="en-US" b="1" dirty="0" err="1"/>
              <a:t>clickAndHold</a:t>
            </a:r>
            <a:r>
              <a:rPr lang="en-US" b="1" dirty="0"/>
              <a:t>() </a:t>
            </a:r>
            <a:r>
              <a:rPr lang="en-US" b="1" dirty="0">
                <a:sym typeface="Wingdings" panose="05000000000000000000" pitchFamily="2" charset="2"/>
              </a:rPr>
              <a:t> </a:t>
            </a:r>
            <a:r>
              <a:rPr lang="en-US" b="1" dirty="0" err="1"/>
              <a:t>clickAndHold</a:t>
            </a:r>
            <a:r>
              <a:rPr lang="en-US" b="1" dirty="0"/>
              <a:t>(</a:t>
            </a:r>
            <a:r>
              <a:rPr lang="en-US" b="1" dirty="0" err="1"/>
              <a:t>WebElement</a:t>
            </a:r>
            <a:r>
              <a:rPr lang="en-US" b="1" dirty="0"/>
              <a:t>)</a:t>
            </a:r>
          </a:p>
          <a:p>
            <a:pPr marL="342900" indent="-342900">
              <a:lnSpc>
                <a:spcPct val="90000"/>
              </a:lnSpc>
              <a:buSzPts val="1000"/>
              <a:buFont typeface="Arial" panose="020B0604020202020204" pitchFamily="34" charset="0"/>
              <a:buChar char="•"/>
              <a:tabLst>
                <a:tab pos="457200" algn="l"/>
              </a:tabLst>
            </a:pPr>
            <a:r>
              <a:rPr lang="en-US" b="1" i="0" dirty="0" err="1">
                <a:effectLst/>
              </a:rPr>
              <a:t>moveToElement</a:t>
            </a:r>
            <a:r>
              <a:rPr lang="en-US" b="1" i="0" dirty="0">
                <a:effectLst/>
              </a:rPr>
              <a:t>(</a:t>
            </a:r>
            <a:r>
              <a:rPr lang="en-US" b="1" i="0" dirty="0" err="1">
                <a:effectLst/>
              </a:rPr>
              <a:t>onElement</a:t>
            </a:r>
            <a:r>
              <a:rPr lang="en-US" b="1" i="0" dirty="0">
                <a:effectLst/>
              </a:rPr>
              <a:t>).</a:t>
            </a:r>
            <a:r>
              <a:rPr lang="en-US" b="1" i="0" dirty="0" err="1">
                <a:effectLst/>
              </a:rPr>
              <a:t>contextClick</a:t>
            </a:r>
            <a:r>
              <a:rPr lang="en-US" b="1" i="0" dirty="0">
                <a:effectLst/>
              </a:rPr>
              <a:t>()  </a:t>
            </a:r>
            <a:r>
              <a:rPr lang="en-US" b="1" i="0" dirty="0">
                <a:effectLst/>
                <a:sym typeface="Wingdings" panose="05000000000000000000" pitchFamily="2" charset="2"/>
              </a:rPr>
              <a:t> </a:t>
            </a:r>
            <a:r>
              <a:rPr lang="en-US" b="1" i="0" dirty="0" err="1">
                <a:effectLst/>
              </a:rPr>
              <a:t>contextClick</a:t>
            </a:r>
            <a:r>
              <a:rPr lang="en-US" b="1" i="0" dirty="0">
                <a:effectLst/>
              </a:rPr>
              <a:t>(</a:t>
            </a:r>
            <a:r>
              <a:rPr lang="en-US" b="1" i="0" dirty="0" err="1">
                <a:effectLst/>
              </a:rPr>
              <a:t>WebElement</a:t>
            </a:r>
            <a:r>
              <a:rPr lang="en-US" b="1" i="0" dirty="0">
                <a:effectLst/>
              </a:rPr>
              <a:t>) </a:t>
            </a:r>
          </a:p>
          <a:p>
            <a:pPr marL="342900" indent="-342900">
              <a:lnSpc>
                <a:spcPct val="90000"/>
              </a:lnSpc>
              <a:buSzPts val="1000"/>
              <a:buFont typeface="Arial" panose="020B0604020202020204" pitchFamily="34" charset="0"/>
              <a:buChar char="•"/>
              <a:tabLst>
                <a:tab pos="457200" algn="l"/>
              </a:tabLst>
            </a:pPr>
            <a:r>
              <a:rPr lang="en-US" b="1" i="0" dirty="0" err="1">
                <a:effectLst/>
              </a:rPr>
              <a:t>moveToElement</a:t>
            </a:r>
            <a:r>
              <a:rPr lang="en-US" b="1" i="0" dirty="0">
                <a:effectLst/>
              </a:rPr>
              <a:t>(element).</a:t>
            </a:r>
            <a:r>
              <a:rPr lang="en-US" b="1" i="0" dirty="0" err="1">
                <a:effectLst/>
              </a:rPr>
              <a:t>doubleClick</a:t>
            </a:r>
            <a:r>
              <a:rPr lang="en-US" b="1" i="0" dirty="0">
                <a:effectLst/>
              </a:rPr>
              <a:t>()</a:t>
            </a:r>
            <a:r>
              <a:rPr lang="en-US" b="1" dirty="0"/>
              <a:t> </a:t>
            </a:r>
            <a:r>
              <a:rPr lang="en-US" b="1" dirty="0">
                <a:sym typeface="Wingdings" panose="05000000000000000000" pitchFamily="2" charset="2"/>
              </a:rPr>
              <a:t> </a:t>
            </a:r>
            <a:r>
              <a:rPr lang="en-US" b="1" i="0" dirty="0" err="1">
                <a:effectLst/>
              </a:rPr>
              <a:t>doubleClick</a:t>
            </a:r>
            <a:r>
              <a:rPr lang="en-US" b="1" i="0" dirty="0">
                <a:effectLst/>
              </a:rPr>
              <a:t>(</a:t>
            </a:r>
            <a:r>
              <a:rPr lang="en-US" b="1" i="0" dirty="0" err="1">
                <a:effectLst/>
              </a:rPr>
              <a:t>WebElement</a:t>
            </a:r>
            <a:r>
              <a:rPr lang="en-US" b="1" i="0" dirty="0">
                <a:effectLst/>
              </a:rPr>
              <a:t>)</a:t>
            </a:r>
            <a:r>
              <a:rPr lang="en-US" b="1" dirty="0"/>
              <a:t> </a:t>
            </a:r>
          </a:p>
          <a:p>
            <a:pPr marL="342900" indent="-342900">
              <a:lnSpc>
                <a:spcPct val="90000"/>
              </a:lnSpc>
              <a:buSzPts val="1000"/>
              <a:buFont typeface="Arial" panose="020B0604020202020204" pitchFamily="34" charset="0"/>
              <a:buChar char="•"/>
              <a:tabLst>
                <a:tab pos="457200" algn="l"/>
              </a:tabLst>
            </a:pPr>
            <a:r>
              <a:rPr lang="en-US" b="1" i="0" dirty="0">
                <a:effectLst/>
              </a:rPr>
              <a:t>release()  </a:t>
            </a:r>
            <a:r>
              <a:rPr lang="en-US" b="1" i="0" dirty="0">
                <a:effectLst/>
                <a:sym typeface="Wingdings" panose="05000000000000000000" pitchFamily="2" charset="2"/>
              </a:rPr>
              <a:t> </a:t>
            </a:r>
            <a:r>
              <a:rPr lang="en-US" i="0" dirty="0">
                <a:effectLst/>
              </a:rPr>
              <a:t>was part of </a:t>
            </a:r>
            <a:r>
              <a:rPr lang="en-US" b="0" i="0" dirty="0" err="1">
                <a:effectLst/>
              </a:rPr>
              <a:t>ButtonReleaseAction</a:t>
            </a:r>
            <a:r>
              <a:rPr lang="en-US" b="0" i="0" dirty="0">
                <a:effectLst/>
              </a:rPr>
              <a:t> class and now moved to Actions class.</a:t>
            </a:r>
          </a:p>
          <a:p>
            <a:pPr marL="342900" indent="-342900">
              <a:lnSpc>
                <a:spcPct val="90000"/>
              </a:lnSpc>
              <a:buSzPts val="1000"/>
              <a:buFont typeface="Wingdings 2" charset="2"/>
              <a:buChar char=""/>
              <a:tabLst>
                <a:tab pos="457200" algn="l"/>
              </a:tabLst>
            </a:pPr>
            <a:endParaRPr lang="en-US" b="0" i="0" dirty="0">
              <a:effectLst/>
            </a:endParaRPr>
          </a:p>
          <a:p>
            <a:pPr>
              <a:lnSpc>
                <a:spcPct val="90000"/>
              </a:lnSpc>
              <a:buFont typeface="Wingdings 2" charset="2"/>
              <a:buChar char=""/>
            </a:pPr>
            <a:r>
              <a:rPr lang="en-US" b="1" dirty="0" err="1"/>
              <a:t>FluentWait</a:t>
            </a:r>
            <a:r>
              <a:rPr lang="en-US" b="1" dirty="0"/>
              <a:t>: </a:t>
            </a:r>
            <a:r>
              <a:rPr lang="en-US" b="0" i="0" dirty="0" err="1">
                <a:effectLst/>
              </a:rPr>
              <a:t>withTimeout</a:t>
            </a:r>
            <a:r>
              <a:rPr lang="en-US" b="0" i="0" dirty="0">
                <a:effectLst/>
              </a:rPr>
              <a:t>() and </a:t>
            </a:r>
            <a:r>
              <a:rPr lang="en-US" b="0" i="0" dirty="0" err="1">
                <a:effectLst/>
              </a:rPr>
              <a:t>pollingEvery</a:t>
            </a:r>
            <a:r>
              <a:rPr lang="en-US" b="0" i="0" dirty="0">
                <a:effectLst/>
              </a:rPr>
              <a:t>() from </a:t>
            </a:r>
            <a:r>
              <a:rPr lang="en-US" b="0" i="0" dirty="0" err="1">
                <a:effectLst/>
              </a:rPr>
              <a:t>FluentWait</a:t>
            </a:r>
            <a:r>
              <a:rPr lang="en-US" b="0" i="0" dirty="0">
                <a:effectLst/>
              </a:rPr>
              <a:t> class have been changed. Now both methods accept a single parameter </a:t>
            </a:r>
            <a:r>
              <a:rPr lang="en-US" b="0" i="0" dirty="0" err="1">
                <a:effectLst/>
              </a:rPr>
              <a:t>java.time.Duration</a:t>
            </a:r>
            <a:r>
              <a:rPr lang="en-US" b="0" i="0" dirty="0">
                <a:effectLst/>
              </a:rPr>
              <a:t> in replacement of two parameters int and </a:t>
            </a:r>
            <a:r>
              <a:rPr lang="en-US" b="0" i="0" dirty="0" err="1">
                <a:effectLst/>
              </a:rPr>
              <a:t>TimeUnit</a:t>
            </a:r>
            <a:r>
              <a:rPr lang="en-US" b="0" i="0" dirty="0">
                <a:effectLst/>
              </a:rPr>
              <a:t>.</a:t>
            </a:r>
            <a:endParaRPr lang="en-US" b="1" dirty="0"/>
          </a:p>
          <a:p>
            <a:pPr marL="342900" indent="-342900">
              <a:lnSpc>
                <a:spcPct val="90000"/>
              </a:lnSpc>
              <a:buFont typeface="Wingdings 2" charset="2"/>
              <a:buChar char=""/>
            </a:pPr>
            <a:endParaRPr lang="en-US" dirty="0"/>
          </a:p>
        </p:txBody>
      </p:sp>
    </p:spTree>
    <p:extLst>
      <p:ext uri="{BB962C8B-B14F-4D97-AF65-F5344CB8AC3E}">
        <p14:creationId xmlns:p14="http://schemas.microsoft.com/office/powerpoint/2010/main" val="332110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E06A75-DA0D-4215-963C-37D8305E3266}"/>
              </a:ext>
            </a:extLst>
          </p:cNvPr>
          <p:cNvSpPr>
            <a:spLocks noGrp="1"/>
          </p:cNvSpPr>
          <p:nvPr>
            <p:ph type="ctrTitle"/>
          </p:nvPr>
        </p:nvSpPr>
        <p:spPr>
          <a:xfrm>
            <a:off x="296334" y="447188"/>
            <a:ext cx="11085664" cy="970450"/>
          </a:xfrm>
          <a:effectLst/>
        </p:spPr>
        <p:txBody>
          <a:bodyPr vert="horz" lIns="91440" tIns="45720" rIns="91440" bIns="45720" rtlCol="0" anchor="b">
            <a:normAutofit/>
          </a:bodyPr>
          <a:lstStyle/>
          <a:p>
            <a:r>
              <a:rPr lang="en-US" sz="3700" dirty="0"/>
              <a:t>Deprecated Components &amp; Replacements…</a:t>
            </a:r>
          </a:p>
        </p:txBody>
      </p:sp>
      <p:sp>
        <p:nvSpPr>
          <p:cNvPr id="3" name="Subtitle 2">
            <a:extLst>
              <a:ext uri="{FF2B5EF4-FFF2-40B4-BE49-F238E27FC236}">
                <a16:creationId xmlns:a16="http://schemas.microsoft.com/office/drawing/2014/main" id="{9D51E6EF-EFB4-4E49-9281-442739FF753C}"/>
              </a:ext>
            </a:extLst>
          </p:cNvPr>
          <p:cNvSpPr>
            <a:spLocks noGrp="1"/>
          </p:cNvSpPr>
          <p:nvPr>
            <p:ph type="subTitle" idx="1"/>
          </p:nvPr>
        </p:nvSpPr>
        <p:spPr>
          <a:xfrm>
            <a:off x="296334" y="2185988"/>
            <a:ext cx="11607800" cy="4440843"/>
          </a:xfrm>
          <a:effectLst/>
        </p:spPr>
        <p:txBody>
          <a:bodyPr vert="horz" lIns="91440" tIns="45720" rIns="91440" bIns="45720" rtlCol="0" anchor="ctr">
            <a:noAutofit/>
          </a:bodyPr>
          <a:lstStyle/>
          <a:p>
            <a:pPr>
              <a:lnSpc>
                <a:spcPct val="90000"/>
              </a:lnSpc>
              <a:buFont typeface="Wingdings 2" charset="2"/>
              <a:buChar char=""/>
            </a:pPr>
            <a:r>
              <a:rPr lang="en-US" b="1" dirty="0"/>
              <a:t>Driver Constructors: </a:t>
            </a:r>
            <a:r>
              <a:rPr lang="en-US" b="0" i="0" dirty="0">
                <a:effectLst/>
              </a:rPr>
              <a:t>driver constructors have been deprecated. Namely, the ones that accepted Capabilities objects have been replaced with ones that accept Options.</a:t>
            </a:r>
          </a:p>
          <a:p>
            <a:pPr marL="342900" indent="-342900">
              <a:lnSpc>
                <a:spcPct val="90000"/>
              </a:lnSpc>
              <a:buSzPts val="1000"/>
              <a:buFont typeface="Arial" panose="020B0604020202020204" pitchFamily="34" charset="0"/>
              <a:buChar char="•"/>
              <a:tabLst>
                <a:tab pos="457200" algn="l"/>
              </a:tabLst>
            </a:pPr>
            <a:r>
              <a:rPr lang="en-US" b="1" dirty="0" err="1"/>
              <a:t>ChromeDriver</a:t>
            </a:r>
            <a:r>
              <a:rPr lang="en-US" b="1" dirty="0"/>
              <a:t>(Capabilities) </a:t>
            </a:r>
            <a:r>
              <a:rPr lang="en-US" b="1" dirty="0">
                <a:sym typeface="Wingdings" panose="05000000000000000000" pitchFamily="2" charset="2"/>
              </a:rPr>
              <a:t> </a:t>
            </a:r>
            <a:r>
              <a:rPr lang="en-US" b="1" dirty="0" err="1"/>
              <a:t>ChromeDriver</a:t>
            </a:r>
            <a:r>
              <a:rPr lang="en-US" b="1" dirty="0"/>
              <a:t>(</a:t>
            </a:r>
            <a:r>
              <a:rPr lang="en-US" b="1" dirty="0" err="1"/>
              <a:t>ChromeOptions</a:t>
            </a:r>
            <a:r>
              <a:rPr lang="en-US" b="1" dirty="0"/>
              <a:t>)</a:t>
            </a:r>
          </a:p>
          <a:p>
            <a:pPr marL="342900" indent="-342900">
              <a:lnSpc>
                <a:spcPct val="90000"/>
              </a:lnSpc>
              <a:buSzPts val="1000"/>
              <a:buFont typeface="Arial" panose="020B0604020202020204" pitchFamily="34" charset="0"/>
              <a:buChar char="•"/>
              <a:tabLst>
                <a:tab pos="457200" algn="l"/>
              </a:tabLst>
            </a:pPr>
            <a:r>
              <a:rPr lang="en-US" b="1" i="0" dirty="0" err="1">
                <a:effectLst/>
              </a:rPr>
              <a:t>SafariDriver</a:t>
            </a:r>
            <a:r>
              <a:rPr lang="en-US" b="1" i="0" dirty="0">
                <a:effectLst/>
              </a:rPr>
              <a:t>(Capabilities)</a:t>
            </a:r>
            <a:r>
              <a:rPr lang="en-US" b="1" dirty="0"/>
              <a:t> </a:t>
            </a:r>
            <a:r>
              <a:rPr lang="en-US" b="1" dirty="0">
                <a:sym typeface="Wingdings" panose="05000000000000000000" pitchFamily="2" charset="2"/>
              </a:rPr>
              <a:t> </a:t>
            </a:r>
            <a:r>
              <a:rPr lang="en-US" b="1" i="0" dirty="0" err="1">
                <a:effectLst/>
              </a:rPr>
              <a:t>SafariDriver</a:t>
            </a:r>
            <a:r>
              <a:rPr lang="en-US" b="1" i="0" dirty="0">
                <a:effectLst/>
              </a:rPr>
              <a:t>(</a:t>
            </a:r>
            <a:r>
              <a:rPr lang="en-US" b="1" i="0" dirty="0" err="1">
                <a:effectLst/>
              </a:rPr>
              <a:t>SafariOptions</a:t>
            </a:r>
            <a:r>
              <a:rPr lang="en-US" b="1" i="0" dirty="0">
                <a:effectLst/>
              </a:rPr>
              <a:t>)</a:t>
            </a:r>
            <a:endParaRPr lang="en-US" b="1" dirty="0"/>
          </a:p>
          <a:p>
            <a:pPr marL="342900" indent="-342900">
              <a:lnSpc>
                <a:spcPct val="90000"/>
              </a:lnSpc>
              <a:buSzPts val="1000"/>
              <a:buFont typeface="Arial" panose="020B0604020202020204" pitchFamily="34" charset="0"/>
              <a:buChar char="•"/>
              <a:tabLst>
                <a:tab pos="457200" algn="l"/>
              </a:tabLst>
            </a:pPr>
            <a:r>
              <a:rPr lang="en-US" b="1" i="0" dirty="0" err="1">
                <a:effectLst/>
              </a:rPr>
              <a:t>EgdeDriver</a:t>
            </a:r>
            <a:r>
              <a:rPr lang="en-US" b="1" i="0" dirty="0">
                <a:effectLst/>
              </a:rPr>
              <a:t>(Capabilities)  </a:t>
            </a:r>
            <a:r>
              <a:rPr lang="en-US" b="1" i="0" dirty="0">
                <a:effectLst/>
                <a:sym typeface="Wingdings" panose="05000000000000000000" pitchFamily="2" charset="2"/>
              </a:rPr>
              <a:t> </a:t>
            </a:r>
            <a:r>
              <a:rPr lang="en-US" b="1" i="0" dirty="0" err="1">
                <a:effectLst/>
              </a:rPr>
              <a:t>EdgeDriver</a:t>
            </a:r>
            <a:r>
              <a:rPr lang="en-US" b="1" i="0" dirty="0">
                <a:effectLst/>
              </a:rPr>
              <a:t>(</a:t>
            </a:r>
            <a:r>
              <a:rPr lang="en-US" b="1" i="0" dirty="0" err="1">
                <a:effectLst/>
              </a:rPr>
              <a:t>EdgeOptions</a:t>
            </a:r>
            <a:r>
              <a:rPr lang="en-US" b="1" i="0" dirty="0">
                <a:effectLst/>
              </a:rPr>
              <a:t>)</a:t>
            </a:r>
          </a:p>
          <a:p>
            <a:pPr marL="342900" indent="-342900">
              <a:lnSpc>
                <a:spcPct val="90000"/>
              </a:lnSpc>
              <a:buSzPts val="1000"/>
              <a:buFont typeface="Arial" panose="020B0604020202020204" pitchFamily="34" charset="0"/>
              <a:buChar char="•"/>
              <a:tabLst>
                <a:tab pos="457200" algn="l"/>
              </a:tabLst>
            </a:pPr>
            <a:r>
              <a:rPr lang="en-US" b="1" i="0" dirty="0" err="1">
                <a:effectLst/>
              </a:rPr>
              <a:t>FirefoxDriver</a:t>
            </a:r>
            <a:r>
              <a:rPr lang="en-US" b="1" i="0" dirty="0">
                <a:effectLst/>
              </a:rPr>
              <a:t>(Capabilities)</a:t>
            </a:r>
            <a:r>
              <a:rPr lang="en-US" b="1" dirty="0"/>
              <a:t> </a:t>
            </a:r>
            <a:r>
              <a:rPr lang="en-US" b="1" dirty="0">
                <a:sym typeface="Wingdings" panose="05000000000000000000" pitchFamily="2" charset="2"/>
              </a:rPr>
              <a:t> </a:t>
            </a:r>
            <a:r>
              <a:rPr lang="en-US" b="1" i="0" dirty="0" err="1">
                <a:effectLst/>
              </a:rPr>
              <a:t>FirefoxDriver</a:t>
            </a:r>
            <a:r>
              <a:rPr lang="en-US" b="1" i="0" dirty="0">
                <a:effectLst/>
              </a:rPr>
              <a:t>(</a:t>
            </a:r>
            <a:r>
              <a:rPr lang="en-US" b="1" i="0" dirty="0" err="1">
                <a:effectLst/>
              </a:rPr>
              <a:t>FirefoxOptions</a:t>
            </a:r>
            <a:r>
              <a:rPr lang="en-US" b="1" i="0" dirty="0">
                <a:effectLst/>
              </a:rPr>
              <a:t>)</a:t>
            </a:r>
          </a:p>
          <a:p>
            <a:pPr marL="342900" indent="-342900">
              <a:lnSpc>
                <a:spcPct val="90000"/>
              </a:lnSpc>
              <a:buSzPts val="1000"/>
              <a:buFont typeface="Arial" panose="020B0604020202020204" pitchFamily="34" charset="0"/>
              <a:buChar char="•"/>
              <a:tabLst>
                <a:tab pos="457200" algn="l"/>
              </a:tabLst>
            </a:pPr>
            <a:r>
              <a:rPr lang="en-US" b="1" i="0" dirty="0" err="1">
                <a:effectLst/>
              </a:rPr>
              <a:t>InternetExplorerDriver</a:t>
            </a:r>
            <a:r>
              <a:rPr lang="en-US" b="1" i="0" dirty="0">
                <a:effectLst/>
              </a:rPr>
              <a:t>(Capabilities)</a:t>
            </a:r>
            <a:r>
              <a:rPr lang="en-US" b="1" dirty="0"/>
              <a:t> </a:t>
            </a:r>
            <a:r>
              <a:rPr lang="en-US" b="1" dirty="0">
                <a:sym typeface="Wingdings" panose="05000000000000000000" pitchFamily="2" charset="2"/>
              </a:rPr>
              <a:t> </a:t>
            </a:r>
            <a:r>
              <a:rPr lang="en-US" b="1" i="0" dirty="0" err="1">
                <a:effectLst/>
              </a:rPr>
              <a:t>InternetExplorerDriver</a:t>
            </a:r>
            <a:r>
              <a:rPr lang="en-US" b="1" i="0" dirty="0">
                <a:effectLst/>
              </a:rPr>
              <a:t>(</a:t>
            </a:r>
            <a:r>
              <a:rPr lang="en-US" b="1" i="0" dirty="0" err="1">
                <a:effectLst/>
              </a:rPr>
              <a:t>InternetExplorerOptions</a:t>
            </a:r>
            <a:r>
              <a:rPr lang="en-US" b="1" i="0" dirty="0">
                <a:effectLst/>
              </a:rPr>
              <a:t>)</a:t>
            </a:r>
          </a:p>
          <a:p>
            <a:pPr>
              <a:lnSpc>
                <a:spcPct val="90000"/>
              </a:lnSpc>
              <a:buSzPts val="1000"/>
              <a:tabLst>
                <a:tab pos="457200" algn="l"/>
              </a:tabLst>
            </a:pPr>
            <a:endParaRPr lang="en-US" b="1" dirty="0"/>
          </a:p>
          <a:p>
            <a:pPr>
              <a:lnSpc>
                <a:spcPct val="90000"/>
              </a:lnSpc>
              <a:buFont typeface="Wingdings 2" charset="2"/>
              <a:buChar char=""/>
            </a:pPr>
            <a:r>
              <a:rPr lang="en-US" b="1" dirty="0" err="1"/>
              <a:t>FindsBy</a:t>
            </a:r>
            <a:r>
              <a:rPr lang="en-US" b="1" dirty="0"/>
              <a:t>:</a:t>
            </a:r>
            <a:r>
              <a:rPr lang="en-US" dirty="0"/>
              <a:t> </a:t>
            </a:r>
            <a:r>
              <a:rPr lang="en-US" dirty="0" err="1"/>
              <a:t>FindsBy</a:t>
            </a:r>
            <a:r>
              <a:rPr lang="en-US" dirty="0"/>
              <a:t> interfaces are part of </a:t>
            </a:r>
            <a:r>
              <a:rPr lang="en-US" dirty="0" err="1"/>
              <a:t>org.openqa.selenium.internal</a:t>
            </a:r>
            <a:r>
              <a:rPr lang="en-US" dirty="0"/>
              <a:t> package having </a:t>
            </a:r>
            <a:r>
              <a:rPr lang="en-US" dirty="0" err="1"/>
              <a:t>findElement</a:t>
            </a:r>
            <a:r>
              <a:rPr lang="en-US" dirty="0"/>
              <a:t>(By) and </a:t>
            </a:r>
            <a:r>
              <a:rPr lang="en-US" dirty="0" err="1"/>
              <a:t>findElements</a:t>
            </a:r>
            <a:r>
              <a:rPr lang="en-US" dirty="0"/>
              <a:t>(By) methods, implemented by the </a:t>
            </a:r>
            <a:r>
              <a:rPr lang="en-US" dirty="0" err="1"/>
              <a:t>RemoteWebDriver</a:t>
            </a:r>
            <a:r>
              <a:rPr lang="en-US" dirty="0"/>
              <a:t> class. These are now deprecated as part of Selenium 4.</a:t>
            </a:r>
          </a:p>
          <a:p>
            <a:pPr marL="342900" indent="-342900">
              <a:lnSpc>
                <a:spcPct val="90000"/>
              </a:lnSpc>
              <a:buSzPts val="1000"/>
              <a:buFont typeface="Wingdings 2" charset="2"/>
              <a:buChar char=""/>
              <a:tabLst>
                <a:tab pos="457200" algn="l"/>
              </a:tabLst>
            </a:pPr>
            <a:endParaRPr lang="en-US" b="0" i="0" dirty="0">
              <a:effectLst/>
            </a:endParaRPr>
          </a:p>
        </p:txBody>
      </p:sp>
    </p:spTree>
    <p:extLst>
      <p:ext uri="{BB962C8B-B14F-4D97-AF65-F5344CB8AC3E}">
        <p14:creationId xmlns:p14="http://schemas.microsoft.com/office/powerpoint/2010/main" val="402971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E06A75-DA0D-4215-963C-37D8305E3266}"/>
              </a:ext>
            </a:extLst>
          </p:cNvPr>
          <p:cNvSpPr>
            <a:spLocks noGrp="1"/>
          </p:cNvSpPr>
          <p:nvPr>
            <p:ph type="ctrTitle"/>
          </p:nvPr>
        </p:nvSpPr>
        <p:spPr>
          <a:xfrm>
            <a:off x="810000" y="447188"/>
            <a:ext cx="10571998" cy="970450"/>
          </a:xfrm>
          <a:effectLst/>
        </p:spPr>
        <p:txBody>
          <a:bodyPr vert="horz" lIns="91440" tIns="45720" rIns="91440" bIns="45720" rtlCol="0" anchor="b">
            <a:normAutofit/>
          </a:bodyPr>
          <a:lstStyle/>
          <a:p>
            <a:r>
              <a:rPr lang="en-US" sz="4000" dirty="0"/>
              <a:t>Selenium IDE</a:t>
            </a:r>
          </a:p>
        </p:txBody>
      </p:sp>
      <p:sp>
        <p:nvSpPr>
          <p:cNvPr id="3" name="Subtitle 2">
            <a:extLst>
              <a:ext uri="{FF2B5EF4-FFF2-40B4-BE49-F238E27FC236}">
                <a16:creationId xmlns:a16="http://schemas.microsoft.com/office/drawing/2014/main" id="{9D51E6EF-EFB4-4E49-9281-442739FF753C}"/>
              </a:ext>
            </a:extLst>
          </p:cNvPr>
          <p:cNvSpPr>
            <a:spLocks noGrp="1"/>
          </p:cNvSpPr>
          <p:nvPr>
            <p:ph type="subTitle" idx="1"/>
          </p:nvPr>
        </p:nvSpPr>
        <p:spPr>
          <a:xfrm>
            <a:off x="262467" y="2185988"/>
            <a:ext cx="11548533" cy="4528079"/>
          </a:xfrm>
          <a:effectLst/>
        </p:spPr>
        <p:txBody>
          <a:bodyPr vert="horz" lIns="91440" tIns="45720" rIns="91440" bIns="45720" rtlCol="0" anchor="ctr">
            <a:normAutofit/>
          </a:bodyPr>
          <a:lstStyle/>
          <a:p>
            <a:pPr marR="0" lvl="0">
              <a:lnSpc>
                <a:spcPct val="107000"/>
              </a:lnSpc>
              <a:spcBef>
                <a:spcPts val="0"/>
              </a:spcBef>
              <a:spcAft>
                <a:spcPts val="0"/>
              </a:spcAft>
              <a:buSzPts val="1000"/>
              <a:tabLst>
                <a:tab pos="457200" algn="l"/>
              </a:tabLst>
            </a:pPr>
            <a:endParaRPr lang="en-US" b="1" dirty="0">
              <a:cs typeface="Times New Roman" panose="02020603050405020304" pitchFamily="18" charset="0"/>
            </a:endParaRPr>
          </a:p>
          <a:p>
            <a:pPr marR="0" lvl="0">
              <a:lnSpc>
                <a:spcPct val="107000"/>
              </a:lnSpc>
              <a:spcBef>
                <a:spcPts val="0"/>
              </a:spcBef>
              <a:spcAft>
                <a:spcPts val="0"/>
              </a:spcAft>
              <a:buSzPts val="1000"/>
              <a:tabLst>
                <a:tab pos="457200" algn="l"/>
              </a:tabLst>
            </a:pPr>
            <a:endParaRPr lang="en-US" b="1" dirty="0">
              <a:cs typeface="Times New Roman" panose="02020603050405020304" pitchFamily="18" charset="0"/>
            </a:endParaRPr>
          </a:p>
          <a:p>
            <a:pPr marR="0" lvl="0">
              <a:lnSpc>
                <a:spcPct val="107000"/>
              </a:lnSpc>
              <a:spcBef>
                <a:spcPts val="0"/>
              </a:spcBef>
              <a:spcAft>
                <a:spcPts val="0"/>
              </a:spcAft>
              <a:buSzPts val="1000"/>
              <a:tabLst>
                <a:tab pos="457200" algn="l"/>
              </a:tabLst>
            </a:pPr>
            <a:r>
              <a:rPr lang="en-US" b="1" dirty="0">
                <a:cs typeface="Times New Roman" panose="02020603050405020304" pitchFamily="18" charset="0"/>
              </a:rPr>
              <a:t>It improves the browser support. Now with a new version, any browser vendor can easily plug into the latest Selenium IDE.</a:t>
            </a:r>
          </a:p>
          <a:p>
            <a:pPr marR="0" lvl="0">
              <a:lnSpc>
                <a:spcPct val="107000"/>
              </a:lnSpc>
              <a:spcBef>
                <a:spcPts val="0"/>
              </a:spcBef>
              <a:spcAft>
                <a:spcPts val="0"/>
              </a:spcAft>
              <a:buSzPts val="1000"/>
              <a:tabLst>
                <a:tab pos="457200" algn="l"/>
              </a:tabLst>
            </a:pPr>
            <a:endParaRPr lang="en-US" b="1" dirty="0">
              <a:cs typeface="Times New Roman" panose="02020603050405020304" pitchFamily="18" charset="0"/>
            </a:endParaRPr>
          </a:p>
          <a:p>
            <a:pPr marR="0" lvl="0">
              <a:lnSpc>
                <a:spcPct val="107000"/>
              </a:lnSpc>
              <a:spcBef>
                <a:spcPts val="0"/>
              </a:spcBef>
              <a:spcAft>
                <a:spcPts val="0"/>
              </a:spcAft>
              <a:buSzPts val="1000"/>
              <a:tabLst>
                <a:tab pos="457200" algn="l"/>
              </a:tabLst>
            </a:pPr>
            <a:r>
              <a:rPr lang="en-US" b="1" dirty="0">
                <a:cs typeface="Times New Roman" panose="02020603050405020304" pitchFamily="18" charset="0"/>
              </a:rPr>
              <a:t>Selenium IDE acquired Backup Element Selectors and Control Flows. The Backup Element Selectors record multiple locators for each element. </a:t>
            </a:r>
          </a:p>
          <a:p>
            <a:pPr marR="0" lvl="0">
              <a:lnSpc>
                <a:spcPct val="107000"/>
              </a:lnSpc>
              <a:spcBef>
                <a:spcPts val="0"/>
              </a:spcBef>
              <a:spcAft>
                <a:spcPts val="0"/>
              </a:spcAft>
              <a:buSzPts val="1000"/>
              <a:tabLst>
                <a:tab pos="457200" algn="l"/>
              </a:tabLst>
            </a:pPr>
            <a:endParaRPr lang="en-US" b="1" dirty="0">
              <a:cs typeface="Times New Roman" panose="02020603050405020304" pitchFamily="18" charset="0"/>
            </a:endParaRPr>
          </a:p>
          <a:p>
            <a:pPr marR="0" lvl="0">
              <a:lnSpc>
                <a:spcPct val="107000"/>
              </a:lnSpc>
              <a:spcBef>
                <a:spcPts val="0"/>
              </a:spcBef>
              <a:spcAft>
                <a:spcPts val="0"/>
              </a:spcAft>
              <a:buSzPts val="1000"/>
              <a:tabLst>
                <a:tab pos="457200" algn="l"/>
              </a:tabLst>
            </a:pPr>
            <a:r>
              <a:rPr lang="en-US" b="1" dirty="0">
                <a:cs typeface="Times New Roman" panose="02020603050405020304" pitchFamily="18" charset="0"/>
              </a:rPr>
              <a:t>Control Flows assist with executing statements in Selenium IDE. The Control Flows are Conditionals and Loops.</a:t>
            </a:r>
          </a:p>
          <a:p>
            <a:pPr marR="0" lvl="0">
              <a:lnSpc>
                <a:spcPct val="107000"/>
              </a:lnSpc>
              <a:spcBef>
                <a:spcPts val="0"/>
              </a:spcBef>
              <a:spcAft>
                <a:spcPts val="0"/>
              </a:spcAft>
              <a:buSzPts val="1000"/>
              <a:tabLst>
                <a:tab pos="457200" algn="l"/>
              </a:tabLst>
            </a:pPr>
            <a:endParaRPr lang="en-US" b="1" dirty="0">
              <a:cs typeface="Times New Roman" panose="02020603050405020304" pitchFamily="18" charset="0"/>
            </a:endParaRPr>
          </a:p>
          <a:p>
            <a:pPr marR="0" lvl="0">
              <a:lnSpc>
                <a:spcPct val="107000"/>
              </a:lnSpc>
              <a:spcBef>
                <a:spcPts val="0"/>
              </a:spcBef>
              <a:spcAft>
                <a:spcPts val="0"/>
              </a:spcAft>
              <a:buSzPts val="1000"/>
              <a:tabLst>
                <a:tab pos="457200" algn="l"/>
              </a:tabLst>
            </a:pPr>
            <a:r>
              <a:rPr lang="en-US" b="1" dirty="0">
                <a:cs typeface="Times New Roman" panose="02020603050405020304" pitchFamily="18" charset="0"/>
              </a:rPr>
              <a:t>CLI Runner will be based on NodeJS, not the HTML-based runner, and it supports the parallel execution from which it provides the report with the total number of test cases passed/failed along with execution time taken.</a:t>
            </a:r>
          </a:p>
          <a:p>
            <a:pPr marR="0" lvl="0">
              <a:lnSpc>
                <a:spcPct val="107000"/>
              </a:lnSpc>
              <a:spcBef>
                <a:spcPts val="0"/>
              </a:spcBef>
              <a:spcAft>
                <a:spcPts val="0"/>
              </a:spcAft>
              <a:buSzPts val="1000"/>
              <a:tabLst>
                <a:tab pos="457200" algn="l"/>
              </a:tabLst>
            </a:pPr>
            <a:endParaRPr lang="en-US" b="1" dirty="0">
              <a:cs typeface="Times New Roman" panose="02020603050405020304" pitchFamily="18" charset="0"/>
            </a:endParaRPr>
          </a:p>
          <a:p>
            <a:pPr>
              <a:buFont typeface="Wingdings 2" charset="2"/>
              <a:buChar char=""/>
            </a:pPr>
            <a:endParaRPr lang="en-US" b="1" dirty="0"/>
          </a:p>
          <a:p>
            <a:pPr>
              <a:buFont typeface="Wingdings 2" charset="2"/>
              <a:buChar char=""/>
            </a:pPr>
            <a:endParaRPr lang="en-US" b="1" dirty="0"/>
          </a:p>
          <a:p>
            <a:pPr marL="342900" indent="-342900">
              <a:buFont typeface="Wingdings 2" charset="2"/>
              <a:buChar char=""/>
            </a:pPr>
            <a:endParaRPr lang="en-US" dirty="0"/>
          </a:p>
        </p:txBody>
      </p:sp>
    </p:spTree>
    <p:extLst>
      <p:ext uri="{BB962C8B-B14F-4D97-AF65-F5344CB8AC3E}">
        <p14:creationId xmlns:p14="http://schemas.microsoft.com/office/powerpoint/2010/main" val="4262098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E06A75-DA0D-4215-963C-37D8305E3266}"/>
              </a:ext>
            </a:extLst>
          </p:cNvPr>
          <p:cNvSpPr>
            <a:spLocks noGrp="1"/>
          </p:cNvSpPr>
          <p:nvPr>
            <p:ph type="ctrTitle"/>
          </p:nvPr>
        </p:nvSpPr>
        <p:spPr>
          <a:xfrm>
            <a:off x="810000" y="447188"/>
            <a:ext cx="10571998" cy="970450"/>
          </a:xfrm>
          <a:effectLst/>
        </p:spPr>
        <p:txBody>
          <a:bodyPr vert="horz" lIns="91440" tIns="45720" rIns="91440" bIns="45720" rtlCol="0" anchor="b">
            <a:normAutofit/>
          </a:bodyPr>
          <a:lstStyle/>
          <a:p>
            <a:r>
              <a:rPr lang="en-US" sz="4000" dirty="0"/>
              <a:t>Selenium Grid</a:t>
            </a:r>
          </a:p>
        </p:txBody>
      </p:sp>
      <p:sp>
        <p:nvSpPr>
          <p:cNvPr id="3" name="Subtitle 2">
            <a:extLst>
              <a:ext uri="{FF2B5EF4-FFF2-40B4-BE49-F238E27FC236}">
                <a16:creationId xmlns:a16="http://schemas.microsoft.com/office/drawing/2014/main" id="{9D51E6EF-EFB4-4E49-9281-442739FF753C}"/>
              </a:ext>
            </a:extLst>
          </p:cNvPr>
          <p:cNvSpPr>
            <a:spLocks noGrp="1"/>
          </p:cNvSpPr>
          <p:nvPr>
            <p:ph type="subTitle" idx="1"/>
          </p:nvPr>
        </p:nvSpPr>
        <p:spPr>
          <a:xfrm>
            <a:off x="177800" y="2185988"/>
            <a:ext cx="11590867" cy="4299479"/>
          </a:xfrm>
          <a:effectLst/>
        </p:spPr>
        <p:txBody>
          <a:bodyPr vert="horz" lIns="91440" tIns="45720" rIns="91440" bIns="45720" rtlCol="0" anchor="ctr">
            <a:normAutofit/>
          </a:bodyPr>
          <a:lstStyle/>
          <a:p>
            <a:pPr marL="0" marR="0">
              <a:spcBef>
                <a:spcPts val="0"/>
              </a:spcBef>
              <a:spcAft>
                <a:spcPts val="1680"/>
              </a:spcAft>
            </a:pPr>
            <a:r>
              <a:rPr lang="en-US" b="1" dirty="0"/>
              <a:t>It allows us to test the cases against multiple browsers, browsers of different versions, on different Operating systems. </a:t>
            </a:r>
          </a:p>
          <a:p>
            <a:pPr marL="0" marR="0">
              <a:spcBef>
                <a:spcPts val="0"/>
              </a:spcBef>
              <a:spcAft>
                <a:spcPts val="1680"/>
              </a:spcAft>
            </a:pPr>
            <a:r>
              <a:rPr lang="en-US" b="1" dirty="0"/>
              <a:t>Now, there is no need for a setup to start hub and nodes individually once the user starts the server, the Grid automatically works as both nodes and hub.</a:t>
            </a:r>
          </a:p>
          <a:p>
            <a:r>
              <a:rPr lang="en-US" b="1" dirty="0"/>
              <a:t>It also supports advanced tools like Docker, AWS, Azure, and much more, useful in the DevOps process. </a:t>
            </a:r>
          </a:p>
          <a:p>
            <a:r>
              <a:rPr lang="en-US" b="1" dirty="0"/>
              <a:t>Now Grid has a more user-friendly UI and contains relevant information related to the session, running, capacity, etc.</a:t>
            </a:r>
          </a:p>
          <a:p>
            <a:r>
              <a:rPr lang="en-US" b="1" dirty="0"/>
              <a:t>Grid is more very flexible, removed the issues which occurred earlier during installation and configuration, also during the connection between the hub and node machine.</a:t>
            </a:r>
          </a:p>
          <a:p>
            <a:pPr marL="342900" indent="-342900">
              <a:buFont typeface="Wingdings 2" charset="2"/>
              <a:buChar char=""/>
            </a:pPr>
            <a:endParaRPr lang="en-US" dirty="0"/>
          </a:p>
        </p:txBody>
      </p:sp>
    </p:spTree>
    <p:extLst>
      <p:ext uri="{BB962C8B-B14F-4D97-AF65-F5344CB8AC3E}">
        <p14:creationId xmlns:p14="http://schemas.microsoft.com/office/powerpoint/2010/main" val="1891177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Override1.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docProps/app.xml><?xml version="1.0" encoding="utf-8"?>
<Properties xmlns="http://schemas.openxmlformats.org/officeDocument/2006/extended-properties" xmlns:vt="http://schemas.openxmlformats.org/officeDocument/2006/docPropsVTypes">
  <Template/>
  <TotalTime>1361</TotalTime>
  <Words>958</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Courier New</vt:lpstr>
      <vt:lpstr>Symbol</vt:lpstr>
      <vt:lpstr>Wingdings 2</vt:lpstr>
      <vt:lpstr>Quotable</vt:lpstr>
      <vt:lpstr>What’s new in Selenium 4?</vt:lpstr>
      <vt:lpstr>Key Changes</vt:lpstr>
      <vt:lpstr>Architectural Changes</vt:lpstr>
      <vt:lpstr>Selenium WebDriver</vt:lpstr>
      <vt:lpstr>Selenium WebDriver…</vt:lpstr>
      <vt:lpstr>Deprecated Components &amp; Replacements</vt:lpstr>
      <vt:lpstr>Deprecated Components &amp; Replacements…</vt:lpstr>
      <vt:lpstr>Selenium IDE</vt:lpstr>
      <vt:lpstr>Selenium Grid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Selenium 4</dc:title>
  <dc:creator>Chorghade, Ramchandra</dc:creator>
  <cp:lastModifiedBy>Chorghade, Ramchandra</cp:lastModifiedBy>
  <cp:revision>158</cp:revision>
  <dcterms:created xsi:type="dcterms:W3CDTF">2021-09-19T07:58:52Z</dcterms:created>
  <dcterms:modified xsi:type="dcterms:W3CDTF">2021-09-21T05:29:39Z</dcterms:modified>
</cp:coreProperties>
</file>