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259" r:id="rId3"/>
    <p:sldId id="260" r:id="rId4"/>
    <p:sldId id="273" r:id="rId5"/>
    <p:sldId id="262" r:id="rId6"/>
    <p:sldId id="258" r:id="rId7"/>
    <p:sldId id="270" r:id="rId8"/>
    <p:sldId id="275" r:id="rId9"/>
    <p:sldId id="276" r:id="rId10"/>
    <p:sldId id="271" r:id="rId11"/>
    <p:sldId id="261" r:id="rId12"/>
    <p:sldId id="287" r:id="rId13"/>
    <p:sldId id="277" r:id="rId14"/>
    <p:sldId id="278" r:id="rId15"/>
    <p:sldId id="279" r:id="rId16"/>
    <p:sldId id="280" r:id="rId17"/>
    <p:sldId id="274" r:id="rId18"/>
    <p:sldId id="281" r:id="rId19"/>
    <p:sldId id="288" r:id="rId20"/>
    <p:sldId id="289" r:id="rId21"/>
    <p:sldId id="282" r:id="rId22"/>
    <p:sldId id="283" r:id="rId23"/>
    <p:sldId id="290" r:id="rId24"/>
    <p:sldId id="285" r:id="rId25"/>
    <p:sldId id="286" r:id="rId26"/>
    <p:sldId id="284" r:id="rId27"/>
    <p:sldId id="263" r:id="rId28"/>
    <p:sldId id="27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A96D18-0BD0-44C1-8508-17BB0E2E98EB}" v="12" dt="2024-08-16T05:43:36.1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343F56-6B5B-4030-9555-B57ABE46A797}" type="datetimeFigureOut">
              <a:rPr lang="en-IN" smtClean="0"/>
              <a:t>16-08-2024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BDF3FD-DB18-4F72-A2BF-C63625895AAC}" type="slidenum">
              <a:rPr lang="en-IN" smtClean="0"/>
              <a:t>‹#›</a:t>
            </a:fld>
            <a:endParaRPr lang="en-IN"/>
          </a:p>
        </p:txBody>
      </p:sp>
    </p:spTree>
    <p:extLst>
      <p:ext uri="{BB962C8B-B14F-4D97-AF65-F5344CB8AC3E}">
        <p14:creationId xmlns:p14="http://schemas.microsoft.com/office/powerpoint/2010/main" val="2374049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865CE-803F-D2C9-770A-446CAE584C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5336CCC-702D-9116-33FF-72476B4652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5123F24-04F6-6AC3-C874-20A9D9F2457A}"/>
              </a:ext>
            </a:extLst>
          </p:cNvPr>
          <p:cNvSpPr>
            <a:spLocks noGrp="1"/>
          </p:cNvSpPr>
          <p:nvPr>
            <p:ph type="dt" sz="half" idx="10"/>
          </p:nvPr>
        </p:nvSpPr>
        <p:spPr/>
        <p:txBody>
          <a:bodyPr/>
          <a:lstStyle/>
          <a:p>
            <a:fld id="{FFE52E8B-6656-4267-9879-8BBC9241360F}" type="datetimeFigureOut">
              <a:rPr lang="en-IN" smtClean="0"/>
              <a:t>16-08-2024</a:t>
            </a:fld>
            <a:endParaRPr lang="en-IN"/>
          </a:p>
        </p:txBody>
      </p:sp>
      <p:sp>
        <p:nvSpPr>
          <p:cNvPr id="5" name="Footer Placeholder 4">
            <a:extLst>
              <a:ext uri="{FF2B5EF4-FFF2-40B4-BE49-F238E27FC236}">
                <a16:creationId xmlns:a16="http://schemas.microsoft.com/office/drawing/2014/main" id="{39363A85-3D43-83D1-33D9-5C09CE43E7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504B34-CFF8-663E-39B4-98BC1502F250}"/>
              </a:ext>
            </a:extLst>
          </p:cNvPr>
          <p:cNvSpPr>
            <a:spLocks noGrp="1"/>
          </p:cNvSpPr>
          <p:nvPr>
            <p:ph type="sldNum" sz="quarter" idx="12"/>
          </p:nvPr>
        </p:nvSpPr>
        <p:spPr/>
        <p:txBody>
          <a:bodyPr/>
          <a:lstStyle/>
          <a:p>
            <a:fld id="{CB1F3770-49DA-4546-900E-F619E189FA1A}" type="slidenum">
              <a:rPr lang="en-IN" smtClean="0"/>
              <a:t>‹#›</a:t>
            </a:fld>
            <a:endParaRPr lang="en-IN"/>
          </a:p>
        </p:txBody>
      </p:sp>
    </p:spTree>
    <p:extLst>
      <p:ext uri="{BB962C8B-B14F-4D97-AF65-F5344CB8AC3E}">
        <p14:creationId xmlns:p14="http://schemas.microsoft.com/office/powerpoint/2010/main" val="623162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B6460-8341-2877-2E7D-75E7E045F19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358701-7A4F-0D7B-6D98-1BC68BE720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8D78D9-F30E-BE89-A815-F6395ED61F46}"/>
              </a:ext>
            </a:extLst>
          </p:cNvPr>
          <p:cNvSpPr>
            <a:spLocks noGrp="1"/>
          </p:cNvSpPr>
          <p:nvPr>
            <p:ph type="dt" sz="half" idx="10"/>
          </p:nvPr>
        </p:nvSpPr>
        <p:spPr/>
        <p:txBody>
          <a:bodyPr/>
          <a:lstStyle/>
          <a:p>
            <a:fld id="{FFE52E8B-6656-4267-9879-8BBC9241360F}" type="datetimeFigureOut">
              <a:rPr lang="en-IN" smtClean="0"/>
              <a:t>16-08-2024</a:t>
            </a:fld>
            <a:endParaRPr lang="en-IN"/>
          </a:p>
        </p:txBody>
      </p:sp>
      <p:sp>
        <p:nvSpPr>
          <p:cNvPr id="5" name="Footer Placeholder 4">
            <a:extLst>
              <a:ext uri="{FF2B5EF4-FFF2-40B4-BE49-F238E27FC236}">
                <a16:creationId xmlns:a16="http://schemas.microsoft.com/office/drawing/2014/main" id="{119AEAE9-EA61-AB2D-29DC-0F484F2E83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A80025-4874-667E-D06B-BB929A4A7567}"/>
              </a:ext>
            </a:extLst>
          </p:cNvPr>
          <p:cNvSpPr>
            <a:spLocks noGrp="1"/>
          </p:cNvSpPr>
          <p:nvPr>
            <p:ph type="sldNum" sz="quarter" idx="12"/>
          </p:nvPr>
        </p:nvSpPr>
        <p:spPr/>
        <p:txBody>
          <a:bodyPr/>
          <a:lstStyle/>
          <a:p>
            <a:fld id="{CB1F3770-49DA-4546-900E-F619E189FA1A}" type="slidenum">
              <a:rPr lang="en-IN" smtClean="0"/>
              <a:t>‹#›</a:t>
            </a:fld>
            <a:endParaRPr lang="en-IN"/>
          </a:p>
        </p:txBody>
      </p:sp>
    </p:spTree>
    <p:extLst>
      <p:ext uri="{BB962C8B-B14F-4D97-AF65-F5344CB8AC3E}">
        <p14:creationId xmlns:p14="http://schemas.microsoft.com/office/powerpoint/2010/main" val="2087803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DA9D17-D4D1-8BED-22EF-A16644FE79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4A9F2A-CB37-0BD0-2259-FCDD4942BC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BB436C-1E70-EDB4-9396-A33EFADD166F}"/>
              </a:ext>
            </a:extLst>
          </p:cNvPr>
          <p:cNvSpPr>
            <a:spLocks noGrp="1"/>
          </p:cNvSpPr>
          <p:nvPr>
            <p:ph type="dt" sz="half" idx="10"/>
          </p:nvPr>
        </p:nvSpPr>
        <p:spPr/>
        <p:txBody>
          <a:bodyPr/>
          <a:lstStyle/>
          <a:p>
            <a:fld id="{FFE52E8B-6656-4267-9879-8BBC9241360F}" type="datetimeFigureOut">
              <a:rPr lang="en-IN" smtClean="0"/>
              <a:t>16-08-2024</a:t>
            </a:fld>
            <a:endParaRPr lang="en-IN"/>
          </a:p>
        </p:txBody>
      </p:sp>
      <p:sp>
        <p:nvSpPr>
          <p:cNvPr id="5" name="Footer Placeholder 4">
            <a:extLst>
              <a:ext uri="{FF2B5EF4-FFF2-40B4-BE49-F238E27FC236}">
                <a16:creationId xmlns:a16="http://schemas.microsoft.com/office/drawing/2014/main" id="{82B0A66E-0E3F-5928-3D8C-403A872691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49EE07-9084-5A74-40CB-4EE21F1117EC}"/>
              </a:ext>
            </a:extLst>
          </p:cNvPr>
          <p:cNvSpPr>
            <a:spLocks noGrp="1"/>
          </p:cNvSpPr>
          <p:nvPr>
            <p:ph type="sldNum" sz="quarter" idx="12"/>
          </p:nvPr>
        </p:nvSpPr>
        <p:spPr/>
        <p:txBody>
          <a:bodyPr/>
          <a:lstStyle/>
          <a:p>
            <a:fld id="{CB1F3770-49DA-4546-900E-F619E189FA1A}" type="slidenum">
              <a:rPr lang="en-IN" smtClean="0"/>
              <a:t>‹#›</a:t>
            </a:fld>
            <a:endParaRPr lang="en-IN"/>
          </a:p>
        </p:txBody>
      </p:sp>
    </p:spTree>
    <p:extLst>
      <p:ext uri="{BB962C8B-B14F-4D97-AF65-F5344CB8AC3E}">
        <p14:creationId xmlns:p14="http://schemas.microsoft.com/office/powerpoint/2010/main" val="3574702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33774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5E57A-9359-6CFC-1F62-9AEDDC44C9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F37498-5D53-7BCE-1601-3D268B54EC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899BA6-CD04-D39B-FC5F-EA8809F64B1B}"/>
              </a:ext>
            </a:extLst>
          </p:cNvPr>
          <p:cNvSpPr>
            <a:spLocks noGrp="1"/>
          </p:cNvSpPr>
          <p:nvPr>
            <p:ph type="dt" sz="half" idx="10"/>
          </p:nvPr>
        </p:nvSpPr>
        <p:spPr/>
        <p:txBody>
          <a:bodyPr/>
          <a:lstStyle/>
          <a:p>
            <a:fld id="{FFE52E8B-6656-4267-9879-8BBC9241360F}" type="datetimeFigureOut">
              <a:rPr lang="en-IN" smtClean="0"/>
              <a:t>16-08-2024</a:t>
            </a:fld>
            <a:endParaRPr lang="en-IN"/>
          </a:p>
        </p:txBody>
      </p:sp>
      <p:sp>
        <p:nvSpPr>
          <p:cNvPr id="5" name="Footer Placeholder 4">
            <a:extLst>
              <a:ext uri="{FF2B5EF4-FFF2-40B4-BE49-F238E27FC236}">
                <a16:creationId xmlns:a16="http://schemas.microsoft.com/office/drawing/2014/main" id="{24242A24-ECBE-76FD-FBC3-9CB0AF8E00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645F59-45CF-8106-BF9C-3AFC0D7088F9}"/>
              </a:ext>
            </a:extLst>
          </p:cNvPr>
          <p:cNvSpPr>
            <a:spLocks noGrp="1"/>
          </p:cNvSpPr>
          <p:nvPr>
            <p:ph type="sldNum" sz="quarter" idx="12"/>
          </p:nvPr>
        </p:nvSpPr>
        <p:spPr/>
        <p:txBody>
          <a:bodyPr/>
          <a:lstStyle/>
          <a:p>
            <a:fld id="{CB1F3770-49DA-4546-900E-F619E189FA1A}" type="slidenum">
              <a:rPr lang="en-IN" smtClean="0"/>
              <a:t>‹#›</a:t>
            </a:fld>
            <a:endParaRPr lang="en-IN"/>
          </a:p>
        </p:txBody>
      </p:sp>
    </p:spTree>
    <p:extLst>
      <p:ext uri="{BB962C8B-B14F-4D97-AF65-F5344CB8AC3E}">
        <p14:creationId xmlns:p14="http://schemas.microsoft.com/office/powerpoint/2010/main" val="1586030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841A-EA70-23E9-7CD7-247F96E247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C711D32-3361-5ACF-5371-F5554CA2AD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C4A192-9F6D-6269-32B2-CD3C551FCC81}"/>
              </a:ext>
            </a:extLst>
          </p:cNvPr>
          <p:cNvSpPr>
            <a:spLocks noGrp="1"/>
          </p:cNvSpPr>
          <p:nvPr>
            <p:ph type="dt" sz="half" idx="10"/>
          </p:nvPr>
        </p:nvSpPr>
        <p:spPr/>
        <p:txBody>
          <a:bodyPr/>
          <a:lstStyle/>
          <a:p>
            <a:fld id="{FFE52E8B-6656-4267-9879-8BBC9241360F}" type="datetimeFigureOut">
              <a:rPr lang="en-IN" smtClean="0"/>
              <a:t>16-08-2024</a:t>
            </a:fld>
            <a:endParaRPr lang="en-IN"/>
          </a:p>
        </p:txBody>
      </p:sp>
      <p:sp>
        <p:nvSpPr>
          <p:cNvPr id="5" name="Footer Placeholder 4">
            <a:extLst>
              <a:ext uri="{FF2B5EF4-FFF2-40B4-BE49-F238E27FC236}">
                <a16:creationId xmlns:a16="http://schemas.microsoft.com/office/drawing/2014/main" id="{D7048719-485D-298D-5562-B3AC1B0031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314E62-A738-F329-5A9E-9285D8D0A806}"/>
              </a:ext>
            </a:extLst>
          </p:cNvPr>
          <p:cNvSpPr>
            <a:spLocks noGrp="1"/>
          </p:cNvSpPr>
          <p:nvPr>
            <p:ph type="sldNum" sz="quarter" idx="12"/>
          </p:nvPr>
        </p:nvSpPr>
        <p:spPr/>
        <p:txBody>
          <a:bodyPr/>
          <a:lstStyle/>
          <a:p>
            <a:fld id="{CB1F3770-49DA-4546-900E-F619E189FA1A}" type="slidenum">
              <a:rPr lang="en-IN" smtClean="0"/>
              <a:t>‹#›</a:t>
            </a:fld>
            <a:endParaRPr lang="en-IN"/>
          </a:p>
        </p:txBody>
      </p:sp>
    </p:spTree>
    <p:extLst>
      <p:ext uri="{BB962C8B-B14F-4D97-AF65-F5344CB8AC3E}">
        <p14:creationId xmlns:p14="http://schemas.microsoft.com/office/powerpoint/2010/main" val="3069559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01F1B-3588-3622-CFFB-AB5DC2E326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E567C4-4532-5A4D-A8DA-4F25A5680B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5F0A056-0F19-BEB7-58F5-668B99C310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95B4846-B7E3-1EC8-3DF1-3027AA644AD2}"/>
              </a:ext>
            </a:extLst>
          </p:cNvPr>
          <p:cNvSpPr>
            <a:spLocks noGrp="1"/>
          </p:cNvSpPr>
          <p:nvPr>
            <p:ph type="dt" sz="half" idx="10"/>
          </p:nvPr>
        </p:nvSpPr>
        <p:spPr/>
        <p:txBody>
          <a:bodyPr/>
          <a:lstStyle/>
          <a:p>
            <a:fld id="{FFE52E8B-6656-4267-9879-8BBC9241360F}" type="datetimeFigureOut">
              <a:rPr lang="en-IN" smtClean="0"/>
              <a:t>16-08-2024</a:t>
            </a:fld>
            <a:endParaRPr lang="en-IN"/>
          </a:p>
        </p:txBody>
      </p:sp>
      <p:sp>
        <p:nvSpPr>
          <p:cNvPr id="6" name="Footer Placeholder 5">
            <a:extLst>
              <a:ext uri="{FF2B5EF4-FFF2-40B4-BE49-F238E27FC236}">
                <a16:creationId xmlns:a16="http://schemas.microsoft.com/office/drawing/2014/main" id="{CBCE6B71-23C4-126B-8BF4-1F95A09DED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12A5F1-D8D8-8261-337B-4B41DA38615D}"/>
              </a:ext>
            </a:extLst>
          </p:cNvPr>
          <p:cNvSpPr>
            <a:spLocks noGrp="1"/>
          </p:cNvSpPr>
          <p:nvPr>
            <p:ph type="sldNum" sz="quarter" idx="12"/>
          </p:nvPr>
        </p:nvSpPr>
        <p:spPr/>
        <p:txBody>
          <a:bodyPr/>
          <a:lstStyle/>
          <a:p>
            <a:fld id="{CB1F3770-49DA-4546-900E-F619E189FA1A}" type="slidenum">
              <a:rPr lang="en-IN" smtClean="0"/>
              <a:t>‹#›</a:t>
            </a:fld>
            <a:endParaRPr lang="en-IN"/>
          </a:p>
        </p:txBody>
      </p:sp>
    </p:spTree>
    <p:extLst>
      <p:ext uri="{BB962C8B-B14F-4D97-AF65-F5344CB8AC3E}">
        <p14:creationId xmlns:p14="http://schemas.microsoft.com/office/powerpoint/2010/main" val="630767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B07BC-BDBB-5959-7F87-497DA4A120B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26F6EA-979E-45FF-C105-4B64D1676E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99036E-CF54-2497-E644-1627FDCA6E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BE6445B-90CF-CEC7-4781-5F0840B202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3DBFCA-43B5-7CBD-B65C-3A93EBE3D7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34750CD-0183-1F65-EE8C-3810E16458D5}"/>
              </a:ext>
            </a:extLst>
          </p:cNvPr>
          <p:cNvSpPr>
            <a:spLocks noGrp="1"/>
          </p:cNvSpPr>
          <p:nvPr>
            <p:ph type="dt" sz="half" idx="10"/>
          </p:nvPr>
        </p:nvSpPr>
        <p:spPr/>
        <p:txBody>
          <a:bodyPr/>
          <a:lstStyle/>
          <a:p>
            <a:fld id="{FFE52E8B-6656-4267-9879-8BBC9241360F}" type="datetimeFigureOut">
              <a:rPr lang="en-IN" smtClean="0"/>
              <a:t>16-08-2024</a:t>
            </a:fld>
            <a:endParaRPr lang="en-IN"/>
          </a:p>
        </p:txBody>
      </p:sp>
      <p:sp>
        <p:nvSpPr>
          <p:cNvPr id="8" name="Footer Placeholder 7">
            <a:extLst>
              <a:ext uri="{FF2B5EF4-FFF2-40B4-BE49-F238E27FC236}">
                <a16:creationId xmlns:a16="http://schemas.microsoft.com/office/drawing/2014/main" id="{44ADB0F9-3BAE-4C61-0420-438771931B7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77A52B9-93D6-485B-FA66-FC1F6DC6252A}"/>
              </a:ext>
            </a:extLst>
          </p:cNvPr>
          <p:cNvSpPr>
            <a:spLocks noGrp="1"/>
          </p:cNvSpPr>
          <p:nvPr>
            <p:ph type="sldNum" sz="quarter" idx="12"/>
          </p:nvPr>
        </p:nvSpPr>
        <p:spPr/>
        <p:txBody>
          <a:bodyPr/>
          <a:lstStyle/>
          <a:p>
            <a:fld id="{CB1F3770-49DA-4546-900E-F619E189FA1A}" type="slidenum">
              <a:rPr lang="en-IN" smtClean="0"/>
              <a:t>‹#›</a:t>
            </a:fld>
            <a:endParaRPr lang="en-IN"/>
          </a:p>
        </p:txBody>
      </p:sp>
    </p:spTree>
    <p:extLst>
      <p:ext uri="{BB962C8B-B14F-4D97-AF65-F5344CB8AC3E}">
        <p14:creationId xmlns:p14="http://schemas.microsoft.com/office/powerpoint/2010/main" val="92690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E3BBC-2B9E-0412-3300-D6FD4926CC4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E62FD0C-6EA1-15C7-53E3-B3756E8C9F55}"/>
              </a:ext>
            </a:extLst>
          </p:cNvPr>
          <p:cNvSpPr>
            <a:spLocks noGrp="1"/>
          </p:cNvSpPr>
          <p:nvPr>
            <p:ph type="dt" sz="half" idx="10"/>
          </p:nvPr>
        </p:nvSpPr>
        <p:spPr/>
        <p:txBody>
          <a:bodyPr/>
          <a:lstStyle/>
          <a:p>
            <a:fld id="{FFE52E8B-6656-4267-9879-8BBC9241360F}" type="datetimeFigureOut">
              <a:rPr lang="en-IN" smtClean="0"/>
              <a:t>16-08-2024</a:t>
            </a:fld>
            <a:endParaRPr lang="en-IN"/>
          </a:p>
        </p:txBody>
      </p:sp>
      <p:sp>
        <p:nvSpPr>
          <p:cNvPr id="4" name="Footer Placeholder 3">
            <a:extLst>
              <a:ext uri="{FF2B5EF4-FFF2-40B4-BE49-F238E27FC236}">
                <a16:creationId xmlns:a16="http://schemas.microsoft.com/office/drawing/2014/main" id="{2EFFD99C-0BAF-32FE-8931-419AE4FFD08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DA9025D-8DDD-665C-8F86-0FEDE2325A09}"/>
              </a:ext>
            </a:extLst>
          </p:cNvPr>
          <p:cNvSpPr>
            <a:spLocks noGrp="1"/>
          </p:cNvSpPr>
          <p:nvPr>
            <p:ph type="sldNum" sz="quarter" idx="12"/>
          </p:nvPr>
        </p:nvSpPr>
        <p:spPr/>
        <p:txBody>
          <a:bodyPr/>
          <a:lstStyle/>
          <a:p>
            <a:fld id="{CB1F3770-49DA-4546-900E-F619E189FA1A}" type="slidenum">
              <a:rPr lang="en-IN" smtClean="0"/>
              <a:t>‹#›</a:t>
            </a:fld>
            <a:endParaRPr lang="en-IN"/>
          </a:p>
        </p:txBody>
      </p:sp>
    </p:spTree>
    <p:extLst>
      <p:ext uri="{BB962C8B-B14F-4D97-AF65-F5344CB8AC3E}">
        <p14:creationId xmlns:p14="http://schemas.microsoft.com/office/powerpoint/2010/main" val="1112917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0CF09F-B52E-5422-9CFA-6ADF3125EB85}"/>
              </a:ext>
            </a:extLst>
          </p:cNvPr>
          <p:cNvSpPr>
            <a:spLocks noGrp="1"/>
          </p:cNvSpPr>
          <p:nvPr>
            <p:ph type="dt" sz="half" idx="10"/>
          </p:nvPr>
        </p:nvSpPr>
        <p:spPr/>
        <p:txBody>
          <a:bodyPr/>
          <a:lstStyle/>
          <a:p>
            <a:fld id="{FFE52E8B-6656-4267-9879-8BBC9241360F}" type="datetimeFigureOut">
              <a:rPr lang="en-IN" smtClean="0"/>
              <a:t>16-08-2024</a:t>
            </a:fld>
            <a:endParaRPr lang="en-IN"/>
          </a:p>
        </p:txBody>
      </p:sp>
      <p:sp>
        <p:nvSpPr>
          <p:cNvPr id="3" name="Footer Placeholder 2">
            <a:extLst>
              <a:ext uri="{FF2B5EF4-FFF2-40B4-BE49-F238E27FC236}">
                <a16:creationId xmlns:a16="http://schemas.microsoft.com/office/drawing/2014/main" id="{13E6B0F2-06B0-7CA9-2A42-EA8FEFE4640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2D96264-E08D-35E5-3F4F-0C70BFC4E6BF}"/>
              </a:ext>
            </a:extLst>
          </p:cNvPr>
          <p:cNvSpPr>
            <a:spLocks noGrp="1"/>
          </p:cNvSpPr>
          <p:nvPr>
            <p:ph type="sldNum" sz="quarter" idx="12"/>
          </p:nvPr>
        </p:nvSpPr>
        <p:spPr/>
        <p:txBody>
          <a:bodyPr/>
          <a:lstStyle/>
          <a:p>
            <a:fld id="{CB1F3770-49DA-4546-900E-F619E189FA1A}" type="slidenum">
              <a:rPr lang="en-IN" smtClean="0"/>
              <a:t>‹#›</a:t>
            </a:fld>
            <a:endParaRPr lang="en-IN"/>
          </a:p>
        </p:txBody>
      </p:sp>
    </p:spTree>
    <p:extLst>
      <p:ext uri="{BB962C8B-B14F-4D97-AF65-F5344CB8AC3E}">
        <p14:creationId xmlns:p14="http://schemas.microsoft.com/office/powerpoint/2010/main" val="2983906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72DE3-1858-4A6D-01B0-A8E8596C6B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A368EE-3932-401E-8EBB-57F917F5FE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CE85A21-416F-5D93-0CC7-8E7D679261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373AF8-0CDA-4B33-81BC-800AD2F34FA0}"/>
              </a:ext>
            </a:extLst>
          </p:cNvPr>
          <p:cNvSpPr>
            <a:spLocks noGrp="1"/>
          </p:cNvSpPr>
          <p:nvPr>
            <p:ph type="dt" sz="half" idx="10"/>
          </p:nvPr>
        </p:nvSpPr>
        <p:spPr/>
        <p:txBody>
          <a:bodyPr/>
          <a:lstStyle/>
          <a:p>
            <a:fld id="{FFE52E8B-6656-4267-9879-8BBC9241360F}" type="datetimeFigureOut">
              <a:rPr lang="en-IN" smtClean="0"/>
              <a:t>16-08-2024</a:t>
            </a:fld>
            <a:endParaRPr lang="en-IN"/>
          </a:p>
        </p:txBody>
      </p:sp>
      <p:sp>
        <p:nvSpPr>
          <p:cNvPr id="6" name="Footer Placeholder 5">
            <a:extLst>
              <a:ext uri="{FF2B5EF4-FFF2-40B4-BE49-F238E27FC236}">
                <a16:creationId xmlns:a16="http://schemas.microsoft.com/office/drawing/2014/main" id="{5FB05410-B355-38DB-4092-470BA88CE1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C36AFE-EC42-46F8-501C-C2FD4C658BA9}"/>
              </a:ext>
            </a:extLst>
          </p:cNvPr>
          <p:cNvSpPr>
            <a:spLocks noGrp="1"/>
          </p:cNvSpPr>
          <p:nvPr>
            <p:ph type="sldNum" sz="quarter" idx="12"/>
          </p:nvPr>
        </p:nvSpPr>
        <p:spPr/>
        <p:txBody>
          <a:bodyPr/>
          <a:lstStyle/>
          <a:p>
            <a:fld id="{CB1F3770-49DA-4546-900E-F619E189FA1A}" type="slidenum">
              <a:rPr lang="en-IN" smtClean="0"/>
              <a:t>‹#›</a:t>
            </a:fld>
            <a:endParaRPr lang="en-IN"/>
          </a:p>
        </p:txBody>
      </p:sp>
    </p:spTree>
    <p:extLst>
      <p:ext uri="{BB962C8B-B14F-4D97-AF65-F5344CB8AC3E}">
        <p14:creationId xmlns:p14="http://schemas.microsoft.com/office/powerpoint/2010/main" val="4022416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55F6D-54EE-3C77-C67E-60311EBA61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FACC6D4-55AF-D601-4469-779ACEE24F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D1605DC-8B68-3ACE-DA13-0A567834EB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6879EB-C801-C748-53CE-AF1C02F80038}"/>
              </a:ext>
            </a:extLst>
          </p:cNvPr>
          <p:cNvSpPr>
            <a:spLocks noGrp="1"/>
          </p:cNvSpPr>
          <p:nvPr>
            <p:ph type="dt" sz="half" idx="10"/>
          </p:nvPr>
        </p:nvSpPr>
        <p:spPr/>
        <p:txBody>
          <a:bodyPr/>
          <a:lstStyle/>
          <a:p>
            <a:fld id="{FFE52E8B-6656-4267-9879-8BBC9241360F}" type="datetimeFigureOut">
              <a:rPr lang="en-IN" smtClean="0"/>
              <a:t>16-08-2024</a:t>
            </a:fld>
            <a:endParaRPr lang="en-IN"/>
          </a:p>
        </p:txBody>
      </p:sp>
      <p:sp>
        <p:nvSpPr>
          <p:cNvPr id="6" name="Footer Placeholder 5">
            <a:extLst>
              <a:ext uri="{FF2B5EF4-FFF2-40B4-BE49-F238E27FC236}">
                <a16:creationId xmlns:a16="http://schemas.microsoft.com/office/drawing/2014/main" id="{FC67D404-B54C-A55F-D05A-78F9E7E739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B61C27-A961-A54E-BF9B-8A08DF4F6858}"/>
              </a:ext>
            </a:extLst>
          </p:cNvPr>
          <p:cNvSpPr>
            <a:spLocks noGrp="1"/>
          </p:cNvSpPr>
          <p:nvPr>
            <p:ph type="sldNum" sz="quarter" idx="12"/>
          </p:nvPr>
        </p:nvSpPr>
        <p:spPr/>
        <p:txBody>
          <a:bodyPr/>
          <a:lstStyle/>
          <a:p>
            <a:fld id="{CB1F3770-49DA-4546-900E-F619E189FA1A}" type="slidenum">
              <a:rPr lang="en-IN" smtClean="0"/>
              <a:t>‹#›</a:t>
            </a:fld>
            <a:endParaRPr lang="en-IN"/>
          </a:p>
        </p:txBody>
      </p:sp>
    </p:spTree>
    <p:extLst>
      <p:ext uri="{BB962C8B-B14F-4D97-AF65-F5344CB8AC3E}">
        <p14:creationId xmlns:p14="http://schemas.microsoft.com/office/powerpoint/2010/main" val="2495308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D998F0-C9E8-42E5-164D-9842442C74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92175E-FBAE-0222-7EB4-9B7A1EC24B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7CC99D-68EC-5EC1-1AEC-87F5B24946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E52E8B-6656-4267-9879-8BBC9241360F}" type="datetimeFigureOut">
              <a:rPr lang="en-IN" smtClean="0"/>
              <a:t>16-08-2024</a:t>
            </a:fld>
            <a:endParaRPr lang="en-IN"/>
          </a:p>
        </p:txBody>
      </p:sp>
      <p:sp>
        <p:nvSpPr>
          <p:cNvPr id="5" name="Footer Placeholder 4">
            <a:extLst>
              <a:ext uri="{FF2B5EF4-FFF2-40B4-BE49-F238E27FC236}">
                <a16:creationId xmlns:a16="http://schemas.microsoft.com/office/drawing/2014/main" id="{2B8C427D-AC94-20A7-6CDC-00A7DF1561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4F6DA9D-AE75-7126-385D-B0A19E383C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1F3770-49DA-4546-900E-F619E189FA1A}" type="slidenum">
              <a:rPr lang="en-IN" smtClean="0"/>
              <a:t>‹#›</a:t>
            </a:fld>
            <a:endParaRPr lang="en-IN"/>
          </a:p>
        </p:txBody>
      </p:sp>
    </p:spTree>
    <p:extLst>
      <p:ext uri="{BB962C8B-B14F-4D97-AF65-F5344CB8AC3E}">
        <p14:creationId xmlns:p14="http://schemas.microsoft.com/office/powerpoint/2010/main" val="2494302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A09B5-56DC-8F16-8B25-A415BC8C1A0B}"/>
              </a:ext>
            </a:extLst>
          </p:cNvPr>
          <p:cNvSpPr>
            <a:spLocks noGrp="1"/>
          </p:cNvSpPr>
          <p:nvPr>
            <p:ph type="ctrTitle"/>
          </p:nvPr>
        </p:nvSpPr>
        <p:spPr>
          <a:xfrm>
            <a:off x="1329267" y="608460"/>
            <a:ext cx="9287933" cy="1642531"/>
          </a:xfrm>
        </p:spPr>
        <p:txBody>
          <a:bodyPr>
            <a:normAutofit/>
          </a:bodyPr>
          <a:lstStyle/>
          <a:p>
            <a:pPr algn="just"/>
            <a:r>
              <a:rPr lang="en-US" sz="2800">
                <a:latin typeface="Times New Roman" panose="02020603050405020304" pitchFamily="18" charset="0"/>
                <a:cs typeface="Times New Roman" panose="02020603050405020304" pitchFamily="18" charset="0"/>
              </a:rPr>
              <a:t>SMS SPAM MESSAGE DETECTION USING </a:t>
            </a:r>
            <a:r>
              <a:rPr lang="en-US" sz="2800" b="1">
                <a:latin typeface="Times New Roman" panose="02020603050405020304" pitchFamily="18" charset="0"/>
                <a:cs typeface="Times New Roman" panose="02020603050405020304" pitchFamily="18" charset="0"/>
              </a:rPr>
              <a:t>“MACHINE LEARNING AND DEEP LEARNING TECHNIQUES”</a:t>
            </a:r>
            <a:endParaRPr lang="en-IN" sz="2800"/>
          </a:p>
        </p:txBody>
      </p:sp>
      <p:sp>
        <p:nvSpPr>
          <p:cNvPr id="3" name="Subtitle 2">
            <a:extLst>
              <a:ext uri="{FF2B5EF4-FFF2-40B4-BE49-F238E27FC236}">
                <a16:creationId xmlns:a16="http://schemas.microsoft.com/office/drawing/2014/main" id="{CBB87368-3E32-B173-0B6C-0ADD6802D895}"/>
              </a:ext>
            </a:extLst>
          </p:cNvPr>
          <p:cNvSpPr>
            <a:spLocks noGrp="1"/>
          </p:cNvSpPr>
          <p:nvPr>
            <p:ph type="subTitle" idx="1"/>
          </p:nvPr>
        </p:nvSpPr>
        <p:spPr>
          <a:xfrm>
            <a:off x="1038225" y="2573864"/>
            <a:ext cx="2568576" cy="2523070"/>
          </a:xfrm>
        </p:spPr>
        <p:txBody>
          <a:bodyPr>
            <a:normAutofit/>
          </a:bodyPr>
          <a:lstStyle/>
          <a:p>
            <a:pPr algn="l"/>
            <a:endParaRPr lang="en-IN" sz="1800">
              <a:solidFill>
                <a:schemeClr val="tx1"/>
              </a:solidFill>
              <a:cs typeface="Times New Roman" panose="02020603050405020304" pitchFamily="18" charset="0"/>
            </a:endParaRPr>
          </a:p>
          <a:p>
            <a:pPr algn="l"/>
            <a:endParaRPr lang="en-IN" sz="1800"/>
          </a:p>
          <a:p>
            <a:pPr algn="l"/>
            <a:endParaRPr lang="en-IN" sz="180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5D27D75-76E8-C90E-254D-79A818DD5F45}"/>
              </a:ext>
            </a:extLst>
          </p:cNvPr>
          <p:cNvSpPr txBox="1"/>
          <p:nvPr/>
        </p:nvSpPr>
        <p:spPr>
          <a:xfrm>
            <a:off x="7890933" y="2743203"/>
            <a:ext cx="2726267" cy="2308324"/>
          </a:xfrm>
          <a:prstGeom prst="rect">
            <a:avLst/>
          </a:prstGeom>
          <a:noFill/>
        </p:spPr>
        <p:txBody>
          <a:bodyPr wrap="square" rtlCol="0">
            <a:spAutoFit/>
          </a:bodyPr>
          <a:lstStyle/>
          <a:p>
            <a:r>
              <a:rPr lang="en-IN"/>
              <a:t>BACHU RAM CHARAN  22AG1A6772</a:t>
            </a:r>
          </a:p>
          <a:p>
            <a:r>
              <a:rPr lang="en-IN"/>
              <a:t>HARINI </a:t>
            </a:r>
          </a:p>
          <a:p>
            <a:r>
              <a:rPr lang="en-IN"/>
              <a:t>23AG5A6707</a:t>
            </a:r>
          </a:p>
          <a:p>
            <a:r>
              <a:rPr lang="en-IN"/>
              <a:t>VUDGULA SAI PRABHAS 22AG1A67C5 </a:t>
            </a:r>
          </a:p>
          <a:p>
            <a:endParaRPr lang="en-IN"/>
          </a:p>
          <a:p>
            <a:endParaRPr lang="en-IN"/>
          </a:p>
        </p:txBody>
      </p:sp>
      <p:sp>
        <p:nvSpPr>
          <p:cNvPr id="5" name="TextBox 4">
            <a:extLst>
              <a:ext uri="{FF2B5EF4-FFF2-40B4-BE49-F238E27FC236}">
                <a16:creationId xmlns:a16="http://schemas.microsoft.com/office/drawing/2014/main" id="{A2A4AD14-4A00-D566-3D4A-9DB8772F5C11}"/>
              </a:ext>
            </a:extLst>
          </p:cNvPr>
          <p:cNvSpPr txBox="1"/>
          <p:nvPr/>
        </p:nvSpPr>
        <p:spPr>
          <a:xfrm>
            <a:off x="1286933" y="2844800"/>
            <a:ext cx="2641600" cy="1107996"/>
          </a:xfrm>
          <a:prstGeom prst="rect">
            <a:avLst/>
          </a:prstGeom>
          <a:noFill/>
        </p:spPr>
        <p:txBody>
          <a:bodyPr wrap="square" rtlCol="0">
            <a:spAutoFit/>
          </a:bodyPr>
          <a:lstStyle/>
          <a:p>
            <a:pPr algn="l"/>
            <a:r>
              <a:rPr lang="en-IN" sz="2200" u="sng">
                <a:solidFill>
                  <a:schemeClr val="tx1"/>
                </a:solidFill>
              </a:rPr>
              <a:t>Ashwani Attri</a:t>
            </a:r>
          </a:p>
          <a:p>
            <a:endParaRPr lang="en-IN" sz="2200" u="sng"/>
          </a:p>
          <a:p>
            <a:endParaRPr lang="en-IN" sz="2200"/>
          </a:p>
        </p:txBody>
      </p:sp>
    </p:spTree>
    <p:extLst>
      <p:ext uri="{BB962C8B-B14F-4D97-AF65-F5344CB8AC3E}">
        <p14:creationId xmlns:p14="http://schemas.microsoft.com/office/powerpoint/2010/main" val="3257640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EFEFEF"/>
          </a:solidFill>
          <a:ln/>
        </p:spPr>
      </p:sp>
      <p:sp>
        <p:nvSpPr>
          <p:cNvPr id="3" name="Shape 1"/>
          <p:cNvSpPr/>
          <p:nvPr/>
        </p:nvSpPr>
        <p:spPr>
          <a:xfrm>
            <a:off x="0" y="16934"/>
            <a:ext cx="12192000" cy="6859488"/>
          </a:xfrm>
          <a:prstGeom prst="rect">
            <a:avLst/>
          </a:prstGeom>
          <a:solidFill>
            <a:srgbClr val="FCFCFC"/>
          </a:solidFill>
          <a:ln/>
        </p:spPr>
      </p:sp>
      <p:pic>
        <p:nvPicPr>
          <p:cNvPr id="4" name="Image 0" descr="preencoded.png"/>
          <p:cNvPicPr>
            <a:picLocks noChangeAspect="1"/>
          </p:cNvPicPr>
          <p:nvPr/>
        </p:nvPicPr>
        <p:blipFill>
          <a:blip r:embed="rId3"/>
          <a:stretch>
            <a:fillRect/>
          </a:stretch>
        </p:blipFill>
        <p:spPr>
          <a:xfrm>
            <a:off x="9150350" y="0"/>
            <a:ext cx="3048000" cy="6859488"/>
          </a:xfrm>
          <a:prstGeom prst="rect">
            <a:avLst/>
          </a:prstGeom>
        </p:spPr>
      </p:pic>
      <p:sp>
        <p:nvSpPr>
          <p:cNvPr id="5" name="Text 2"/>
          <p:cNvSpPr/>
          <p:nvPr/>
        </p:nvSpPr>
        <p:spPr>
          <a:xfrm>
            <a:off x="674985" y="494903"/>
            <a:ext cx="4499968" cy="562372"/>
          </a:xfrm>
          <a:prstGeom prst="rect">
            <a:avLst/>
          </a:prstGeom>
          <a:noFill/>
          <a:ln/>
        </p:spPr>
        <p:txBody>
          <a:bodyPr wrap="none" rtlCol="0" anchor="t"/>
          <a:lstStyle/>
          <a:p>
            <a:pPr>
              <a:lnSpc>
                <a:spcPts val="4429"/>
              </a:lnSpc>
            </a:pPr>
            <a:r>
              <a:rPr lang="en-US" sz="3543" b="1">
                <a:solidFill>
                  <a:srgbClr val="1D1D1B"/>
                </a:solidFill>
                <a:latin typeface="Tomorrow" pitchFamily="34" charset="0"/>
                <a:ea typeface="Tomorrow" pitchFamily="34" charset="-122"/>
                <a:cs typeface="Tomorrow" pitchFamily="34" charset="-120"/>
              </a:rPr>
              <a:t>System Analysis</a:t>
            </a:r>
            <a:endParaRPr lang="en-US" sz="3543"/>
          </a:p>
        </p:txBody>
      </p:sp>
      <p:sp>
        <p:nvSpPr>
          <p:cNvPr id="6" name="Shape 3"/>
          <p:cNvSpPr/>
          <p:nvPr/>
        </p:nvSpPr>
        <p:spPr>
          <a:xfrm>
            <a:off x="927001" y="1327250"/>
            <a:ext cx="35918" cy="5037336"/>
          </a:xfrm>
          <a:prstGeom prst="rect">
            <a:avLst/>
          </a:prstGeom>
          <a:solidFill>
            <a:srgbClr val="CCCCCB"/>
          </a:solidFill>
          <a:ln/>
        </p:spPr>
      </p:sp>
      <p:sp>
        <p:nvSpPr>
          <p:cNvPr id="7" name="Shape 4"/>
          <p:cNvSpPr/>
          <p:nvPr/>
        </p:nvSpPr>
        <p:spPr>
          <a:xfrm>
            <a:off x="1147415" y="1714104"/>
            <a:ext cx="629940" cy="35918"/>
          </a:xfrm>
          <a:prstGeom prst="rect">
            <a:avLst/>
          </a:prstGeom>
          <a:solidFill>
            <a:srgbClr val="CCCCCB"/>
          </a:solidFill>
          <a:ln/>
        </p:spPr>
      </p:sp>
      <p:sp>
        <p:nvSpPr>
          <p:cNvPr id="8" name="Shape 5"/>
          <p:cNvSpPr/>
          <p:nvPr/>
        </p:nvSpPr>
        <p:spPr>
          <a:xfrm>
            <a:off x="742503" y="1529656"/>
            <a:ext cx="404912" cy="404912"/>
          </a:xfrm>
          <a:prstGeom prst="roundRect">
            <a:avLst>
              <a:gd name="adj" fmla="val 26672"/>
            </a:avLst>
          </a:prstGeom>
          <a:solidFill>
            <a:srgbClr val="EAEAEA"/>
          </a:solidFill>
          <a:ln/>
        </p:spPr>
      </p:sp>
      <p:sp>
        <p:nvSpPr>
          <p:cNvPr id="9" name="Text 6"/>
          <p:cNvSpPr/>
          <p:nvPr/>
        </p:nvSpPr>
        <p:spPr>
          <a:xfrm>
            <a:off x="883494" y="1563390"/>
            <a:ext cx="122833" cy="337443"/>
          </a:xfrm>
          <a:prstGeom prst="rect">
            <a:avLst/>
          </a:prstGeom>
          <a:noFill/>
          <a:ln/>
        </p:spPr>
        <p:txBody>
          <a:bodyPr wrap="none" rtlCol="0" anchor="t"/>
          <a:lstStyle/>
          <a:p>
            <a:pPr algn="ctr">
              <a:lnSpc>
                <a:spcPts val="2657"/>
              </a:lnSpc>
            </a:pPr>
            <a:r>
              <a:rPr lang="en-US" sz="2126" b="1">
                <a:solidFill>
                  <a:srgbClr val="1D1D1B"/>
                </a:solidFill>
                <a:latin typeface="Tomorrow" pitchFamily="34" charset="0"/>
                <a:ea typeface="Tomorrow" pitchFamily="34" charset="-122"/>
                <a:cs typeface="Tomorrow" pitchFamily="34" charset="-120"/>
              </a:rPr>
              <a:t>1</a:t>
            </a:r>
            <a:endParaRPr lang="en-US" sz="2126"/>
          </a:p>
        </p:txBody>
      </p:sp>
      <p:sp>
        <p:nvSpPr>
          <p:cNvPr id="10" name="Text 7"/>
          <p:cNvSpPr/>
          <p:nvPr/>
        </p:nvSpPr>
        <p:spPr>
          <a:xfrm>
            <a:off x="1934865" y="1507232"/>
            <a:ext cx="3024882" cy="281285"/>
          </a:xfrm>
          <a:prstGeom prst="rect">
            <a:avLst/>
          </a:prstGeom>
          <a:noFill/>
          <a:ln/>
        </p:spPr>
        <p:txBody>
          <a:bodyPr wrap="none" rtlCol="0" anchor="t"/>
          <a:lstStyle/>
          <a:p>
            <a:pPr>
              <a:lnSpc>
                <a:spcPts val="2214"/>
              </a:lnSpc>
            </a:pPr>
            <a:r>
              <a:rPr lang="en-US" sz="1772" b="1">
                <a:solidFill>
                  <a:srgbClr val="1D1D1B"/>
                </a:solidFill>
                <a:latin typeface="Tomorrow" pitchFamily="34" charset="0"/>
                <a:ea typeface="Tomorrow" pitchFamily="34" charset="-122"/>
                <a:cs typeface="Tomorrow" pitchFamily="34" charset="-120"/>
              </a:rPr>
              <a:t>Understand Requirements</a:t>
            </a:r>
            <a:endParaRPr lang="en-US" sz="1772"/>
          </a:p>
        </p:txBody>
      </p:sp>
      <p:sp>
        <p:nvSpPr>
          <p:cNvPr id="11" name="Text 8"/>
          <p:cNvSpPr/>
          <p:nvPr/>
        </p:nvSpPr>
        <p:spPr>
          <a:xfrm>
            <a:off x="1934865" y="1896468"/>
            <a:ext cx="6534150" cy="809923"/>
          </a:xfrm>
          <a:prstGeom prst="rect">
            <a:avLst/>
          </a:prstGeom>
          <a:noFill/>
          <a:ln/>
        </p:spPr>
        <p:txBody>
          <a:bodyPr wrap="square" rtlCol="0" anchor="t"/>
          <a:lstStyle/>
          <a:p>
            <a:pPr>
              <a:lnSpc>
                <a:spcPts val="2126"/>
              </a:lnSpc>
            </a:pPr>
            <a:r>
              <a:rPr lang="en-US" sz="1417">
                <a:solidFill>
                  <a:srgbClr val="61615C"/>
                </a:solidFill>
                <a:latin typeface="Tomorrow" pitchFamily="34" charset="0"/>
                <a:ea typeface="Tomorrow" pitchFamily="34" charset="-122"/>
                <a:cs typeface="Tomorrow" pitchFamily="34" charset="-120"/>
              </a:rPr>
              <a:t>Analyze the client's needs and objectives for the SMS spam detection system. Identify key functionalities, performance targets, and user expectations.</a:t>
            </a:r>
            <a:endParaRPr lang="en-US" sz="1417"/>
          </a:p>
        </p:txBody>
      </p:sp>
      <p:sp>
        <p:nvSpPr>
          <p:cNvPr id="12" name="Shape 9"/>
          <p:cNvSpPr/>
          <p:nvPr/>
        </p:nvSpPr>
        <p:spPr>
          <a:xfrm>
            <a:off x="1147415" y="3453209"/>
            <a:ext cx="629940" cy="35918"/>
          </a:xfrm>
          <a:prstGeom prst="rect">
            <a:avLst/>
          </a:prstGeom>
          <a:solidFill>
            <a:srgbClr val="CCCCCB"/>
          </a:solidFill>
          <a:ln/>
        </p:spPr>
      </p:sp>
      <p:sp>
        <p:nvSpPr>
          <p:cNvPr id="13" name="Shape 10"/>
          <p:cNvSpPr/>
          <p:nvPr/>
        </p:nvSpPr>
        <p:spPr>
          <a:xfrm>
            <a:off x="742503" y="3268762"/>
            <a:ext cx="404912" cy="404912"/>
          </a:xfrm>
          <a:prstGeom prst="roundRect">
            <a:avLst>
              <a:gd name="adj" fmla="val 26672"/>
            </a:avLst>
          </a:prstGeom>
          <a:solidFill>
            <a:srgbClr val="EAEAEA"/>
          </a:solidFill>
          <a:ln/>
        </p:spPr>
      </p:sp>
      <p:sp>
        <p:nvSpPr>
          <p:cNvPr id="14" name="Text 11"/>
          <p:cNvSpPr/>
          <p:nvPr/>
        </p:nvSpPr>
        <p:spPr>
          <a:xfrm>
            <a:off x="854224" y="3302496"/>
            <a:ext cx="181372" cy="337443"/>
          </a:xfrm>
          <a:prstGeom prst="rect">
            <a:avLst/>
          </a:prstGeom>
          <a:noFill/>
          <a:ln/>
        </p:spPr>
        <p:txBody>
          <a:bodyPr wrap="none" rtlCol="0" anchor="t"/>
          <a:lstStyle/>
          <a:p>
            <a:pPr algn="ctr">
              <a:lnSpc>
                <a:spcPts val="2657"/>
              </a:lnSpc>
            </a:pPr>
            <a:r>
              <a:rPr lang="en-US" sz="2126" b="1">
                <a:solidFill>
                  <a:srgbClr val="1D1D1B"/>
                </a:solidFill>
                <a:latin typeface="Tomorrow" pitchFamily="34" charset="0"/>
                <a:ea typeface="Tomorrow" pitchFamily="34" charset="-122"/>
                <a:cs typeface="Tomorrow" pitchFamily="34" charset="-120"/>
              </a:rPr>
              <a:t>2</a:t>
            </a:r>
            <a:endParaRPr lang="en-US" sz="2126"/>
          </a:p>
        </p:txBody>
      </p:sp>
      <p:sp>
        <p:nvSpPr>
          <p:cNvPr id="15" name="Text 12"/>
          <p:cNvSpPr/>
          <p:nvPr/>
        </p:nvSpPr>
        <p:spPr>
          <a:xfrm>
            <a:off x="1934865" y="3246338"/>
            <a:ext cx="3102968" cy="281285"/>
          </a:xfrm>
          <a:prstGeom prst="rect">
            <a:avLst/>
          </a:prstGeom>
          <a:noFill/>
          <a:ln/>
        </p:spPr>
        <p:txBody>
          <a:bodyPr wrap="none" rtlCol="0" anchor="t"/>
          <a:lstStyle/>
          <a:p>
            <a:pPr>
              <a:lnSpc>
                <a:spcPts val="2214"/>
              </a:lnSpc>
            </a:pPr>
            <a:r>
              <a:rPr lang="en-US" sz="1772" b="1">
                <a:solidFill>
                  <a:srgbClr val="1D1D1B"/>
                </a:solidFill>
                <a:latin typeface="Tomorrow" pitchFamily="34" charset="0"/>
                <a:ea typeface="Tomorrow" pitchFamily="34" charset="-122"/>
                <a:cs typeface="Tomorrow" pitchFamily="34" charset="-120"/>
              </a:rPr>
              <a:t>Evaluate Existing Solutions</a:t>
            </a:r>
            <a:endParaRPr lang="en-US" sz="1772"/>
          </a:p>
        </p:txBody>
      </p:sp>
      <p:sp>
        <p:nvSpPr>
          <p:cNvPr id="16" name="Text 13"/>
          <p:cNvSpPr/>
          <p:nvPr/>
        </p:nvSpPr>
        <p:spPr>
          <a:xfrm>
            <a:off x="1934865" y="3635574"/>
            <a:ext cx="6534150" cy="809923"/>
          </a:xfrm>
          <a:prstGeom prst="rect">
            <a:avLst/>
          </a:prstGeom>
          <a:noFill/>
          <a:ln/>
        </p:spPr>
        <p:txBody>
          <a:bodyPr wrap="square" rtlCol="0" anchor="t"/>
          <a:lstStyle/>
          <a:p>
            <a:pPr>
              <a:lnSpc>
                <a:spcPts val="2126"/>
              </a:lnSpc>
            </a:pPr>
            <a:r>
              <a:rPr lang="en-US" sz="1417">
                <a:solidFill>
                  <a:srgbClr val="61615C"/>
                </a:solidFill>
                <a:latin typeface="Tomorrow" pitchFamily="34" charset="0"/>
                <a:ea typeface="Tomorrow" pitchFamily="34" charset="-122"/>
                <a:cs typeface="Tomorrow" pitchFamily="34" charset="-120"/>
              </a:rPr>
              <a:t>Research and assess current SMS spam detection techniques, both machine learning and deep learning-based. Identify strengths, weaknesses, and areas for improvement.</a:t>
            </a:r>
            <a:endParaRPr lang="en-US" sz="1417"/>
          </a:p>
        </p:txBody>
      </p:sp>
      <p:sp>
        <p:nvSpPr>
          <p:cNvPr id="17" name="Shape 14"/>
          <p:cNvSpPr/>
          <p:nvPr/>
        </p:nvSpPr>
        <p:spPr>
          <a:xfrm>
            <a:off x="1147415" y="5192316"/>
            <a:ext cx="629940" cy="35918"/>
          </a:xfrm>
          <a:prstGeom prst="rect">
            <a:avLst/>
          </a:prstGeom>
          <a:solidFill>
            <a:srgbClr val="CCCCCB"/>
          </a:solidFill>
          <a:ln/>
        </p:spPr>
      </p:sp>
      <p:sp>
        <p:nvSpPr>
          <p:cNvPr id="18" name="Shape 15"/>
          <p:cNvSpPr/>
          <p:nvPr/>
        </p:nvSpPr>
        <p:spPr>
          <a:xfrm>
            <a:off x="742503" y="5007868"/>
            <a:ext cx="404912" cy="404912"/>
          </a:xfrm>
          <a:prstGeom prst="roundRect">
            <a:avLst>
              <a:gd name="adj" fmla="val 26672"/>
            </a:avLst>
          </a:prstGeom>
          <a:solidFill>
            <a:srgbClr val="EAEAEA"/>
          </a:solidFill>
          <a:ln/>
        </p:spPr>
      </p:sp>
      <p:sp>
        <p:nvSpPr>
          <p:cNvPr id="19" name="Text 16"/>
          <p:cNvSpPr/>
          <p:nvPr/>
        </p:nvSpPr>
        <p:spPr>
          <a:xfrm>
            <a:off x="854820" y="5041603"/>
            <a:ext cx="180281" cy="337443"/>
          </a:xfrm>
          <a:prstGeom prst="rect">
            <a:avLst/>
          </a:prstGeom>
          <a:noFill/>
          <a:ln/>
        </p:spPr>
        <p:txBody>
          <a:bodyPr wrap="none" rtlCol="0" anchor="t"/>
          <a:lstStyle/>
          <a:p>
            <a:pPr algn="ctr">
              <a:lnSpc>
                <a:spcPts val="2657"/>
              </a:lnSpc>
            </a:pPr>
            <a:r>
              <a:rPr lang="en-US" sz="2126" b="1">
                <a:solidFill>
                  <a:srgbClr val="1D1D1B"/>
                </a:solidFill>
                <a:latin typeface="Tomorrow" pitchFamily="34" charset="0"/>
                <a:ea typeface="Tomorrow" pitchFamily="34" charset="-122"/>
                <a:cs typeface="Tomorrow" pitchFamily="34" charset="-120"/>
              </a:rPr>
              <a:t>3</a:t>
            </a:r>
            <a:endParaRPr lang="en-US" sz="2126"/>
          </a:p>
        </p:txBody>
      </p:sp>
      <p:sp>
        <p:nvSpPr>
          <p:cNvPr id="20" name="Text 17"/>
          <p:cNvSpPr/>
          <p:nvPr/>
        </p:nvSpPr>
        <p:spPr>
          <a:xfrm>
            <a:off x="1934865" y="4985444"/>
            <a:ext cx="3188593" cy="281285"/>
          </a:xfrm>
          <a:prstGeom prst="rect">
            <a:avLst/>
          </a:prstGeom>
          <a:noFill/>
          <a:ln/>
        </p:spPr>
        <p:txBody>
          <a:bodyPr wrap="none" rtlCol="0" anchor="t"/>
          <a:lstStyle/>
          <a:p>
            <a:pPr>
              <a:lnSpc>
                <a:spcPts val="2214"/>
              </a:lnSpc>
            </a:pPr>
            <a:r>
              <a:rPr lang="en-US" sz="1772" b="1">
                <a:solidFill>
                  <a:srgbClr val="1D1D1B"/>
                </a:solidFill>
                <a:latin typeface="Tomorrow" pitchFamily="34" charset="0"/>
                <a:ea typeface="Tomorrow" pitchFamily="34" charset="-122"/>
                <a:cs typeface="Tomorrow" pitchFamily="34" charset="-120"/>
              </a:rPr>
              <a:t>Design System Architecture</a:t>
            </a:r>
            <a:endParaRPr lang="en-US" sz="1772"/>
          </a:p>
        </p:txBody>
      </p:sp>
      <p:sp>
        <p:nvSpPr>
          <p:cNvPr id="21" name="Text 18"/>
          <p:cNvSpPr/>
          <p:nvPr/>
        </p:nvSpPr>
        <p:spPr>
          <a:xfrm>
            <a:off x="1934865" y="5374680"/>
            <a:ext cx="6534150" cy="809923"/>
          </a:xfrm>
          <a:prstGeom prst="rect">
            <a:avLst/>
          </a:prstGeom>
          <a:noFill/>
          <a:ln/>
        </p:spPr>
        <p:txBody>
          <a:bodyPr wrap="square" rtlCol="0" anchor="t"/>
          <a:lstStyle/>
          <a:p>
            <a:pPr>
              <a:lnSpc>
                <a:spcPts val="2126"/>
              </a:lnSpc>
            </a:pPr>
            <a:r>
              <a:rPr lang="en-US" sz="1417">
                <a:solidFill>
                  <a:srgbClr val="61615C"/>
                </a:solidFill>
                <a:latin typeface="Tomorrow" pitchFamily="34" charset="0"/>
                <a:ea typeface="Tomorrow" pitchFamily="34" charset="-122"/>
                <a:cs typeface="Tomorrow" pitchFamily="34" charset="-120"/>
              </a:rPr>
              <a:t>Propose a scalable and modular system architecture that integrates the chosen machine learning and deep learning algorithms. Ensure the system is efficient, maintainable, and adaptable to future requirements.</a:t>
            </a:r>
            <a:endParaRPr lang="en-US" sz="1417"/>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EFEFEF"/>
          </a:solidFill>
          <a:ln/>
        </p:spPr>
      </p:sp>
      <p:sp>
        <p:nvSpPr>
          <p:cNvPr id="3" name="Shape 1"/>
          <p:cNvSpPr/>
          <p:nvPr/>
        </p:nvSpPr>
        <p:spPr>
          <a:xfrm>
            <a:off x="0" y="0"/>
            <a:ext cx="12192000" cy="6858000"/>
          </a:xfrm>
          <a:prstGeom prst="rect">
            <a:avLst/>
          </a:prstGeom>
          <a:solidFill>
            <a:srgbClr val="FCFCFC"/>
          </a:solidFill>
          <a:ln/>
        </p:spPr>
      </p:sp>
      <p:sp>
        <p:nvSpPr>
          <p:cNvPr id="4" name="Text 2"/>
          <p:cNvSpPr/>
          <p:nvPr/>
        </p:nvSpPr>
        <p:spPr>
          <a:xfrm>
            <a:off x="1698328" y="1168995"/>
            <a:ext cx="8795345" cy="1157288"/>
          </a:xfrm>
          <a:prstGeom prst="rect">
            <a:avLst/>
          </a:prstGeom>
          <a:noFill/>
          <a:ln/>
        </p:spPr>
        <p:txBody>
          <a:bodyPr wrap="square" rtlCol="0" anchor="t"/>
          <a:lstStyle/>
          <a:p>
            <a:pPr>
              <a:lnSpc>
                <a:spcPts val="4556"/>
              </a:lnSpc>
            </a:pPr>
            <a:r>
              <a:rPr lang="en-US" sz="3645" b="1">
                <a:solidFill>
                  <a:srgbClr val="1D1D1B"/>
                </a:solidFill>
                <a:latin typeface="Tomorrow" pitchFamily="34" charset="0"/>
                <a:ea typeface="Tomorrow" pitchFamily="34" charset="-122"/>
                <a:cs typeface="Tomorrow" pitchFamily="34" charset="-120"/>
              </a:rPr>
              <a:t>Software and Hardware Requirements</a:t>
            </a:r>
            <a:endParaRPr lang="en-US" sz="3645"/>
          </a:p>
        </p:txBody>
      </p:sp>
      <p:pic>
        <p:nvPicPr>
          <p:cNvPr id="5" name="Image 0" descr="preencoded.png"/>
          <p:cNvPicPr>
            <a:picLocks noChangeAspect="1"/>
          </p:cNvPicPr>
          <p:nvPr/>
        </p:nvPicPr>
        <p:blipFill>
          <a:blip r:embed="rId3"/>
          <a:stretch>
            <a:fillRect/>
          </a:stretch>
        </p:blipFill>
        <p:spPr>
          <a:xfrm>
            <a:off x="1698328" y="2696568"/>
            <a:ext cx="462856" cy="462856"/>
          </a:xfrm>
          <a:prstGeom prst="rect">
            <a:avLst/>
          </a:prstGeom>
        </p:spPr>
      </p:pic>
      <p:sp>
        <p:nvSpPr>
          <p:cNvPr id="6" name="Text 3"/>
          <p:cNvSpPr/>
          <p:nvPr/>
        </p:nvSpPr>
        <p:spPr>
          <a:xfrm>
            <a:off x="1698328" y="3344565"/>
            <a:ext cx="2314575" cy="289322"/>
          </a:xfrm>
          <a:prstGeom prst="rect">
            <a:avLst/>
          </a:prstGeom>
          <a:noFill/>
          <a:ln/>
        </p:spPr>
        <p:txBody>
          <a:bodyPr wrap="none" rtlCol="0" anchor="t"/>
          <a:lstStyle/>
          <a:p>
            <a:pPr>
              <a:lnSpc>
                <a:spcPts val="2278"/>
              </a:lnSpc>
            </a:pPr>
            <a:r>
              <a:rPr lang="en-US" sz="1822" b="1">
                <a:solidFill>
                  <a:srgbClr val="1D1D1B"/>
                </a:solidFill>
                <a:latin typeface="Tomorrow" pitchFamily="34" charset="0"/>
                <a:ea typeface="Tomorrow" pitchFamily="34" charset="-122"/>
                <a:cs typeface="Tomorrow" pitchFamily="34" charset="-120"/>
              </a:rPr>
              <a:t>Hardware</a:t>
            </a:r>
            <a:endParaRPr lang="en-US" sz="1822"/>
          </a:p>
        </p:txBody>
      </p:sp>
      <p:sp>
        <p:nvSpPr>
          <p:cNvPr id="7" name="Text 4"/>
          <p:cNvSpPr/>
          <p:nvPr/>
        </p:nvSpPr>
        <p:spPr>
          <a:xfrm>
            <a:off x="1698328" y="3744913"/>
            <a:ext cx="2746573" cy="1666280"/>
          </a:xfrm>
          <a:prstGeom prst="rect">
            <a:avLst/>
          </a:prstGeom>
          <a:noFill/>
          <a:ln/>
        </p:spPr>
        <p:txBody>
          <a:bodyPr wrap="square" rtlCol="0" anchor="t"/>
          <a:lstStyle/>
          <a:p>
            <a:pPr>
              <a:lnSpc>
                <a:spcPts val="2187"/>
              </a:lnSpc>
            </a:pPr>
            <a:r>
              <a:rPr lang="en-US" sz="1458">
                <a:solidFill>
                  <a:srgbClr val="61615C"/>
                </a:solidFill>
                <a:latin typeface="Tomorrow" pitchFamily="34" charset="0"/>
                <a:ea typeface="Tomorrow" pitchFamily="34" charset="-122"/>
                <a:cs typeface="Tomorrow" pitchFamily="34" charset="-120"/>
              </a:rPr>
              <a:t>The system requires a modern computer with a decent processor, memory, and storage capacity to handle the computational demands of the machine learning models.</a:t>
            </a:r>
            <a:endParaRPr lang="en-US" sz="1458"/>
          </a:p>
        </p:txBody>
      </p:sp>
      <p:pic>
        <p:nvPicPr>
          <p:cNvPr id="8" name="Image 1" descr="preencoded.png"/>
          <p:cNvPicPr>
            <a:picLocks noChangeAspect="1"/>
          </p:cNvPicPr>
          <p:nvPr/>
        </p:nvPicPr>
        <p:blipFill>
          <a:blip r:embed="rId4"/>
          <a:stretch>
            <a:fillRect/>
          </a:stretch>
        </p:blipFill>
        <p:spPr>
          <a:xfrm>
            <a:off x="4722615" y="2696568"/>
            <a:ext cx="462856" cy="462856"/>
          </a:xfrm>
          <a:prstGeom prst="rect">
            <a:avLst/>
          </a:prstGeom>
        </p:spPr>
      </p:pic>
      <p:sp>
        <p:nvSpPr>
          <p:cNvPr id="9" name="Text 5"/>
          <p:cNvSpPr/>
          <p:nvPr/>
        </p:nvSpPr>
        <p:spPr>
          <a:xfrm>
            <a:off x="4722614" y="3344565"/>
            <a:ext cx="2314575" cy="289322"/>
          </a:xfrm>
          <a:prstGeom prst="rect">
            <a:avLst/>
          </a:prstGeom>
          <a:noFill/>
          <a:ln/>
        </p:spPr>
        <p:txBody>
          <a:bodyPr wrap="none" rtlCol="0" anchor="t"/>
          <a:lstStyle/>
          <a:p>
            <a:pPr>
              <a:lnSpc>
                <a:spcPts val="2278"/>
              </a:lnSpc>
            </a:pPr>
            <a:r>
              <a:rPr lang="en-US" sz="1822" b="1">
                <a:solidFill>
                  <a:srgbClr val="1D1D1B"/>
                </a:solidFill>
                <a:latin typeface="Tomorrow" pitchFamily="34" charset="0"/>
                <a:ea typeface="Tomorrow" pitchFamily="34" charset="-122"/>
                <a:cs typeface="Tomorrow" pitchFamily="34" charset="-120"/>
              </a:rPr>
              <a:t>Software</a:t>
            </a:r>
            <a:endParaRPr lang="en-US" sz="1822"/>
          </a:p>
        </p:txBody>
      </p:sp>
      <p:sp>
        <p:nvSpPr>
          <p:cNvPr id="10" name="Text 6"/>
          <p:cNvSpPr/>
          <p:nvPr/>
        </p:nvSpPr>
        <p:spPr>
          <a:xfrm>
            <a:off x="4722614" y="3744913"/>
            <a:ext cx="2746673" cy="1943993"/>
          </a:xfrm>
          <a:prstGeom prst="rect">
            <a:avLst/>
          </a:prstGeom>
          <a:noFill/>
          <a:ln/>
        </p:spPr>
        <p:txBody>
          <a:bodyPr wrap="square" rtlCol="0" anchor="t"/>
          <a:lstStyle/>
          <a:p>
            <a:pPr>
              <a:lnSpc>
                <a:spcPts val="2187"/>
              </a:lnSpc>
            </a:pPr>
            <a:r>
              <a:rPr lang="en-US" sz="1458">
                <a:solidFill>
                  <a:srgbClr val="61615C"/>
                </a:solidFill>
                <a:latin typeface="Tomorrow" pitchFamily="34" charset="0"/>
                <a:ea typeface="Tomorrow" pitchFamily="34" charset="-122"/>
                <a:cs typeface="Tomorrow" pitchFamily="34" charset="-120"/>
              </a:rPr>
              <a:t>The system will utilize popular machine learning and deep learning libraries like TensorFlow, Keras, or PyTorch, along with supporting tools for data preprocessing, model training, and evaluation.</a:t>
            </a:r>
            <a:endParaRPr lang="en-US" sz="1458"/>
          </a:p>
        </p:txBody>
      </p:sp>
      <p:pic>
        <p:nvPicPr>
          <p:cNvPr id="11" name="Image 2" descr="preencoded.png"/>
          <p:cNvPicPr>
            <a:picLocks noChangeAspect="1"/>
          </p:cNvPicPr>
          <p:nvPr/>
        </p:nvPicPr>
        <p:blipFill>
          <a:blip r:embed="rId5"/>
          <a:stretch>
            <a:fillRect/>
          </a:stretch>
        </p:blipFill>
        <p:spPr>
          <a:xfrm>
            <a:off x="7747000" y="2696568"/>
            <a:ext cx="462856" cy="462856"/>
          </a:xfrm>
          <a:prstGeom prst="rect">
            <a:avLst/>
          </a:prstGeom>
        </p:spPr>
      </p:pic>
      <p:sp>
        <p:nvSpPr>
          <p:cNvPr id="12" name="Text 7"/>
          <p:cNvSpPr/>
          <p:nvPr/>
        </p:nvSpPr>
        <p:spPr>
          <a:xfrm>
            <a:off x="7747000" y="3344565"/>
            <a:ext cx="2314575" cy="289322"/>
          </a:xfrm>
          <a:prstGeom prst="rect">
            <a:avLst/>
          </a:prstGeom>
          <a:noFill/>
          <a:ln/>
        </p:spPr>
        <p:txBody>
          <a:bodyPr wrap="none" rtlCol="0" anchor="t"/>
          <a:lstStyle/>
          <a:p>
            <a:pPr>
              <a:lnSpc>
                <a:spcPts val="2278"/>
              </a:lnSpc>
            </a:pPr>
            <a:r>
              <a:rPr lang="en-US" sz="1822" b="1">
                <a:solidFill>
                  <a:srgbClr val="1D1D1B"/>
                </a:solidFill>
                <a:latin typeface="Tomorrow" pitchFamily="34" charset="0"/>
                <a:ea typeface="Tomorrow" pitchFamily="34" charset="-122"/>
                <a:cs typeface="Tomorrow" pitchFamily="34" charset="-120"/>
              </a:rPr>
              <a:t>Data Storage</a:t>
            </a:r>
            <a:endParaRPr lang="en-US" sz="1822"/>
          </a:p>
        </p:txBody>
      </p:sp>
      <p:sp>
        <p:nvSpPr>
          <p:cNvPr id="13" name="Text 8"/>
          <p:cNvSpPr/>
          <p:nvPr/>
        </p:nvSpPr>
        <p:spPr>
          <a:xfrm>
            <a:off x="7747000" y="3744913"/>
            <a:ext cx="2746673" cy="1666280"/>
          </a:xfrm>
          <a:prstGeom prst="rect">
            <a:avLst/>
          </a:prstGeom>
          <a:noFill/>
          <a:ln/>
        </p:spPr>
        <p:txBody>
          <a:bodyPr wrap="square" rtlCol="0" anchor="t"/>
          <a:lstStyle/>
          <a:p>
            <a:pPr>
              <a:lnSpc>
                <a:spcPts val="2187"/>
              </a:lnSpc>
            </a:pPr>
            <a:r>
              <a:rPr lang="en-US" sz="1458">
                <a:solidFill>
                  <a:srgbClr val="61615C"/>
                </a:solidFill>
                <a:latin typeface="Tomorrow" pitchFamily="34" charset="0"/>
                <a:ea typeface="Tomorrow" pitchFamily="34" charset="-122"/>
                <a:cs typeface="Tomorrow" pitchFamily="34" charset="-120"/>
              </a:rPr>
              <a:t>A robust database system, such as MongoDB or PostgreSQL, will be required to store the SMS message dataset used for training and testing the models.</a:t>
            </a:r>
            <a:endParaRPr lang="en-US" sz="1458"/>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5B366-277F-F7E8-96EE-C6745624F6E9}"/>
              </a:ext>
            </a:extLst>
          </p:cNvPr>
          <p:cNvSpPr>
            <a:spLocks noGrp="1"/>
          </p:cNvSpPr>
          <p:nvPr>
            <p:ph type="title"/>
          </p:nvPr>
        </p:nvSpPr>
        <p:spPr>
          <a:xfrm>
            <a:off x="1151466" y="365125"/>
            <a:ext cx="10515600" cy="1325563"/>
          </a:xfrm>
        </p:spPr>
        <p:txBody>
          <a:bodyPr>
            <a:normAutofit/>
          </a:bodyPr>
          <a:lstStyle/>
          <a:p>
            <a:r>
              <a:rPr lang="en-IN" sz="3650" b="1" dirty="0">
                <a:latin typeface="Tomorrow"/>
                <a:cs typeface="Times New Roman" panose="02020603050405020304" pitchFamily="18" charset="0"/>
              </a:rPr>
              <a:t>Hardware and Software requirements </a:t>
            </a:r>
            <a:endParaRPr lang="en-IN" sz="3650" dirty="0">
              <a:latin typeface="Tomorrow"/>
            </a:endParaRPr>
          </a:p>
        </p:txBody>
      </p:sp>
      <p:sp>
        <p:nvSpPr>
          <p:cNvPr id="3" name="TextBox 2">
            <a:extLst>
              <a:ext uri="{FF2B5EF4-FFF2-40B4-BE49-F238E27FC236}">
                <a16:creationId xmlns:a16="http://schemas.microsoft.com/office/drawing/2014/main" id="{62616849-D28C-9E12-5D7C-B0EA17177717}"/>
              </a:ext>
            </a:extLst>
          </p:cNvPr>
          <p:cNvSpPr txBox="1"/>
          <p:nvPr/>
        </p:nvSpPr>
        <p:spPr>
          <a:xfrm>
            <a:off x="1151466" y="1520785"/>
            <a:ext cx="9144001" cy="3816429"/>
          </a:xfrm>
          <a:prstGeom prst="rect">
            <a:avLst/>
          </a:prstGeom>
          <a:noFill/>
        </p:spPr>
        <p:txBody>
          <a:bodyPr wrap="square" rtlCol="0">
            <a:spAutoFit/>
          </a:bodyPr>
          <a:lstStyle/>
          <a:p>
            <a:pPr algn="just"/>
            <a:r>
              <a:rPr lang="en-US" sz="1600" b="1" dirty="0">
                <a:latin typeface="Times New Roman" panose="02020603050405020304" pitchFamily="18" charset="0"/>
                <a:ea typeface="Arial Unicode MS" panose="020B0604020202020204" pitchFamily="34" charset="-128"/>
                <a:cs typeface="Times New Roman" panose="02020603050405020304" pitchFamily="18" charset="0"/>
              </a:rPr>
              <a:t>HARDWARE REQUIREMENTS: </a:t>
            </a:r>
            <a:r>
              <a:rPr lang="en-US" sz="1600" dirty="0">
                <a:latin typeface="Times New Roman" panose="02020603050405020304" pitchFamily="18" charset="0"/>
                <a:cs typeface="Times New Roman" panose="02020603050405020304" pitchFamily="18" charset="0"/>
              </a:rPr>
              <a:t>The hardware requirements may serve as the basis for a contract for the implementation of the system and should therefore be a complete and consistent specification of the whole system. They are used by software engineers as the starting point for the system design. It shows what the system does and not how it should be implemented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PROCESSOR : Intel I5 </a:t>
            </a:r>
          </a:p>
          <a:p>
            <a:r>
              <a:rPr lang="en-US" sz="1600" dirty="0">
                <a:latin typeface="Times New Roman" panose="02020603050405020304" pitchFamily="18" charset="0"/>
                <a:cs typeface="Times New Roman" panose="02020603050405020304" pitchFamily="18" charset="0"/>
              </a:rPr>
              <a:t>RAM            : 4GB </a:t>
            </a:r>
          </a:p>
          <a:p>
            <a:r>
              <a:rPr lang="en-US" sz="1600" dirty="0">
                <a:latin typeface="Times New Roman" panose="02020603050405020304" pitchFamily="18" charset="0"/>
                <a:cs typeface="Times New Roman" panose="02020603050405020304" pitchFamily="18" charset="0"/>
              </a:rPr>
              <a:t>HARD DISK   : 40 GB</a:t>
            </a:r>
          </a:p>
          <a:p>
            <a:endParaRPr lang="en-US" sz="1600" b="1" dirty="0">
              <a:latin typeface="Times New Roman" panose="02020603050405020304" pitchFamily="18" charset="0"/>
              <a:ea typeface="Arial Unicode MS" panose="020B0604020202020204" pitchFamily="34" charset="-128"/>
              <a:cs typeface="Times New Roman" panose="02020603050405020304" pitchFamily="18" charset="0"/>
            </a:endParaRPr>
          </a:p>
          <a:p>
            <a:r>
              <a:rPr lang="en-US" sz="1600" b="1" dirty="0">
                <a:latin typeface="Times New Roman" panose="02020603050405020304" pitchFamily="18" charset="0"/>
                <a:ea typeface="Arial Unicode MS" panose="020B0604020202020204" pitchFamily="34" charset="-128"/>
                <a:cs typeface="Times New Roman" panose="02020603050405020304" pitchFamily="18" charset="0"/>
              </a:rPr>
              <a:t>SOFTWARE REQUIREMENTS</a:t>
            </a:r>
            <a:r>
              <a:rPr lang="en-US" sz="1600" dirty="0">
                <a:latin typeface="Times New Roman" panose="02020603050405020304" pitchFamily="18" charset="0"/>
                <a:cs typeface="Times New Roman" panose="02020603050405020304" pitchFamily="18" charset="0"/>
              </a:rPr>
              <a:t>: The software requirements document is the specification of the system. It should include both a definition and a specification of requirements.</a:t>
            </a:r>
          </a:p>
          <a:p>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PYTHON IDE                           : Anaconda </a:t>
            </a:r>
            <a:r>
              <a:rPr lang="en-IN" sz="1600" dirty="0" err="1">
                <a:latin typeface="Times New Roman" panose="02020603050405020304" pitchFamily="18" charset="0"/>
                <a:cs typeface="Times New Roman" panose="02020603050405020304" pitchFamily="18" charset="0"/>
              </a:rPr>
              <a:t>Jupyter</a:t>
            </a:r>
            <a:r>
              <a:rPr lang="en-IN" sz="1600" dirty="0">
                <a:latin typeface="Times New Roman" panose="02020603050405020304" pitchFamily="18" charset="0"/>
                <a:cs typeface="Times New Roman" panose="02020603050405020304" pitchFamily="18" charset="0"/>
              </a:rPr>
              <a:t> Notebook </a:t>
            </a:r>
          </a:p>
          <a:p>
            <a:r>
              <a:rPr lang="en-IN" sz="1600" dirty="0">
                <a:latin typeface="Times New Roman" panose="02020603050405020304" pitchFamily="18" charset="0"/>
                <a:cs typeface="Times New Roman" panose="02020603050405020304" pitchFamily="18" charset="0"/>
              </a:rPr>
              <a:t>PROGRAMMING LANGUAGE  : Python</a:t>
            </a:r>
            <a:endParaRPr lang="en-US" sz="1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05099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5CDEE1-4513-2B0C-D5C5-59D4CC1D9DD3}"/>
              </a:ext>
            </a:extLst>
          </p:cNvPr>
          <p:cNvSpPr txBox="1"/>
          <p:nvPr/>
        </p:nvSpPr>
        <p:spPr>
          <a:xfrm>
            <a:off x="1041400" y="355602"/>
            <a:ext cx="9423400" cy="1376915"/>
          </a:xfrm>
          <a:prstGeom prst="rect">
            <a:avLst/>
          </a:prstGeom>
          <a:noFill/>
        </p:spPr>
        <p:txBody>
          <a:bodyPr wrap="square" rtlCol="0">
            <a:spAutoFit/>
          </a:bodyPr>
          <a:lstStyle/>
          <a:p>
            <a:pPr algn="ctr">
              <a:lnSpc>
                <a:spcPct val="115000"/>
              </a:lnSpc>
              <a:spcAft>
                <a:spcPts val="600"/>
              </a:spcAft>
            </a:pPr>
            <a:r>
              <a:rPr lang="en-US" sz="3650" b="1">
                <a:solidFill>
                  <a:srgbClr val="000000"/>
                </a:solidFill>
                <a:effectLst/>
                <a:latin typeface="Tomorrow"/>
                <a:ea typeface="Times New Roman" panose="02020603050405020304" pitchFamily="18" charset="0"/>
                <a:cs typeface="Times New Roman" panose="02020603050405020304" pitchFamily="18" charset="0"/>
              </a:rPr>
              <a:t>Functional Requirements</a:t>
            </a:r>
            <a:endParaRPr lang="en-IN" sz="3650">
              <a:effectLst/>
              <a:latin typeface="Tomorrow"/>
              <a:ea typeface="Times New Roman" panose="02020603050405020304" pitchFamily="18" charset="0"/>
              <a:cs typeface="Times New Roman" panose="02020603050405020304" pitchFamily="18" charset="0"/>
            </a:endParaRPr>
          </a:p>
          <a:p>
            <a:endParaRPr lang="en-IN" sz="3650"/>
          </a:p>
        </p:txBody>
      </p:sp>
      <p:sp>
        <p:nvSpPr>
          <p:cNvPr id="3" name="TextBox 2">
            <a:extLst>
              <a:ext uri="{FF2B5EF4-FFF2-40B4-BE49-F238E27FC236}">
                <a16:creationId xmlns:a16="http://schemas.microsoft.com/office/drawing/2014/main" id="{0784B93F-CAEF-723D-AB04-C65156A885FA}"/>
              </a:ext>
            </a:extLst>
          </p:cNvPr>
          <p:cNvSpPr txBox="1"/>
          <p:nvPr/>
        </p:nvSpPr>
        <p:spPr>
          <a:xfrm>
            <a:off x="1126067" y="1286933"/>
            <a:ext cx="9423400" cy="4819781"/>
          </a:xfrm>
          <a:prstGeom prst="rect">
            <a:avLst/>
          </a:prstGeom>
          <a:noFill/>
        </p:spPr>
        <p:txBody>
          <a:bodyPr wrap="square" rtlCol="0">
            <a:spAutoFit/>
          </a:bodyPr>
          <a:lstStyle/>
          <a:p>
            <a:pPr>
              <a:lnSpc>
                <a:spcPct val="115000"/>
              </a:lnSpc>
              <a:spcAft>
                <a:spcPts val="1000"/>
              </a:spcAft>
            </a:pPr>
            <a:r>
              <a:rPr lang="en-IN" sz="1400" b="1">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1. Data Collection and Preprocessing</a:t>
            </a:r>
            <a:endParaRPr lang="en-IN" sz="14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400" b="1">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Collect Data:</a:t>
            </a:r>
            <a:r>
              <a:rPr lang="en-IN" sz="140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Gather SMS messages from various sources.</a:t>
            </a:r>
            <a:endParaRPr lang="en-IN" sz="14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400" b="1">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Clean Data:</a:t>
            </a:r>
            <a:r>
              <a:rPr lang="en-IN" sz="140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Remove unwanted characters and duplicate messages.</a:t>
            </a:r>
            <a:endParaRPr lang="en-IN" sz="14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400" b="1">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Label Data:</a:t>
            </a:r>
            <a:r>
              <a:rPr lang="en-IN" sz="140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Mark messages as spam or not spam.</a:t>
            </a:r>
            <a:endParaRPr lang="en-IN" sz="14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400" b="1">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Split Data:</a:t>
            </a:r>
            <a:r>
              <a:rPr lang="en-IN" sz="140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Divide data into training, validation, and testing sets.</a:t>
            </a:r>
            <a:endParaRPr lang="en-IN" sz="14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400" b="1">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 Feature Engineering</a:t>
            </a:r>
            <a:endParaRPr lang="en-IN" sz="14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400" b="1">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Process Text:</a:t>
            </a:r>
            <a:r>
              <a:rPr lang="en-IN" sz="140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Break down messages into words, remove common words, and reduce words to their root form.</a:t>
            </a:r>
            <a:endParaRPr lang="en-IN" sz="14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400" b="1">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Extract Features:</a:t>
            </a:r>
            <a:r>
              <a:rPr lang="en-IN" sz="140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Convert text into numerical data using methods like Bag of Words, TF-IDF, or embeddings.</a:t>
            </a:r>
            <a:endParaRPr lang="en-IN" sz="14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400" b="1">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3. Model Development</a:t>
            </a:r>
            <a:endParaRPr lang="en-IN" sz="14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400" b="1">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Choose Models:</a:t>
            </a:r>
            <a:r>
              <a:rPr lang="en-IN" sz="140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Use traditional ML models (like Naive Bayes or SVM) or DL models (like RNNs or Transformers).</a:t>
            </a:r>
            <a:endParaRPr lang="en-IN" sz="14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400" b="1">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Train Models:</a:t>
            </a:r>
            <a:r>
              <a:rPr lang="en-IN" sz="140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Use the data to train these models.</a:t>
            </a:r>
            <a:endParaRPr lang="en-IN" sz="14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400" b="1">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Evaluate Models:</a:t>
            </a:r>
            <a:r>
              <a:rPr lang="en-IN" sz="140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Measure model performance using metrics like accuracy and F1-score.</a:t>
            </a:r>
            <a:endParaRPr lang="en-IN" sz="14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sz="1400"/>
          </a:p>
        </p:txBody>
      </p:sp>
    </p:spTree>
    <p:extLst>
      <p:ext uri="{BB962C8B-B14F-4D97-AF65-F5344CB8AC3E}">
        <p14:creationId xmlns:p14="http://schemas.microsoft.com/office/powerpoint/2010/main" val="590922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0E134D-119F-C768-594F-0131F343C226}"/>
              </a:ext>
            </a:extLst>
          </p:cNvPr>
          <p:cNvSpPr txBox="1"/>
          <p:nvPr/>
        </p:nvSpPr>
        <p:spPr>
          <a:xfrm>
            <a:off x="2954866" y="245533"/>
            <a:ext cx="6722534" cy="1215717"/>
          </a:xfrm>
          <a:prstGeom prst="rect">
            <a:avLst/>
          </a:prstGeom>
          <a:noFill/>
        </p:spPr>
        <p:txBody>
          <a:bodyPr wrap="square" rtlCol="0">
            <a:spAutoFit/>
          </a:bodyPr>
          <a:lstStyle/>
          <a:p>
            <a:r>
              <a:rPr lang="en-US" sz="3650" b="1">
                <a:solidFill>
                  <a:srgbClr val="000000"/>
                </a:solidFill>
                <a:effectLst/>
                <a:latin typeface="Tomorrow"/>
                <a:ea typeface="Times New Roman" panose="02020603050405020304" pitchFamily="18" charset="0"/>
                <a:cs typeface="Times New Roman" panose="02020603050405020304" pitchFamily="18" charset="0"/>
              </a:rPr>
              <a:t> Non-Functional Requirements</a:t>
            </a:r>
            <a:endParaRPr lang="en-IN" sz="3650">
              <a:effectLst/>
              <a:latin typeface="Tomorrow"/>
              <a:ea typeface="Times New Roman" panose="02020603050405020304" pitchFamily="18" charset="0"/>
              <a:cs typeface="Times New Roman" panose="02020603050405020304" pitchFamily="18" charset="0"/>
            </a:endParaRPr>
          </a:p>
          <a:p>
            <a:r>
              <a:rPr lang="en-US" sz="3650" b="1">
                <a:solidFill>
                  <a:srgbClr val="000000"/>
                </a:solidFill>
                <a:effectLst/>
                <a:latin typeface="Tomorrow"/>
                <a:ea typeface="Times New Roman" panose="02020603050405020304" pitchFamily="18" charset="0"/>
                <a:cs typeface="Times New Roman" panose="02020603050405020304" pitchFamily="18" charset="0"/>
              </a:rPr>
              <a:t> </a:t>
            </a:r>
            <a:endParaRPr lang="en-IN" sz="3650"/>
          </a:p>
        </p:txBody>
      </p:sp>
      <p:sp>
        <p:nvSpPr>
          <p:cNvPr id="3" name="TextBox 2">
            <a:extLst>
              <a:ext uri="{FF2B5EF4-FFF2-40B4-BE49-F238E27FC236}">
                <a16:creationId xmlns:a16="http://schemas.microsoft.com/office/drawing/2014/main" id="{434915EB-AB84-7313-566B-09D40E6D3350}"/>
              </a:ext>
            </a:extLst>
          </p:cNvPr>
          <p:cNvSpPr txBox="1"/>
          <p:nvPr/>
        </p:nvSpPr>
        <p:spPr>
          <a:xfrm>
            <a:off x="626534" y="1285190"/>
            <a:ext cx="11074400" cy="4881336"/>
          </a:xfrm>
          <a:prstGeom prst="rect">
            <a:avLst/>
          </a:prstGeom>
          <a:noFill/>
        </p:spPr>
        <p:txBody>
          <a:bodyPr wrap="square" rtlCol="0">
            <a:spAutoFit/>
          </a:bodyPr>
          <a:lstStyle/>
          <a:p>
            <a:pPr>
              <a:lnSpc>
                <a:spcPct val="115000"/>
              </a:lnSpc>
              <a:spcAft>
                <a:spcPts val="1000"/>
              </a:spcAft>
            </a:pPr>
            <a:r>
              <a:rPr lang="en-IN" sz="1400" b="1">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1. Performance</a:t>
            </a:r>
            <a:endParaRPr lang="en-IN" sz="14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400" b="1">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Speed:</a:t>
            </a:r>
            <a:r>
              <a:rPr lang="en-IN" sz="140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The system should process messages quickly.</a:t>
            </a:r>
            <a:endParaRPr lang="en-IN" sz="14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400" b="1">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Scalability:</a:t>
            </a:r>
            <a:r>
              <a:rPr lang="en-IN" sz="140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The system should handle increasing numbers of messages without slowing down.</a:t>
            </a:r>
            <a:endParaRPr lang="en-IN" sz="14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400" b="1">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 Reliability</a:t>
            </a:r>
            <a:endParaRPr lang="en-IN" sz="14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400" b="1">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Uptime:</a:t>
            </a:r>
            <a:r>
              <a:rPr lang="en-IN" sz="140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The system should be available and operational most of the time.</a:t>
            </a:r>
            <a:endParaRPr lang="en-IN" sz="14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400" b="1">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Accuracy:</a:t>
            </a:r>
            <a:r>
              <a:rPr lang="en-IN" sz="140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The system should consistently provide accurate spam predictions.</a:t>
            </a:r>
            <a:endParaRPr lang="en-IN" sz="14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400" b="1">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3. Usability</a:t>
            </a:r>
            <a:endParaRPr lang="en-IN" sz="14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400" b="1">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User-Friendly:</a:t>
            </a:r>
            <a:r>
              <a:rPr lang="en-IN" sz="140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The interface should be easy to use for non-technical users.</a:t>
            </a:r>
            <a:endParaRPr lang="en-IN" sz="14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400" b="1">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Accessibility:</a:t>
            </a:r>
            <a:r>
              <a:rPr lang="en-IN" sz="140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The system should be accessible from various devices (e.g., mobile, desktop).</a:t>
            </a:r>
            <a:endParaRPr lang="en-IN" sz="14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400" b="1">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4. Maintainability</a:t>
            </a:r>
            <a:endParaRPr lang="en-IN" sz="14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400" b="1">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Ease of Update:</a:t>
            </a:r>
            <a:r>
              <a:rPr lang="en-IN" sz="140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The system should be easy to update with new models and data.</a:t>
            </a:r>
            <a:endParaRPr lang="en-IN" sz="14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400" b="1">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Modularity:</a:t>
            </a:r>
            <a:r>
              <a:rPr lang="en-IN" sz="140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The system components should be designed so they can be easily modified or replaced.</a:t>
            </a:r>
            <a:endParaRPr lang="en-IN" sz="14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a:solidFill>
                <a:schemeClr val="bg2">
                  <a:lumMod val="50000"/>
                </a:schemeClr>
              </a:solidFill>
            </a:endParaRPr>
          </a:p>
        </p:txBody>
      </p:sp>
    </p:spTree>
    <p:extLst>
      <p:ext uri="{BB962C8B-B14F-4D97-AF65-F5344CB8AC3E}">
        <p14:creationId xmlns:p14="http://schemas.microsoft.com/office/powerpoint/2010/main" val="3312123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6178BF-3B9B-B69B-8A42-5765F623FF1E}"/>
              </a:ext>
            </a:extLst>
          </p:cNvPr>
          <p:cNvSpPr txBox="1"/>
          <p:nvPr/>
        </p:nvSpPr>
        <p:spPr>
          <a:xfrm>
            <a:off x="1371600" y="321733"/>
            <a:ext cx="9448800" cy="1215717"/>
          </a:xfrm>
          <a:prstGeom prst="rect">
            <a:avLst/>
          </a:prstGeom>
          <a:noFill/>
        </p:spPr>
        <p:txBody>
          <a:bodyPr wrap="square" rtlCol="0">
            <a:spAutoFit/>
          </a:bodyPr>
          <a:lstStyle/>
          <a:p>
            <a:pPr algn="ctr"/>
            <a:r>
              <a:rPr lang="en-US" sz="3650" b="1" kern="0">
                <a:effectLst/>
                <a:latin typeface="Tomorrow"/>
                <a:ea typeface="Times New Roman" panose="02020603050405020304" pitchFamily="18" charset="0"/>
                <a:cs typeface="Times New Roman" panose="02020603050405020304" pitchFamily="18" charset="0"/>
              </a:rPr>
              <a:t>Data</a:t>
            </a:r>
            <a:r>
              <a:rPr lang="en-US" sz="3650" b="1" kern="0">
                <a:effectLst/>
                <a:latin typeface="Times New Roman" panose="02020603050405020304" pitchFamily="18" charset="0"/>
                <a:ea typeface="Times New Roman" panose="02020603050405020304" pitchFamily="18" charset="0"/>
                <a:cs typeface="Times New Roman" panose="02020603050405020304" pitchFamily="18" charset="0"/>
              </a:rPr>
              <a:t> Collection</a:t>
            </a:r>
          </a:p>
          <a:p>
            <a:pPr algn="ctr"/>
            <a:endParaRPr lang="en-IN" sz="3650" b="1"/>
          </a:p>
        </p:txBody>
      </p:sp>
      <p:sp>
        <p:nvSpPr>
          <p:cNvPr id="3" name="TextBox 2">
            <a:extLst>
              <a:ext uri="{FF2B5EF4-FFF2-40B4-BE49-F238E27FC236}">
                <a16:creationId xmlns:a16="http://schemas.microsoft.com/office/drawing/2014/main" id="{281CF913-53A2-C140-1246-C9B4150649DD}"/>
              </a:ext>
            </a:extLst>
          </p:cNvPr>
          <p:cNvSpPr txBox="1"/>
          <p:nvPr/>
        </p:nvSpPr>
        <p:spPr>
          <a:xfrm>
            <a:off x="956733" y="1062974"/>
            <a:ext cx="10278534" cy="5473293"/>
          </a:xfrm>
          <a:prstGeom prst="rect">
            <a:avLst/>
          </a:prstGeom>
          <a:noFill/>
        </p:spPr>
        <p:txBody>
          <a:bodyPr wrap="square" rtlCol="0">
            <a:spAutoFit/>
          </a:bodyPr>
          <a:lstStyle/>
          <a:p>
            <a:pPr algn="just">
              <a:lnSpc>
                <a:spcPct val="150000"/>
              </a:lnSpc>
              <a:spcAft>
                <a:spcPts val="1000"/>
              </a:spcAft>
            </a:pPr>
            <a:r>
              <a:rPr lang="en-US" sz="140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public dataset of SMS labelled messages is obtained from UCI Machine Learning Repository. The dataset considered in the current research is available on kaggle, a machine learning repository. This study finds that there are only 5,574 labelled messages in the dataset, with 4827 of messages belong to ham messages while the other 747 messages belong to spam messages. Nonetheless, this dataset consists of two named columns starting with the message labels (ham or spam) followed by strings of text messages and three unnamed columns. It‘s time for a data analyst to pick up the baton and lead the way to machine learning implementation. The job of a data analyst is to find ways and sources of collecting relevant and comprehensive data, interpreting it, and analyzing results with the help of statistical techniques.</a:t>
            </a:r>
            <a:endParaRPr lang="en-IN" sz="14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40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type of data depends on what you want to predict.</a:t>
            </a:r>
            <a:endParaRPr lang="en-IN" sz="14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40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There is no exact answer to the question “How much data is needed?” because each machine learning problem is unique. In turn, the number of attributes data scientists will use when building a predictive model depends on the attributes’ predictive value.</a:t>
            </a:r>
            <a:endParaRPr lang="en-IN" sz="14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40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more, the better ‘approach is reasonable for this phase. Some data scientists suggest considering that less than one-third of collected data may be useful. It’s difficult to estimate which part of the data will provide the most accurate results until the model training begins. That’s why it’s important to collect and store all data — internal and open, structured and unstructured.</a:t>
            </a:r>
            <a:endParaRPr lang="en-IN" sz="14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40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purpose of preprocessing is to convert raw data into a form that fits machine learning. Structured and clean data allows a data scientist to get more precise results from an applied machine learning model. The technique includes data formatting, cleaning, and sampling.</a:t>
            </a:r>
            <a:endParaRPr lang="en-IN" sz="14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sz="1400"/>
          </a:p>
        </p:txBody>
      </p:sp>
    </p:spTree>
    <p:extLst>
      <p:ext uri="{BB962C8B-B14F-4D97-AF65-F5344CB8AC3E}">
        <p14:creationId xmlns:p14="http://schemas.microsoft.com/office/powerpoint/2010/main" val="2857641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89364D-38EE-875C-320E-B6E302BBD80A}"/>
              </a:ext>
            </a:extLst>
          </p:cNvPr>
          <p:cNvSpPr txBox="1"/>
          <p:nvPr/>
        </p:nvSpPr>
        <p:spPr>
          <a:xfrm>
            <a:off x="804333" y="448732"/>
            <a:ext cx="10761133" cy="1215717"/>
          </a:xfrm>
          <a:prstGeom prst="rect">
            <a:avLst/>
          </a:prstGeom>
          <a:noFill/>
        </p:spPr>
        <p:txBody>
          <a:bodyPr wrap="square" rtlCol="0">
            <a:spAutoFit/>
          </a:bodyPr>
          <a:lstStyle/>
          <a:p>
            <a:pPr algn="ctr"/>
            <a:r>
              <a:rPr lang="en-US" sz="3650" b="1" kern="0">
                <a:effectLst/>
                <a:latin typeface="Tomorrow"/>
                <a:ea typeface="Times New Roman" panose="02020603050405020304" pitchFamily="18" charset="0"/>
                <a:cs typeface="Times New Roman" panose="02020603050405020304" pitchFamily="18" charset="0"/>
              </a:rPr>
              <a:t>Module Description</a:t>
            </a:r>
            <a:endParaRPr lang="en-US" sz="3650" b="1" kern="0">
              <a:latin typeface="Tomorrow"/>
              <a:ea typeface="Times New Roman" panose="02020603050405020304" pitchFamily="18" charset="0"/>
              <a:cs typeface="Times New Roman" panose="02020603050405020304" pitchFamily="18" charset="0"/>
            </a:endParaRPr>
          </a:p>
          <a:p>
            <a:pPr algn="ctr"/>
            <a:endParaRPr lang="en-IN" sz="3650" b="1">
              <a:latin typeface="Tomorrow"/>
            </a:endParaRPr>
          </a:p>
        </p:txBody>
      </p:sp>
      <p:sp>
        <p:nvSpPr>
          <p:cNvPr id="5" name="TextBox 4">
            <a:extLst>
              <a:ext uri="{FF2B5EF4-FFF2-40B4-BE49-F238E27FC236}">
                <a16:creationId xmlns:a16="http://schemas.microsoft.com/office/drawing/2014/main" id="{33102551-0FCA-19AF-6FE7-8E892881072A}"/>
              </a:ext>
            </a:extLst>
          </p:cNvPr>
          <p:cNvSpPr txBox="1"/>
          <p:nvPr/>
        </p:nvSpPr>
        <p:spPr>
          <a:xfrm>
            <a:off x="990600" y="1227667"/>
            <a:ext cx="10761133" cy="4242187"/>
          </a:xfrm>
          <a:prstGeom prst="rect">
            <a:avLst/>
          </a:prstGeom>
          <a:noFill/>
        </p:spPr>
        <p:txBody>
          <a:bodyPr wrap="square" rtlCol="0">
            <a:spAutoFit/>
          </a:bodyPr>
          <a:lstStyle/>
          <a:p>
            <a:pPr algn="just">
              <a:lnSpc>
                <a:spcPct val="150000"/>
              </a:lnSpc>
              <a:spcAft>
                <a:spcPts val="1000"/>
              </a:spcAft>
            </a:pPr>
            <a:r>
              <a:rPr lang="en-US" sz="1400" b="1">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Data Collection and Preprocessing:</a:t>
            </a:r>
            <a:endParaRPr lang="en-IN" sz="14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40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1400" b="1">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Data Collection and Preprocessing</a:t>
            </a:r>
            <a:r>
              <a:rPr lang="en-US" sz="140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module gathers SMS data from various sources, cleans and normalizes it by removing duplicates and irrelevant characters, and labels messages as spam or not spam. This prepared data is then divided into training, validation, and testing sets. The </a:t>
            </a:r>
            <a:r>
              <a:rPr lang="en-US" sz="1400" b="1">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Feature Engineering</a:t>
            </a:r>
            <a:r>
              <a:rPr lang="en-US" sz="140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module processes the text by breaking it into tokens, removing stop words, and applying stemming and lemmatization. It converts the text into numerical features using techniques like Bag of Words, TF-IDF, or embeddings such as Word2Vec and BERT.</a:t>
            </a:r>
          </a:p>
          <a:p>
            <a:pPr algn="just">
              <a:lnSpc>
                <a:spcPct val="150000"/>
              </a:lnSpc>
              <a:spcAft>
                <a:spcPts val="1000"/>
              </a:spcAft>
            </a:pPr>
            <a:r>
              <a:rPr lang="en-US" sz="1400" b="1">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rPr>
              <a:t>Security and Privacy</a:t>
            </a:r>
            <a:endParaRPr lang="en-IN" sz="14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40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Security and privacy are paramount, with the </a:t>
            </a:r>
            <a:r>
              <a:rPr lang="en-US" sz="1400" b="1">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Security and Privacy</a:t>
            </a:r>
            <a:r>
              <a:rPr lang="en-US" sz="140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module ensuring that user data is protected and handled in compliance with regulations like GDPR. This module also includes mechanisms to safeguard the system from unauthorized access. Comprehensive </a:t>
            </a:r>
            <a:r>
              <a:rPr lang="en-US" sz="1400" b="1">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Documentation and Support</a:t>
            </a:r>
            <a:r>
              <a:rPr lang="en-US" sz="140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are provided, detailing setup instructions, API usage, and offering channels for user support</a:t>
            </a:r>
            <a:r>
              <a:rPr lang="en-US" sz="14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IN" sz="14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endParaRPr lang="en-IN" sz="14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a:p>
        </p:txBody>
      </p:sp>
    </p:spTree>
    <p:extLst>
      <p:ext uri="{BB962C8B-B14F-4D97-AF65-F5344CB8AC3E}">
        <p14:creationId xmlns:p14="http://schemas.microsoft.com/office/powerpoint/2010/main" val="1613529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F8AB05-71FA-0075-8E9C-EA8FB7C9CE1E}"/>
              </a:ext>
            </a:extLst>
          </p:cNvPr>
          <p:cNvSpPr txBox="1"/>
          <p:nvPr/>
        </p:nvSpPr>
        <p:spPr>
          <a:xfrm>
            <a:off x="3132667" y="287867"/>
            <a:ext cx="5342466" cy="830997"/>
          </a:xfrm>
          <a:prstGeom prst="rect">
            <a:avLst/>
          </a:prstGeom>
          <a:noFill/>
        </p:spPr>
        <p:txBody>
          <a:bodyPr wrap="square" rtlCol="0">
            <a:spAutoFit/>
          </a:bodyPr>
          <a:lstStyle/>
          <a:p>
            <a:r>
              <a:rPr lang="en-IN" sz="4800" b="1">
                <a:latin typeface="Tomorrow"/>
              </a:rPr>
              <a:t>System Architecture</a:t>
            </a:r>
          </a:p>
        </p:txBody>
      </p:sp>
      <p:pic>
        <p:nvPicPr>
          <p:cNvPr id="4" name="Picture 3">
            <a:extLst>
              <a:ext uri="{FF2B5EF4-FFF2-40B4-BE49-F238E27FC236}">
                <a16:creationId xmlns:a16="http://schemas.microsoft.com/office/drawing/2014/main" id="{96E782DE-76A0-30C3-91CB-713BB329DC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066" y="1118864"/>
            <a:ext cx="8839201" cy="5019634"/>
          </a:xfrm>
          <a:prstGeom prst="rect">
            <a:avLst/>
          </a:prstGeom>
        </p:spPr>
      </p:pic>
    </p:spTree>
    <p:extLst>
      <p:ext uri="{BB962C8B-B14F-4D97-AF65-F5344CB8AC3E}">
        <p14:creationId xmlns:p14="http://schemas.microsoft.com/office/powerpoint/2010/main" val="3400691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60F681-3031-69B4-8F05-BAB007808BAC}"/>
              </a:ext>
            </a:extLst>
          </p:cNvPr>
          <p:cNvSpPr txBox="1"/>
          <p:nvPr/>
        </p:nvSpPr>
        <p:spPr>
          <a:xfrm>
            <a:off x="1697567" y="45358"/>
            <a:ext cx="7797800" cy="931024"/>
          </a:xfrm>
          <a:prstGeom prst="rect">
            <a:avLst/>
          </a:prstGeom>
          <a:noFill/>
        </p:spPr>
        <p:txBody>
          <a:bodyPr wrap="square" rtlCol="0">
            <a:spAutoFit/>
          </a:bodyPr>
          <a:lstStyle/>
          <a:p>
            <a:pPr algn="ctr"/>
            <a:r>
              <a:rPr lang="en-US" sz="3650" b="1" kern="0" dirty="0">
                <a:effectLst/>
                <a:latin typeface="Tomorrow"/>
                <a:ea typeface="Times New Roman" panose="02020603050405020304" pitchFamily="18" charset="0"/>
                <a:cs typeface="Times New Roman" panose="02020603050405020304" pitchFamily="18" charset="0"/>
              </a:rPr>
              <a:t>UML Diagrams</a:t>
            </a:r>
            <a:endParaRPr lang="en-US" sz="3650" b="1" kern="0" dirty="0">
              <a:latin typeface="Tomorrow"/>
              <a:ea typeface="Times New Roman" panose="02020603050405020304" pitchFamily="18" charset="0"/>
              <a:cs typeface="Times New Roman" panose="02020603050405020304" pitchFamily="18" charset="0"/>
            </a:endParaRPr>
          </a:p>
          <a:p>
            <a:endParaRPr lang="en-IN" dirty="0"/>
          </a:p>
        </p:txBody>
      </p:sp>
      <p:pic>
        <p:nvPicPr>
          <p:cNvPr id="3" name="Picture 2">
            <a:extLst>
              <a:ext uri="{FF2B5EF4-FFF2-40B4-BE49-F238E27FC236}">
                <a16:creationId xmlns:a16="http://schemas.microsoft.com/office/drawing/2014/main" id="{A78C4BE7-AC4A-9217-9795-612B733353F8}"/>
              </a:ext>
            </a:extLst>
          </p:cNvPr>
          <p:cNvPicPr>
            <a:picLocks noChangeAspect="1"/>
          </p:cNvPicPr>
          <p:nvPr/>
        </p:nvPicPr>
        <p:blipFill>
          <a:blip r:embed="rId2"/>
          <a:stretch>
            <a:fillRect/>
          </a:stretch>
        </p:blipFill>
        <p:spPr>
          <a:xfrm>
            <a:off x="4070324" y="2669155"/>
            <a:ext cx="3255485" cy="3428328"/>
          </a:xfrm>
          <a:prstGeom prst="rect">
            <a:avLst/>
          </a:prstGeom>
        </p:spPr>
      </p:pic>
      <p:sp>
        <p:nvSpPr>
          <p:cNvPr id="4" name="TextBox 3">
            <a:extLst>
              <a:ext uri="{FF2B5EF4-FFF2-40B4-BE49-F238E27FC236}">
                <a16:creationId xmlns:a16="http://schemas.microsoft.com/office/drawing/2014/main" id="{F9EB88BF-C74E-B89B-915D-C6E8BAE4DD28}"/>
              </a:ext>
            </a:extLst>
          </p:cNvPr>
          <p:cNvSpPr txBox="1"/>
          <p:nvPr/>
        </p:nvSpPr>
        <p:spPr>
          <a:xfrm>
            <a:off x="4315329" y="6200576"/>
            <a:ext cx="2342142" cy="307777"/>
          </a:xfrm>
          <a:prstGeom prst="rect">
            <a:avLst/>
          </a:prstGeom>
          <a:noFill/>
        </p:spPr>
        <p:txBody>
          <a:bodyPr wrap="square" rtlCol="0">
            <a:spAutoFit/>
          </a:bodyPr>
          <a:lstStyle/>
          <a:p>
            <a:pPr algn="ctr"/>
            <a:r>
              <a:rPr lang="en-US" sz="1400" kern="0" dirty="0">
                <a:solidFill>
                  <a:schemeClr val="bg2">
                    <a:lumMod val="50000"/>
                  </a:schemeClr>
                </a:solidFill>
                <a:effectLst/>
                <a:latin typeface="Times New Roman" panose="02020603050405020304" pitchFamily="18" charset="0"/>
                <a:ea typeface="Times New Roman" panose="02020603050405020304" pitchFamily="18" charset="0"/>
              </a:rPr>
              <a:t>Data Flow Diagram</a:t>
            </a:r>
            <a:endParaRPr lang="en-IN" sz="1400" dirty="0">
              <a:solidFill>
                <a:schemeClr val="bg2">
                  <a:lumMod val="50000"/>
                </a:schemeClr>
              </a:solidFill>
            </a:endParaRPr>
          </a:p>
        </p:txBody>
      </p:sp>
      <p:sp>
        <p:nvSpPr>
          <p:cNvPr id="13" name="TextBox 12">
            <a:extLst>
              <a:ext uri="{FF2B5EF4-FFF2-40B4-BE49-F238E27FC236}">
                <a16:creationId xmlns:a16="http://schemas.microsoft.com/office/drawing/2014/main" id="{88CC6650-DD5F-C1A3-3F5F-BE3358EA69DB}"/>
              </a:ext>
            </a:extLst>
          </p:cNvPr>
          <p:cNvSpPr txBox="1"/>
          <p:nvPr/>
        </p:nvSpPr>
        <p:spPr>
          <a:xfrm>
            <a:off x="1380067" y="791716"/>
            <a:ext cx="6096000"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DATA FLOW DIAGRAM: </a:t>
            </a:r>
          </a:p>
        </p:txBody>
      </p:sp>
      <p:sp>
        <p:nvSpPr>
          <p:cNvPr id="15" name="TextBox 14">
            <a:extLst>
              <a:ext uri="{FF2B5EF4-FFF2-40B4-BE49-F238E27FC236}">
                <a16:creationId xmlns:a16="http://schemas.microsoft.com/office/drawing/2014/main" id="{8E01D171-D539-ECEC-AC4D-1E53908A38CB}"/>
              </a:ext>
            </a:extLst>
          </p:cNvPr>
          <p:cNvSpPr txBox="1"/>
          <p:nvPr/>
        </p:nvSpPr>
        <p:spPr>
          <a:xfrm>
            <a:off x="1380067" y="1161049"/>
            <a:ext cx="9194800" cy="1323439"/>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Data flow diagrams are used to graphically represent the flow of data in a business information system. DFD describes the processes that are involved in a system to transfer data from the input to the file storage and reports generation. Data flow diagrams can be divided into logical and physical. The logical data flow diagram describes flow of data through a system to perform certain functionality of a business. The physical data flow diagram describes the implementation of the logical data flow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3131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15868C0-7EB6-6C4A-B8D0-5B80EF557D1B}"/>
              </a:ext>
            </a:extLst>
          </p:cNvPr>
          <p:cNvPicPr>
            <a:picLocks noChangeAspect="1"/>
          </p:cNvPicPr>
          <p:nvPr/>
        </p:nvPicPr>
        <p:blipFill>
          <a:blip r:embed="rId2"/>
          <a:stretch>
            <a:fillRect/>
          </a:stretch>
        </p:blipFill>
        <p:spPr>
          <a:xfrm>
            <a:off x="2662130" y="1880612"/>
            <a:ext cx="6431068" cy="2762544"/>
          </a:xfrm>
          <a:prstGeom prst="rect">
            <a:avLst/>
          </a:prstGeom>
        </p:spPr>
      </p:pic>
      <p:sp>
        <p:nvSpPr>
          <p:cNvPr id="3" name="TextBox 2">
            <a:extLst>
              <a:ext uri="{FF2B5EF4-FFF2-40B4-BE49-F238E27FC236}">
                <a16:creationId xmlns:a16="http://schemas.microsoft.com/office/drawing/2014/main" id="{30BAD83E-F3ED-99E5-8EC8-CD68C88E5C61}"/>
              </a:ext>
            </a:extLst>
          </p:cNvPr>
          <p:cNvSpPr txBox="1"/>
          <p:nvPr/>
        </p:nvSpPr>
        <p:spPr>
          <a:xfrm>
            <a:off x="2535131" y="4977389"/>
            <a:ext cx="6096000" cy="369332"/>
          </a:xfrm>
          <a:prstGeom prst="rect">
            <a:avLst/>
          </a:prstGeom>
          <a:noFill/>
        </p:spPr>
        <p:txBody>
          <a:bodyPr wrap="square">
            <a:spAutoFit/>
          </a:bodyPr>
          <a:lstStyle/>
          <a:p>
            <a:pPr algn="ctr"/>
            <a:r>
              <a:rPr lang="en-US" sz="1800" kern="0" dirty="0">
                <a:solidFill>
                  <a:schemeClr val="bg2">
                    <a:lumMod val="50000"/>
                  </a:schemeClr>
                </a:solidFill>
                <a:effectLst/>
                <a:latin typeface="Times New Roman" panose="02020603050405020304" pitchFamily="18" charset="0"/>
                <a:ea typeface="Times New Roman" panose="02020603050405020304" pitchFamily="18" charset="0"/>
              </a:rPr>
              <a:t>Class Diagram</a:t>
            </a:r>
            <a:endParaRPr lang="en-IN" sz="1800" dirty="0">
              <a:solidFill>
                <a:schemeClr val="bg2">
                  <a:lumMod val="50000"/>
                </a:schemeClr>
              </a:solidFill>
            </a:endParaRPr>
          </a:p>
        </p:txBody>
      </p:sp>
      <p:sp>
        <p:nvSpPr>
          <p:cNvPr id="11" name="TextBox 10">
            <a:extLst>
              <a:ext uri="{FF2B5EF4-FFF2-40B4-BE49-F238E27FC236}">
                <a16:creationId xmlns:a16="http://schemas.microsoft.com/office/drawing/2014/main" id="{1966C6A2-3091-C917-33E4-7F1836293A2E}"/>
              </a:ext>
            </a:extLst>
          </p:cNvPr>
          <p:cNvSpPr txBox="1"/>
          <p:nvPr/>
        </p:nvSpPr>
        <p:spPr>
          <a:xfrm>
            <a:off x="1507067" y="586349"/>
            <a:ext cx="6096000" cy="369332"/>
          </a:xfrm>
          <a:prstGeom prst="rect">
            <a:avLst/>
          </a:prstGeom>
          <a:noFill/>
        </p:spPr>
        <p:txBody>
          <a:bodyPr wrap="square">
            <a:spAutoFit/>
          </a:bodyPr>
          <a:lstStyle/>
          <a:p>
            <a:pPr algn="just"/>
            <a:r>
              <a:rPr lang="en-IN" b="1" dirty="0">
                <a:latin typeface="Times New Roman" panose="02020603050405020304" pitchFamily="18" charset="0"/>
                <a:cs typeface="Times New Roman" panose="02020603050405020304" pitchFamily="18" charset="0"/>
              </a:rPr>
              <a:t>CLASS DIAGRAM:</a:t>
            </a:r>
          </a:p>
        </p:txBody>
      </p:sp>
      <p:sp>
        <p:nvSpPr>
          <p:cNvPr id="13" name="TextBox 12">
            <a:extLst>
              <a:ext uri="{FF2B5EF4-FFF2-40B4-BE49-F238E27FC236}">
                <a16:creationId xmlns:a16="http://schemas.microsoft.com/office/drawing/2014/main" id="{4DD3C0F8-8BB3-11F9-846C-B7D89084A8EA}"/>
              </a:ext>
            </a:extLst>
          </p:cNvPr>
          <p:cNvSpPr txBox="1"/>
          <p:nvPr/>
        </p:nvSpPr>
        <p:spPr>
          <a:xfrm>
            <a:off x="1507066" y="957282"/>
            <a:ext cx="9719733" cy="923330"/>
          </a:xfrm>
          <a:prstGeom prst="rect">
            <a:avLst/>
          </a:prstGeom>
          <a:noFill/>
        </p:spPr>
        <p:txBody>
          <a:bodyPr wrap="square">
            <a:spAutoFit/>
          </a:bodyPr>
          <a:lstStyle/>
          <a:p>
            <a:pPr algn="just"/>
            <a:r>
              <a:rPr lang="en-US" dirty="0">
                <a:solidFill>
                  <a:schemeClr val="bg2">
                    <a:lumMod val="50000"/>
                  </a:schemeClr>
                </a:solidFill>
                <a:latin typeface="Times New Roman" panose="02020603050405020304" pitchFamily="18" charset="0"/>
                <a:cs typeface="Times New Roman" panose="02020603050405020304" pitchFamily="18" charset="0"/>
              </a:rPr>
              <a:t>The class diagram is a static diagram. It represents the static view of an application. Class diagram is not only used for visualizing, describing and documenting different aspects of a system but also for constructing executable code of the software application</a:t>
            </a:r>
            <a:endParaRPr lang="en-IN" dirty="0">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2762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D84F3-8F6A-3234-5DA6-8800F7D3A53C}"/>
              </a:ext>
            </a:extLst>
          </p:cNvPr>
          <p:cNvSpPr>
            <a:spLocks noGrp="1"/>
          </p:cNvSpPr>
          <p:nvPr>
            <p:ph type="title"/>
          </p:nvPr>
        </p:nvSpPr>
        <p:spPr>
          <a:xfrm>
            <a:off x="4089399" y="232463"/>
            <a:ext cx="2743201" cy="931333"/>
          </a:xfrm>
        </p:spPr>
        <p:txBody>
          <a:bodyPr>
            <a:normAutofit/>
          </a:bodyPr>
          <a:lstStyle/>
          <a:p>
            <a:pPr algn="ctr"/>
            <a:r>
              <a:rPr lang="en-IN" b="1" spc="-10">
                <a:latin typeface="Tomorrow"/>
                <a:cs typeface="Times New Roman" panose="02020603050405020304" pitchFamily="18" charset="0"/>
              </a:rPr>
              <a:t>CONTENTS</a:t>
            </a:r>
            <a:endParaRPr lang="en-IN" b="1">
              <a:latin typeface="Tomorrow"/>
              <a:cs typeface="Times New Roman" panose="02020603050405020304" pitchFamily="18" charset="0"/>
            </a:endParaRPr>
          </a:p>
        </p:txBody>
      </p:sp>
      <p:sp>
        <p:nvSpPr>
          <p:cNvPr id="4" name="TextBox 3">
            <a:extLst>
              <a:ext uri="{FF2B5EF4-FFF2-40B4-BE49-F238E27FC236}">
                <a16:creationId xmlns:a16="http://schemas.microsoft.com/office/drawing/2014/main" id="{C2DBD4F4-399B-D6AB-6909-7CCB1B483E22}"/>
              </a:ext>
            </a:extLst>
          </p:cNvPr>
          <p:cNvSpPr txBox="1"/>
          <p:nvPr/>
        </p:nvSpPr>
        <p:spPr>
          <a:xfrm>
            <a:off x="668866" y="1268511"/>
            <a:ext cx="9795934" cy="5109091"/>
          </a:xfrm>
          <a:prstGeom prst="rect">
            <a:avLst/>
          </a:prstGeom>
          <a:noFill/>
        </p:spPr>
        <p:txBody>
          <a:bodyPr wrap="square" rtlCol="0">
            <a:spAutoFit/>
          </a:bodyPr>
          <a:lstStyle/>
          <a:p>
            <a:pPr marL="285750" indent="-285750">
              <a:buFont typeface="Arial" panose="020B0604020202020204" pitchFamily="34" charset="0"/>
              <a:buChar char="•"/>
            </a:pPr>
            <a:r>
              <a:rPr lang="en-US" sz="2800" kern="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ABSTRACT</a:t>
            </a:r>
          </a:p>
          <a:p>
            <a:pPr marL="285750" indent="-285750">
              <a:buFont typeface="Arial" panose="020B0604020202020204" pitchFamily="34" charset="0"/>
              <a:buChar char="•"/>
            </a:pPr>
            <a:r>
              <a:rPr lang="en-US" sz="2800" kern="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INTRODUCTION</a:t>
            </a:r>
          </a:p>
          <a:p>
            <a:pPr marL="285750" indent="-285750">
              <a:buFont typeface="Arial" panose="020B0604020202020204" pitchFamily="34" charset="0"/>
              <a:buChar char="•"/>
            </a:pPr>
            <a:r>
              <a:rPr lang="en-US" sz="2800" kern="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EXISTING SYSTEM &amp; DRAWBACKS</a:t>
            </a:r>
            <a:endParaRPr lang="en-US" sz="2800" kern="0">
              <a:solidFill>
                <a:schemeClr val="bg2">
                  <a:lumMod val="5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kern="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LITERATURE SURVEY</a:t>
            </a:r>
          </a:p>
          <a:p>
            <a:pPr marL="285750" indent="-285750">
              <a:buFont typeface="Arial" panose="020B0604020202020204" pitchFamily="34" charset="0"/>
              <a:buChar char="•"/>
            </a:pPr>
            <a:r>
              <a:rPr lang="en-US" sz="2800" kern="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PROPOSED MODEL / SYSTEM</a:t>
            </a:r>
            <a:endParaRPr lang="en-US" sz="2800" kern="0">
              <a:solidFill>
                <a:schemeClr val="bg2">
                  <a:lumMod val="5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Software Requirements &amp; Hardware Requirements</a:t>
            </a:r>
            <a:endParaRPr lang="en-IN" sz="2800">
              <a:solidFill>
                <a:schemeClr val="bg2">
                  <a:lumMod val="5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Functional Requirements &amp; Non-Functional Requirements</a:t>
            </a:r>
            <a:endParaRPr lang="en-IN" sz="280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kern="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Data Collection</a:t>
            </a:r>
          </a:p>
          <a:p>
            <a:pPr marL="285750" indent="-285750">
              <a:buFont typeface="Arial" panose="020B0604020202020204" pitchFamily="34" charset="0"/>
              <a:buChar char="•"/>
            </a:pPr>
            <a:r>
              <a:rPr lang="en-US" sz="2800" kern="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Module Description</a:t>
            </a:r>
            <a:endParaRPr lang="en-US" sz="2800" kern="0">
              <a:solidFill>
                <a:schemeClr val="bg2">
                  <a:lumMod val="5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kern="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System Architecture</a:t>
            </a:r>
          </a:p>
          <a:p>
            <a:pPr marL="285750" indent="-285750">
              <a:buFont typeface="Arial" panose="020B0604020202020204" pitchFamily="34" charset="0"/>
              <a:buChar char="•"/>
            </a:pPr>
            <a:r>
              <a:rPr lang="en-US" sz="2800" kern="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UML Diagrams</a:t>
            </a:r>
            <a:endParaRPr lang="en-US" sz="2800" kern="0">
              <a:solidFill>
                <a:schemeClr val="bg2">
                  <a:lumMod val="5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1" kern="0">
              <a:solidFill>
                <a:srgbClr val="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78181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8F7C251-9094-DB3D-495E-DBEB2F1A4D0A}"/>
              </a:ext>
            </a:extLst>
          </p:cNvPr>
          <p:cNvPicPr>
            <a:picLocks noChangeAspect="1"/>
          </p:cNvPicPr>
          <p:nvPr/>
        </p:nvPicPr>
        <p:blipFill>
          <a:blip r:embed="rId2"/>
          <a:stretch>
            <a:fillRect/>
          </a:stretch>
        </p:blipFill>
        <p:spPr>
          <a:xfrm>
            <a:off x="1922686" y="2154407"/>
            <a:ext cx="7139457" cy="2376973"/>
          </a:xfrm>
          <a:prstGeom prst="rect">
            <a:avLst/>
          </a:prstGeom>
        </p:spPr>
      </p:pic>
      <p:sp>
        <p:nvSpPr>
          <p:cNvPr id="10" name="TextBox 9">
            <a:extLst>
              <a:ext uri="{FF2B5EF4-FFF2-40B4-BE49-F238E27FC236}">
                <a16:creationId xmlns:a16="http://schemas.microsoft.com/office/drawing/2014/main" id="{B31D78FE-5516-0930-3E67-4EC176CABF77}"/>
              </a:ext>
            </a:extLst>
          </p:cNvPr>
          <p:cNvSpPr txBox="1"/>
          <p:nvPr/>
        </p:nvSpPr>
        <p:spPr>
          <a:xfrm>
            <a:off x="4167624" y="4730706"/>
            <a:ext cx="4292600" cy="307777"/>
          </a:xfrm>
          <a:prstGeom prst="rect">
            <a:avLst/>
          </a:prstGeom>
          <a:noFill/>
        </p:spPr>
        <p:txBody>
          <a:bodyPr wrap="square" rtlCol="0">
            <a:spAutoFit/>
          </a:bodyPr>
          <a:lstStyle/>
          <a:p>
            <a:r>
              <a:rPr lang="en-US" sz="1400" kern="0" dirty="0">
                <a:solidFill>
                  <a:schemeClr val="bg2">
                    <a:lumMod val="50000"/>
                  </a:schemeClr>
                </a:solidFill>
                <a:effectLst/>
                <a:latin typeface="Times New Roman" panose="02020603050405020304" pitchFamily="18" charset="0"/>
                <a:ea typeface="Times New Roman" panose="02020603050405020304" pitchFamily="18" charset="0"/>
              </a:rPr>
              <a:t>State Flow Diagram</a:t>
            </a:r>
            <a:endParaRPr lang="en-IN" sz="1400" dirty="0">
              <a:solidFill>
                <a:schemeClr val="bg2">
                  <a:lumMod val="50000"/>
                </a:schemeClr>
              </a:solidFill>
            </a:endParaRPr>
          </a:p>
        </p:txBody>
      </p:sp>
      <p:sp>
        <p:nvSpPr>
          <p:cNvPr id="7" name="TextBox 6">
            <a:extLst>
              <a:ext uri="{FF2B5EF4-FFF2-40B4-BE49-F238E27FC236}">
                <a16:creationId xmlns:a16="http://schemas.microsoft.com/office/drawing/2014/main" id="{AC19F05D-40D6-CE5A-0760-56234516C428}"/>
              </a:ext>
            </a:extLst>
          </p:cNvPr>
          <p:cNvSpPr txBox="1"/>
          <p:nvPr/>
        </p:nvSpPr>
        <p:spPr>
          <a:xfrm>
            <a:off x="1534490" y="170934"/>
            <a:ext cx="6096000"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STATE FLOW DIAGRAM: </a:t>
            </a:r>
          </a:p>
        </p:txBody>
      </p:sp>
      <p:sp>
        <p:nvSpPr>
          <p:cNvPr id="11" name="TextBox 10">
            <a:extLst>
              <a:ext uri="{FF2B5EF4-FFF2-40B4-BE49-F238E27FC236}">
                <a16:creationId xmlns:a16="http://schemas.microsoft.com/office/drawing/2014/main" id="{D682AA68-95C2-0BAC-931E-76D4797AD0BF}"/>
              </a:ext>
            </a:extLst>
          </p:cNvPr>
          <p:cNvSpPr txBox="1"/>
          <p:nvPr/>
        </p:nvSpPr>
        <p:spPr>
          <a:xfrm>
            <a:off x="1534490" y="854443"/>
            <a:ext cx="8921843" cy="523220"/>
          </a:xfrm>
          <a:prstGeom prst="rect">
            <a:avLst/>
          </a:prstGeom>
          <a:noFill/>
        </p:spPr>
        <p:txBody>
          <a:bodyPr wrap="square">
            <a:spAutoFit/>
          </a:bodyPr>
          <a:lstStyle/>
          <a:p>
            <a:pPr algn="just"/>
            <a:r>
              <a:rPr lang="en-US" sz="1400" dirty="0">
                <a:solidFill>
                  <a:schemeClr val="bg2">
                    <a:lumMod val="50000"/>
                  </a:schemeClr>
                </a:solidFill>
                <a:latin typeface="Times New Roman" panose="02020603050405020304" pitchFamily="18" charset="0"/>
                <a:cs typeface="Times New Roman" panose="02020603050405020304" pitchFamily="18" charset="0"/>
              </a:rPr>
              <a:t>The below state chart diagram describes the flow of control from one state to another state (event) in the flow of the events from the creation of an object to its termination. </a:t>
            </a:r>
            <a:endParaRPr lang="en-IN" sz="1400" dirty="0">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3919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CD148D-808A-8A9E-2B3E-9165A52063B1}"/>
              </a:ext>
            </a:extLst>
          </p:cNvPr>
          <p:cNvPicPr>
            <a:picLocks noChangeAspect="1"/>
          </p:cNvPicPr>
          <p:nvPr/>
        </p:nvPicPr>
        <p:blipFill>
          <a:blip r:embed="rId2"/>
          <a:stretch>
            <a:fillRect/>
          </a:stretch>
        </p:blipFill>
        <p:spPr>
          <a:xfrm>
            <a:off x="0" y="344701"/>
            <a:ext cx="5211285" cy="4438966"/>
          </a:xfrm>
          <a:prstGeom prst="rect">
            <a:avLst/>
          </a:prstGeom>
        </p:spPr>
      </p:pic>
      <p:sp>
        <p:nvSpPr>
          <p:cNvPr id="2" name="TextBox 1">
            <a:extLst>
              <a:ext uri="{FF2B5EF4-FFF2-40B4-BE49-F238E27FC236}">
                <a16:creationId xmlns:a16="http://schemas.microsoft.com/office/drawing/2014/main" id="{B4D91E1A-EDCF-8B6B-16F2-F4F8FC1E9A99}"/>
              </a:ext>
            </a:extLst>
          </p:cNvPr>
          <p:cNvSpPr txBox="1"/>
          <p:nvPr/>
        </p:nvSpPr>
        <p:spPr>
          <a:xfrm>
            <a:off x="-38048" y="5173133"/>
            <a:ext cx="5249333" cy="307777"/>
          </a:xfrm>
          <a:prstGeom prst="rect">
            <a:avLst/>
          </a:prstGeom>
          <a:noFill/>
        </p:spPr>
        <p:txBody>
          <a:bodyPr wrap="square" rtlCol="0">
            <a:spAutoFit/>
          </a:bodyPr>
          <a:lstStyle/>
          <a:p>
            <a:pPr algn="ctr"/>
            <a:r>
              <a:rPr lang="en-US" sz="1400" kern="0">
                <a:solidFill>
                  <a:schemeClr val="bg2">
                    <a:lumMod val="50000"/>
                  </a:schemeClr>
                </a:solidFill>
                <a:effectLst/>
                <a:latin typeface="Times New Roman" panose="02020603050405020304" pitchFamily="18" charset="0"/>
                <a:ea typeface="Times New Roman" panose="02020603050405020304" pitchFamily="18" charset="0"/>
              </a:rPr>
              <a:t>Usecase Diagram</a:t>
            </a:r>
            <a:endParaRPr lang="en-IN" sz="1400">
              <a:solidFill>
                <a:schemeClr val="bg2">
                  <a:lumMod val="50000"/>
                </a:schemeClr>
              </a:solidFill>
            </a:endParaRPr>
          </a:p>
        </p:txBody>
      </p:sp>
      <p:sp>
        <p:nvSpPr>
          <p:cNvPr id="4" name="TextBox 3">
            <a:extLst>
              <a:ext uri="{FF2B5EF4-FFF2-40B4-BE49-F238E27FC236}">
                <a16:creationId xmlns:a16="http://schemas.microsoft.com/office/drawing/2014/main" id="{20B268CC-E3FE-B059-3440-25CFA78B7E5E}"/>
              </a:ext>
            </a:extLst>
          </p:cNvPr>
          <p:cNvSpPr txBox="1"/>
          <p:nvPr/>
        </p:nvSpPr>
        <p:spPr>
          <a:xfrm>
            <a:off x="5854751" y="2227759"/>
            <a:ext cx="6112932" cy="92333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Use case diagrams identify the functionalities provides by the use cases, the actors who interact with the system and the association between the actors and the functionalities. </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B9C759E-84E2-A4FC-CDDF-37FD88C1F6C9}"/>
              </a:ext>
            </a:extLst>
          </p:cNvPr>
          <p:cNvSpPr txBox="1"/>
          <p:nvPr/>
        </p:nvSpPr>
        <p:spPr>
          <a:xfrm>
            <a:off x="5833636" y="1728801"/>
            <a:ext cx="6112932" cy="369332"/>
          </a:xfrm>
          <a:prstGeom prst="rect">
            <a:avLst/>
          </a:prstGeom>
          <a:noFill/>
        </p:spPr>
        <p:txBody>
          <a:bodyPr wrap="square">
            <a:spAutoFit/>
          </a:bodyPr>
          <a:lstStyle/>
          <a:p>
            <a:pPr algn="just"/>
            <a:r>
              <a:rPr lang="en-IN" b="1" dirty="0">
                <a:latin typeface="Times New Roman" panose="02020603050405020304" pitchFamily="18" charset="0"/>
                <a:cs typeface="Times New Roman" panose="02020603050405020304" pitchFamily="18" charset="0"/>
              </a:rPr>
              <a:t>USECASE DIAGRAM: </a:t>
            </a:r>
          </a:p>
        </p:txBody>
      </p:sp>
    </p:spTree>
    <p:extLst>
      <p:ext uri="{BB962C8B-B14F-4D97-AF65-F5344CB8AC3E}">
        <p14:creationId xmlns:p14="http://schemas.microsoft.com/office/powerpoint/2010/main" val="1559965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672316-4152-DABF-B20A-4E9CF5A3851A}"/>
              </a:ext>
            </a:extLst>
          </p:cNvPr>
          <p:cNvPicPr>
            <a:picLocks noChangeAspect="1"/>
          </p:cNvPicPr>
          <p:nvPr/>
        </p:nvPicPr>
        <p:blipFill>
          <a:blip r:embed="rId2"/>
          <a:stretch>
            <a:fillRect/>
          </a:stretch>
        </p:blipFill>
        <p:spPr>
          <a:xfrm>
            <a:off x="529378" y="484399"/>
            <a:ext cx="4870320" cy="4367001"/>
          </a:xfrm>
          <a:prstGeom prst="rect">
            <a:avLst/>
          </a:prstGeom>
        </p:spPr>
      </p:pic>
      <p:sp>
        <p:nvSpPr>
          <p:cNvPr id="4" name="TextBox 3">
            <a:extLst>
              <a:ext uri="{FF2B5EF4-FFF2-40B4-BE49-F238E27FC236}">
                <a16:creationId xmlns:a16="http://schemas.microsoft.com/office/drawing/2014/main" id="{1FE5D0C4-9CB6-FFB8-5914-8382B624B449}"/>
              </a:ext>
            </a:extLst>
          </p:cNvPr>
          <p:cNvSpPr txBox="1"/>
          <p:nvPr/>
        </p:nvSpPr>
        <p:spPr>
          <a:xfrm>
            <a:off x="1512504" y="4995333"/>
            <a:ext cx="2904067" cy="307777"/>
          </a:xfrm>
          <a:prstGeom prst="rect">
            <a:avLst/>
          </a:prstGeom>
          <a:noFill/>
        </p:spPr>
        <p:txBody>
          <a:bodyPr wrap="square" rtlCol="0">
            <a:spAutoFit/>
          </a:bodyPr>
          <a:lstStyle/>
          <a:p>
            <a:pPr algn="ctr"/>
            <a:r>
              <a:rPr lang="en-US" sz="1400" kern="0">
                <a:solidFill>
                  <a:schemeClr val="bg2">
                    <a:lumMod val="50000"/>
                  </a:schemeClr>
                </a:solidFill>
                <a:effectLst/>
                <a:latin typeface="Times New Roman" panose="02020603050405020304" pitchFamily="18" charset="0"/>
                <a:ea typeface="Times New Roman" panose="02020603050405020304" pitchFamily="18" charset="0"/>
              </a:rPr>
              <a:t>Sequence Diagram</a:t>
            </a:r>
            <a:endParaRPr lang="en-IN" sz="1400">
              <a:solidFill>
                <a:schemeClr val="bg2">
                  <a:lumMod val="50000"/>
                </a:schemeClr>
              </a:solidFill>
            </a:endParaRPr>
          </a:p>
        </p:txBody>
      </p:sp>
      <p:sp>
        <p:nvSpPr>
          <p:cNvPr id="7" name="TextBox 6">
            <a:extLst>
              <a:ext uri="{FF2B5EF4-FFF2-40B4-BE49-F238E27FC236}">
                <a16:creationId xmlns:a16="http://schemas.microsoft.com/office/drawing/2014/main" id="{9ABE4D2E-9513-A1B8-8FF8-CAA98D7FD589}"/>
              </a:ext>
            </a:extLst>
          </p:cNvPr>
          <p:cNvSpPr txBox="1"/>
          <p:nvPr/>
        </p:nvSpPr>
        <p:spPr>
          <a:xfrm>
            <a:off x="6096000" y="577334"/>
            <a:ext cx="6096000"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SEQUENCE DIAGRAM:</a:t>
            </a:r>
          </a:p>
        </p:txBody>
      </p:sp>
      <p:sp>
        <p:nvSpPr>
          <p:cNvPr id="9" name="TextBox 8">
            <a:extLst>
              <a:ext uri="{FF2B5EF4-FFF2-40B4-BE49-F238E27FC236}">
                <a16:creationId xmlns:a16="http://schemas.microsoft.com/office/drawing/2014/main" id="{062439A0-FB27-926A-E416-8C4F4E529657}"/>
              </a:ext>
            </a:extLst>
          </p:cNvPr>
          <p:cNvSpPr txBox="1"/>
          <p:nvPr/>
        </p:nvSpPr>
        <p:spPr>
          <a:xfrm>
            <a:off x="5740400" y="1564269"/>
            <a:ext cx="6096000" cy="1477328"/>
          </a:xfrm>
          <a:prstGeom prst="rect">
            <a:avLst/>
          </a:prstGeom>
          <a:noFill/>
        </p:spPr>
        <p:txBody>
          <a:bodyPr wrap="square">
            <a:spAutoFit/>
          </a:bodyPr>
          <a:lstStyle/>
          <a:p>
            <a:pPr algn="just"/>
            <a:r>
              <a:rPr lang="en-US" sz="1800" dirty="0">
                <a:solidFill>
                  <a:schemeClr val="bg2">
                    <a:lumMod val="50000"/>
                  </a:schemeClr>
                </a:solidFill>
                <a:latin typeface="Times New Roman" panose="02020603050405020304" pitchFamily="18" charset="0"/>
                <a:cs typeface="Times New Roman" panose="02020603050405020304" pitchFamily="18" charset="0"/>
              </a:rPr>
              <a:t>The sequence diagram of a system shows the entity interplay are ordered in the time order level. So, that it drafts the classes and object that are imply in the that plot and also the series of message exchange take place betwixt the body that need to be carried out by the purpose of that scenario. 3</a:t>
            </a:r>
            <a:endParaRPr lang="en-IN" sz="1800" dirty="0">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1779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D76C3A-0593-5CD7-6510-4FBF45461F9D}"/>
              </a:ext>
            </a:extLst>
          </p:cNvPr>
          <p:cNvPicPr>
            <a:picLocks noChangeAspect="1"/>
          </p:cNvPicPr>
          <p:nvPr/>
        </p:nvPicPr>
        <p:blipFill>
          <a:blip r:embed="rId2"/>
          <a:stretch>
            <a:fillRect/>
          </a:stretch>
        </p:blipFill>
        <p:spPr>
          <a:xfrm>
            <a:off x="3593146" y="1806800"/>
            <a:ext cx="3432805" cy="3012334"/>
          </a:xfrm>
          <a:prstGeom prst="rect">
            <a:avLst/>
          </a:prstGeom>
        </p:spPr>
      </p:pic>
      <p:sp>
        <p:nvSpPr>
          <p:cNvPr id="4" name="TextBox 3">
            <a:extLst>
              <a:ext uri="{FF2B5EF4-FFF2-40B4-BE49-F238E27FC236}">
                <a16:creationId xmlns:a16="http://schemas.microsoft.com/office/drawing/2014/main" id="{610854FD-95CD-CCE9-0EE7-ADE4BF302EA6}"/>
              </a:ext>
            </a:extLst>
          </p:cNvPr>
          <p:cNvSpPr txBox="1"/>
          <p:nvPr/>
        </p:nvSpPr>
        <p:spPr>
          <a:xfrm>
            <a:off x="2092216" y="5143311"/>
            <a:ext cx="6096000" cy="369332"/>
          </a:xfrm>
          <a:prstGeom prst="rect">
            <a:avLst/>
          </a:prstGeom>
          <a:noFill/>
        </p:spPr>
        <p:txBody>
          <a:bodyPr wrap="square">
            <a:spAutoFit/>
          </a:bodyPr>
          <a:lstStyle/>
          <a:p>
            <a:pPr algn="ctr"/>
            <a:r>
              <a:rPr lang="en-US" sz="1800" kern="0" dirty="0">
                <a:solidFill>
                  <a:schemeClr val="bg2">
                    <a:lumMod val="50000"/>
                  </a:schemeClr>
                </a:solidFill>
                <a:effectLst/>
                <a:latin typeface="Times New Roman" panose="02020603050405020304" pitchFamily="18" charset="0"/>
                <a:ea typeface="Times New Roman" panose="02020603050405020304" pitchFamily="18" charset="0"/>
              </a:rPr>
              <a:t>Activity Diagram</a:t>
            </a:r>
            <a:endParaRPr lang="en-IN" sz="1800" dirty="0">
              <a:solidFill>
                <a:schemeClr val="bg2">
                  <a:lumMod val="50000"/>
                </a:schemeClr>
              </a:solidFill>
            </a:endParaRPr>
          </a:p>
        </p:txBody>
      </p:sp>
      <p:sp>
        <p:nvSpPr>
          <p:cNvPr id="6" name="TextBox 5">
            <a:extLst>
              <a:ext uri="{FF2B5EF4-FFF2-40B4-BE49-F238E27FC236}">
                <a16:creationId xmlns:a16="http://schemas.microsoft.com/office/drawing/2014/main" id="{6BC414FA-3F3B-65A5-B6B5-9C2D40418D12}"/>
              </a:ext>
            </a:extLst>
          </p:cNvPr>
          <p:cNvSpPr txBox="1"/>
          <p:nvPr/>
        </p:nvSpPr>
        <p:spPr>
          <a:xfrm>
            <a:off x="1337734" y="419669"/>
            <a:ext cx="6096000" cy="369332"/>
          </a:xfrm>
          <a:prstGeom prst="rect">
            <a:avLst/>
          </a:prstGeom>
          <a:noFill/>
        </p:spPr>
        <p:txBody>
          <a:bodyPr wrap="square">
            <a:spAutoFit/>
          </a:bodyPr>
          <a:lstStyle/>
          <a:p>
            <a:pPr algn="just"/>
            <a:r>
              <a:rPr lang="en-IN" b="1" dirty="0">
                <a:latin typeface="Times New Roman" panose="02020603050405020304" pitchFamily="18" charset="0"/>
                <a:cs typeface="Times New Roman" panose="02020603050405020304" pitchFamily="18" charset="0"/>
              </a:rPr>
              <a:t>ACTIVITY DIAGRAM:</a:t>
            </a:r>
          </a:p>
        </p:txBody>
      </p:sp>
      <p:sp>
        <p:nvSpPr>
          <p:cNvPr id="8" name="TextBox 7">
            <a:extLst>
              <a:ext uri="{FF2B5EF4-FFF2-40B4-BE49-F238E27FC236}">
                <a16:creationId xmlns:a16="http://schemas.microsoft.com/office/drawing/2014/main" id="{306EE360-9768-54A7-7198-F42BDBE23425}"/>
              </a:ext>
            </a:extLst>
          </p:cNvPr>
          <p:cNvSpPr txBox="1"/>
          <p:nvPr/>
        </p:nvSpPr>
        <p:spPr>
          <a:xfrm>
            <a:off x="1337734" y="1153391"/>
            <a:ext cx="9601199" cy="584775"/>
          </a:xfrm>
          <a:prstGeom prst="rect">
            <a:avLst/>
          </a:prstGeom>
          <a:noFill/>
        </p:spPr>
        <p:txBody>
          <a:bodyPr wrap="square">
            <a:spAutoFit/>
          </a:bodyPr>
          <a:lstStyle/>
          <a:p>
            <a:pPr algn="just"/>
            <a:r>
              <a:rPr lang="en-US" sz="1600" dirty="0">
                <a:solidFill>
                  <a:schemeClr val="bg2">
                    <a:lumMod val="50000"/>
                  </a:schemeClr>
                </a:solidFill>
                <a:latin typeface="Times New Roman" panose="02020603050405020304" pitchFamily="18" charset="0"/>
                <a:cs typeface="Times New Roman" panose="02020603050405020304" pitchFamily="18" charset="0"/>
              </a:rPr>
              <a:t>The Activity Diagram forms effective while modeling the functionality of the system. Hence this diagram reflects the activities, the types of flows between these activities and finally the response of objects to these activities. </a:t>
            </a:r>
            <a:endParaRPr lang="en-IN" sz="1600" dirty="0">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4519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418455-1D5E-7555-332E-58CE11818EC6}"/>
              </a:ext>
            </a:extLst>
          </p:cNvPr>
          <p:cNvPicPr>
            <a:picLocks noChangeAspect="1"/>
          </p:cNvPicPr>
          <p:nvPr/>
        </p:nvPicPr>
        <p:blipFill>
          <a:blip r:embed="rId2"/>
          <a:stretch>
            <a:fillRect/>
          </a:stretch>
        </p:blipFill>
        <p:spPr>
          <a:xfrm>
            <a:off x="1388860" y="1677193"/>
            <a:ext cx="3233614" cy="3208867"/>
          </a:xfrm>
          <a:prstGeom prst="rect">
            <a:avLst/>
          </a:prstGeom>
        </p:spPr>
      </p:pic>
      <p:sp>
        <p:nvSpPr>
          <p:cNvPr id="2" name="TextBox 1">
            <a:extLst>
              <a:ext uri="{FF2B5EF4-FFF2-40B4-BE49-F238E27FC236}">
                <a16:creationId xmlns:a16="http://schemas.microsoft.com/office/drawing/2014/main" id="{B563D2A0-80DB-C155-4743-29D8C55CF8B5}"/>
              </a:ext>
            </a:extLst>
          </p:cNvPr>
          <p:cNvSpPr txBox="1"/>
          <p:nvPr/>
        </p:nvSpPr>
        <p:spPr>
          <a:xfrm>
            <a:off x="3005667" y="262467"/>
            <a:ext cx="5215466" cy="654025"/>
          </a:xfrm>
          <a:prstGeom prst="rect">
            <a:avLst/>
          </a:prstGeom>
          <a:noFill/>
        </p:spPr>
        <p:txBody>
          <a:bodyPr wrap="square" rtlCol="0">
            <a:spAutoFit/>
          </a:bodyPr>
          <a:lstStyle/>
          <a:p>
            <a:pPr algn="ctr"/>
            <a:r>
              <a:rPr lang="en-IN" sz="3650" dirty="0">
                <a:latin typeface="Tomorrow"/>
              </a:rPr>
              <a:t>RESULT</a:t>
            </a:r>
          </a:p>
        </p:txBody>
      </p:sp>
      <p:pic>
        <p:nvPicPr>
          <p:cNvPr id="6" name="Picture 5">
            <a:extLst>
              <a:ext uri="{FF2B5EF4-FFF2-40B4-BE49-F238E27FC236}">
                <a16:creationId xmlns:a16="http://schemas.microsoft.com/office/drawing/2014/main" id="{634EBB81-9C24-0202-CC8F-7EBDC999808F}"/>
              </a:ext>
            </a:extLst>
          </p:cNvPr>
          <p:cNvPicPr>
            <a:picLocks noChangeAspect="1"/>
          </p:cNvPicPr>
          <p:nvPr/>
        </p:nvPicPr>
        <p:blipFill>
          <a:blip r:embed="rId3"/>
          <a:stretch>
            <a:fillRect/>
          </a:stretch>
        </p:blipFill>
        <p:spPr>
          <a:xfrm>
            <a:off x="6646334" y="1677193"/>
            <a:ext cx="4436533" cy="3308494"/>
          </a:xfrm>
          <a:prstGeom prst="rect">
            <a:avLst/>
          </a:prstGeom>
        </p:spPr>
      </p:pic>
    </p:spTree>
    <p:extLst>
      <p:ext uri="{BB962C8B-B14F-4D97-AF65-F5344CB8AC3E}">
        <p14:creationId xmlns:p14="http://schemas.microsoft.com/office/powerpoint/2010/main" val="252384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361823-FCE8-BB73-0BBB-C8AE5EDE1B98}"/>
              </a:ext>
            </a:extLst>
          </p:cNvPr>
          <p:cNvPicPr>
            <a:picLocks noChangeAspect="1"/>
          </p:cNvPicPr>
          <p:nvPr/>
        </p:nvPicPr>
        <p:blipFill>
          <a:blip r:embed="rId2"/>
          <a:stretch>
            <a:fillRect/>
          </a:stretch>
        </p:blipFill>
        <p:spPr>
          <a:xfrm>
            <a:off x="839788" y="1500188"/>
            <a:ext cx="4515314" cy="3520546"/>
          </a:xfrm>
          <a:prstGeom prst="rect">
            <a:avLst/>
          </a:prstGeom>
        </p:spPr>
      </p:pic>
      <p:pic>
        <p:nvPicPr>
          <p:cNvPr id="7" name="Picture 6">
            <a:extLst>
              <a:ext uri="{FF2B5EF4-FFF2-40B4-BE49-F238E27FC236}">
                <a16:creationId xmlns:a16="http://schemas.microsoft.com/office/drawing/2014/main" id="{2AD13A29-94F3-1C08-0DD9-07705845ECC0}"/>
              </a:ext>
            </a:extLst>
          </p:cNvPr>
          <p:cNvPicPr>
            <a:picLocks noChangeAspect="1"/>
          </p:cNvPicPr>
          <p:nvPr/>
        </p:nvPicPr>
        <p:blipFill>
          <a:blip r:embed="rId3"/>
          <a:stretch>
            <a:fillRect/>
          </a:stretch>
        </p:blipFill>
        <p:spPr>
          <a:xfrm>
            <a:off x="6465952" y="1483390"/>
            <a:ext cx="4427537" cy="3537344"/>
          </a:xfrm>
          <a:prstGeom prst="rect">
            <a:avLst/>
          </a:prstGeom>
        </p:spPr>
      </p:pic>
    </p:spTree>
    <p:extLst>
      <p:ext uri="{BB962C8B-B14F-4D97-AF65-F5344CB8AC3E}">
        <p14:creationId xmlns:p14="http://schemas.microsoft.com/office/powerpoint/2010/main" val="4133562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ADDF12-2F50-0EB4-BB5B-C5616EBE282B}"/>
              </a:ext>
            </a:extLst>
          </p:cNvPr>
          <p:cNvPicPr>
            <a:picLocks noChangeAspect="1"/>
          </p:cNvPicPr>
          <p:nvPr/>
        </p:nvPicPr>
        <p:blipFill>
          <a:blip r:embed="rId2"/>
          <a:stretch>
            <a:fillRect/>
          </a:stretch>
        </p:blipFill>
        <p:spPr>
          <a:xfrm>
            <a:off x="403905" y="1553897"/>
            <a:ext cx="10988821" cy="3890170"/>
          </a:xfrm>
          <a:prstGeom prst="rect">
            <a:avLst/>
          </a:prstGeom>
        </p:spPr>
      </p:pic>
    </p:spTree>
    <p:extLst>
      <p:ext uri="{BB962C8B-B14F-4D97-AF65-F5344CB8AC3E}">
        <p14:creationId xmlns:p14="http://schemas.microsoft.com/office/powerpoint/2010/main" val="7579702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EFEFEF"/>
          </a:solidFill>
          <a:ln/>
        </p:spPr>
      </p:sp>
      <p:sp>
        <p:nvSpPr>
          <p:cNvPr id="3" name="Shape 1"/>
          <p:cNvSpPr/>
          <p:nvPr/>
        </p:nvSpPr>
        <p:spPr>
          <a:xfrm>
            <a:off x="0" y="0"/>
            <a:ext cx="12192000" cy="6859687"/>
          </a:xfrm>
          <a:prstGeom prst="rect">
            <a:avLst/>
          </a:prstGeom>
          <a:solidFill>
            <a:srgbClr val="FCFCFC"/>
          </a:solidFill>
          <a:ln/>
        </p:spPr>
      </p:sp>
      <p:sp>
        <p:nvSpPr>
          <p:cNvPr id="4" name="Text 2"/>
          <p:cNvSpPr/>
          <p:nvPr/>
        </p:nvSpPr>
        <p:spPr>
          <a:xfrm>
            <a:off x="2797770" y="381894"/>
            <a:ext cx="3471863" cy="433883"/>
          </a:xfrm>
          <a:prstGeom prst="rect">
            <a:avLst/>
          </a:prstGeom>
          <a:noFill/>
          <a:ln/>
        </p:spPr>
        <p:txBody>
          <a:bodyPr wrap="none" rtlCol="0" anchor="t"/>
          <a:lstStyle/>
          <a:p>
            <a:pPr>
              <a:lnSpc>
                <a:spcPts val="3417"/>
              </a:lnSpc>
            </a:pPr>
            <a:r>
              <a:rPr lang="en-US" sz="2734" b="1">
                <a:solidFill>
                  <a:srgbClr val="1D1D1B"/>
                </a:solidFill>
                <a:latin typeface="Tomorrow" pitchFamily="34" charset="0"/>
                <a:ea typeface="Tomorrow" pitchFamily="34" charset="-122"/>
                <a:cs typeface="Tomorrow" pitchFamily="34" charset="-120"/>
              </a:rPr>
              <a:t>Methodology</a:t>
            </a:r>
            <a:endParaRPr lang="en-US" sz="2734"/>
          </a:p>
        </p:txBody>
      </p:sp>
      <p:sp>
        <p:nvSpPr>
          <p:cNvPr id="5" name="Shape 3"/>
          <p:cNvSpPr/>
          <p:nvPr/>
        </p:nvSpPr>
        <p:spPr>
          <a:xfrm>
            <a:off x="2797770" y="1093491"/>
            <a:ext cx="824508" cy="786209"/>
          </a:xfrm>
          <a:prstGeom prst="roundRect">
            <a:avLst>
              <a:gd name="adj" fmla="val 10598"/>
            </a:avLst>
          </a:prstGeom>
          <a:solidFill>
            <a:srgbClr val="EAEAEA"/>
          </a:solidFill>
          <a:ln/>
        </p:spPr>
      </p:sp>
      <p:sp>
        <p:nvSpPr>
          <p:cNvPr id="6" name="Text 4"/>
          <p:cNvSpPr/>
          <p:nvPr/>
        </p:nvSpPr>
        <p:spPr>
          <a:xfrm>
            <a:off x="2936578" y="1356321"/>
            <a:ext cx="78978" cy="260449"/>
          </a:xfrm>
          <a:prstGeom prst="rect">
            <a:avLst/>
          </a:prstGeom>
          <a:noFill/>
          <a:ln/>
        </p:spPr>
        <p:txBody>
          <a:bodyPr wrap="none" rtlCol="0" anchor="t"/>
          <a:lstStyle/>
          <a:p>
            <a:pPr algn="ctr">
              <a:lnSpc>
                <a:spcPts val="2050"/>
              </a:lnSpc>
            </a:pPr>
            <a:r>
              <a:rPr lang="en-US" sz="1367" b="1">
                <a:solidFill>
                  <a:srgbClr val="1D1D1B"/>
                </a:solidFill>
                <a:latin typeface="Tomorrow" pitchFamily="34" charset="0"/>
                <a:ea typeface="Tomorrow" pitchFamily="34" charset="-122"/>
                <a:cs typeface="Tomorrow" pitchFamily="34" charset="-120"/>
              </a:rPr>
              <a:t>1</a:t>
            </a:r>
            <a:endParaRPr lang="en-US" sz="1367"/>
          </a:p>
        </p:txBody>
      </p:sp>
      <p:sp>
        <p:nvSpPr>
          <p:cNvPr id="7" name="Text 5"/>
          <p:cNvSpPr/>
          <p:nvPr/>
        </p:nvSpPr>
        <p:spPr>
          <a:xfrm>
            <a:off x="3761085" y="1232297"/>
            <a:ext cx="1735932" cy="216992"/>
          </a:xfrm>
          <a:prstGeom prst="rect">
            <a:avLst/>
          </a:prstGeom>
          <a:noFill/>
          <a:ln/>
        </p:spPr>
        <p:txBody>
          <a:bodyPr wrap="none" rtlCol="0" anchor="t"/>
          <a:lstStyle/>
          <a:p>
            <a:pPr>
              <a:lnSpc>
                <a:spcPts val="1708"/>
              </a:lnSpc>
            </a:pPr>
            <a:r>
              <a:rPr lang="en-US" sz="1367" b="1">
                <a:solidFill>
                  <a:srgbClr val="1D1D1B"/>
                </a:solidFill>
                <a:latin typeface="Tomorrow" pitchFamily="34" charset="0"/>
                <a:ea typeface="Tomorrow" pitchFamily="34" charset="-122"/>
                <a:cs typeface="Tomorrow" pitchFamily="34" charset="-120"/>
              </a:rPr>
              <a:t>Data Collection</a:t>
            </a:r>
            <a:endParaRPr lang="en-US" sz="1367"/>
          </a:p>
        </p:txBody>
      </p:sp>
      <p:sp>
        <p:nvSpPr>
          <p:cNvPr id="8" name="Text 6"/>
          <p:cNvSpPr/>
          <p:nvPr/>
        </p:nvSpPr>
        <p:spPr>
          <a:xfrm>
            <a:off x="3761086" y="1532533"/>
            <a:ext cx="5320804" cy="208359"/>
          </a:xfrm>
          <a:prstGeom prst="rect">
            <a:avLst/>
          </a:prstGeom>
          <a:noFill/>
          <a:ln/>
        </p:spPr>
        <p:txBody>
          <a:bodyPr wrap="none" rtlCol="0" anchor="t"/>
          <a:lstStyle/>
          <a:p>
            <a:pPr>
              <a:lnSpc>
                <a:spcPts val="1640"/>
              </a:lnSpc>
            </a:pPr>
            <a:r>
              <a:rPr lang="en-US" sz="1093">
                <a:solidFill>
                  <a:srgbClr val="61615C"/>
                </a:solidFill>
                <a:latin typeface="Tomorrow" pitchFamily="34" charset="0"/>
                <a:ea typeface="Tomorrow" pitchFamily="34" charset="-122"/>
                <a:cs typeface="Tomorrow" pitchFamily="34" charset="-120"/>
              </a:rPr>
              <a:t>Gather labeled SMS messages, both spam and non-spam, from various sources.</a:t>
            </a:r>
            <a:endParaRPr lang="en-US" sz="1093"/>
          </a:p>
        </p:txBody>
      </p:sp>
      <p:sp>
        <p:nvSpPr>
          <p:cNvPr id="9" name="Shape 7"/>
          <p:cNvSpPr/>
          <p:nvPr/>
        </p:nvSpPr>
        <p:spPr>
          <a:xfrm>
            <a:off x="3691632" y="1865288"/>
            <a:ext cx="5633244" cy="13841"/>
          </a:xfrm>
          <a:prstGeom prst="rect">
            <a:avLst/>
          </a:prstGeom>
          <a:solidFill>
            <a:srgbClr val="CCCCCB"/>
          </a:solidFill>
          <a:ln/>
        </p:spPr>
      </p:sp>
      <p:sp>
        <p:nvSpPr>
          <p:cNvPr id="10" name="Shape 8"/>
          <p:cNvSpPr/>
          <p:nvPr/>
        </p:nvSpPr>
        <p:spPr>
          <a:xfrm>
            <a:off x="2797770" y="1949054"/>
            <a:ext cx="1649115" cy="994569"/>
          </a:xfrm>
          <a:prstGeom prst="roundRect">
            <a:avLst>
              <a:gd name="adj" fmla="val 8378"/>
            </a:avLst>
          </a:prstGeom>
          <a:solidFill>
            <a:srgbClr val="EAEAEA"/>
          </a:solidFill>
          <a:ln/>
        </p:spPr>
      </p:sp>
      <p:sp>
        <p:nvSpPr>
          <p:cNvPr id="11" name="Text 9"/>
          <p:cNvSpPr/>
          <p:nvPr/>
        </p:nvSpPr>
        <p:spPr>
          <a:xfrm>
            <a:off x="2936577" y="2316064"/>
            <a:ext cx="116682" cy="260449"/>
          </a:xfrm>
          <a:prstGeom prst="rect">
            <a:avLst/>
          </a:prstGeom>
          <a:noFill/>
          <a:ln/>
        </p:spPr>
        <p:txBody>
          <a:bodyPr wrap="none" rtlCol="0" anchor="t"/>
          <a:lstStyle/>
          <a:p>
            <a:pPr algn="ctr">
              <a:lnSpc>
                <a:spcPts val="2050"/>
              </a:lnSpc>
            </a:pPr>
            <a:r>
              <a:rPr lang="en-US" sz="1367" b="1">
                <a:solidFill>
                  <a:srgbClr val="1D1D1B"/>
                </a:solidFill>
                <a:latin typeface="Tomorrow" pitchFamily="34" charset="0"/>
                <a:ea typeface="Tomorrow" pitchFamily="34" charset="-122"/>
                <a:cs typeface="Tomorrow" pitchFamily="34" charset="-120"/>
              </a:rPr>
              <a:t>2</a:t>
            </a:r>
            <a:endParaRPr lang="en-US" sz="1367"/>
          </a:p>
        </p:txBody>
      </p:sp>
      <p:sp>
        <p:nvSpPr>
          <p:cNvPr id="12" name="Text 10"/>
          <p:cNvSpPr/>
          <p:nvPr/>
        </p:nvSpPr>
        <p:spPr>
          <a:xfrm>
            <a:off x="4585692" y="2087860"/>
            <a:ext cx="1735932" cy="216992"/>
          </a:xfrm>
          <a:prstGeom prst="rect">
            <a:avLst/>
          </a:prstGeom>
          <a:noFill/>
          <a:ln/>
        </p:spPr>
        <p:txBody>
          <a:bodyPr wrap="none" rtlCol="0" anchor="t"/>
          <a:lstStyle/>
          <a:p>
            <a:pPr>
              <a:lnSpc>
                <a:spcPts val="1708"/>
              </a:lnSpc>
            </a:pPr>
            <a:r>
              <a:rPr lang="en-US" sz="1367" b="1">
                <a:solidFill>
                  <a:srgbClr val="1D1D1B"/>
                </a:solidFill>
                <a:latin typeface="Tomorrow" pitchFamily="34" charset="0"/>
                <a:ea typeface="Tomorrow" pitchFamily="34" charset="-122"/>
                <a:cs typeface="Tomorrow" pitchFamily="34" charset="-120"/>
              </a:rPr>
              <a:t>Data Preprocessing</a:t>
            </a:r>
            <a:endParaRPr lang="en-US" sz="1367"/>
          </a:p>
        </p:txBody>
      </p:sp>
      <p:sp>
        <p:nvSpPr>
          <p:cNvPr id="13" name="Text 11"/>
          <p:cNvSpPr/>
          <p:nvPr/>
        </p:nvSpPr>
        <p:spPr>
          <a:xfrm>
            <a:off x="4585693" y="2388096"/>
            <a:ext cx="4669731" cy="416719"/>
          </a:xfrm>
          <a:prstGeom prst="rect">
            <a:avLst/>
          </a:prstGeom>
          <a:noFill/>
          <a:ln/>
        </p:spPr>
        <p:txBody>
          <a:bodyPr wrap="square" rtlCol="0" anchor="t"/>
          <a:lstStyle/>
          <a:p>
            <a:pPr>
              <a:lnSpc>
                <a:spcPts val="1640"/>
              </a:lnSpc>
            </a:pPr>
            <a:r>
              <a:rPr lang="en-US" sz="1093">
                <a:solidFill>
                  <a:srgbClr val="61615C"/>
                </a:solidFill>
                <a:latin typeface="Tomorrow" pitchFamily="34" charset="0"/>
                <a:ea typeface="Tomorrow" pitchFamily="34" charset="-122"/>
                <a:cs typeface="Tomorrow" pitchFamily="34" charset="-120"/>
              </a:rPr>
              <a:t>Clean and preprocess the data, including text normalization, stop word removal, and feature extraction.</a:t>
            </a:r>
            <a:endParaRPr lang="en-US" sz="1093"/>
          </a:p>
        </p:txBody>
      </p:sp>
      <p:sp>
        <p:nvSpPr>
          <p:cNvPr id="14" name="Shape 12"/>
          <p:cNvSpPr/>
          <p:nvPr/>
        </p:nvSpPr>
        <p:spPr>
          <a:xfrm>
            <a:off x="4516239" y="2929210"/>
            <a:ext cx="4808637" cy="13841"/>
          </a:xfrm>
          <a:prstGeom prst="rect">
            <a:avLst/>
          </a:prstGeom>
          <a:solidFill>
            <a:srgbClr val="CCCCCB"/>
          </a:solidFill>
          <a:ln/>
        </p:spPr>
      </p:sp>
      <p:sp>
        <p:nvSpPr>
          <p:cNvPr id="15" name="Shape 13"/>
          <p:cNvSpPr/>
          <p:nvPr/>
        </p:nvSpPr>
        <p:spPr>
          <a:xfrm>
            <a:off x="2797770" y="3012976"/>
            <a:ext cx="2473623" cy="1202928"/>
          </a:xfrm>
          <a:prstGeom prst="roundRect">
            <a:avLst>
              <a:gd name="adj" fmla="val 6927"/>
            </a:avLst>
          </a:prstGeom>
          <a:solidFill>
            <a:srgbClr val="EAEAEA"/>
          </a:solidFill>
          <a:ln/>
        </p:spPr>
      </p:sp>
      <p:sp>
        <p:nvSpPr>
          <p:cNvPr id="16" name="Text 14"/>
          <p:cNvSpPr/>
          <p:nvPr/>
        </p:nvSpPr>
        <p:spPr>
          <a:xfrm>
            <a:off x="2936577" y="3484166"/>
            <a:ext cx="115987" cy="260449"/>
          </a:xfrm>
          <a:prstGeom prst="rect">
            <a:avLst/>
          </a:prstGeom>
          <a:noFill/>
          <a:ln/>
        </p:spPr>
        <p:txBody>
          <a:bodyPr wrap="none" rtlCol="0" anchor="t"/>
          <a:lstStyle/>
          <a:p>
            <a:pPr algn="ctr">
              <a:lnSpc>
                <a:spcPts val="2050"/>
              </a:lnSpc>
            </a:pPr>
            <a:r>
              <a:rPr lang="en-US" sz="1367" b="1">
                <a:solidFill>
                  <a:srgbClr val="1D1D1B"/>
                </a:solidFill>
                <a:latin typeface="Tomorrow" pitchFamily="34" charset="0"/>
                <a:ea typeface="Tomorrow" pitchFamily="34" charset="-122"/>
                <a:cs typeface="Tomorrow" pitchFamily="34" charset="-120"/>
              </a:rPr>
              <a:t>3</a:t>
            </a:r>
            <a:endParaRPr lang="en-US" sz="1367"/>
          </a:p>
        </p:txBody>
      </p:sp>
      <p:sp>
        <p:nvSpPr>
          <p:cNvPr id="17" name="Text 15"/>
          <p:cNvSpPr/>
          <p:nvPr/>
        </p:nvSpPr>
        <p:spPr>
          <a:xfrm>
            <a:off x="5410200" y="3151782"/>
            <a:ext cx="1735932" cy="216992"/>
          </a:xfrm>
          <a:prstGeom prst="rect">
            <a:avLst/>
          </a:prstGeom>
          <a:noFill/>
          <a:ln/>
        </p:spPr>
        <p:txBody>
          <a:bodyPr wrap="none" rtlCol="0" anchor="t"/>
          <a:lstStyle/>
          <a:p>
            <a:pPr>
              <a:lnSpc>
                <a:spcPts val="1708"/>
              </a:lnSpc>
            </a:pPr>
            <a:r>
              <a:rPr lang="en-US" sz="1367" b="1">
                <a:solidFill>
                  <a:srgbClr val="1D1D1B"/>
                </a:solidFill>
                <a:latin typeface="Tomorrow" pitchFamily="34" charset="0"/>
                <a:ea typeface="Tomorrow" pitchFamily="34" charset="-122"/>
                <a:cs typeface="Tomorrow" pitchFamily="34" charset="-120"/>
              </a:rPr>
              <a:t>Model Training</a:t>
            </a:r>
            <a:endParaRPr lang="en-US" sz="1367"/>
          </a:p>
        </p:txBody>
      </p:sp>
      <p:sp>
        <p:nvSpPr>
          <p:cNvPr id="18" name="Text 16"/>
          <p:cNvSpPr/>
          <p:nvPr/>
        </p:nvSpPr>
        <p:spPr>
          <a:xfrm>
            <a:off x="5410200" y="3452019"/>
            <a:ext cx="3845223" cy="625078"/>
          </a:xfrm>
          <a:prstGeom prst="rect">
            <a:avLst/>
          </a:prstGeom>
          <a:noFill/>
          <a:ln/>
        </p:spPr>
        <p:txBody>
          <a:bodyPr wrap="square" rtlCol="0" anchor="t"/>
          <a:lstStyle/>
          <a:p>
            <a:pPr>
              <a:lnSpc>
                <a:spcPts val="1640"/>
              </a:lnSpc>
            </a:pPr>
            <a:r>
              <a:rPr lang="en-US" sz="1093">
                <a:solidFill>
                  <a:srgbClr val="61615C"/>
                </a:solidFill>
                <a:latin typeface="Tomorrow" pitchFamily="34" charset="0"/>
                <a:ea typeface="Tomorrow" pitchFamily="34" charset="-122"/>
                <a:cs typeface="Tomorrow" pitchFamily="34" charset="-120"/>
              </a:rPr>
              <a:t>Train machine learning and deep learning models using the preprocessed data, such as Naive Bayes, SVM, and Recurrent Neural Networks.</a:t>
            </a:r>
            <a:endParaRPr lang="en-US" sz="1093"/>
          </a:p>
        </p:txBody>
      </p:sp>
      <p:sp>
        <p:nvSpPr>
          <p:cNvPr id="19" name="Shape 17"/>
          <p:cNvSpPr/>
          <p:nvPr/>
        </p:nvSpPr>
        <p:spPr>
          <a:xfrm>
            <a:off x="5340747" y="4201493"/>
            <a:ext cx="3984129" cy="13841"/>
          </a:xfrm>
          <a:prstGeom prst="rect">
            <a:avLst/>
          </a:prstGeom>
          <a:solidFill>
            <a:srgbClr val="CCCCCB"/>
          </a:solidFill>
          <a:ln/>
        </p:spPr>
      </p:sp>
      <p:sp>
        <p:nvSpPr>
          <p:cNvPr id="20" name="Shape 18"/>
          <p:cNvSpPr/>
          <p:nvPr/>
        </p:nvSpPr>
        <p:spPr>
          <a:xfrm>
            <a:off x="2797770" y="4285258"/>
            <a:ext cx="3298230" cy="1202928"/>
          </a:xfrm>
          <a:prstGeom prst="roundRect">
            <a:avLst>
              <a:gd name="adj" fmla="val 6927"/>
            </a:avLst>
          </a:prstGeom>
          <a:solidFill>
            <a:srgbClr val="EAEAEA"/>
          </a:solidFill>
          <a:ln/>
        </p:spPr>
      </p:sp>
      <p:sp>
        <p:nvSpPr>
          <p:cNvPr id="21" name="Text 19"/>
          <p:cNvSpPr/>
          <p:nvPr/>
        </p:nvSpPr>
        <p:spPr>
          <a:xfrm>
            <a:off x="2936577" y="4756448"/>
            <a:ext cx="116682" cy="260449"/>
          </a:xfrm>
          <a:prstGeom prst="rect">
            <a:avLst/>
          </a:prstGeom>
          <a:noFill/>
          <a:ln/>
        </p:spPr>
        <p:txBody>
          <a:bodyPr wrap="none" rtlCol="0" anchor="t"/>
          <a:lstStyle/>
          <a:p>
            <a:pPr algn="ctr">
              <a:lnSpc>
                <a:spcPts val="2050"/>
              </a:lnSpc>
            </a:pPr>
            <a:r>
              <a:rPr lang="en-US" sz="1367" b="1">
                <a:solidFill>
                  <a:srgbClr val="1D1D1B"/>
                </a:solidFill>
                <a:latin typeface="Tomorrow" pitchFamily="34" charset="0"/>
                <a:ea typeface="Tomorrow" pitchFamily="34" charset="-122"/>
                <a:cs typeface="Tomorrow" pitchFamily="34" charset="-120"/>
              </a:rPr>
              <a:t>4</a:t>
            </a:r>
            <a:endParaRPr lang="en-US" sz="1367"/>
          </a:p>
        </p:txBody>
      </p:sp>
      <p:sp>
        <p:nvSpPr>
          <p:cNvPr id="22" name="Text 20"/>
          <p:cNvSpPr/>
          <p:nvPr/>
        </p:nvSpPr>
        <p:spPr>
          <a:xfrm>
            <a:off x="6234807" y="4424065"/>
            <a:ext cx="1735932" cy="216992"/>
          </a:xfrm>
          <a:prstGeom prst="rect">
            <a:avLst/>
          </a:prstGeom>
          <a:noFill/>
          <a:ln/>
        </p:spPr>
        <p:txBody>
          <a:bodyPr wrap="none" rtlCol="0" anchor="t"/>
          <a:lstStyle/>
          <a:p>
            <a:pPr>
              <a:lnSpc>
                <a:spcPts val="1708"/>
              </a:lnSpc>
            </a:pPr>
            <a:r>
              <a:rPr lang="en-US" sz="1367" b="1">
                <a:solidFill>
                  <a:srgbClr val="1D1D1B"/>
                </a:solidFill>
                <a:latin typeface="Tomorrow" pitchFamily="34" charset="0"/>
                <a:ea typeface="Tomorrow" pitchFamily="34" charset="-122"/>
                <a:cs typeface="Tomorrow" pitchFamily="34" charset="-120"/>
              </a:rPr>
              <a:t>Model Evaluation</a:t>
            </a:r>
            <a:endParaRPr lang="en-US" sz="1367"/>
          </a:p>
        </p:txBody>
      </p:sp>
      <p:sp>
        <p:nvSpPr>
          <p:cNvPr id="23" name="Text 21"/>
          <p:cNvSpPr/>
          <p:nvPr/>
        </p:nvSpPr>
        <p:spPr>
          <a:xfrm>
            <a:off x="6234807" y="4724301"/>
            <a:ext cx="3020616" cy="625078"/>
          </a:xfrm>
          <a:prstGeom prst="rect">
            <a:avLst/>
          </a:prstGeom>
          <a:noFill/>
          <a:ln/>
        </p:spPr>
        <p:txBody>
          <a:bodyPr wrap="square" rtlCol="0" anchor="t"/>
          <a:lstStyle/>
          <a:p>
            <a:pPr>
              <a:lnSpc>
                <a:spcPts val="1640"/>
              </a:lnSpc>
            </a:pPr>
            <a:r>
              <a:rPr lang="en-US" sz="1093">
                <a:solidFill>
                  <a:srgbClr val="61615C"/>
                </a:solidFill>
                <a:latin typeface="Tomorrow" pitchFamily="34" charset="0"/>
                <a:ea typeface="Tomorrow" pitchFamily="34" charset="-122"/>
                <a:cs typeface="Tomorrow" pitchFamily="34" charset="-120"/>
              </a:rPr>
              <a:t>Evaluate the performance of the trained models using appropriate metrics like accuracy, precision, recall, and F1-score.</a:t>
            </a:r>
            <a:endParaRPr lang="en-US" sz="1093"/>
          </a:p>
        </p:txBody>
      </p:sp>
      <p:sp>
        <p:nvSpPr>
          <p:cNvPr id="24" name="Text 22"/>
          <p:cNvSpPr/>
          <p:nvPr/>
        </p:nvSpPr>
        <p:spPr>
          <a:xfrm>
            <a:off x="2797771" y="5644357"/>
            <a:ext cx="6596459" cy="833438"/>
          </a:xfrm>
          <a:prstGeom prst="rect">
            <a:avLst/>
          </a:prstGeom>
          <a:noFill/>
          <a:ln/>
        </p:spPr>
        <p:txBody>
          <a:bodyPr wrap="square" rtlCol="0" anchor="t"/>
          <a:lstStyle/>
          <a:p>
            <a:pPr>
              <a:lnSpc>
                <a:spcPts val="1640"/>
              </a:lnSpc>
            </a:pPr>
            <a:r>
              <a:rPr lang="en-US" sz="1093">
                <a:solidFill>
                  <a:srgbClr val="61615C"/>
                </a:solidFill>
                <a:latin typeface="Tomorrow" pitchFamily="34" charset="0"/>
                <a:ea typeface="Tomorrow" pitchFamily="34" charset="-122"/>
                <a:cs typeface="Tomorrow" pitchFamily="34" charset="-120"/>
              </a:rPr>
              <a:t>The methodology for this SMS spam detection system involves a comprehensive approach, starting with the collection of labeled data, followed by data preprocessing and feature engineering. The next step is to train various machine learning and deep learning models, and then evaluate their performance to select the most suitable model for the task.</a:t>
            </a:r>
            <a:endParaRPr lang="en-US" sz="1093"/>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89F644-9A07-DBB0-427D-C8A832D8A432}"/>
              </a:ext>
            </a:extLst>
          </p:cNvPr>
          <p:cNvSpPr txBox="1"/>
          <p:nvPr/>
        </p:nvSpPr>
        <p:spPr>
          <a:xfrm>
            <a:off x="1507067" y="2330148"/>
            <a:ext cx="8585200" cy="1569660"/>
          </a:xfrm>
          <a:prstGeom prst="rect">
            <a:avLst/>
          </a:prstGeom>
          <a:noFill/>
        </p:spPr>
        <p:txBody>
          <a:bodyPr wrap="square" rtlCol="0">
            <a:spAutoFit/>
          </a:bodyPr>
          <a:lstStyle/>
          <a:p>
            <a:pPr algn="ctr"/>
            <a:r>
              <a:rPr lang="en-IN" sz="9600" b="1">
                <a:latin typeface="Algerian" panose="04020705040A02060702" pitchFamily="82" charset="0"/>
                <a:ea typeface="Artifakt Element Heavy" panose="020B0B03050000020004" pitchFamily="34" charset="0"/>
              </a:rPr>
              <a:t>THANK YOU</a:t>
            </a:r>
          </a:p>
        </p:txBody>
      </p:sp>
    </p:spTree>
    <p:extLst>
      <p:ext uri="{BB962C8B-B14F-4D97-AF65-F5344CB8AC3E}">
        <p14:creationId xmlns:p14="http://schemas.microsoft.com/office/powerpoint/2010/main" val="357407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B265AD-28E4-DFD6-5663-11D5EE731473}"/>
              </a:ext>
            </a:extLst>
          </p:cNvPr>
          <p:cNvSpPr txBox="1">
            <a:spLocks noGrp="1"/>
          </p:cNvSpPr>
          <p:nvPr>
            <p:ph type="title"/>
          </p:nvPr>
        </p:nvSpPr>
        <p:spPr>
          <a:xfrm>
            <a:off x="736600" y="1074444"/>
            <a:ext cx="10363200" cy="701731"/>
          </a:xfrm>
          <a:prstGeom prst="rect">
            <a:avLst/>
          </a:prstGeom>
          <a:noFill/>
        </p:spPr>
        <p:txBody>
          <a:bodyPr wrap="square">
            <a:spAutoFit/>
          </a:bodyPr>
          <a:lstStyle/>
          <a:p>
            <a:pPr algn="ctr"/>
            <a:r>
              <a:rPr lang="en-IN" sz="4400" b="1" kern="100">
                <a:effectLst/>
                <a:latin typeface="Tomorrow"/>
                <a:ea typeface="Calibri" panose="020F0502020204030204" pitchFamily="34" charset="0"/>
                <a:cs typeface="Times New Roman" panose="02020603050405020304" pitchFamily="18" charset="0"/>
              </a:rPr>
              <a:t>Abstract</a:t>
            </a:r>
            <a:endParaRPr lang="en-IN" sz="4400">
              <a:latin typeface="Tomorrow"/>
            </a:endParaRPr>
          </a:p>
        </p:txBody>
      </p:sp>
      <p:sp>
        <p:nvSpPr>
          <p:cNvPr id="5" name="TextBox 4">
            <a:extLst>
              <a:ext uri="{FF2B5EF4-FFF2-40B4-BE49-F238E27FC236}">
                <a16:creationId xmlns:a16="http://schemas.microsoft.com/office/drawing/2014/main" id="{C6EA90F2-7DA2-F1F3-DBCA-2BA26E969774}"/>
              </a:ext>
            </a:extLst>
          </p:cNvPr>
          <p:cNvSpPr txBox="1"/>
          <p:nvPr/>
        </p:nvSpPr>
        <p:spPr>
          <a:xfrm>
            <a:off x="736600" y="2136338"/>
            <a:ext cx="10541000" cy="2585323"/>
          </a:xfrm>
          <a:prstGeom prst="rect">
            <a:avLst/>
          </a:prstGeom>
          <a:noFill/>
        </p:spPr>
        <p:txBody>
          <a:bodyPr wrap="square">
            <a:spAutoFit/>
          </a:bodyPr>
          <a:lstStyle/>
          <a:p>
            <a:pPr algn="just"/>
            <a:r>
              <a:rPr lang="en-US">
                <a:solidFill>
                  <a:schemeClr val="bg2">
                    <a:lumMod val="50000"/>
                  </a:schemeClr>
                </a:solidFill>
                <a:latin typeface="Tomorrow"/>
              </a:rPr>
              <a:t>The number of people using mobile devices increasing day by day. SMS (short message service) is a text message service available in smartphones as well as basic phones. So, the traffic of SMS increased drastically. The spam messages also increased. The hackers try to send spam messages for their financial or business benefits like market growth, lottery ticket information, credit card information, etc. So, spam classification has special attention. In this paper, we applied various machine learning and deep learning techniques for SMS spam detection. we used a dataset to train the machine learning and deep learning models like LSTM and NB. The SMS spam collection data set is used for testing the method. The dataset is split into two categories for training and testing the research. Our experimental results have shown that our NB model outperforms previous models in spam detection with an accuracy of good. </a:t>
            </a:r>
            <a:endParaRPr lang="en-IN">
              <a:solidFill>
                <a:schemeClr val="bg2">
                  <a:lumMod val="50000"/>
                </a:schemeClr>
              </a:solidFill>
              <a:latin typeface="Tomorrow"/>
            </a:endParaRPr>
          </a:p>
        </p:txBody>
      </p:sp>
    </p:spTree>
    <p:extLst>
      <p:ext uri="{BB962C8B-B14F-4D97-AF65-F5344CB8AC3E}">
        <p14:creationId xmlns:p14="http://schemas.microsoft.com/office/powerpoint/2010/main" val="1261677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95BD6C-57A6-9088-7322-B464F5149459}"/>
              </a:ext>
            </a:extLst>
          </p:cNvPr>
          <p:cNvSpPr txBox="1"/>
          <p:nvPr/>
        </p:nvSpPr>
        <p:spPr>
          <a:xfrm>
            <a:off x="838201" y="1786466"/>
            <a:ext cx="4250267" cy="1143390"/>
          </a:xfrm>
          <a:prstGeom prst="rect">
            <a:avLst/>
          </a:prstGeom>
          <a:noFill/>
        </p:spPr>
        <p:txBody>
          <a:bodyPr wrap="square" rtlCol="0">
            <a:spAutoFit/>
          </a:bodyPr>
          <a:lstStyle/>
          <a:p>
            <a:r>
              <a:rPr lang="en-US" sz="5030" b="1">
                <a:solidFill>
                  <a:srgbClr val="1D1D1B"/>
                </a:solidFill>
                <a:latin typeface="Tomorrow"/>
                <a:ea typeface="Tomorrow" pitchFamily="34" charset="-122"/>
                <a:cs typeface="Tomorrow" pitchFamily="34" charset="-120"/>
              </a:rPr>
              <a:t>Introduction</a:t>
            </a:r>
            <a:endParaRPr lang="en-US" sz="5030">
              <a:latin typeface="Tomorrow"/>
            </a:endParaRPr>
          </a:p>
          <a:p>
            <a:endParaRPr lang="en-IN">
              <a:latin typeface="Tomorrow"/>
            </a:endParaRPr>
          </a:p>
        </p:txBody>
      </p:sp>
      <p:sp>
        <p:nvSpPr>
          <p:cNvPr id="3" name="TextBox 2">
            <a:extLst>
              <a:ext uri="{FF2B5EF4-FFF2-40B4-BE49-F238E27FC236}">
                <a16:creationId xmlns:a16="http://schemas.microsoft.com/office/drawing/2014/main" id="{CBA65F32-007A-D819-0964-DF5559B73517}"/>
              </a:ext>
            </a:extLst>
          </p:cNvPr>
          <p:cNvSpPr txBox="1"/>
          <p:nvPr/>
        </p:nvSpPr>
        <p:spPr>
          <a:xfrm>
            <a:off x="838201" y="2929856"/>
            <a:ext cx="6788149" cy="1252677"/>
          </a:xfrm>
          <a:prstGeom prst="rect">
            <a:avLst/>
          </a:prstGeom>
          <a:noFill/>
        </p:spPr>
        <p:txBody>
          <a:bodyPr wrap="square" rtlCol="0">
            <a:spAutoFit/>
          </a:bodyPr>
          <a:lstStyle/>
          <a:p>
            <a:r>
              <a:rPr lang="en-US" sz="1460">
                <a:solidFill>
                  <a:srgbClr val="61615C"/>
                </a:solidFill>
                <a:latin typeface="Tomorrow" pitchFamily="34" charset="0"/>
                <a:ea typeface="Tomorrow" pitchFamily="34" charset="-122"/>
                <a:cs typeface="Tomorrow" pitchFamily="34" charset="-120"/>
              </a:rPr>
              <a:t>This presentation explores the use of machine learning and deep learning techniques for detecting SMS spam messages. It provides an overview of the existing systems, identifies their limitations, and outlines a proposed model to enhance SMS spam detection accuracy and efficiency.</a:t>
            </a:r>
            <a:endParaRPr lang="en-US" sz="1460"/>
          </a:p>
          <a:p>
            <a:endParaRPr lang="en-IN" sz="1460"/>
          </a:p>
        </p:txBody>
      </p:sp>
      <p:pic>
        <p:nvPicPr>
          <p:cNvPr id="4" name="Image 0" descr="preencoded.png">
            <a:extLst>
              <a:ext uri="{FF2B5EF4-FFF2-40B4-BE49-F238E27FC236}">
                <a16:creationId xmlns:a16="http://schemas.microsoft.com/office/drawing/2014/main" id="{61CD6C83-727B-FB81-4339-90609C8D9DF3}"/>
              </a:ext>
            </a:extLst>
          </p:cNvPr>
          <p:cNvPicPr>
            <a:picLocks noChangeAspect="1"/>
          </p:cNvPicPr>
          <p:nvPr/>
        </p:nvPicPr>
        <p:blipFill>
          <a:blip r:embed="rId2"/>
          <a:stretch>
            <a:fillRect/>
          </a:stretch>
        </p:blipFill>
        <p:spPr>
          <a:xfrm>
            <a:off x="7626350" y="0"/>
            <a:ext cx="4572000" cy="6858000"/>
          </a:xfrm>
          <a:prstGeom prst="rect">
            <a:avLst/>
          </a:prstGeom>
        </p:spPr>
      </p:pic>
    </p:spTree>
    <p:extLst>
      <p:ext uri="{BB962C8B-B14F-4D97-AF65-F5344CB8AC3E}">
        <p14:creationId xmlns:p14="http://schemas.microsoft.com/office/powerpoint/2010/main" val="284955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0E8F8-2A93-9CF0-F1D4-7AAE1EB3D55E}"/>
              </a:ext>
            </a:extLst>
          </p:cNvPr>
          <p:cNvSpPr>
            <a:spLocks noGrp="1"/>
          </p:cNvSpPr>
          <p:nvPr>
            <p:ph type="title"/>
          </p:nvPr>
        </p:nvSpPr>
        <p:spPr/>
        <p:txBody>
          <a:bodyPr>
            <a:normAutofit/>
          </a:bodyPr>
          <a:lstStyle/>
          <a:p>
            <a:r>
              <a:rPr lang="en-IN" sz="5030" b="1" spc="65">
                <a:latin typeface="Tomorrow"/>
                <a:cs typeface="Times New Roman" panose="02020603050405020304" pitchFamily="18" charset="0"/>
              </a:rPr>
              <a:t>EXISTING SYSTEM</a:t>
            </a:r>
            <a:endParaRPr lang="en-IN" sz="5030" b="1">
              <a:latin typeface="Tomorrow"/>
              <a:cs typeface="Times New Roman" panose="02020603050405020304" pitchFamily="18" charset="0"/>
            </a:endParaRPr>
          </a:p>
        </p:txBody>
      </p:sp>
      <p:sp>
        <p:nvSpPr>
          <p:cNvPr id="3" name="TextBox 2">
            <a:extLst>
              <a:ext uri="{FF2B5EF4-FFF2-40B4-BE49-F238E27FC236}">
                <a16:creationId xmlns:a16="http://schemas.microsoft.com/office/drawing/2014/main" id="{4ED8D817-3970-EA55-5ECB-50589954C074}"/>
              </a:ext>
            </a:extLst>
          </p:cNvPr>
          <p:cNvSpPr txBox="1"/>
          <p:nvPr/>
        </p:nvSpPr>
        <p:spPr>
          <a:xfrm>
            <a:off x="838200" y="1690688"/>
            <a:ext cx="9423400" cy="2862322"/>
          </a:xfrm>
          <a:prstGeom prst="rect">
            <a:avLst/>
          </a:prstGeom>
          <a:noFill/>
        </p:spPr>
        <p:txBody>
          <a:bodyPr wrap="square" rtlCol="0">
            <a:spAutoFit/>
          </a:bodyPr>
          <a:lstStyle/>
          <a:p>
            <a:pPr algn="just"/>
            <a:r>
              <a:rPr lang="en-US">
                <a:solidFill>
                  <a:schemeClr val="bg2">
                    <a:lumMod val="50000"/>
                  </a:schemeClr>
                </a:solidFill>
                <a:latin typeface="Tomorrow"/>
                <a:cs typeface="Times New Roman" panose="02020603050405020304" pitchFamily="18" charset="0"/>
              </a:rPr>
              <a:t>Random Forest (RF) algorithm will used for classification of ham or spam during this phase. RF is averaging ensemble learning method that can be used for classification problem. This algorithm combines various decision tree models in order to eliminate the over fitting problem in decision trees. In RF algorithm, each tree is capable in providing its own prediction results, different from each other. As a result, each tree gives different performances, in which the average of their performances will be generalized and calculated. During the training phase, a set of decision trees will be constructed before they can operate on randomly selected features. Regardless, RF can work well with a large dataset with a variety of feature types, similar to binary, categorical and numerical. </a:t>
            </a:r>
            <a:endParaRPr lang="en-US" b="1">
              <a:solidFill>
                <a:schemeClr val="bg2">
                  <a:lumMod val="50000"/>
                </a:schemeClr>
              </a:solidFill>
              <a:latin typeface="Tomorrow"/>
              <a:cs typeface="Times New Roman" panose="02020603050405020304" pitchFamily="18" charset="0"/>
            </a:endParaRPr>
          </a:p>
          <a:p>
            <a:pPr algn="just"/>
            <a:r>
              <a:rPr lang="en-US" b="1">
                <a:solidFill>
                  <a:schemeClr val="bg2">
                    <a:lumMod val="50000"/>
                  </a:schemeClr>
                </a:solidFill>
                <a:latin typeface="Tomorrow"/>
                <a:cs typeface="Times New Roman" panose="02020603050405020304" pitchFamily="18" charset="0"/>
              </a:rPr>
              <a:t>EXISTING</a:t>
            </a:r>
            <a:r>
              <a:rPr lang="en-US" b="1">
                <a:solidFill>
                  <a:schemeClr val="bg2">
                    <a:lumMod val="50000"/>
                  </a:schemeClr>
                </a:solidFill>
                <a:latin typeface="Tomorrow"/>
              </a:rPr>
              <a:t> </a:t>
            </a:r>
            <a:r>
              <a:rPr lang="en-US" b="1">
                <a:solidFill>
                  <a:schemeClr val="bg2">
                    <a:lumMod val="50000"/>
                  </a:schemeClr>
                </a:solidFill>
                <a:latin typeface="Tomorrow"/>
                <a:cs typeface="Times New Roman" panose="02020603050405020304" pitchFamily="18" charset="0"/>
              </a:rPr>
              <a:t>TECHINIQUE: </a:t>
            </a:r>
            <a:r>
              <a:rPr lang="en-US">
                <a:solidFill>
                  <a:schemeClr val="bg2">
                    <a:lumMod val="50000"/>
                  </a:schemeClr>
                </a:solidFill>
                <a:latin typeface="Tomorrow"/>
                <a:cs typeface="Times New Roman" panose="02020603050405020304" pitchFamily="18" charset="0"/>
              </a:rPr>
              <a:t>KNN and Random forest.</a:t>
            </a:r>
          </a:p>
        </p:txBody>
      </p:sp>
      <p:pic>
        <p:nvPicPr>
          <p:cNvPr id="7" name="Picture 6">
            <a:extLst>
              <a:ext uri="{FF2B5EF4-FFF2-40B4-BE49-F238E27FC236}">
                <a16:creationId xmlns:a16="http://schemas.microsoft.com/office/drawing/2014/main" id="{D5FEADD7-8178-EA32-A912-B0E4B985246A}"/>
              </a:ext>
            </a:extLst>
          </p:cNvPr>
          <p:cNvPicPr>
            <a:picLocks noChangeAspect="1"/>
          </p:cNvPicPr>
          <p:nvPr/>
        </p:nvPicPr>
        <p:blipFill>
          <a:blip r:embed="rId2"/>
          <a:stretch>
            <a:fillRect/>
          </a:stretch>
        </p:blipFill>
        <p:spPr>
          <a:xfrm>
            <a:off x="7857276" y="4048520"/>
            <a:ext cx="3496524" cy="2717240"/>
          </a:xfrm>
          <a:prstGeom prst="rect">
            <a:avLst/>
          </a:prstGeom>
        </p:spPr>
      </p:pic>
    </p:spTree>
    <p:extLst>
      <p:ext uri="{BB962C8B-B14F-4D97-AF65-F5344CB8AC3E}">
        <p14:creationId xmlns:p14="http://schemas.microsoft.com/office/powerpoint/2010/main" val="766000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EFEFEF"/>
          </a:solidFill>
          <a:ln/>
        </p:spPr>
      </p:sp>
      <p:sp>
        <p:nvSpPr>
          <p:cNvPr id="3" name="Shape 1"/>
          <p:cNvSpPr/>
          <p:nvPr/>
        </p:nvSpPr>
        <p:spPr>
          <a:xfrm>
            <a:off x="0" y="0"/>
            <a:ext cx="12192000" cy="6858000"/>
          </a:xfrm>
          <a:prstGeom prst="rect">
            <a:avLst/>
          </a:prstGeom>
          <a:solidFill>
            <a:srgbClr val="FCFCFC"/>
          </a:solidFill>
          <a:ln/>
        </p:spPr>
      </p:sp>
      <p:sp>
        <p:nvSpPr>
          <p:cNvPr id="4" name="Text 2"/>
          <p:cNvSpPr/>
          <p:nvPr/>
        </p:nvSpPr>
        <p:spPr>
          <a:xfrm>
            <a:off x="1698328" y="1193305"/>
            <a:ext cx="6557268" cy="578644"/>
          </a:xfrm>
          <a:prstGeom prst="rect">
            <a:avLst/>
          </a:prstGeom>
          <a:noFill/>
          <a:ln/>
        </p:spPr>
        <p:txBody>
          <a:bodyPr wrap="none" rtlCol="0" anchor="t"/>
          <a:lstStyle/>
          <a:p>
            <a:pPr>
              <a:lnSpc>
                <a:spcPts val="4556"/>
              </a:lnSpc>
            </a:pPr>
            <a:r>
              <a:rPr lang="en-US" sz="3645" b="1">
                <a:solidFill>
                  <a:srgbClr val="1D1D1B"/>
                </a:solidFill>
                <a:latin typeface="Tomorrow" pitchFamily="34" charset="0"/>
                <a:ea typeface="Tomorrow" pitchFamily="34" charset="-122"/>
                <a:cs typeface="Tomorrow" pitchFamily="34" charset="-120"/>
              </a:rPr>
              <a:t>Existing System Drawbacks</a:t>
            </a:r>
            <a:endParaRPr lang="en-US" sz="3645"/>
          </a:p>
        </p:txBody>
      </p:sp>
      <p:sp>
        <p:nvSpPr>
          <p:cNvPr id="5" name="Text 3"/>
          <p:cNvSpPr/>
          <p:nvPr/>
        </p:nvSpPr>
        <p:spPr>
          <a:xfrm>
            <a:off x="1698328" y="2234804"/>
            <a:ext cx="1860054" cy="578644"/>
          </a:xfrm>
          <a:prstGeom prst="rect">
            <a:avLst/>
          </a:prstGeom>
          <a:noFill/>
          <a:ln/>
        </p:spPr>
        <p:txBody>
          <a:bodyPr wrap="square" rtlCol="0" anchor="t"/>
          <a:lstStyle/>
          <a:p>
            <a:pPr>
              <a:lnSpc>
                <a:spcPts val="2278"/>
              </a:lnSpc>
            </a:pPr>
            <a:r>
              <a:rPr lang="en-US" sz="1822" b="1">
                <a:solidFill>
                  <a:srgbClr val="1D1D1B"/>
                </a:solidFill>
                <a:latin typeface="Tomorrow" pitchFamily="34" charset="0"/>
                <a:ea typeface="Tomorrow" pitchFamily="34" charset="-122"/>
                <a:cs typeface="Tomorrow" pitchFamily="34" charset="-120"/>
              </a:rPr>
              <a:t>Limited Accuracy</a:t>
            </a:r>
            <a:endParaRPr lang="en-US" sz="1822"/>
          </a:p>
        </p:txBody>
      </p:sp>
      <p:sp>
        <p:nvSpPr>
          <p:cNvPr id="6" name="Text 4"/>
          <p:cNvSpPr/>
          <p:nvPr/>
        </p:nvSpPr>
        <p:spPr>
          <a:xfrm>
            <a:off x="1698328" y="2998590"/>
            <a:ext cx="1860054" cy="2499419"/>
          </a:xfrm>
          <a:prstGeom prst="rect">
            <a:avLst/>
          </a:prstGeom>
          <a:noFill/>
          <a:ln/>
        </p:spPr>
        <p:txBody>
          <a:bodyPr wrap="square" rtlCol="0" anchor="t"/>
          <a:lstStyle/>
          <a:p>
            <a:pPr>
              <a:lnSpc>
                <a:spcPts val="2187"/>
              </a:lnSpc>
            </a:pPr>
            <a:r>
              <a:rPr lang="en-US" sz="1458">
                <a:solidFill>
                  <a:srgbClr val="61615C"/>
                </a:solidFill>
                <a:latin typeface="Tomorrow" pitchFamily="34" charset="0"/>
                <a:ea typeface="Tomorrow" pitchFamily="34" charset="-122"/>
                <a:cs typeface="Tomorrow" pitchFamily="34" charset="-120"/>
              </a:rPr>
              <a:t>Existing SMS spam detection systems often struggle to accurately identify all instances of spam, leading to a high rate of false positives or negatives.</a:t>
            </a:r>
            <a:endParaRPr lang="en-US" sz="1458"/>
          </a:p>
        </p:txBody>
      </p:sp>
      <p:sp>
        <p:nvSpPr>
          <p:cNvPr id="7" name="Text 5"/>
          <p:cNvSpPr/>
          <p:nvPr/>
        </p:nvSpPr>
        <p:spPr>
          <a:xfrm>
            <a:off x="4016376" y="2234804"/>
            <a:ext cx="1860054" cy="578644"/>
          </a:xfrm>
          <a:prstGeom prst="rect">
            <a:avLst/>
          </a:prstGeom>
          <a:noFill/>
          <a:ln/>
        </p:spPr>
        <p:txBody>
          <a:bodyPr wrap="square" rtlCol="0" anchor="t"/>
          <a:lstStyle/>
          <a:p>
            <a:pPr>
              <a:lnSpc>
                <a:spcPts val="2278"/>
              </a:lnSpc>
            </a:pPr>
            <a:r>
              <a:rPr lang="en-US" sz="1822" b="1">
                <a:solidFill>
                  <a:srgbClr val="1D1D1B"/>
                </a:solidFill>
                <a:latin typeface="Tomorrow" pitchFamily="34" charset="0"/>
                <a:ea typeface="Tomorrow" pitchFamily="34" charset="-122"/>
                <a:cs typeface="Tomorrow" pitchFamily="34" charset="-120"/>
              </a:rPr>
              <a:t>Lack of Adaptability</a:t>
            </a:r>
            <a:endParaRPr lang="en-US" sz="1822"/>
          </a:p>
        </p:txBody>
      </p:sp>
      <p:sp>
        <p:nvSpPr>
          <p:cNvPr id="8" name="Text 6"/>
          <p:cNvSpPr/>
          <p:nvPr/>
        </p:nvSpPr>
        <p:spPr>
          <a:xfrm>
            <a:off x="4016376" y="2998589"/>
            <a:ext cx="1860054" cy="1943993"/>
          </a:xfrm>
          <a:prstGeom prst="rect">
            <a:avLst/>
          </a:prstGeom>
          <a:noFill/>
          <a:ln/>
        </p:spPr>
        <p:txBody>
          <a:bodyPr wrap="square" rtlCol="0" anchor="t"/>
          <a:lstStyle/>
          <a:p>
            <a:pPr>
              <a:lnSpc>
                <a:spcPts val="2187"/>
              </a:lnSpc>
            </a:pPr>
            <a:r>
              <a:rPr lang="en-US" sz="1458">
                <a:solidFill>
                  <a:srgbClr val="61615C"/>
                </a:solidFill>
                <a:latin typeface="Tomorrow" pitchFamily="34" charset="0"/>
                <a:ea typeface="Tomorrow" pitchFamily="34" charset="-122"/>
                <a:cs typeface="Tomorrow" pitchFamily="34" charset="-120"/>
              </a:rPr>
              <a:t>Traditional rule-based systems are unable to adapt to evolving spam techniques, making them less effective over time.</a:t>
            </a:r>
            <a:endParaRPr lang="en-US" sz="1458"/>
          </a:p>
        </p:txBody>
      </p:sp>
      <p:sp>
        <p:nvSpPr>
          <p:cNvPr id="9" name="Text 7"/>
          <p:cNvSpPr/>
          <p:nvPr/>
        </p:nvSpPr>
        <p:spPr>
          <a:xfrm>
            <a:off x="6334423" y="2234804"/>
            <a:ext cx="1860054" cy="578644"/>
          </a:xfrm>
          <a:prstGeom prst="rect">
            <a:avLst/>
          </a:prstGeom>
          <a:noFill/>
          <a:ln/>
        </p:spPr>
        <p:txBody>
          <a:bodyPr wrap="square" rtlCol="0" anchor="t"/>
          <a:lstStyle/>
          <a:p>
            <a:pPr>
              <a:lnSpc>
                <a:spcPts val="2278"/>
              </a:lnSpc>
            </a:pPr>
            <a:r>
              <a:rPr lang="en-US" sz="1822" b="1">
                <a:solidFill>
                  <a:srgbClr val="1D1D1B"/>
                </a:solidFill>
                <a:latin typeface="Tomorrow" pitchFamily="34" charset="0"/>
                <a:ea typeface="Tomorrow" pitchFamily="34" charset="-122"/>
                <a:cs typeface="Tomorrow" pitchFamily="34" charset="-120"/>
              </a:rPr>
              <a:t>Computational Complexity</a:t>
            </a:r>
            <a:endParaRPr lang="en-US" sz="1822"/>
          </a:p>
        </p:txBody>
      </p:sp>
      <p:sp>
        <p:nvSpPr>
          <p:cNvPr id="10" name="Text 8"/>
          <p:cNvSpPr/>
          <p:nvPr/>
        </p:nvSpPr>
        <p:spPr>
          <a:xfrm>
            <a:off x="6334423" y="2998589"/>
            <a:ext cx="1860054" cy="2221707"/>
          </a:xfrm>
          <a:prstGeom prst="rect">
            <a:avLst/>
          </a:prstGeom>
          <a:noFill/>
          <a:ln/>
        </p:spPr>
        <p:txBody>
          <a:bodyPr wrap="square" rtlCol="0" anchor="t"/>
          <a:lstStyle/>
          <a:p>
            <a:pPr>
              <a:lnSpc>
                <a:spcPts val="2187"/>
              </a:lnSpc>
            </a:pPr>
            <a:r>
              <a:rPr lang="en-US" sz="1458">
                <a:solidFill>
                  <a:srgbClr val="61615C"/>
                </a:solidFill>
                <a:latin typeface="Tomorrow" pitchFamily="34" charset="0"/>
                <a:ea typeface="Tomorrow" pitchFamily="34" charset="-122"/>
                <a:cs typeface="Tomorrow" pitchFamily="34" charset="-120"/>
              </a:rPr>
              <a:t>Some existing approaches require significant computational resources, making them impractical for real-time SMS processing.</a:t>
            </a:r>
            <a:endParaRPr lang="en-US" sz="1458"/>
          </a:p>
        </p:txBody>
      </p:sp>
      <p:sp>
        <p:nvSpPr>
          <p:cNvPr id="11" name="Text 9"/>
          <p:cNvSpPr/>
          <p:nvPr/>
        </p:nvSpPr>
        <p:spPr>
          <a:xfrm>
            <a:off x="8652471" y="2234804"/>
            <a:ext cx="1860054" cy="578644"/>
          </a:xfrm>
          <a:prstGeom prst="rect">
            <a:avLst/>
          </a:prstGeom>
          <a:noFill/>
          <a:ln/>
        </p:spPr>
        <p:txBody>
          <a:bodyPr wrap="square" rtlCol="0" anchor="t"/>
          <a:lstStyle/>
          <a:p>
            <a:pPr>
              <a:lnSpc>
                <a:spcPts val="2278"/>
              </a:lnSpc>
            </a:pPr>
            <a:r>
              <a:rPr lang="en-US" sz="1822" b="1">
                <a:solidFill>
                  <a:srgbClr val="1D1D1B"/>
                </a:solidFill>
                <a:latin typeface="Tomorrow" pitchFamily="34" charset="0"/>
                <a:ea typeface="Tomorrow" pitchFamily="34" charset="-122"/>
                <a:cs typeface="Tomorrow" pitchFamily="34" charset="-120"/>
              </a:rPr>
              <a:t>User Privacy Concerns</a:t>
            </a:r>
            <a:endParaRPr lang="en-US" sz="1822"/>
          </a:p>
        </p:txBody>
      </p:sp>
      <p:sp>
        <p:nvSpPr>
          <p:cNvPr id="12" name="Text 10"/>
          <p:cNvSpPr/>
          <p:nvPr/>
        </p:nvSpPr>
        <p:spPr>
          <a:xfrm>
            <a:off x="8652471" y="2998589"/>
            <a:ext cx="1860054" cy="1666280"/>
          </a:xfrm>
          <a:prstGeom prst="rect">
            <a:avLst/>
          </a:prstGeom>
          <a:noFill/>
          <a:ln/>
        </p:spPr>
        <p:txBody>
          <a:bodyPr wrap="square" rtlCol="0" anchor="t"/>
          <a:lstStyle/>
          <a:p>
            <a:pPr>
              <a:lnSpc>
                <a:spcPts val="2187"/>
              </a:lnSpc>
            </a:pPr>
            <a:r>
              <a:rPr lang="en-US" sz="1458">
                <a:solidFill>
                  <a:srgbClr val="61615C"/>
                </a:solidFill>
                <a:latin typeface="Tomorrow" pitchFamily="34" charset="0"/>
                <a:ea typeface="Tomorrow" pitchFamily="34" charset="-122"/>
                <a:cs typeface="Tomorrow" pitchFamily="34" charset="-120"/>
              </a:rPr>
              <a:t>Many existing solutions require access to the full message content, raising privacy concerns for users.</a:t>
            </a:r>
            <a:endParaRPr lang="en-US" sz="1458"/>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EFEFEF"/>
          </a:solidFill>
          <a:ln/>
        </p:spPr>
      </p:sp>
      <p:sp>
        <p:nvSpPr>
          <p:cNvPr id="3" name="Shape 1"/>
          <p:cNvSpPr/>
          <p:nvPr/>
        </p:nvSpPr>
        <p:spPr>
          <a:xfrm>
            <a:off x="-50" y="70811"/>
            <a:ext cx="12192000" cy="6858000"/>
          </a:xfrm>
          <a:prstGeom prst="rect">
            <a:avLst/>
          </a:prstGeom>
          <a:solidFill>
            <a:srgbClr val="FCFCFC"/>
          </a:solidFill>
          <a:ln/>
        </p:spPr>
      </p:sp>
      <p:sp>
        <p:nvSpPr>
          <p:cNvPr id="4" name="Text 2"/>
          <p:cNvSpPr/>
          <p:nvPr/>
        </p:nvSpPr>
        <p:spPr>
          <a:xfrm>
            <a:off x="1698328" y="534393"/>
            <a:ext cx="4629150" cy="578644"/>
          </a:xfrm>
          <a:prstGeom prst="rect">
            <a:avLst/>
          </a:prstGeom>
          <a:noFill/>
          <a:ln/>
        </p:spPr>
        <p:txBody>
          <a:bodyPr wrap="none" rtlCol="0" anchor="t"/>
          <a:lstStyle/>
          <a:p>
            <a:pPr>
              <a:lnSpc>
                <a:spcPts val="4556"/>
              </a:lnSpc>
            </a:pPr>
            <a:r>
              <a:rPr lang="en-US" sz="3645" b="1">
                <a:solidFill>
                  <a:srgbClr val="1D1D1B"/>
                </a:solidFill>
                <a:latin typeface="Tomorrow" pitchFamily="34" charset="0"/>
                <a:ea typeface="Tomorrow" pitchFamily="34" charset="-122"/>
                <a:cs typeface="Tomorrow" pitchFamily="34" charset="-120"/>
              </a:rPr>
              <a:t>Literature Survey</a:t>
            </a:r>
            <a:endParaRPr lang="en-US" sz="3645"/>
          </a:p>
        </p:txBody>
      </p:sp>
      <p:pic>
        <p:nvPicPr>
          <p:cNvPr id="5" name="Image 0" descr="preencoded.png"/>
          <p:cNvPicPr>
            <a:picLocks noChangeAspect="1"/>
          </p:cNvPicPr>
          <p:nvPr/>
        </p:nvPicPr>
        <p:blipFill>
          <a:blip r:embed="rId3"/>
          <a:stretch>
            <a:fillRect/>
          </a:stretch>
        </p:blipFill>
        <p:spPr>
          <a:xfrm>
            <a:off x="1698328" y="1483321"/>
            <a:ext cx="2746573" cy="1697434"/>
          </a:xfrm>
          <a:prstGeom prst="rect">
            <a:avLst/>
          </a:prstGeom>
        </p:spPr>
      </p:pic>
      <p:sp>
        <p:nvSpPr>
          <p:cNvPr id="6" name="Text 3"/>
          <p:cNvSpPr/>
          <p:nvPr/>
        </p:nvSpPr>
        <p:spPr>
          <a:xfrm>
            <a:off x="1698328" y="3412132"/>
            <a:ext cx="2314575" cy="289322"/>
          </a:xfrm>
          <a:prstGeom prst="rect">
            <a:avLst/>
          </a:prstGeom>
          <a:noFill/>
          <a:ln/>
        </p:spPr>
        <p:txBody>
          <a:bodyPr wrap="none" rtlCol="0" anchor="t"/>
          <a:lstStyle/>
          <a:p>
            <a:pPr>
              <a:lnSpc>
                <a:spcPts val="2278"/>
              </a:lnSpc>
            </a:pPr>
            <a:r>
              <a:rPr lang="en-US" sz="1822" b="1">
                <a:solidFill>
                  <a:srgbClr val="1D1D1B"/>
                </a:solidFill>
                <a:latin typeface="Tomorrow" pitchFamily="34" charset="0"/>
                <a:ea typeface="Tomorrow" pitchFamily="34" charset="-122"/>
                <a:cs typeface="Tomorrow" pitchFamily="34" charset="-120"/>
              </a:rPr>
              <a:t>Academic Studies</a:t>
            </a:r>
            <a:endParaRPr lang="en-US" sz="1822"/>
          </a:p>
        </p:txBody>
      </p:sp>
      <p:sp>
        <p:nvSpPr>
          <p:cNvPr id="7" name="Text 4"/>
          <p:cNvSpPr/>
          <p:nvPr/>
        </p:nvSpPr>
        <p:spPr>
          <a:xfrm>
            <a:off x="1698328" y="3812481"/>
            <a:ext cx="2746573" cy="2221707"/>
          </a:xfrm>
          <a:prstGeom prst="rect">
            <a:avLst/>
          </a:prstGeom>
          <a:noFill/>
          <a:ln/>
        </p:spPr>
        <p:txBody>
          <a:bodyPr wrap="square" rtlCol="0" anchor="t"/>
          <a:lstStyle/>
          <a:p>
            <a:pPr>
              <a:lnSpc>
                <a:spcPts val="2187"/>
              </a:lnSpc>
            </a:pPr>
            <a:r>
              <a:rPr lang="en-US" sz="1458">
                <a:solidFill>
                  <a:srgbClr val="61615C"/>
                </a:solidFill>
                <a:latin typeface="Tomorrow" pitchFamily="34" charset="0"/>
                <a:ea typeface="Tomorrow" pitchFamily="34" charset="-122"/>
                <a:cs typeface="Tomorrow" pitchFamily="34" charset="-120"/>
              </a:rPr>
              <a:t>Several academic studies have explored the use of machine learning and deep learning techniques for detecting SMS spam messages. These studies have analyzed large datasets and developed effective classification models.</a:t>
            </a:r>
            <a:endParaRPr lang="en-US" sz="1458"/>
          </a:p>
        </p:txBody>
      </p:sp>
      <p:pic>
        <p:nvPicPr>
          <p:cNvPr id="8" name="Image 1" descr="preencoded.png"/>
          <p:cNvPicPr>
            <a:picLocks noChangeAspect="1"/>
          </p:cNvPicPr>
          <p:nvPr/>
        </p:nvPicPr>
        <p:blipFill>
          <a:blip r:embed="rId4"/>
          <a:stretch>
            <a:fillRect/>
          </a:stretch>
        </p:blipFill>
        <p:spPr>
          <a:xfrm>
            <a:off x="4722614" y="1483320"/>
            <a:ext cx="2746673" cy="1697533"/>
          </a:xfrm>
          <a:prstGeom prst="rect">
            <a:avLst/>
          </a:prstGeom>
        </p:spPr>
      </p:pic>
      <p:sp>
        <p:nvSpPr>
          <p:cNvPr id="9" name="Text 5"/>
          <p:cNvSpPr/>
          <p:nvPr/>
        </p:nvSpPr>
        <p:spPr>
          <a:xfrm>
            <a:off x="4722615" y="3412232"/>
            <a:ext cx="2353171" cy="289322"/>
          </a:xfrm>
          <a:prstGeom prst="rect">
            <a:avLst/>
          </a:prstGeom>
          <a:noFill/>
          <a:ln/>
        </p:spPr>
        <p:txBody>
          <a:bodyPr wrap="none" rtlCol="0" anchor="t"/>
          <a:lstStyle/>
          <a:p>
            <a:pPr>
              <a:lnSpc>
                <a:spcPts val="2278"/>
              </a:lnSpc>
            </a:pPr>
            <a:r>
              <a:rPr lang="en-US" sz="1822" b="1">
                <a:solidFill>
                  <a:srgbClr val="1D1D1B"/>
                </a:solidFill>
                <a:latin typeface="Tomorrow" pitchFamily="34" charset="0"/>
                <a:ea typeface="Tomorrow" pitchFamily="34" charset="-122"/>
                <a:cs typeface="Tomorrow" pitchFamily="34" charset="-120"/>
              </a:rPr>
              <a:t>Existing Techniques</a:t>
            </a:r>
            <a:endParaRPr lang="en-US" sz="1822"/>
          </a:p>
        </p:txBody>
      </p:sp>
      <p:sp>
        <p:nvSpPr>
          <p:cNvPr id="10" name="Text 6"/>
          <p:cNvSpPr/>
          <p:nvPr/>
        </p:nvSpPr>
        <p:spPr>
          <a:xfrm>
            <a:off x="4722614" y="3812581"/>
            <a:ext cx="2746673" cy="2499419"/>
          </a:xfrm>
          <a:prstGeom prst="rect">
            <a:avLst/>
          </a:prstGeom>
          <a:noFill/>
          <a:ln/>
        </p:spPr>
        <p:txBody>
          <a:bodyPr wrap="square" rtlCol="0" anchor="t"/>
          <a:lstStyle/>
          <a:p>
            <a:pPr>
              <a:lnSpc>
                <a:spcPts val="2187"/>
              </a:lnSpc>
            </a:pPr>
            <a:r>
              <a:rPr lang="en-US" sz="1458">
                <a:solidFill>
                  <a:srgbClr val="61615C"/>
                </a:solidFill>
                <a:latin typeface="Tomorrow" pitchFamily="34" charset="0"/>
                <a:ea typeface="Tomorrow" pitchFamily="34" charset="-122"/>
                <a:cs typeface="Tomorrow" pitchFamily="34" charset="-120"/>
              </a:rPr>
              <a:t>Researchers have investigated a variety of machine learning and deep learning approaches, including support vector machines, naïve Bayes classifiers, and recurrent neural networks, to address the SMS spam detection problem.</a:t>
            </a:r>
            <a:endParaRPr lang="en-US" sz="1458"/>
          </a:p>
        </p:txBody>
      </p:sp>
      <p:pic>
        <p:nvPicPr>
          <p:cNvPr id="11" name="Image 2" descr="preencoded.png"/>
          <p:cNvPicPr>
            <a:picLocks noChangeAspect="1"/>
          </p:cNvPicPr>
          <p:nvPr/>
        </p:nvPicPr>
        <p:blipFill>
          <a:blip r:embed="rId5"/>
          <a:stretch>
            <a:fillRect/>
          </a:stretch>
        </p:blipFill>
        <p:spPr>
          <a:xfrm>
            <a:off x="7747000" y="1483320"/>
            <a:ext cx="2746673" cy="1697533"/>
          </a:xfrm>
          <a:prstGeom prst="rect">
            <a:avLst/>
          </a:prstGeom>
        </p:spPr>
      </p:pic>
      <p:sp>
        <p:nvSpPr>
          <p:cNvPr id="12" name="Text 7"/>
          <p:cNvSpPr/>
          <p:nvPr/>
        </p:nvSpPr>
        <p:spPr>
          <a:xfrm>
            <a:off x="7747000" y="3412232"/>
            <a:ext cx="2746673" cy="578644"/>
          </a:xfrm>
          <a:prstGeom prst="rect">
            <a:avLst/>
          </a:prstGeom>
          <a:noFill/>
          <a:ln/>
        </p:spPr>
        <p:txBody>
          <a:bodyPr wrap="square" rtlCol="0" anchor="t"/>
          <a:lstStyle/>
          <a:p>
            <a:pPr>
              <a:lnSpc>
                <a:spcPts val="2278"/>
              </a:lnSpc>
            </a:pPr>
            <a:r>
              <a:rPr lang="en-US" sz="1822" b="1">
                <a:solidFill>
                  <a:srgbClr val="1D1D1B"/>
                </a:solidFill>
                <a:latin typeface="Tomorrow" pitchFamily="34" charset="0"/>
                <a:ea typeface="Tomorrow" pitchFamily="34" charset="-122"/>
                <a:cs typeface="Tomorrow" pitchFamily="34" charset="-120"/>
              </a:rPr>
              <a:t>Real-World Applications</a:t>
            </a:r>
            <a:endParaRPr lang="en-US" sz="1822"/>
          </a:p>
        </p:txBody>
      </p:sp>
      <p:sp>
        <p:nvSpPr>
          <p:cNvPr id="13" name="Text 8"/>
          <p:cNvSpPr/>
          <p:nvPr/>
        </p:nvSpPr>
        <p:spPr>
          <a:xfrm>
            <a:off x="7746950" y="3812481"/>
            <a:ext cx="2746673" cy="2221707"/>
          </a:xfrm>
          <a:prstGeom prst="rect">
            <a:avLst/>
          </a:prstGeom>
          <a:noFill/>
          <a:ln/>
        </p:spPr>
        <p:txBody>
          <a:bodyPr wrap="square" rtlCol="0" anchor="t"/>
          <a:lstStyle/>
          <a:p>
            <a:pPr>
              <a:lnSpc>
                <a:spcPts val="2187"/>
              </a:lnSpc>
            </a:pPr>
            <a:r>
              <a:rPr lang="en-US" sz="1458">
                <a:solidFill>
                  <a:srgbClr val="61615C"/>
                </a:solidFill>
                <a:latin typeface="Tomorrow" pitchFamily="34" charset="0"/>
                <a:ea typeface="Tomorrow" pitchFamily="34" charset="-122"/>
                <a:cs typeface="Tomorrow" pitchFamily="34" charset="-120"/>
              </a:rPr>
              <a:t>Industry solutions have also been developed to tackle SMS spam, leveraging techniques such as rule-based filtering, content analysis, and behavioral patterns to identify and block unwanted messages.</a:t>
            </a:r>
            <a:endParaRPr lang="en-US" sz="1458"/>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D891A-AF40-139C-75BB-739D0BA294DC}"/>
              </a:ext>
            </a:extLst>
          </p:cNvPr>
          <p:cNvSpPr txBox="1"/>
          <p:nvPr/>
        </p:nvSpPr>
        <p:spPr>
          <a:xfrm>
            <a:off x="897467" y="397933"/>
            <a:ext cx="10803466" cy="369332"/>
          </a:xfrm>
          <a:prstGeom prst="rect">
            <a:avLst/>
          </a:prstGeom>
          <a:noFill/>
        </p:spPr>
        <p:txBody>
          <a:bodyPr wrap="square" rtlCol="0">
            <a:spAutoFit/>
          </a:bodyPr>
          <a:lstStyle/>
          <a:p>
            <a:r>
              <a:rPr lang="en-US" b="1">
                <a:latin typeface="Tomorrow"/>
              </a:rPr>
              <a:t>TITLE: SMS Spam Detection Based on Long Short-Term Memory and Gated Recurrent Unit </a:t>
            </a:r>
            <a:endParaRPr lang="en-IN" b="1">
              <a:latin typeface="Tomorrow"/>
            </a:endParaRPr>
          </a:p>
        </p:txBody>
      </p:sp>
      <p:sp>
        <p:nvSpPr>
          <p:cNvPr id="3" name="TextBox 2">
            <a:extLst>
              <a:ext uri="{FF2B5EF4-FFF2-40B4-BE49-F238E27FC236}">
                <a16:creationId xmlns:a16="http://schemas.microsoft.com/office/drawing/2014/main" id="{05E94AA0-3702-7AFE-EB80-43B4C425B0CB}"/>
              </a:ext>
            </a:extLst>
          </p:cNvPr>
          <p:cNvSpPr txBox="1"/>
          <p:nvPr/>
        </p:nvSpPr>
        <p:spPr>
          <a:xfrm>
            <a:off x="982133" y="905933"/>
            <a:ext cx="8881534" cy="1600438"/>
          </a:xfrm>
          <a:prstGeom prst="rect">
            <a:avLst/>
          </a:prstGeom>
          <a:noFill/>
        </p:spPr>
        <p:txBody>
          <a:bodyPr wrap="square" rtlCol="0">
            <a:spAutoFit/>
          </a:bodyPr>
          <a:lstStyle/>
          <a:p>
            <a:r>
              <a:rPr lang="en-IN" sz="1400">
                <a:solidFill>
                  <a:schemeClr val="bg2">
                    <a:lumMod val="50000"/>
                  </a:schemeClr>
                </a:solidFill>
                <a:latin typeface="Tomorrow"/>
              </a:rPr>
              <a:t>Author: Pumrapee Poomka, Wattana Pongsena, Nittaya Kerdprasop, and Kittisak Kerdprasop </a:t>
            </a:r>
          </a:p>
          <a:p>
            <a:endParaRPr lang="en-IN" sz="1400">
              <a:solidFill>
                <a:schemeClr val="bg2">
                  <a:lumMod val="50000"/>
                </a:schemeClr>
              </a:solidFill>
              <a:latin typeface="Tomorrow"/>
            </a:endParaRPr>
          </a:p>
          <a:p>
            <a:r>
              <a:rPr lang="en-IN" sz="1400">
                <a:solidFill>
                  <a:schemeClr val="bg2">
                    <a:lumMod val="50000"/>
                  </a:schemeClr>
                </a:solidFill>
                <a:latin typeface="Tomorrow"/>
              </a:rPr>
              <a:t>YEAR: - 2019 </a:t>
            </a:r>
          </a:p>
          <a:p>
            <a:endParaRPr lang="en-IN" sz="1400">
              <a:solidFill>
                <a:schemeClr val="bg2">
                  <a:lumMod val="50000"/>
                </a:schemeClr>
              </a:solidFill>
              <a:latin typeface="Tomorrow"/>
            </a:endParaRPr>
          </a:p>
          <a:p>
            <a:r>
              <a:rPr lang="en-US" sz="1400">
                <a:solidFill>
                  <a:schemeClr val="bg2">
                    <a:lumMod val="50000"/>
                  </a:schemeClr>
                </a:solidFill>
                <a:latin typeface="Tomorrow"/>
              </a:rPr>
              <a:t>Short-Term Memory technique provides the best overall accuracy as high as 98.18%. On accurately screening spam messages, this model shows the ability that it can detect spam messages with the 90.96% accuracy rate, while the error percentage that it misclassifies a normal message as a spam message is only 0.74%.</a:t>
            </a:r>
            <a:endParaRPr lang="en-IN" sz="1400">
              <a:solidFill>
                <a:schemeClr val="bg2">
                  <a:lumMod val="50000"/>
                </a:schemeClr>
              </a:solidFill>
              <a:latin typeface="Tomorrow"/>
            </a:endParaRPr>
          </a:p>
        </p:txBody>
      </p:sp>
      <p:sp>
        <p:nvSpPr>
          <p:cNvPr id="4" name="TextBox 3">
            <a:extLst>
              <a:ext uri="{FF2B5EF4-FFF2-40B4-BE49-F238E27FC236}">
                <a16:creationId xmlns:a16="http://schemas.microsoft.com/office/drawing/2014/main" id="{523CC289-7690-508E-C5A2-6681CCF10481}"/>
              </a:ext>
            </a:extLst>
          </p:cNvPr>
          <p:cNvSpPr txBox="1"/>
          <p:nvPr/>
        </p:nvSpPr>
        <p:spPr>
          <a:xfrm>
            <a:off x="982133" y="3031067"/>
            <a:ext cx="10905066" cy="646331"/>
          </a:xfrm>
          <a:prstGeom prst="rect">
            <a:avLst/>
          </a:prstGeom>
          <a:noFill/>
        </p:spPr>
        <p:txBody>
          <a:bodyPr wrap="square" rtlCol="0">
            <a:spAutoFit/>
          </a:bodyPr>
          <a:lstStyle/>
          <a:p>
            <a:r>
              <a:rPr lang="en-US" b="1">
                <a:latin typeface="Tomorrow"/>
              </a:rPr>
              <a:t>TITLE: SMS Spam Message Detection using Term Frequency-Inverse Document Frequency and Random Forest Algorithm</a:t>
            </a:r>
            <a:endParaRPr lang="en-IN" b="1">
              <a:latin typeface="Tomorrow"/>
            </a:endParaRPr>
          </a:p>
        </p:txBody>
      </p:sp>
      <p:sp>
        <p:nvSpPr>
          <p:cNvPr id="5" name="TextBox 4">
            <a:extLst>
              <a:ext uri="{FF2B5EF4-FFF2-40B4-BE49-F238E27FC236}">
                <a16:creationId xmlns:a16="http://schemas.microsoft.com/office/drawing/2014/main" id="{639EE42F-AC18-DE9A-BE54-0049772F00AC}"/>
              </a:ext>
            </a:extLst>
          </p:cNvPr>
          <p:cNvSpPr txBox="1"/>
          <p:nvPr/>
        </p:nvSpPr>
        <p:spPr>
          <a:xfrm>
            <a:off x="982133" y="3811489"/>
            <a:ext cx="8796867" cy="1384995"/>
          </a:xfrm>
          <a:prstGeom prst="rect">
            <a:avLst/>
          </a:prstGeom>
          <a:noFill/>
        </p:spPr>
        <p:txBody>
          <a:bodyPr wrap="square" rtlCol="0">
            <a:spAutoFit/>
          </a:bodyPr>
          <a:lstStyle/>
          <a:p>
            <a:r>
              <a:rPr lang="en-IN" sz="1400">
                <a:solidFill>
                  <a:schemeClr val="bg2">
                    <a:lumMod val="50000"/>
                  </a:schemeClr>
                </a:solidFill>
              </a:rPr>
              <a:t>Author: Haslina Md </a:t>
            </a:r>
            <a:r>
              <a:rPr lang="en-IN" sz="1400">
                <a:solidFill>
                  <a:schemeClr val="bg2">
                    <a:lumMod val="50000"/>
                  </a:schemeClr>
                </a:solidFill>
                <a:latin typeface="Tomorrow"/>
              </a:rPr>
              <a:t>Sarkan</a:t>
            </a:r>
            <a:r>
              <a:rPr lang="en-IN" sz="1400">
                <a:solidFill>
                  <a:schemeClr val="bg2">
                    <a:lumMod val="50000"/>
                  </a:schemeClr>
                </a:solidFill>
              </a:rPr>
              <a:t>, Yazriwati Yahya, Suriani Mohd Sam</a:t>
            </a:r>
          </a:p>
          <a:p>
            <a:endParaRPr lang="en-IN" sz="1400">
              <a:solidFill>
                <a:schemeClr val="bg2">
                  <a:lumMod val="50000"/>
                </a:schemeClr>
              </a:solidFill>
            </a:endParaRPr>
          </a:p>
          <a:p>
            <a:r>
              <a:rPr lang="en-IN" sz="1400">
                <a:solidFill>
                  <a:schemeClr val="bg2">
                    <a:lumMod val="50000"/>
                  </a:schemeClr>
                </a:solidFill>
              </a:rPr>
              <a:t> YEAR: - 2019 </a:t>
            </a:r>
          </a:p>
          <a:p>
            <a:endParaRPr lang="en-IN" sz="1400">
              <a:solidFill>
                <a:schemeClr val="bg2">
                  <a:lumMod val="50000"/>
                </a:schemeClr>
              </a:solidFill>
              <a:latin typeface="Tomorrow"/>
            </a:endParaRPr>
          </a:p>
          <a:p>
            <a:r>
              <a:rPr lang="en-US" sz="1400">
                <a:solidFill>
                  <a:schemeClr val="bg2">
                    <a:lumMod val="50000"/>
                  </a:schemeClr>
                </a:solidFill>
              </a:rPr>
              <a:t>Random Forest Algorithm will be applied on SMS spam message data collection. Based on the experiment, Random Forest algorithm outperforms other algorithms with an accuracy of 97.50% </a:t>
            </a:r>
            <a:endParaRPr lang="en-IN" sz="1400">
              <a:solidFill>
                <a:schemeClr val="bg2">
                  <a:lumMod val="50000"/>
                </a:schemeClr>
              </a:solidFill>
              <a:latin typeface="Tomorrow"/>
            </a:endParaRPr>
          </a:p>
        </p:txBody>
      </p:sp>
    </p:spTree>
    <p:extLst>
      <p:ext uri="{BB962C8B-B14F-4D97-AF65-F5344CB8AC3E}">
        <p14:creationId xmlns:p14="http://schemas.microsoft.com/office/powerpoint/2010/main" val="1040553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EFEFEF"/>
          </a:solidFill>
          <a:ln/>
        </p:spPr>
      </p:sp>
      <p:sp>
        <p:nvSpPr>
          <p:cNvPr id="3" name="Shape 1"/>
          <p:cNvSpPr/>
          <p:nvPr/>
        </p:nvSpPr>
        <p:spPr>
          <a:xfrm>
            <a:off x="0" y="0"/>
            <a:ext cx="12192000" cy="6858000"/>
          </a:xfrm>
          <a:prstGeom prst="rect">
            <a:avLst/>
          </a:prstGeom>
          <a:solidFill>
            <a:srgbClr val="FCFCFC"/>
          </a:solidFill>
          <a:ln/>
        </p:spPr>
      </p:sp>
      <p:pic>
        <p:nvPicPr>
          <p:cNvPr id="4" name="Image 0" descr="preencoded.png"/>
          <p:cNvPicPr>
            <a:picLocks noChangeAspect="1"/>
          </p:cNvPicPr>
          <p:nvPr/>
        </p:nvPicPr>
        <p:blipFill>
          <a:blip r:embed="rId3"/>
          <a:stretch>
            <a:fillRect/>
          </a:stretch>
        </p:blipFill>
        <p:spPr>
          <a:xfrm>
            <a:off x="7626350" y="0"/>
            <a:ext cx="4572000" cy="6858000"/>
          </a:xfrm>
          <a:prstGeom prst="rect">
            <a:avLst/>
          </a:prstGeom>
        </p:spPr>
      </p:pic>
      <p:sp>
        <p:nvSpPr>
          <p:cNvPr id="5" name="Text 2"/>
          <p:cNvSpPr/>
          <p:nvPr/>
        </p:nvSpPr>
        <p:spPr>
          <a:xfrm>
            <a:off x="694333" y="1508126"/>
            <a:ext cx="6016724" cy="578644"/>
          </a:xfrm>
          <a:prstGeom prst="rect">
            <a:avLst/>
          </a:prstGeom>
          <a:noFill/>
          <a:ln/>
        </p:spPr>
        <p:txBody>
          <a:bodyPr wrap="none" rtlCol="0" anchor="t"/>
          <a:lstStyle/>
          <a:p>
            <a:pPr>
              <a:lnSpc>
                <a:spcPts val="4556"/>
              </a:lnSpc>
            </a:pPr>
            <a:r>
              <a:rPr lang="en-US" sz="3645" b="1">
                <a:solidFill>
                  <a:srgbClr val="1D1D1B"/>
                </a:solidFill>
                <a:latin typeface="Tomorrow" pitchFamily="34" charset="0"/>
                <a:ea typeface="Tomorrow" pitchFamily="34" charset="-122"/>
                <a:cs typeface="Tomorrow" pitchFamily="34" charset="-120"/>
              </a:rPr>
              <a:t>Proposed Model / System</a:t>
            </a:r>
            <a:endParaRPr lang="en-US" sz="3645"/>
          </a:p>
        </p:txBody>
      </p:sp>
      <p:sp>
        <p:nvSpPr>
          <p:cNvPr id="6" name="Text 3"/>
          <p:cNvSpPr/>
          <p:nvPr/>
        </p:nvSpPr>
        <p:spPr>
          <a:xfrm>
            <a:off x="694333" y="2364482"/>
            <a:ext cx="6231334" cy="1388567"/>
          </a:xfrm>
          <a:prstGeom prst="rect">
            <a:avLst/>
          </a:prstGeom>
          <a:noFill/>
          <a:ln/>
        </p:spPr>
        <p:txBody>
          <a:bodyPr wrap="square" rtlCol="0" anchor="t"/>
          <a:lstStyle/>
          <a:p>
            <a:pPr>
              <a:lnSpc>
                <a:spcPts val="2187"/>
              </a:lnSpc>
            </a:pPr>
            <a:r>
              <a:rPr lang="en-US" sz="1458">
                <a:solidFill>
                  <a:srgbClr val="61615C"/>
                </a:solidFill>
                <a:latin typeface="Tomorrow" pitchFamily="34" charset="0"/>
                <a:ea typeface="Tomorrow" pitchFamily="34" charset="-122"/>
                <a:cs typeface="Tomorrow" pitchFamily="34" charset="-120"/>
              </a:rPr>
              <a:t>The proposed system leverages a combination of machine learning and deep learning techniques to detect SMS spam messages. The model architecture includes an input layer, several hidden layers for feature extraction and classification, and an output layer that predicts whether a message is spam or ham.</a:t>
            </a:r>
            <a:endParaRPr lang="en-US" sz="1458"/>
          </a:p>
        </p:txBody>
      </p:sp>
      <p:sp>
        <p:nvSpPr>
          <p:cNvPr id="7" name="Text 4"/>
          <p:cNvSpPr/>
          <p:nvPr/>
        </p:nvSpPr>
        <p:spPr>
          <a:xfrm>
            <a:off x="694333" y="3961308"/>
            <a:ext cx="6231334" cy="1388567"/>
          </a:xfrm>
          <a:prstGeom prst="rect">
            <a:avLst/>
          </a:prstGeom>
          <a:noFill/>
          <a:ln/>
        </p:spPr>
        <p:txBody>
          <a:bodyPr wrap="square" rtlCol="0" anchor="t"/>
          <a:lstStyle/>
          <a:p>
            <a:pPr>
              <a:lnSpc>
                <a:spcPts val="2187"/>
              </a:lnSpc>
            </a:pPr>
            <a:r>
              <a:rPr lang="en-US" sz="1458">
                <a:solidFill>
                  <a:srgbClr val="61615C"/>
                </a:solidFill>
                <a:latin typeface="Tomorrow" pitchFamily="34" charset="0"/>
                <a:ea typeface="Tomorrow" pitchFamily="34" charset="-122"/>
                <a:cs typeface="Tomorrow" pitchFamily="34" charset="-120"/>
              </a:rPr>
              <a:t>Key components of the system include a preprocessing module, a feature engineering module, and the deep learning model itself. The preprocessing step cleans and normalizes the SMS text data, while the feature engineering module extracts relevant linguistic and behavioral features.</a:t>
            </a:r>
            <a:endParaRPr lang="en-US" sz="1458"/>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2427</Words>
  <Application>Microsoft Office PowerPoint</Application>
  <PresentationFormat>Widescreen</PresentationFormat>
  <Paragraphs>165</Paragraphs>
  <Slides>28</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Algerian</vt:lpstr>
      <vt:lpstr>Arial</vt:lpstr>
      <vt:lpstr>Calibri</vt:lpstr>
      <vt:lpstr>Calibri Light</vt:lpstr>
      <vt:lpstr>Symbol</vt:lpstr>
      <vt:lpstr>Times New Roman</vt:lpstr>
      <vt:lpstr>Tomorrow</vt:lpstr>
      <vt:lpstr>Office Theme</vt:lpstr>
      <vt:lpstr>SMS SPAM MESSAGE DETECTION USING “MACHINE LEARNING AND DEEP LEARNING TECHNIQUES”</vt:lpstr>
      <vt:lpstr>CONTENTS</vt:lpstr>
      <vt:lpstr>Abstract</vt:lpstr>
      <vt:lpstr>PowerPoint Presentation</vt:lpstr>
      <vt:lpstr>EXISTING SYSTEM</vt:lpstr>
      <vt:lpstr>PowerPoint Presentation</vt:lpstr>
      <vt:lpstr>PowerPoint Presentation</vt:lpstr>
      <vt:lpstr>PowerPoint Presentation</vt:lpstr>
      <vt:lpstr>PowerPoint Presentation</vt:lpstr>
      <vt:lpstr>PowerPoint Presentation</vt:lpstr>
      <vt:lpstr>PowerPoint Presentation</vt:lpstr>
      <vt:lpstr>Hardware and Software requirements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SMS SPAM MESSAGE DETECTION USING “MACHINE LEARNING AND DEEP LEARNING TECHNIQUES”</dc:title>
  <dc:creator>Ram charan bachu</dc:creator>
  <cp:lastModifiedBy>Ram charan bachu</cp:lastModifiedBy>
  <cp:revision>2</cp:revision>
  <dcterms:created xsi:type="dcterms:W3CDTF">2024-08-14T06:21:25Z</dcterms:created>
  <dcterms:modified xsi:type="dcterms:W3CDTF">2024-08-16T05:48:11Z</dcterms:modified>
</cp:coreProperties>
</file>