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65342-53CC-108D-B469-25BC0E238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0ECA2-4E7D-FF16-8FA4-1774480AF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072B0-4819-1549-A59B-5F06E54C5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B4ED-F4FB-49A0-8CC5-65E9EC60D90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278B0-FEDC-A4E7-8BE7-09B785D4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E6D53-080E-6A0B-AD93-263B3468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575E-5C66-4987-95DA-8C860CF8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0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5D07-2940-3C7A-3FF0-EAA63C3A4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50BC7-03C0-0CF0-955D-D0AF1EC35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3E64C-541A-4080-CD35-58F981BC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B4ED-F4FB-49A0-8CC5-65E9EC60D90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D9D9F-010A-B10A-D6E3-CC6053F81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BE4BD-E0CD-5F46-FBE3-466FE5874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575E-5C66-4987-95DA-8C860CF8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0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DFFBD-E06E-11BB-14BC-AD028C22B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38532-3816-72E9-4F50-7B09E6534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22CE9-50CE-94A1-957F-E9294B2C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B4ED-F4FB-49A0-8CC5-65E9EC60D90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EA209-925F-9242-87D0-7BDA1F54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FAA1A-8095-1A95-0ADB-FBFDB055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575E-5C66-4987-95DA-8C860CF8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6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CDF2-4A3F-0648-63CB-D5838ADB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31C65-EF2B-228F-1964-CF1E4D0D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3320-3873-0C6B-CB5F-1FFBB40E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B4ED-F4FB-49A0-8CC5-65E9EC60D90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A73A7-73B2-C39D-0802-80088EF8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36596-3D77-FBC7-6D20-2D5BC99B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575E-5C66-4987-95DA-8C860CF8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3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A949-359C-E9CB-150D-73D9A20D5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45E47-2E0C-9EB9-93A8-5BB8CDCCF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BF0CA-7F12-3062-68C5-B7BB70E8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B4ED-F4FB-49A0-8CC5-65E9EC60D90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9F109-0F43-6E53-0E76-4AB20B80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A29E7-6B5B-62DA-5314-C3B9FA27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575E-5C66-4987-95DA-8C860CF8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8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ECE72-3B03-01C1-2EE2-2F6271348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57286-75D6-2E26-1D94-C254A7E85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6AF06-CBBE-193F-5BD8-3617078FA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BF357-292B-80E9-CB65-5E131D02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B4ED-F4FB-49A0-8CC5-65E9EC60D90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E0FC5-481B-FD9B-5555-3AC276F8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6CAA6-8E88-B5DE-3138-4846353E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575E-5C66-4987-95DA-8C860CF8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3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BA6A-137E-5A8B-A15B-48E2BC56F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C8564-80FF-9574-0A30-281B2CC24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163AB-9742-B00F-3D86-D83E54DC7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51ADF4-2FE9-DBCC-4517-4A495F98C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8ECED-9561-A669-5DAF-334EC4CE1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5A4677-E7F1-B4A8-5888-2BAE9444C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B4ED-F4FB-49A0-8CC5-65E9EC60D90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38A754-9DDA-9EF5-84A6-C4D568F0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C9BA8-F9AD-2202-B3FD-FD05D81F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575E-5C66-4987-95DA-8C860CF8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0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912F-39D9-D80E-871A-AAA90766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81D86-1D87-75F9-E0D2-0CEC362D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B4ED-F4FB-49A0-8CC5-65E9EC60D90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7212E-2C4E-F9AD-C350-2D17001A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BBEC8-06DE-34E5-9CCE-E5E03082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575E-5C66-4987-95DA-8C860CF8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6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C80A4-82BB-92F9-E338-DBA92B42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B4ED-F4FB-49A0-8CC5-65E9EC60D90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6FD1BE-2F0F-FDE8-D050-1734A434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941CA-5C76-6AD3-F306-D793FEF4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575E-5C66-4987-95DA-8C860CF8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0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E901-BE4F-BEA7-FBA4-A379A3BE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3C8D2-E3F0-E490-B4D9-54EF6317F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1742A-0D01-2D5B-3132-132A4E549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65842-008D-1F5A-FC4C-47555DFD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B4ED-F4FB-49A0-8CC5-65E9EC60D90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06B83-CFD5-BA59-828B-D0B34289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E6127-7296-6D9F-E848-EF382216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575E-5C66-4987-95DA-8C860CF8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8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64D0-7DB5-6106-524D-B201FEA37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30DFA-AEFD-4E0A-36CF-8D30FCF8D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857B3-439B-8F1D-2AA3-7B8EA933B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CD806-AB3A-F95F-D57B-1F2D62C7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B4ED-F4FB-49A0-8CC5-65E9EC60D90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ACC5E-223B-AB5C-95D2-863F7C0F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E3F79-D160-9E14-B33E-DCBF718D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575E-5C66-4987-95DA-8C860CF8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2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7A61E6-0D81-B74A-9BCA-023AD76D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D000F-DE1E-DA45-73C3-656312C32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DF2A7-1A6C-1BC0-4A11-A598D3A1B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49B4ED-F4FB-49A0-8CC5-65E9EC60D90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02142-9201-927A-EEEE-5B538279B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5686F-522E-D767-A69D-AF7F7F42B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F4575E-5C66-4987-95DA-8C860CF89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7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A4306C5-15FC-B24F-01EE-7A19FBF60C3A}"/>
              </a:ext>
            </a:extLst>
          </p:cNvPr>
          <p:cNvSpPr/>
          <p:nvPr/>
        </p:nvSpPr>
        <p:spPr>
          <a:xfrm>
            <a:off x="4293688" y="868679"/>
            <a:ext cx="5222240" cy="1026160"/>
          </a:xfrm>
          <a:prstGeom prst="rect">
            <a:avLst/>
          </a:prstGeom>
          <a:solidFill>
            <a:srgbClr val="8C69F0">
              <a:lumMod val="20000"/>
              <a:lumOff val="80000"/>
            </a:srgbClr>
          </a:solidFill>
          <a:ln w="12700" cap="flat" cmpd="sng" algn="ctr">
            <a:solidFill>
              <a:srgbClr val="8C69F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8CC8FA">
                  <a:lumMod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67F1C34-DB81-EF96-87FB-39E9E6205440}"/>
              </a:ext>
            </a:extLst>
          </p:cNvPr>
          <p:cNvSpPr/>
          <p:nvPr/>
        </p:nvSpPr>
        <p:spPr>
          <a:xfrm>
            <a:off x="2072640" y="2452025"/>
            <a:ext cx="9672320" cy="2418080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1C1D6C6A-AF79-A434-C2AE-4F94DF51E186}"/>
              </a:ext>
            </a:extLst>
          </p:cNvPr>
          <p:cNvSpPr txBox="1">
            <a:spLocks/>
          </p:cNvSpPr>
          <p:nvPr/>
        </p:nvSpPr>
        <p:spPr>
          <a:xfrm>
            <a:off x="374693" y="182900"/>
            <a:ext cx="11473248" cy="47815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HCLTech Roobert Bold"/>
                <a:cs typeface="Arial"/>
              </a:rPr>
              <a:t>Self reliant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 Bold"/>
                <a:ea typeface="+mj-ea"/>
                <a:cs typeface="Arial"/>
              </a:rPr>
              <a:t>Edge Devices – Powered by LLM (NVIDIA Gen AI)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11482"/>
                </a:solidFill>
                <a:effectLst/>
                <a:uLnTx/>
                <a:uFillTx/>
                <a:latin typeface="HCLTech Roobert Bold"/>
                <a:ea typeface="+mj-ea"/>
                <a:cs typeface="+mj-cs"/>
              </a:rPr>
            </a:b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CLTech Roobert Bold"/>
              <a:ea typeface="+mj-ea"/>
              <a:cs typeface="+mj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969E66-4AB6-8939-C8E8-F6AFA1702FDE}"/>
              </a:ext>
            </a:extLst>
          </p:cNvPr>
          <p:cNvSpPr/>
          <p:nvPr/>
        </p:nvSpPr>
        <p:spPr>
          <a:xfrm>
            <a:off x="2486023" y="2884166"/>
            <a:ext cx="8453120" cy="1635760"/>
          </a:xfrm>
          <a:prstGeom prst="rect">
            <a:avLst/>
          </a:prstGeom>
          <a:solidFill>
            <a:srgbClr val="DCE6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70186D7-BC5A-1AB5-A84A-37324DC95976}"/>
              </a:ext>
            </a:extLst>
          </p:cNvPr>
          <p:cNvSpPr/>
          <p:nvPr/>
        </p:nvSpPr>
        <p:spPr>
          <a:xfrm>
            <a:off x="2778761" y="3200400"/>
            <a:ext cx="1244600" cy="883920"/>
          </a:xfrm>
          <a:prstGeom prst="rect">
            <a:avLst/>
          </a:prstGeom>
          <a:solidFill>
            <a:srgbClr val="B9C8FF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Infer Anomaly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F1E28B0-D819-964C-283B-80BB2878CE03}"/>
              </a:ext>
            </a:extLst>
          </p:cNvPr>
          <p:cNvSpPr/>
          <p:nvPr/>
        </p:nvSpPr>
        <p:spPr>
          <a:xfrm>
            <a:off x="4704081" y="3200400"/>
            <a:ext cx="1244601" cy="883920"/>
          </a:xfrm>
          <a:prstGeom prst="rect">
            <a:avLst/>
          </a:prstGeom>
          <a:solidFill>
            <a:srgbClr val="B9C8FF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Pass Anomaly data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A1800E5-0796-880C-B402-5C9A39E08832}"/>
              </a:ext>
            </a:extLst>
          </p:cNvPr>
          <p:cNvSpPr/>
          <p:nvPr/>
        </p:nvSpPr>
        <p:spPr>
          <a:xfrm>
            <a:off x="6629402" y="3200400"/>
            <a:ext cx="1229359" cy="883920"/>
          </a:xfrm>
          <a:prstGeom prst="rect">
            <a:avLst/>
          </a:prstGeom>
          <a:solidFill>
            <a:srgbClr val="B9C8FF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Lookup Similar issues &amp; summarize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7B7ECD9-AD1E-B0DB-B6CE-89DFE4C4F107}"/>
              </a:ext>
            </a:extLst>
          </p:cNvPr>
          <p:cNvSpPr/>
          <p:nvPr/>
        </p:nvSpPr>
        <p:spPr>
          <a:xfrm>
            <a:off x="8529321" y="3200400"/>
            <a:ext cx="1229359" cy="883920"/>
          </a:xfrm>
          <a:prstGeom prst="rect">
            <a:avLst/>
          </a:prstGeom>
          <a:solidFill>
            <a:srgbClr val="B9C8FF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Arial" panose="020B0604020202020204"/>
                <a:cs typeface="Arial" panose="020B0604020202020204" pitchFamily="34" charset="0"/>
              </a:rPr>
              <a:t>Take Action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52" name="Picture 2" descr="Principles of LangChain in LLM Based Application Development">
            <a:extLst>
              <a:ext uri="{FF2B5EF4-FFF2-40B4-BE49-F238E27FC236}">
                <a16:creationId xmlns:a16="http://schemas.microsoft.com/office/drawing/2014/main" id="{689E921B-F1FF-7FBC-6642-7E6A8F014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840" y="2534920"/>
            <a:ext cx="579120" cy="57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0FC0F30-1032-0C51-4809-1691D47A88D1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>
            <a:off x="4023361" y="3642360"/>
            <a:ext cx="680720" cy="0"/>
          </a:xfrm>
          <a:prstGeom prst="straightConnector1">
            <a:avLst/>
          </a:prstGeom>
          <a:noFill/>
          <a:ln w="6350" cap="flat" cmpd="sng" algn="ctr">
            <a:solidFill>
              <a:srgbClr val="8C69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561C187-B42C-3825-B550-D05A32225798}"/>
              </a:ext>
            </a:extLst>
          </p:cNvPr>
          <p:cNvCxnSpPr/>
          <p:nvPr/>
        </p:nvCxnSpPr>
        <p:spPr>
          <a:xfrm>
            <a:off x="5948682" y="3627120"/>
            <a:ext cx="680720" cy="0"/>
          </a:xfrm>
          <a:prstGeom prst="straightConnector1">
            <a:avLst/>
          </a:prstGeom>
          <a:noFill/>
          <a:ln w="6350" cap="flat" cmpd="sng" algn="ctr">
            <a:solidFill>
              <a:srgbClr val="8C69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C07B8AD-6382-8302-8D74-E14EE34C9AED}"/>
              </a:ext>
            </a:extLst>
          </p:cNvPr>
          <p:cNvCxnSpPr/>
          <p:nvPr/>
        </p:nvCxnSpPr>
        <p:spPr>
          <a:xfrm>
            <a:off x="7858761" y="3566160"/>
            <a:ext cx="680720" cy="0"/>
          </a:xfrm>
          <a:prstGeom prst="straightConnector1">
            <a:avLst/>
          </a:prstGeom>
          <a:noFill/>
          <a:ln w="6350" cap="flat" cmpd="sng" algn="ctr">
            <a:solidFill>
              <a:srgbClr val="8C69F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83D63C9B-9BAB-7116-5B3C-51602D9CBD9F}"/>
              </a:ext>
            </a:extLst>
          </p:cNvPr>
          <p:cNvSpPr/>
          <p:nvPr/>
        </p:nvSpPr>
        <p:spPr>
          <a:xfrm>
            <a:off x="4246881" y="3200400"/>
            <a:ext cx="254000" cy="228592"/>
          </a:xfrm>
          <a:prstGeom prst="ellipse">
            <a:avLst/>
          </a:prstGeom>
          <a:solidFill>
            <a:srgbClr val="8C69F0"/>
          </a:solidFill>
          <a:ln w="12700" cap="flat" cmpd="sng" algn="ctr">
            <a:solidFill>
              <a:srgbClr val="8C69F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66EBE0-CB6E-D708-E139-E7BB18364AC7}"/>
              </a:ext>
            </a:extLst>
          </p:cNvPr>
          <p:cNvSpPr/>
          <p:nvPr/>
        </p:nvSpPr>
        <p:spPr>
          <a:xfrm>
            <a:off x="6151882" y="3200400"/>
            <a:ext cx="254000" cy="228592"/>
          </a:xfrm>
          <a:prstGeom prst="ellipse">
            <a:avLst/>
          </a:prstGeom>
          <a:solidFill>
            <a:srgbClr val="8C69F0"/>
          </a:solidFill>
          <a:ln w="12700" cap="flat" cmpd="sng" algn="ctr">
            <a:solidFill>
              <a:srgbClr val="8C69F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0382C5D-79CC-0B40-F503-6717ACBCDEE6}"/>
              </a:ext>
            </a:extLst>
          </p:cNvPr>
          <p:cNvSpPr/>
          <p:nvPr/>
        </p:nvSpPr>
        <p:spPr>
          <a:xfrm>
            <a:off x="8046722" y="3835409"/>
            <a:ext cx="254000" cy="228592"/>
          </a:xfrm>
          <a:prstGeom prst="ellipse">
            <a:avLst/>
          </a:prstGeom>
          <a:solidFill>
            <a:srgbClr val="8C69F0"/>
          </a:solidFill>
          <a:ln w="12700" cap="flat" cmpd="sng" algn="ctr">
            <a:solidFill>
              <a:srgbClr val="8C69F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FFFFFF"/>
                </a:solidFill>
                <a:latin typeface="Arial" panose="020B0604020202020204"/>
                <a:cs typeface="Arial" panose="020B0604020202020204" pitchFamily="34" charset="0"/>
              </a:rPr>
              <a:t>5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5D2B406-AF89-22C4-ED03-BD45C52D5913}"/>
              </a:ext>
            </a:extLst>
          </p:cNvPr>
          <p:cNvSpPr/>
          <p:nvPr/>
        </p:nvSpPr>
        <p:spPr>
          <a:xfrm>
            <a:off x="3274061" y="4157984"/>
            <a:ext cx="254000" cy="228592"/>
          </a:xfrm>
          <a:prstGeom prst="ellipse">
            <a:avLst/>
          </a:prstGeom>
          <a:solidFill>
            <a:srgbClr val="8C69F0"/>
          </a:solidFill>
          <a:ln w="12700" cap="flat" cmpd="sng" algn="ctr">
            <a:solidFill>
              <a:srgbClr val="8C69F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38252A3-D88E-0A35-21E7-7F8B769BDFF4}"/>
              </a:ext>
            </a:extLst>
          </p:cNvPr>
          <p:cNvSpPr/>
          <p:nvPr/>
        </p:nvSpPr>
        <p:spPr>
          <a:xfrm>
            <a:off x="1252857" y="4064001"/>
            <a:ext cx="254000" cy="228592"/>
          </a:xfrm>
          <a:prstGeom prst="ellipse">
            <a:avLst/>
          </a:prstGeom>
          <a:solidFill>
            <a:srgbClr val="8C69F0"/>
          </a:solidFill>
          <a:ln w="12700" cap="flat" cmpd="sng" algn="ctr">
            <a:solidFill>
              <a:srgbClr val="8C69F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6D2EE22-7FD3-1B1C-5951-E7AF745D6E3B}"/>
              </a:ext>
            </a:extLst>
          </p:cNvPr>
          <p:cNvSpPr/>
          <p:nvPr/>
        </p:nvSpPr>
        <p:spPr>
          <a:xfrm>
            <a:off x="5820411" y="5941692"/>
            <a:ext cx="254000" cy="228592"/>
          </a:xfrm>
          <a:prstGeom prst="ellipse">
            <a:avLst/>
          </a:prstGeom>
          <a:solidFill>
            <a:srgbClr val="8C69F0"/>
          </a:solidFill>
          <a:ln w="12700" cap="flat" cmpd="sng" algn="ctr">
            <a:solidFill>
              <a:srgbClr val="8C69F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0AA058-F07F-E4BF-B44B-321AE5868E7C}"/>
              </a:ext>
            </a:extLst>
          </p:cNvPr>
          <p:cNvSpPr txBox="1"/>
          <p:nvPr/>
        </p:nvSpPr>
        <p:spPr>
          <a:xfrm>
            <a:off x="3164841" y="2813582"/>
            <a:ext cx="1150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Arial" panose="020B0604020202020204"/>
                <a:cs typeface="Arial" panose="020B0604020202020204" pitchFamily="34" charset="0"/>
              </a:rPr>
              <a:t>Anomaly Agent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8C2190E-F41B-B633-5F6A-7274C51F083E}"/>
              </a:ext>
            </a:extLst>
          </p:cNvPr>
          <p:cNvSpPr txBox="1"/>
          <p:nvPr/>
        </p:nvSpPr>
        <p:spPr>
          <a:xfrm>
            <a:off x="9987279" y="3743041"/>
            <a:ext cx="976448" cy="307777"/>
          </a:xfrm>
          <a:prstGeom prst="rect">
            <a:avLst/>
          </a:prstGeom>
          <a:solidFill>
            <a:srgbClr val="8C69F0">
              <a:lumMod val="20000"/>
              <a:lumOff val="80000"/>
            </a:srgb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 pitchFamily="34" charset="0"/>
              </a:rPr>
              <a:t>Output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2B872A3-37E9-FE43-F594-261F8A2E616A}"/>
              </a:ext>
            </a:extLst>
          </p:cNvPr>
          <p:cNvCxnSpPr>
            <a:cxnSpLocks/>
            <a:stCxn id="47" idx="3"/>
          </p:cNvCxnSpPr>
          <p:nvPr/>
        </p:nvCxnSpPr>
        <p:spPr>
          <a:xfrm flipH="1">
            <a:off x="1871160" y="3702046"/>
            <a:ext cx="9067983" cy="1666248"/>
          </a:xfrm>
          <a:prstGeom prst="bentConnector3">
            <a:avLst>
              <a:gd name="adj1" fmla="val -2521"/>
            </a:avLst>
          </a:prstGeom>
          <a:noFill/>
          <a:ln w="6350" cap="flat" cmpd="sng" algn="ctr">
            <a:solidFill>
              <a:srgbClr val="8C69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217DCAF-3B38-77D9-4246-BDD700C016B9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1219652" y="3661065"/>
            <a:ext cx="852988" cy="814419"/>
          </a:xfrm>
          <a:prstGeom prst="bentConnector3">
            <a:avLst/>
          </a:prstGeom>
          <a:noFill/>
          <a:ln w="6350" cap="flat" cmpd="sng" algn="ctr">
            <a:solidFill>
              <a:srgbClr val="8C69F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EE0A4AE-9C7E-6F95-71B5-C30528097CE3}"/>
              </a:ext>
            </a:extLst>
          </p:cNvPr>
          <p:cNvSpPr txBox="1"/>
          <p:nvPr/>
        </p:nvSpPr>
        <p:spPr>
          <a:xfrm>
            <a:off x="7320598" y="4891974"/>
            <a:ext cx="212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Arial" panose="020B0604020202020204"/>
                <a:cs typeface="Arial" panose="020B0604020202020204" pitchFamily="34" charset="0"/>
              </a:rPr>
              <a:t>Look for Actions &amp; resolutions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87E8886-21D3-9C90-AC5F-068EBD1C52EA}"/>
              </a:ext>
            </a:extLst>
          </p:cNvPr>
          <p:cNvSpPr/>
          <p:nvPr/>
        </p:nvSpPr>
        <p:spPr>
          <a:xfrm>
            <a:off x="4804955" y="1008262"/>
            <a:ext cx="1595118" cy="571487"/>
          </a:xfrm>
          <a:prstGeom prst="rect">
            <a:avLst/>
          </a:prstGeom>
          <a:solidFill>
            <a:srgbClr val="B9C8FF">
              <a:lumMod val="75000"/>
            </a:srgbClr>
          </a:solidFill>
          <a:ln w="12700" cap="flat" cmpd="sng" algn="ctr">
            <a:solidFill>
              <a:srgbClr val="8C69F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Llama 3 70b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6F5CE3C-B96B-2D03-A168-B28B5D1D2BFD}"/>
              </a:ext>
            </a:extLst>
          </p:cNvPr>
          <p:cNvCxnSpPr>
            <a:cxnSpLocks/>
          </p:cNvCxnSpPr>
          <p:nvPr/>
        </p:nvCxnSpPr>
        <p:spPr>
          <a:xfrm flipH="1">
            <a:off x="7874639" y="1698303"/>
            <a:ext cx="6350" cy="1305560"/>
          </a:xfrm>
          <a:prstGeom prst="straightConnector1">
            <a:avLst/>
          </a:prstGeom>
          <a:noFill/>
          <a:ln w="6350" cap="flat" cmpd="sng" algn="ctr">
            <a:solidFill>
              <a:srgbClr val="8C69F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02BF5B0-2E50-3362-6771-69F9BD7B003A}"/>
              </a:ext>
            </a:extLst>
          </p:cNvPr>
          <p:cNvCxnSpPr>
            <a:cxnSpLocks/>
            <a:endCxn id="81" idx="0"/>
          </p:cNvCxnSpPr>
          <p:nvPr/>
        </p:nvCxnSpPr>
        <p:spPr>
          <a:xfrm flipH="1">
            <a:off x="7292659" y="4535170"/>
            <a:ext cx="27939" cy="1217925"/>
          </a:xfrm>
          <a:prstGeom prst="straightConnector1">
            <a:avLst/>
          </a:prstGeom>
          <a:noFill/>
          <a:ln w="6350" cap="flat" cmpd="sng" algn="ctr">
            <a:solidFill>
              <a:srgbClr val="8C69F0"/>
            </a:solidFill>
            <a:prstDash val="solid"/>
            <a:miter lim="800000"/>
            <a:headEnd type="triangle"/>
            <a:tailEnd type="triangle"/>
          </a:ln>
          <a:effectLst/>
        </p:spPr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33219E21-6F88-1CAD-F4A8-0D31CD7A0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616" y="5971533"/>
            <a:ext cx="1402106" cy="304806"/>
          </a:xfrm>
          <a:prstGeom prst="rect">
            <a:avLst/>
          </a:prstGeom>
        </p:spPr>
      </p:pic>
      <p:pic>
        <p:nvPicPr>
          <p:cNvPr id="80" name="Graphic 79" descr="Magnifying glass with solid fill">
            <a:extLst>
              <a:ext uri="{FF2B5EF4-FFF2-40B4-BE49-F238E27FC236}">
                <a16:creationId xmlns:a16="http://schemas.microsoft.com/office/drawing/2014/main" id="{57E0DDBE-8F48-7C24-EB2D-3DE1CD9FD8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9644" y="5744218"/>
            <a:ext cx="394948" cy="394948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86928DF8-FC2A-209E-A3AD-A2EC7E2C7C4A}"/>
              </a:ext>
            </a:extLst>
          </p:cNvPr>
          <p:cNvSpPr/>
          <p:nvPr/>
        </p:nvSpPr>
        <p:spPr>
          <a:xfrm>
            <a:off x="6323649" y="5753095"/>
            <a:ext cx="1938020" cy="898075"/>
          </a:xfrm>
          <a:prstGeom prst="rect">
            <a:avLst/>
          </a:prstGeom>
          <a:noFill/>
          <a:ln w="12700" cap="flat" cmpd="sng" algn="ctr">
            <a:solidFill>
              <a:srgbClr val="8C69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EEA670B-A658-B54B-B775-75AABB297B8C}"/>
              </a:ext>
            </a:extLst>
          </p:cNvPr>
          <p:cNvSpPr/>
          <p:nvPr/>
        </p:nvSpPr>
        <p:spPr>
          <a:xfrm>
            <a:off x="7061202" y="995800"/>
            <a:ext cx="1595118" cy="571487"/>
          </a:xfrm>
          <a:prstGeom prst="rect">
            <a:avLst/>
          </a:prstGeom>
          <a:solidFill>
            <a:srgbClr val="B9C8FF">
              <a:lumMod val="75000"/>
            </a:srgbClr>
          </a:solidFill>
          <a:ln w="12700" cap="flat" cmpd="sng" algn="ctr">
            <a:solidFill>
              <a:srgbClr val="8C69F0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Gorilla 7b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92749CE-6371-3AE2-36C2-7E6F23D2E38F}"/>
              </a:ext>
            </a:extLst>
          </p:cNvPr>
          <p:cNvSpPr txBox="1"/>
          <p:nvPr/>
        </p:nvSpPr>
        <p:spPr>
          <a:xfrm>
            <a:off x="6629402" y="6281839"/>
            <a:ext cx="18389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Knowledge Store</a:t>
            </a:r>
          </a:p>
        </p:txBody>
      </p:sp>
      <p:pic>
        <p:nvPicPr>
          <p:cNvPr id="1026" name="Picture 2" descr="Faiss Benchmark - OpenBenchmarking.org">
            <a:extLst>
              <a:ext uri="{FF2B5EF4-FFF2-40B4-BE49-F238E27FC236}">
                <a16:creationId xmlns:a16="http://schemas.microsoft.com/office/drawing/2014/main" id="{8FCEB2CD-5339-5750-6B16-C6C6E2021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860" y="6287067"/>
            <a:ext cx="351208" cy="35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Graphic 86" descr="Internet Of Things with solid fill">
            <a:extLst>
              <a:ext uri="{FF2B5EF4-FFF2-40B4-BE49-F238E27FC236}">
                <a16:creationId xmlns:a16="http://schemas.microsoft.com/office/drawing/2014/main" id="{91879C54-E0EB-47CD-AF2D-2A2DD4C004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532" y="3604800"/>
            <a:ext cx="914400" cy="914400"/>
          </a:xfrm>
          <a:prstGeom prst="rect">
            <a:avLst/>
          </a:prstGeom>
        </p:spPr>
      </p:pic>
      <p:pic>
        <p:nvPicPr>
          <p:cNvPr id="88" name="Graphic 87" descr="Internet Of Things with solid fill">
            <a:extLst>
              <a:ext uri="{FF2B5EF4-FFF2-40B4-BE49-F238E27FC236}">
                <a16:creationId xmlns:a16="http://schemas.microsoft.com/office/drawing/2014/main" id="{06BBEE4A-4E03-A97A-3132-95FECBCA2F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066" y="4682420"/>
            <a:ext cx="914400" cy="914400"/>
          </a:xfrm>
          <a:prstGeom prst="rect">
            <a:avLst/>
          </a:prstGeom>
        </p:spPr>
      </p:pic>
      <p:pic>
        <p:nvPicPr>
          <p:cNvPr id="89" name="Graphic 88" descr="Internet Of Things with solid fill">
            <a:extLst>
              <a:ext uri="{FF2B5EF4-FFF2-40B4-BE49-F238E27FC236}">
                <a16:creationId xmlns:a16="http://schemas.microsoft.com/office/drawing/2014/main" id="{BC9B9074-351F-4234-9AB5-CB46CD3207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457" y="2527180"/>
            <a:ext cx="914400" cy="914400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2B4849B5-63A5-49B9-738C-F59E919ABDC5}"/>
              </a:ext>
            </a:extLst>
          </p:cNvPr>
          <p:cNvSpPr txBox="1"/>
          <p:nvPr/>
        </p:nvSpPr>
        <p:spPr>
          <a:xfrm>
            <a:off x="1065343" y="4605773"/>
            <a:ext cx="815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Device data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7ACBF72-CAA1-B248-9D69-4EDDD96B7F33}"/>
              </a:ext>
            </a:extLst>
          </p:cNvPr>
          <p:cNvSpPr txBox="1"/>
          <p:nvPr/>
        </p:nvSpPr>
        <p:spPr>
          <a:xfrm>
            <a:off x="7747319" y="2856805"/>
            <a:ext cx="1303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Arial" panose="020B0604020202020204"/>
                <a:cs typeface="Arial" panose="020B0604020202020204" pitchFamily="34" charset="0"/>
              </a:rPr>
              <a:t>Resolution Agent</a:t>
            </a:r>
          </a:p>
        </p:txBody>
      </p:sp>
      <p:pic>
        <p:nvPicPr>
          <p:cNvPr id="1028" name="Picture 4" descr="crewAI - Platform for Multi AI Agents ...">
            <a:extLst>
              <a:ext uri="{FF2B5EF4-FFF2-40B4-BE49-F238E27FC236}">
                <a16:creationId xmlns:a16="http://schemas.microsoft.com/office/drawing/2014/main" id="{87251583-4FCE-C39F-9CDE-5DEE11F4A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345" y="2550098"/>
            <a:ext cx="882716" cy="30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A2C6A405-9D74-F30F-5F26-A204689FA61F}"/>
              </a:ext>
            </a:extLst>
          </p:cNvPr>
          <p:cNvSpPr txBox="1"/>
          <p:nvPr/>
        </p:nvSpPr>
        <p:spPr>
          <a:xfrm>
            <a:off x="8082790" y="1906936"/>
            <a:ext cx="1120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 calling</a:t>
            </a:r>
          </a:p>
        </p:txBody>
      </p:sp>
      <p:pic>
        <p:nvPicPr>
          <p:cNvPr id="1030" name="Picture 6" descr="File:Streamlit-logo-primary-colormark ...">
            <a:extLst>
              <a:ext uri="{FF2B5EF4-FFF2-40B4-BE49-F238E27FC236}">
                <a16:creationId xmlns:a16="http://schemas.microsoft.com/office/drawing/2014/main" id="{C4D9F195-2402-4025-A464-51FF798A3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769" y="3055394"/>
            <a:ext cx="882717" cy="51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8A7D50B-773C-CCDB-2AB1-7A20C893B012}"/>
              </a:ext>
            </a:extLst>
          </p:cNvPr>
          <p:cNvCxnSpPr>
            <a:cxnSpLocks/>
          </p:cNvCxnSpPr>
          <p:nvPr/>
        </p:nvCxnSpPr>
        <p:spPr>
          <a:xfrm flipH="1">
            <a:off x="4510089" y="1742996"/>
            <a:ext cx="6350" cy="1305560"/>
          </a:xfrm>
          <a:prstGeom prst="straightConnector1">
            <a:avLst/>
          </a:prstGeom>
          <a:noFill/>
          <a:ln w="6350" cap="flat" cmpd="sng" algn="ctr">
            <a:solidFill>
              <a:srgbClr val="8C69F0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DD39E3B-CA1C-0B68-D4A5-BC0D66A94EC7}"/>
              </a:ext>
            </a:extLst>
          </p:cNvPr>
          <p:cNvSpPr txBox="1"/>
          <p:nvPr/>
        </p:nvSpPr>
        <p:spPr>
          <a:xfrm>
            <a:off x="4718240" y="1951629"/>
            <a:ext cx="1120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Anomaly detection</a:t>
            </a:r>
          </a:p>
        </p:txBody>
      </p:sp>
      <p:pic>
        <p:nvPicPr>
          <p:cNvPr id="1032" name="Picture 8" descr="NVIDIA Logos | NVIDIA Newsroom">
            <a:extLst>
              <a:ext uri="{FF2B5EF4-FFF2-40B4-BE49-F238E27FC236}">
                <a16:creationId xmlns:a16="http://schemas.microsoft.com/office/drawing/2014/main" id="{2F185CC0-7FB6-B9A1-8BDB-A45D48041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413" y="1439579"/>
            <a:ext cx="946762" cy="53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CE44F141-2C0A-6FDF-8739-1B1AE054A013}"/>
              </a:ext>
            </a:extLst>
          </p:cNvPr>
          <p:cNvSpPr txBox="1"/>
          <p:nvPr/>
        </p:nvSpPr>
        <p:spPr>
          <a:xfrm>
            <a:off x="10356808" y="1515351"/>
            <a:ext cx="18275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Nvidia GPU enabled Edge </a:t>
            </a:r>
          </a:p>
          <a:p>
            <a:r>
              <a:rPr lang="en-US" sz="1400" dirty="0"/>
              <a:t>56 GB RAM, 64 cores</a:t>
            </a:r>
          </a:p>
        </p:txBody>
      </p:sp>
      <p:pic>
        <p:nvPicPr>
          <p:cNvPr id="1034" name="Picture 10" descr="LM Studio - Reviews, Pros &amp; Cons ...">
            <a:extLst>
              <a:ext uri="{FF2B5EF4-FFF2-40B4-BE49-F238E27FC236}">
                <a16:creationId xmlns:a16="http://schemas.microsoft.com/office/drawing/2014/main" id="{50042186-2906-AF1C-B816-C14129EFC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940" y="939064"/>
            <a:ext cx="680721" cy="68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F80FB2B5-02DB-1072-62DA-85B90D4DA959}"/>
              </a:ext>
            </a:extLst>
          </p:cNvPr>
          <p:cNvSpPr txBox="1"/>
          <p:nvPr/>
        </p:nvSpPr>
        <p:spPr>
          <a:xfrm>
            <a:off x="2962405" y="1752236"/>
            <a:ext cx="1257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LLM Hosting LM Studio</a:t>
            </a:r>
          </a:p>
        </p:txBody>
      </p:sp>
      <p:pic>
        <p:nvPicPr>
          <p:cNvPr id="99" name="Graphic 98" descr="Head with gears with solid fill">
            <a:extLst>
              <a:ext uri="{FF2B5EF4-FFF2-40B4-BE49-F238E27FC236}">
                <a16:creationId xmlns:a16="http://schemas.microsoft.com/office/drawing/2014/main" id="{8B872E32-1583-560D-117E-1F08CC79728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144000" y="5671983"/>
            <a:ext cx="914400" cy="9144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8B840C16-133D-0D08-8E53-221F669B9DA8}"/>
              </a:ext>
            </a:extLst>
          </p:cNvPr>
          <p:cNvSpPr txBox="1"/>
          <p:nvPr/>
        </p:nvSpPr>
        <p:spPr>
          <a:xfrm>
            <a:off x="10003769" y="5706761"/>
            <a:ext cx="212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Arial" panose="020B0604020202020204"/>
                <a:cs typeface="Arial" panose="020B0604020202020204" pitchFamily="34" charset="0"/>
              </a:rPr>
              <a:t>Vasudevan Vijayaragavan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Arial" panose="020B0604020202020204"/>
                <a:cs typeface="Arial" panose="020B0604020202020204" pitchFamily="34" charset="0"/>
              </a:rPr>
              <a:t>AVP, HCL Technologies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Arial" panose="020B0604020202020204"/>
                <a:cs typeface="Arial" panose="020B0604020202020204" pitchFamily="34" charset="0"/>
              </a:rPr>
              <a:t>Ramcovasu@yahoo.com</a:t>
            </a:r>
          </a:p>
        </p:txBody>
      </p:sp>
    </p:spTree>
    <p:extLst>
      <p:ext uri="{BB962C8B-B14F-4D97-AF65-F5344CB8AC3E}">
        <p14:creationId xmlns:p14="http://schemas.microsoft.com/office/powerpoint/2010/main" val="141198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80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HCLTech Roobert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Vasudevan Vijayaragavan</dc:creator>
  <cp:lastModifiedBy>Vasudevan Vijayaragavan</cp:lastModifiedBy>
  <cp:revision>2</cp:revision>
  <dcterms:created xsi:type="dcterms:W3CDTF">2024-06-09T16:36:04Z</dcterms:created>
  <dcterms:modified xsi:type="dcterms:W3CDTF">2024-06-10T15:03:37Z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0a502480-2a07-41f6-ae6d-1a522568f4fb</vt:lpwstr>
  </property>
  <property fmtid="{D5CDD505-2E9C-101B-9397-08002B2CF9AE}" pid="3" name="HCLClassification">
    <vt:lpwstr>HCL_Cla5s_1nt3rnal</vt:lpwstr>
  </property>
  <property fmtid="{D5CDD505-2E9C-101B-9397-08002B2CF9AE}" pid="4" name="HCLClassD6">
    <vt:lpwstr>False</vt:lpwstr>
  </property>
</Properties>
</file>