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p:scale>
          <a:sx n="62" d="100"/>
          <a:sy n="62" d="100"/>
        </p:scale>
        <p:origin x="-162" y="49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F2A34B-8195-4DDA-BB9E-CA1FB8A026EE}" type="datetimeFigureOut">
              <a:rPr lang="en-US" smtClean="0"/>
              <a:pPr/>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2A34B-8195-4DDA-BB9E-CA1FB8A026EE}" type="datetimeFigureOut">
              <a:rPr lang="en-US" smtClean="0"/>
              <a:pPr/>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2A34B-8195-4DDA-BB9E-CA1FB8A026EE}" type="datetimeFigureOut">
              <a:rPr lang="en-US" smtClean="0"/>
              <a:pPr/>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F2A34B-8195-4DDA-BB9E-CA1FB8A026EE}" type="datetimeFigureOut">
              <a:rPr lang="en-US" smtClean="0"/>
              <a:pPr/>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2A34B-8195-4DDA-BB9E-CA1FB8A026EE}" type="datetimeFigureOut">
              <a:rPr lang="en-US" smtClean="0"/>
              <a:pPr/>
              <a:t>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F2A34B-8195-4DDA-BB9E-CA1FB8A026EE}" type="datetimeFigureOut">
              <a:rPr lang="en-US" smtClean="0"/>
              <a:pPr/>
              <a:t>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F2A34B-8195-4DDA-BB9E-CA1FB8A026EE}" type="datetimeFigureOut">
              <a:rPr lang="en-US" smtClean="0"/>
              <a:pPr/>
              <a:t>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F2A34B-8195-4DDA-BB9E-CA1FB8A026EE}" type="datetimeFigureOut">
              <a:rPr lang="en-US" smtClean="0"/>
              <a:pPr/>
              <a:t>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2A34B-8195-4DDA-BB9E-CA1FB8A026EE}" type="datetimeFigureOut">
              <a:rPr lang="en-US" smtClean="0"/>
              <a:pPr/>
              <a:t>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2A34B-8195-4DDA-BB9E-CA1FB8A026EE}" type="datetimeFigureOut">
              <a:rPr lang="en-US" smtClean="0"/>
              <a:pPr/>
              <a:t>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F2A34B-8195-4DDA-BB9E-CA1FB8A026EE}" type="datetimeFigureOut">
              <a:rPr lang="en-US" smtClean="0"/>
              <a:pPr/>
              <a:t>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BBDEA-020B-4465-BA06-D369BE4406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F2A34B-8195-4DDA-BB9E-CA1FB8A026EE}" type="datetimeFigureOut">
              <a:rPr lang="en-US" smtClean="0"/>
              <a:pPr/>
              <a:t>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BBDEA-020B-4465-BA06-D369BE4406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457200" y="609600"/>
            <a:ext cx="7772400" cy="1066800"/>
          </a:xfrm>
        </p:spPr>
        <p:txBody>
          <a:bodyPr/>
          <a:lstStyle/>
          <a:p>
            <a:pPr eaLnBrk="1" hangingPunct="1"/>
            <a:r>
              <a:rPr lang="en-US" smtClean="0"/>
              <a:t>Persistence in Java</a:t>
            </a:r>
          </a:p>
        </p:txBody>
      </p:sp>
      <p:sp>
        <p:nvSpPr>
          <p:cNvPr id="3075" name="Subtitle 4"/>
          <p:cNvSpPr>
            <a:spLocks noGrp="1"/>
          </p:cNvSpPr>
          <p:nvPr>
            <p:ph type="subTitle" idx="1"/>
          </p:nvPr>
        </p:nvSpPr>
        <p:spPr>
          <a:xfrm>
            <a:off x="1371600" y="2362200"/>
            <a:ext cx="6400800" cy="3276600"/>
          </a:xfrm>
        </p:spPr>
        <p:txBody>
          <a:bodyPr/>
          <a:lstStyle/>
          <a:p>
            <a:pPr marL="514350" indent="-514350" eaLnBrk="1" hangingPunct="1">
              <a:buFontTx/>
              <a:buAutoNum type="alphaLcParenR"/>
            </a:pPr>
            <a:r>
              <a:rPr lang="en-US" smtClean="0"/>
              <a:t>Serialization</a:t>
            </a:r>
          </a:p>
          <a:p>
            <a:pPr marL="514350" indent="-514350" eaLnBrk="1" hangingPunct="1">
              <a:buFontTx/>
              <a:buAutoNum type="alphaLcParenR"/>
            </a:pPr>
            <a:r>
              <a:rPr lang="en-US" smtClean="0"/>
              <a:t>Jdbc</a:t>
            </a:r>
          </a:p>
          <a:p>
            <a:pPr marL="514350" indent="-514350" eaLnBrk="1" hangingPunct="1">
              <a:buFontTx/>
              <a:buAutoNum type="alphaLcParenR"/>
            </a:pPr>
            <a:r>
              <a:rPr lang="en-US" smtClean="0"/>
              <a:t>EJB 2 Entity Beans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81000"/>
            <a:ext cx="7772400" cy="1143001"/>
          </a:xfrm>
        </p:spPr>
        <p:txBody>
          <a:bodyPr/>
          <a:lstStyle/>
          <a:p>
            <a:r>
              <a:rPr lang="en-US" dirty="0" smtClean="0"/>
              <a:t>ORM tools</a:t>
            </a:r>
            <a:endParaRPr lang="en-US" dirty="0"/>
          </a:p>
        </p:txBody>
      </p:sp>
      <p:sp>
        <p:nvSpPr>
          <p:cNvPr id="5" name="Subtitle 4"/>
          <p:cNvSpPr>
            <a:spLocks noGrp="1"/>
          </p:cNvSpPr>
          <p:nvPr>
            <p:ph type="subTitle" idx="1"/>
          </p:nvPr>
        </p:nvSpPr>
        <p:spPr>
          <a:xfrm>
            <a:off x="1371600" y="2057400"/>
            <a:ext cx="6400800" cy="3733800"/>
          </a:xfrm>
        </p:spPr>
        <p:txBody>
          <a:bodyPr/>
          <a:lstStyle/>
          <a:p>
            <a:pPr marL="514350" indent="-514350">
              <a:buAutoNum type="alphaLcParenR"/>
            </a:pPr>
            <a:r>
              <a:rPr lang="en-US" dirty="0" smtClean="0"/>
              <a:t>Hibernate</a:t>
            </a:r>
          </a:p>
          <a:p>
            <a:pPr marL="514350" indent="-514350">
              <a:buAutoNum type="alphaLcParenR"/>
            </a:pPr>
            <a:r>
              <a:rPr lang="en-US" dirty="0" smtClean="0"/>
              <a:t>Enterprise Java Beans Entity Beans</a:t>
            </a:r>
          </a:p>
          <a:p>
            <a:pPr marL="514350" indent="-514350">
              <a:buAutoNum type="alphaLcParenR"/>
            </a:pPr>
            <a:r>
              <a:rPr lang="en-US" dirty="0" err="1" smtClean="0"/>
              <a:t>TopLink</a:t>
            </a:r>
            <a:endParaRPr lang="en-US" dirty="0" smtClean="0"/>
          </a:p>
          <a:p>
            <a:pPr marL="514350" indent="-514350">
              <a:buAutoNum type="alphaLcParenR"/>
            </a:pPr>
            <a:r>
              <a:rPr lang="en-US" dirty="0" err="1" smtClean="0"/>
              <a:t>EclipseLink</a:t>
            </a:r>
            <a:endParaRPr lang="en-US" dirty="0" smtClean="0"/>
          </a:p>
          <a:p>
            <a:pPr marL="514350" indent="-514350">
              <a:buAutoNum type="alphaLcParenR"/>
            </a:pPr>
            <a:r>
              <a:rPr lang="en-US" dirty="0" err="1" smtClean="0"/>
              <a:t>OpenJPA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1"/>
            <a:ext cx="7772400" cy="1066800"/>
          </a:xfrm>
        </p:spPr>
        <p:txBody>
          <a:bodyPr/>
          <a:lstStyle/>
          <a:p>
            <a:r>
              <a:rPr lang="en-US" dirty="0" smtClean="0"/>
              <a:t>JPA</a:t>
            </a:r>
            <a:endParaRPr lang="en-US" dirty="0"/>
          </a:p>
        </p:txBody>
      </p:sp>
      <p:sp>
        <p:nvSpPr>
          <p:cNvPr id="5" name="Subtitle 4"/>
          <p:cNvSpPr>
            <a:spLocks noGrp="1"/>
          </p:cNvSpPr>
          <p:nvPr>
            <p:ph type="subTitle" idx="1"/>
          </p:nvPr>
        </p:nvSpPr>
        <p:spPr>
          <a:xfrm>
            <a:off x="914400" y="1752600"/>
            <a:ext cx="7467600" cy="4343400"/>
          </a:xfrm>
        </p:spPr>
        <p:txBody>
          <a:bodyPr>
            <a:normAutofit fontScale="92500" lnSpcReduction="20000"/>
          </a:bodyPr>
          <a:lstStyle/>
          <a:p>
            <a:r>
              <a:rPr lang="en-US" dirty="0" smtClean="0"/>
              <a:t>ORM tools allow the developers to focus on the object model instead of dealing with the mismatch between the object-oriented and relational model. Unfortunately , each of these tools has its own set of APIs. This ties the application code spec to the proprietary interfaces of a specific vendor (ORM tool). Since the code spec is tied to a specific vendor (referred to as Vendor Lock-In) , switching to another tool is not possible without rewriting all the persistence code spec.</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81001"/>
            <a:ext cx="7772400" cy="1066800"/>
          </a:xfrm>
        </p:spPr>
        <p:txBody>
          <a:bodyPr/>
          <a:lstStyle/>
          <a:p>
            <a:r>
              <a:rPr lang="en-US" dirty="0" smtClean="0"/>
              <a:t>JPA</a:t>
            </a:r>
            <a:endParaRPr lang="en-US" dirty="0"/>
          </a:p>
        </p:txBody>
      </p:sp>
      <p:sp>
        <p:nvSpPr>
          <p:cNvPr id="5" name="Subtitle 4"/>
          <p:cNvSpPr>
            <a:spLocks noGrp="1"/>
          </p:cNvSpPr>
          <p:nvPr>
            <p:ph type="subTitle" idx="1"/>
          </p:nvPr>
        </p:nvSpPr>
        <p:spPr>
          <a:xfrm>
            <a:off x="1371600" y="1752600"/>
            <a:ext cx="6400800" cy="2819400"/>
          </a:xfrm>
        </p:spPr>
        <p:txBody>
          <a:bodyPr>
            <a:normAutofit lnSpcReduction="10000"/>
          </a:bodyPr>
          <a:lstStyle/>
          <a:p>
            <a:r>
              <a:rPr lang="en-US" dirty="0" smtClean="0"/>
              <a:t>JPA defines a persistence framework which provides a way of automatically mapping normal java objects to an SQL database. In other words, it helps load, search and save the data model objects.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81001"/>
            <a:ext cx="7772400" cy="990600"/>
          </a:xfrm>
        </p:spPr>
        <p:txBody>
          <a:bodyPr/>
          <a:lstStyle/>
          <a:p>
            <a:r>
              <a:rPr lang="en-US" dirty="0" smtClean="0"/>
              <a:t>JPA</a:t>
            </a:r>
            <a:endParaRPr lang="en-US" dirty="0"/>
          </a:p>
        </p:txBody>
      </p:sp>
      <p:sp>
        <p:nvSpPr>
          <p:cNvPr id="5" name="Subtitle 4"/>
          <p:cNvSpPr>
            <a:spLocks noGrp="1"/>
          </p:cNvSpPr>
          <p:nvPr>
            <p:ph type="subTitle" idx="1"/>
          </p:nvPr>
        </p:nvSpPr>
        <p:spPr>
          <a:xfrm>
            <a:off x="1371600" y="2057400"/>
            <a:ext cx="6400800" cy="3581400"/>
          </a:xfrm>
        </p:spPr>
        <p:txBody>
          <a:bodyPr>
            <a:normAutofit fontScale="85000" lnSpcReduction="20000"/>
          </a:bodyPr>
          <a:lstStyle/>
          <a:p>
            <a:r>
              <a:rPr lang="en-US" dirty="0" smtClean="0"/>
              <a:t>JPA is a specification from Sun, which is released under Java EE 5 specification.</a:t>
            </a:r>
          </a:p>
          <a:p>
            <a:r>
              <a:rPr lang="en-US" b="1" dirty="0" smtClean="0"/>
              <a:t>It is not</a:t>
            </a:r>
          </a:p>
          <a:p>
            <a:pPr>
              <a:buFont typeface="Arial" pitchFamily="34" charset="0"/>
              <a:buChar char="•"/>
            </a:pPr>
            <a:r>
              <a:rPr lang="en-US" dirty="0" smtClean="0"/>
              <a:t>An implementation</a:t>
            </a:r>
          </a:p>
          <a:p>
            <a:pPr>
              <a:buFont typeface="Arial" pitchFamily="34" charset="0"/>
              <a:buChar char="•"/>
            </a:pPr>
            <a:r>
              <a:rPr lang="en-US" dirty="0" smtClean="0"/>
              <a:t> a product</a:t>
            </a:r>
          </a:p>
          <a:p>
            <a:r>
              <a:rPr lang="en-US" dirty="0" smtClean="0"/>
              <a:t>Hence </a:t>
            </a:r>
            <a:r>
              <a:rPr lang="en-US" u="sng" dirty="0" smtClean="0"/>
              <a:t>it cannot be used as it is for persistence</a:t>
            </a:r>
            <a:r>
              <a:rPr lang="en-US" dirty="0" smtClean="0"/>
              <a:t>.</a:t>
            </a:r>
          </a:p>
          <a:p>
            <a:r>
              <a:rPr lang="en-US" dirty="0" smtClean="0"/>
              <a:t>It needs an </a:t>
            </a:r>
            <a:r>
              <a:rPr lang="en-US" b="1" dirty="0" smtClean="0"/>
              <a:t>ORM implementation </a:t>
            </a:r>
            <a:r>
              <a:rPr lang="en-US" dirty="0" smtClean="0"/>
              <a:t>to work with and </a:t>
            </a:r>
            <a:r>
              <a:rPr lang="en-US" b="1" dirty="0" smtClean="0"/>
              <a:t>persist Java Objects</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1"/>
            <a:ext cx="7772400" cy="990600"/>
          </a:xfrm>
        </p:spPr>
        <p:txBody>
          <a:bodyPr/>
          <a:lstStyle/>
          <a:p>
            <a:r>
              <a:rPr lang="en-US" dirty="0" smtClean="0"/>
              <a:t>JPA</a:t>
            </a:r>
            <a:endParaRPr lang="en-US" dirty="0"/>
          </a:p>
        </p:txBody>
      </p:sp>
      <p:sp>
        <p:nvSpPr>
          <p:cNvPr id="5" name="Subtitle 4"/>
          <p:cNvSpPr>
            <a:spLocks noGrp="1"/>
          </p:cNvSpPr>
          <p:nvPr>
            <p:ph type="subTitle" idx="1"/>
          </p:nvPr>
        </p:nvSpPr>
        <p:spPr>
          <a:xfrm>
            <a:off x="1371600" y="2209800"/>
            <a:ext cx="6400800" cy="4038600"/>
          </a:xfrm>
        </p:spPr>
        <p:txBody>
          <a:bodyPr>
            <a:normAutofit fontScale="70000" lnSpcReduction="20000"/>
          </a:bodyPr>
          <a:lstStyle/>
          <a:p>
            <a:r>
              <a:rPr lang="en-US" dirty="0" smtClean="0"/>
              <a:t>Technically , JPA is just a set of interfaces ( a specification) and thus requires an </a:t>
            </a:r>
            <a:r>
              <a:rPr lang="en-US" b="1" dirty="0" smtClean="0"/>
              <a:t>implementation</a:t>
            </a:r>
            <a:r>
              <a:rPr lang="en-US" dirty="0" smtClean="0"/>
              <a:t>. Using JPA, therefore requires picking up an implementation (ORM tool such as Hibernate, </a:t>
            </a:r>
            <a:r>
              <a:rPr lang="en-US" dirty="0" err="1" smtClean="0"/>
              <a:t>TopLink</a:t>
            </a:r>
            <a:r>
              <a:rPr lang="en-US" dirty="0" smtClean="0"/>
              <a:t>, </a:t>
            </a:r>
            <a:r>
              <a:rPr lang="en-US" dirty="0" err="1" smtClean="0"/>
              <a:t>OpenJPA</a:t>
            </a:r>
            <a:r>
              <a:rPr lang="en-US" dirty="0" smtClean="0"/>
              <a:t> or any other ORM that implements JPA ). Here the whole point of having a standard set of interface is that </a:t>
            </a:r>
            <a:r>
              <a:rPr lang="en-US" b="1" dirty="0" smtClean="0"/>
              <a:t>users can in principle, switch between implementations of JPA without  changing their code</a:t>
            </a:r>
            <a:r>
              <a:rPr lang="en-US" dirty="0" smtClean="0"/>
              <a:t>.</a:t>
            </a:r>
          </a:p>
          <a:p>
            <a:r>
              <a:rPr lang="en-US" u="sng" dirty="0" smtClean="0"/>
              <a:t>Even though , the JPA is defined as part of the EJB 3.0 specification, it is not needed  to have an EJB container or a java EE application server in order to run applications that use persistence</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1"/>
            <a:ext cx="7772400" cy="685800"/>
          </a:xfrm>
        </p:spPr>
        <p:txBody>
          <a:bodyPr>
            <a:normAutofit fontScale="90000"/>
          </a:bodyPr>
          <a:lstStyle/>
          <a:p>
            <a:r>
              <a:rPr lang="en-US" dirty="0" smtClean="0"/>
              <a:t>Application, JPA,ORM and Database</a:t>
            </a:r>
            <a:endParaRPr lang="en-US" dirty="0"/>
          </a:p>
        </p:txBody>
      </p:sp>
      <p:sp>
        <p:nvSpPr>
          <p:cNvPr id="6" name="Rectangle 5"/>
          <p:cNvSpPr/>
          <p:nvPr/>
        </p:nvSpPr>
        <p:spPr>
          <a:xfrm>
            <a:off x="685800" y="1295400"/>
            <a:ext cx="7848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Servlets</a:t>
            </a:r>
            <a:r>
              <a:rPr lang="en-US" dirty="0" smtClean="0"/>
              <a:t> </a:t>
            </a:r>
            <a:endParaRPr lang="en-US" dirty="0"/>
          </a:p>
        </p:txBody>
      </p:sp>
      <p:sp>
        <p:nvSpPr>
          <p:cNvPr id="7" name="TextBox 6"/>
          <p:cNvSpPr txBox="1"/>
          <p:nvPr/>
        </p:nvSpPr>
        <p:spPr>
          <a:xfrm>
            <a:off x="1143000" y="1524000"/>
            <a:ext cx="1143000" cy="381000"/>
          </a:xfrm>
          <a:prstGeom prst="rect">
            <a:avLst/>
          </a:prstGeom>
          <a:noFill/>
        </p:spPr>
        <p:txBody>
          <a:bodyPr wrap="square" rtlCol="0">
            <a:spAutoFit/>
          </a:bodyPr>
          <a:lstStyle/>
          <a:p>
            <a:r>
              <a:rPr lang="en-US" dirty="0" smtClean="0"/>
              <a:t>JSP</a:t>
            </a:r>
            <a:endParaRPr lang="en-US" dirty="0"/>
          </a:p>
        </p:txBody>
      </p:sp>
      <p:sp>
        <p:nvSpPr>
          <p:cNvPr id="8" name="TextBox 7"/>
          <p:cNvSpPr txBox="1"/>
          <p:nvPr/>
        </p:nvSpPr>
        <p:spPr>
          <a:xfrm>
            <a:off x="7543800" y="1524000"/>
            <a:ext cx="790281" cy="369332"/>
          </a:xfrm>
          <a:prstGeom prst="rect">
            <a:avLst/>
          </a:prstGeom>
          <a:noFill/>
        </p:spPr>
        <p:txBody>
          <a:bodyPr wrap="square" rtlCol="0">
            <a:spAutoFit/>
          </a:bodyPr>
          <a:lstStyle/>
          <a:p>
            <a:r>
              <a:rPr lang="en-US" dirty="0" smtClean="0"/>
              <a:t>Swing </a:t>
            </a:r>
            <a:endParaRPr lang="en-US" dirty="0"/>
          </a:p>
        </p:txBody>
      </p:sp>
      <p:sp>
        <p:nvSpPr>
          <p:cNvPr id="9" name="Rectangle 8"/>
          <p:cNvSpPr/>
          <p:nvPr/>
        </p:nvSpPr>
        <p:spPr>
          <a:xfrm>
            <a:off x="1219200" y="2514600"/>
            <a:ext cx="3657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Beans</a:t>
            </a:r>
          </a:p>
          <a:p>
            <a:pPr algn="ctr"/>
            <a:r>
              <a:rPr lang="en-US" dirty="0" smtClean="0"/>
              <a:t>POJO</a:t>
            </a:r>
            <a:endParaRPr lang="en-US" dirty="0"/>
          </a:p>
        </p:txBody>
      </p:sp>
      <p:sp>
        <p:nvSpPr>
          <p:cNvPr id="10" name="Rounded Rectangle 9"/>
          <p:cNvSpPr/>
          <p:nvPr/>
        </p:nvSpPr>
        <p:spPr>
          <a:xfrm>
            <a:off x="1447800" y="3733800"/>
            <a:ext cx="594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JPA</a:t>
            </a:r>
            <a:endParaRPr lang="en-US" dirty="0"/>
          </a:p>
        </p:txBody>
      </p:sp>
      <p:sp>
        <p:nvSpPr>
          <p:cNvPr id="11" name="Rectangle 10"/>
          <p:cNvSpPr/>
          <p:nvPr/>
        </p:nvSpPr>
        <p:spPr>
          <a:xfrm>
            <a:off x="990600" y="4876800"/>
            <a:ext cx="762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ORM tools</a:t>
            </a:r>
          </a:p>
          <a:p>
            <a:pPr algn="ctr"/>
            <a:r>
              <a:rPr lang="en-US" dirty="0" smtClean="0"/>
              <a:t>Hibernate, </a:t>
            </a:r>
            <a:r>
              <a:rPr lang="en-US" dirty="0" err="1" smtClean="0"/>
              <a:t>OpenJPA</a:t>
            </a:r>
            <a:r>
              <a:rPr lang="en-US" dirty="0" smtClean="0"/>
              <a:t>, </a:t>
            </a:r>
            <a:r>
              <a:rPr lang="en-US" dirty="0" err="1" smtClean="0"/>
              <a:t>TopLink</a:t>
            </a:r>
            <a:r>
              <a:rPr lang="en-US" dirty="0" smtClean="0"/>
              <a:t>, </a:t>
            </a:r>
            <a:r>
              <a:rPr lang="en-US" dirty="0" err="1" smtClean="0"/>
              <a:t>EclipseLink</a:t>
            </a:r>
            <a:endParaRPr lang="en-US" dirty="0"/>
          </a:p>
        </p:txBody>
      </p:sp>
      <p:sp>
        <p:nvSpPr>
          <p:cNvPr id="12" name="Rectangle 11"/>
          <p:cNvSpPr/>
          <p:nvPr/>
        </p:nvSpPr>
        <p:spPr>
          <a:xfrm>
            <a:off x="3124200" y="5943600"/>
            <a:ext cx="3505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cxnSp>
        <p:nvCxnSpPr>
          <p:cNvPr id="14" name="Straight Arrow Connector 13"/>
          <p:cNvCxnSpPr/>
          <p:nvPr/>
        </p:nvCxnSpPr>
        <p:spPr>
          <a:xfrm rot="5400000">
            <a:off x="3886200" y="2286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3962400" y="3429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p:cNvCxnSpPr>
          <p:nvPr/>
        </p:nvCxnSpPr>
        <p:spPr>
          <a:xfrm rot="5400000">
            <a:off x="4229100" y="4610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305300" y="5676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04800"/>
            <a:ext cx="7772400" cy="914400"/>
          </a:xfrm>
        </p:spPr>
        <p:txBody>
          <a:bodyPr/>
          <a:lstStyle/>
          <a:p>
            <a:r>
              <a:rPr lang="en-US" dirty="0" smtClean="0"/>
              <a:t>Architecture of JPA</a:t>
            </a:r>
            <a:endParaRPr lang="en-US" dirty="0"/>
          </a:p>
        </p:txBody>
      </p:sp>
      <p:sp>
        <p:nvSpPr>
          <p:cNvPr id="6" name="Rectangle 5"/>
          <p:cNvSpPr/>
          <p:nvPr/>
        </p:nvSpPr>
        <p:spPr>
          <a:xfrm>
            <a:off x="381000" y="1447800"/>
            <a:ext cx="3276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Persistence</a:t>
            </a:r>
            <a:r>
              <a:rPr lang="en-US" dirty="0" smtClean="0"/>
              <a:t> </a:t>
            </a:r>
            <a:endParaRPr lang="en-US" dirty="0"/>
          </a:p>
        </p:txBody>
      </p:sp>
      <p:sp>
        <p:nvSpPr>
          <p:cNvPr id="7" name="Rectangle 6"/>
          <p:cNvSpPr/>
          <p:nvPr/>
        </p:nvSpPr>
        <p:spPr>
          <a:xfrm>
            <a:off x="381000" y="2971800"/>
            <a:ext cx="3352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EntityManagerFactory</a:t>
            </a:r>
            <a:endParaRPr lang="en-US" b="1" dirty="0"/>
          </a:p>
        </p:txBody>
      </p:sp>
      <p:sp>
        <p:nvSpPr>
          <p:cNvPr id="8" name="Rectangle 7"/>
          <p:cNvSpPr/>
          <p:nvPr/>
        </p:nvSpPr>
        <p:spPr>
          <a:xfrm>
            <a:off x="381000" y="4343400"/>
            <a:ext cx="3276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EntityManager</a:t>
            </a:r>
            <a:endParaRPr lang="en-US" b="1" dirty="0"/>
          </a:p>
        </p:txBody>
      </p:sp>
      <p:sp>
        <p:nvSpPr>
          <p:cNvPr id="9" name="Rectangle 8"/>
          <p:cNvSpPr/>
          <p:nvPr/>
        </p:nvSpPr>
        <p:spPr>
          <a:xfrm>
            <a:off x="609600" y="6019800"/>
            <a:ext cx="2438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Entity</a:t>
            </a:r>
            <a:endParaRPr lang="en-US" b="1" dirty="0"/>
          </a:p>
        </p:txBody>
      </p:sp>
      <p:sp>
        <p:nvSpPr>
          <p:cNvPr id="11" name="Rectangle 10"/>
          <p:cNvSpPr/>
          <p:nvPr/>
        </p:nvSpPr>
        <p:spPr>
          <a:xfrm>
            <a:off x="6629400" y="1752600"/>
            <a:ext cx="2209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Persistence Unit</a:t>
            </a:r>
            <a:endParaRPr lang="en-US" b="1" dirty="0"/>
          </a:p>
        </p:txBody>
      </p:sp>
      <p:sp>
        <p:nvSpPr>
          <p:cNvPr id="12" name="Rectangle 11"/>
          <p:cNvSpPr/>
          <p:nvPr/>
        </p:nvSpPr>
        <p:spPr>
          <a:xfrm>
            <a:off x="6324600" y="3657600"/>
            <a:ext cx="2590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Entity Transaction</a:t>
            </a:r>
            <a:endParaRPr lang="en-US" b="1" dirty="0"/>
          </a:p>
        </p:txBody>
      </p:sp>
      <p:sp>
        <p:nvSpPr>
          <p:cNvPr id="13" name="Rectangle 12"/>
          <p:cNvSpPr/>
          <p:nvPr/>
        </p:nvSpPr>
        <p:spPr>
          <a:xfrm>
            <a:off x="6400800" y="5029200"/>
            <a:ext cx="2514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Query </a:t>
            </a:r>
            <a:endParaRPr lang="en-US" b="1" dirty="0"/>
          </a:p>
        </p:txBody>
      </p:sp>
      <p:cxnSp>
        <p:nvCxnSpPr>
          <p:cNvPr id="15" name="Straight Arrow Connector 14"/>
          <p:cNvCxnSpPr/>
          <p:nvPr/>
        </p:nvCxnSpPr>
        <p:spPr>
          <a:xfrm rot="5400000">
            <a:off x="876300" y="2476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914400" y="3962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62000" y="5486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V="1">
            <a:off x="3733800" y="2209800"/>
            <a:ext cx="4572000"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endCxn id="12" idx="1"/>
          </p:cNvCxnSpPr>
          <p:nvPr/>
        </p:nvCxnSpPr>
        <p:spPr>
          <a:xfrm flipV="1">
            <a:off x="3657600" y="3886200"/>
            <a:ext cx="2667000" cy="685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a:off x="3657600" y="4953000"/>
            <a:ext cx="3581400" cy="533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676400" y="2362200"/>
            <a:ext cx="941668" cy="369332"/>
          </a:xfrm>
          <a:prstGeom prst="rect">
            <a:avLst/>
          </a:prstGeom>
          <a:noFill/>
        </p:spPr>
        <p:txBody>
          <a:bodyPr wrap="none" rtlCol="0">
            <a:spAutoFit/>
          </a:bodyPr>
          <a:lstStyle/>
          <a:p>
            <a:r>
              <a:rPr lang="en-US" dirty="0" smtClean="0"/>
              <a:t>Creates </a:t>
            </a:r>
            <a:endParaRPr lang="en-US" dirty="0"/>
          </a:p>
        </p:txBody>
      </p:sp>
      <p:sp>
        <p:nvSpPr>
          <p:cNvPr id="30" name="TextBox 29"/>
          <p:cNvSpPr txBox="1"/>
          <p:nvPr/>
        </p:nvSpPr>
        <p:spPr>
          <a:xfrm>
            <a:off x="1676400" y="3810000"/>
            <a:ext cx="941668" cy="369332"/>
          </a:xfrm>
          <a:prstGeom prst="rect">
            <a:avLst/>
          </a:prstGeom>
          <a:noFill/>
        </p:spPr>
        <p:txBody>
          <a:bodyPr wrap="none" rtlCol="0">
            <a:spAutoFit/>
          </a:bodyPr>
          <a:lstStyle/>
          <a:p>
            <a:r>
              <a:rPr lang="en-US" dirty="0" smtClean="0"/>
              <a:t>Creates </a:t>
            </a:r>
            <a:endParaRPr lang="en-US" dirty="0"/>
          </a:p>
        </p:txBody>
      </p:sp>
      <p:sp>
        <p:nvSpPr>
          <p:cNvPr id="31" name="TextBox 30"/>
          <p:cNvSpPr txBox="1"/>
          <p:nvPr/>
        </p:nvSpPr>
        <p:spPr>
          <a:xfrm>
            <a:off x="1600200" y="5334000"/>
            <a:ext cx="1090042" cy="369332"/>
          </a:xfrm>
          <a:prstGeom prst="rect">
            <a:avLst/>
          </a:prstGeom>
          <a:noFill/>
        </p:spPr>
        <p:txBody>
          <a:bodyPr wrap="none" rtlCol="0">
            <a:spAutoFit/>
          </a:bodyPr>
          <a:lstStyle/>
          <a:p>
            <a:r>
              <a:rPr lang="en-US" dirty="0" smtClean="0"/>
              <a:t>Manages </a:t>
            </a:r>
            <a:endParaRPr lang="en-US" dirty="0"/>
          </a:p>
        </p:txBody>
      </p:sp>
      <p:sp>
        <p:nvSpPr>
          <p:cNvPr id="32" name="TextBox 31"/>
          <p:cNvSpPr txBox="1"/>
          <p:nvPr/>
        </p:nvSpPr>
        <p:spPr>
          <a:xfrm>
            <a:off x="4038600" y="2819400"/>
            <a:ext cx="1498936" cy="369332"/>
          </a:xfrm>
          <a:prstGeom prst="rect">
            <a:avLst/>
          </a:prstGeom>
          <a:noFill/>
        </p:spPr>
        <p:txBody>
          <a:bodyPr wrap="none" rtlCol="0">
            <a:spAutoFit/>
          </a:bodyPr>
          <a:lstStyle/>
          <a:p>
            <a:r>
              <a:rPr lang="en-US" dirty="0" smtClean="0"/>
              <a:t>Configured By</a:t>
            </a:r>
            <a:endParaRPr lang="en-US" dirty="0"/>
          </a:p>
        </p:txBody>
      </p:sp>
      <p:sp>
        <p:nvSpPr>
          <p:cNvPr id="33" name="TextBox 32"/>
          <p:cNvSpPr txBox="1"/>
          <p:nvPr/>
        </p:nvSpPr>
        <p:spPr>
          <a:xfrm>
            <a:off x="3962400" y="4114800"/>
            <a:ext cx="941668" cy="369332"/>
          </a:xfrm>
          <a:prstGeom prst="rect">
            <a:avLst/>
          </a:prstGeom>
          <a:noFill/>
        </p:spPr>
        <p:txBody>
          <a:bodyPr wrap="none" rtlCol="0">
            <a:spAutoFit/>
          </a:bodyPr>
          <a:lstStyle/>
          <a:p>
            <a:r>
              <a:rPr lang="en-US" dirty="0" smtClean="0"/>
              <a:t>Creates </a:t>
            </a:r>
            <a:endParaRPr lang="en-US" dirty="0"/>
          </a:p>
        </p:txBody>
      </p:sp>
      <p:sp>
        <p:nvSpPr>
          <p:cNvPr id="34" name="TextBox 33"/>
          <p:cNvSpPr txBox="1"/>
          <p:nvPr/>
        </p:nvSpPr>
        <p:spPr>
          <a:xfrm>
            <a:off x="4038600" y="5105400"/>
            <a:ext cx="941668" cy="369332"/>
          </a:xfrm>
          <a:prstGeom prst="rect">
            <a:avLst/>
          </a:prstGeom>
          <a:noFill/>
        </p:spPr>
        <p:txBody>
          <a:bodyPr wrap="none" rtlCol="0">
            <a:spAutoFit/>
          </a:bodyPr>
          <a:lstStyle/>
          <a:p>
            <a:r>
              <a:rPr lang="en-US" dirty="0" smtClean="0"/>
              <a:t>Creates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533401"/>
            <a:ext cx="7772400" cy="914400"/>
          </a:xfrm>
        </p:spPr>
        <p:txBody>
          <a:bodyPr/>
          <a:lstStyle/>
          <a:p>
            <a:r>
              <a:rPr lang="en-US" dirty="0" smtClean="0"/>
              <a:t>Persistence </a:t>
            </a:r>
            <a:endParaRPr lang="en-US" dirty="0"/>
          </a:p>
        </p:txBody>
      </p:sp>
      <p:sp>
        <p:nvSpPr>
          <p:cNvPr id="5" name="Subtitle 4"/>
          <p:cNvSpPr>
            <a:spLocks noGrp="1"/>
          </p:cNvSpPr>
          <p:nvPr>
            <p:ph type="subTitle" idx="1"/>
          </p:nvPr>
        </p:nvSpPr>
        <p:spPr>
          <a:xfrm>
            <a:off x="1371600" y="2743200"/>
            <a:ext cx="6400800" cy="2895600"/>
          </a:xfrm>
        </p:spPr>
        <p:txBody>
          <a:bodyPr/>
          <a:lstStyle/>
          <a:p>
            <a:r>
              <a:rPr lang="en-US" dirty="0" smtClean="0"/>
              <a:t>The </a:t>
            </a:r>
            <a:r>
              <a:rPr lang="en-US" dirty="0" err="1" smtClean="0"/>
              <a:t>javax.persistence.Persistence</a:t>
            </a:r>
            <a:r>
              <a:rPr lang="en-US" dirty="0" smtClean="0"/>
              <a:t> class contains static helper methods to obtain </a:t>
            </a:r>
            <a:r>
              <a:rPr lang="en-US" dirty="0" err="1" smtClean="0"/>
              <a:t>EntityManagerFactory</a:t>
            </a:r>
            <a:r>
              <a:rPr lang="en-US" dirty="0" smtClean="0"/>
              <a:t> instances in a </a:t>
            </a:r>
            <a:r>
              <a:rPr lang="en-US" smtClean="0"/>
              <a:t>vendor-neutral fashion.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09601"/>
            <a:ext cx="7772400" cy="1066800"/>
          </a:xfrm>
        </p:spPr>
        <p:txBody>
          <a:bodyPr/>
          <a:lstStyle/>
          <a:p>
            <a:r>
              <a:rPr lang="en-US" dirty="0" err="1" smtClean="0"/>
              <a:t>EntityManagerFactory</a:t>
            </a:r>
            <a:endParaRPr lang="en-US" dirty="0"/>
          </a:p>
        </p:txBody>
      </p:sp>
      <p:sp>
        <p:nvSpPr>
          <p:cNvPr id="5" name="Subtitle 4"/>
          <p:cNvSpPr>
            <a:spLocks noGrp="1"/>
          </p:cNvSpPr>
          <p:nvPr>
            <p:ph type="subTitle" idx="1"/>
          </p:nvPr>
        </p:nvSpPr>
        <p:spPr>
          <a:xfrm>
            <a:off x="1371600" y="2514600"/>
            <a:ext cx="6400800" cy="3124200"/>
          </a:xfrm>
        </p:spPr>
        <p:txBody>
          <a:bodyPr>
            <a:normAutofit fontScale="92500" lnSpcReduction="20000"/>
          </a:bodyPr>
          <a:lstStyle/>
          <a:p>
            <a:r>
              <a:rPr lang="en-US" dirty="0" smtClean="0"/>
              <a:t>The </a:t>
            </a:r>
            <a:r>
              <a:rPr lang="en-US" b="1" dirty="0" err="1" smtClean="0"/>
              <a:t>EntityManagerFactory</a:t>
            </a:r>
            <a:r>
              <a:rPr lang="en-US" dirty="0" smtClean="0"/>
              <a:t> is created with the help of a </a:t>
            </a:r>
            <a:r>
              <a:rPr lang="en-US" b="1" dirty="0" smtClean="0"/>
              <a:t>Persistence Unit </a:t>
            </a:r>
            <a:r>
              <a:rPr lang="en-US" dirty="0" smtClean="0"/>
              <a:t>during the application start up. It serves as a factory for creating </a:t>
            </a:r>
            <a:r>
              <a:rPr lang="en-US" b="1" dirty="0" err="1" smtClean="0"/>
              <a:t>EntityManager</a:t>
            </a:r>
            <a:r>
              <a:rPr lang="en-US" dirty="0" smtClean="0"/>
              <a:t> objects when required. It is created once (one </a:t>
            </a:r>
            <a:r>
              <a:rPr lang="en-US" b="1" dirty="0" err="1" smtClean="0"/>
              <a:t>EntityManagerFactory</a:t>
            </a:r>
            <a:r>
              <a:rPr lang="en-US" dirty="0" smtClean="0"/>
              <a:t> object per database ) and kept alive for later use.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33401"/>
            <a:ext cx="7772400" cy="914400"/>
          </a:xfrm>
        </p:spPr>
        <p:txBody>
          <a:bodyPr/>
          <a:lstStyle/>
          <a:p>
            <a:r>
              <a:rPr lang="en-US" dirty="0" err="1" smtClean="0"/>
              <a:t>EntityManager</a:t>
            </a:r>
            <a:r>
              <a:rPr lang="en-US" dirty="0" smtClean="0"/>
              <a:t> </a:t>
            </a:r>
            <a:endParaRPr lang="en-US" dirty="0"/>
          </a:p>
        </p:txBody>
      </p:sp>
      <p:sp>
        <p:nvSpPr>
          <p:cNvPr id="5" name="Subtitle 4"/>
          <p:cNvSpPr>
            <a:spLocks noGrp="1"/>
          </p:cNvSpPr>
          <p:nvPr>
            <p:ph type="subTitle" idx="1"/>
          </p:nvPr>
        </p:nvSpPr>
        <p:spPr>
          <a:xfrm>
            <a:off x="914400" y="2057400"/>
            <a:ext cx="7391400" cy="3962400"/>
          </a:xfrm>
        </p:spPr>
        <p:txBody>
          <a:bodyPr>
            <a:normAutofit fontScale="85000" lnSpcReduction="10000"/>
          </a:bodyPr>
          <a:lstStyle/>
          <a:p>
            <a:r>
              <a:rPr lang="en-US" dirty="0" smtClean="0"/>
              <a:t>The </a:t>
            </a:r>
            <a:r>
              <a:rPr lang="en-US" b="1" dirty="0" err="1" smtClean="0"/>
              <a:t>EntityManager</a:t>
            </a:r>
            <a:r>
              <a:rPr lang="en-US" dirty="0" smtClean="0"/>
              <a:t> object is  lightweight and inexpensive to create. It provides the main interface to perform actual database operations. All the POJOs  i.e. persistent objects are saved and retrieved with the help of an </a:t>
            </a:r>
            <a:r>
              <a:rPr lang="en-US" b="1" dirty="0" err="1" smtClean="0"/>
              <a:t>EntityManager</a:t>
            </a:r>
            <a:r>
              <a:rPr lang="en-US" dirty="0" smtClean="0"/>
              <a:t> object. Typically, </a:t>
            </a:r>
            <a:r>
              <a:rPr lang="en-US" b="1" dirty="0" err="1" smtClean="0"/>
              <a:t>EntityManager</a:t>
            </a:r>
            <a:r>
              <a:rPr lang="en-US" dirty="0" smtClean="0"/>
              <a:t> objects are created as needed and destroyed when not required.  </a:t>
            </a:r>
            <a:r>
              <a:rPr lang="en-US" dirty="0" err="1" smtClean="0"/>
              <a:t>EntityManager</a:t>
            </a:r>
            <a:r>
              <a:rPr lang="en-US" dirty="0" smtClean="0"/>
              <a:t> manages a set of persistent objects and has APIs to insert new objects and delete existing ones.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381000" y="381000"/>
            <a:ext cx="7772400" cy="1470025"/>
          </a:xfrm>
        </p:spPr>
        <p:txBody>
          <a:bodyPr/>
          <a:lstStyle/>
          <a:p>
            <a:pPr eaLnBrk="1" hangingPunct="1"/>
            <a:r>
              <a:rPr lang="en-US" smtClean="0"/>
              <a:t>Serialization </a:t>
            </a:r>
          </a:p>
        </p:txBody>
      </p:sp>
      <p:sp>
        <p:nvSpPr>
          <p:cNvPr id="4099" name="Subtitle 4"/>
          <p:cNvSpPr>
            <a:spLocks noGrp="1"/>
          </p:cNvSpPr>
          <p:nvPr>
            <p:ph type="subTitle" idx="1"/>
          </p:nvPr>
        </p:nvSpPr>
        <p:spPr>
          <a:xfrm>
            <a:off x="1066800" y="2514600"/>
            <a:ext cx="6400800" cy="2971800"/>
          </a:xfrm>
        </p:spPr>
        <p:txBody>
          <a:bodyPr/>
          <a:lstStyle/>
          <a:p>
            <a:pPr eaLnBrk="1" hangingPunct="1"/>
            <a:r>
              <a:rPr lang="en-US" smtClean="0"/>
              <a:t>Serialization allows transforming an object graph into a series of bytes, which can then be sent over the network or stored in a file.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457201"/>
            <a:ext cx="7772400" cy="914400"/>
          </a:xfrm>
        </p:spPr>
        <p:txBody>
          <a:bodyPr/>
          <a:lstStyle/>
          <a:p>
            <a:r>
              <a:rPr lang="en-US" dirty="0" smtClean="0"/>
              <a:t>Entity </a:t>
            </a:r>
            <a:endParaRPr lang="en-US" dirty="0"/>
          </a:p>
        </p:txBody>
      </p:sp>
      <p:sp>
        <p:nvSpPr>
          <p:cNvPr id="5" name="Subtitle 4"/>
          <p:cNvSpPr>
            <a:spLocks noGrp="1"/>
          </p:cNvSpPr>
          <p:nvPr>
            <p:ph type="subTitle" idx="1"/>
          </p:nvPr>
        </p:nvSpPr>
        <p:spPr>
          <a:xfrm>
            <a:off x="1524000" y="2514600"/>
            <a:ext cx="6400800" cy="1752600"/>
          </a:xfrm>
        </p:spPr>
        <p:txBody>
          <a:bodyPr/>
          <a:lstStyle/>
          <a:p>
            <a:r>
              <a:rPr lang="en-US" dirty="0" smtClean="0"/>
              <a:t>Entities are </a:t>
            </a:r>
            <a:r>
              <a:rPr lang="en-US" b="1" dirty="0" smtClean="0"/>
              <a:t>persistent objects (POJOs) </a:t>
            </a:r>
            <a:r>
              <a:rPr lang="en-US" dirty="0" smtClean="0"/>
              <a:t>that represent </a:t>
            </a:r>
            <a:r>
              <a:rPr lang="en-US" dirty="0" err="1" smtClean="0"/>
              <a:t>datastore</a:t>
            </a:r>
            <a:r>
              <a:rPr lang="en-US" dirty="0" smtClean="0"/>
              <a:t> records.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609601"/>
            <a:ext cx="7772400" cy="1143000"/>
          </a:xfrm>
        </p:spPr>
        <p:txBody>
          <a:bodyPr/>
          <a:lstStyle/>
          <a:p>
            <a:r>
              <a:rPr lang="en-US" dirty="0" err="1" smtClean="0"/>
              <a:t>EntityTransaction</a:t>
            </a:r>
            <a:endParaRPr lang="en-US" dirty="0"/>
          </a:p>
        </p:txBody>
      </p:sp>
      <p:sp>
        <p:nvSpPr>
          <p:cNvPr id="5" name="Subtitle 4"/>
          <p:cNvSpPr>
            <a:spLocks noGrp="1"/>
          </p:cNvSpPr>
          <p:nvPr>
            <p:ph type="subTitle" idx="1"/>
          </p:nvPr>
        </p:nvSpPr>
        <p:spPr>
          <a:xfrm>
            <a:off x="685800" y="2362200"/>
            <a:ext cx="7924800" cy="3962400"/>
          </a:xfrm>
        </p:spPr>
        <p:txBody>
          <a:bodyPr>
            <a:normAutofit lnSpcReduction="10000"/>
          </a:bodyPr>
          <a:lstStyle/>
          <a:p>
            <a:r>
              <a:rPr lang="en-US" dirty="0" smtClean="0"/>
              <a:t>A </a:t>
            </a:r>
            <a:r>
              <a:rPr lang="en-US" b="1" dirty="0" smtClean="0"/>
              <a:t>transaction</a:t>
            </a:r>
            <a:r>
              <a:rPr lang="en-US" dirty="0" smtClean="0"/>
              <a:t> represents a unit of work with the database. Any kind of modifications initiated via the </a:t>
            </a:r>
            <a:r>
              <a:rPr lang="en-US" dirty="0" err="1" smtClean="0"/>
              <a:t>EntityManager</a:t>
            </a:r>
            <a:r>
              <a:rPr lang="en-US" dirty="0" smtClean="0"/>
              <a:t> object are placed within a transaction. An </a:t>
            </a:r>
            <a:r>
              <a:rPr lang="en-US" dirty="0" err="1" smtClean="0"/>
              <a:t>EntityManager</a:t>
            </a:r>
            <a:r>
              <a:rPr lang="en-US" dirty="0" smtClean="0"/>
              <a:t> object helps creating an </a:t>
            </a:r>
            <a:r>
              <a:rPr lang="en-US" b="1" dirty="0" err="1" smtClean="0"/>
              <a:t>EntityTransaction</a:t>
            </a:r>
            <a:r>
              <a:rPr lang="en-US" dirty="0" smtClean="0"/>
              <a:t> object. Transaction objects are typically used for a short time and are close by either </a:t>
            </a:r>
            <a:r>
              <a:rPr lang="en-US" u="sng" dirty="0" smtClean="0"/>
              <a:t>committing or rejecting</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533401"/>
            <a:ext cx="7772400" cy="990600"/>
          </a:xfrm>
        </p:spPr>
        <p:txBody>
          <a:bodyPr/>
          <a:lstStyle/>
          <a:p>
            <a:r>
              <a:rPr lang="en-US" dirty="0" smtClean="0"/>
              <a:t>Query </a:t>
            </a:r>
            <a:endParaRPr lang="en-US" dirty="0"/>
          </a:p>
        </p:txBody>
      </p:sp>
      <p:sp>
        <p:nvSpPr>
          <p:cNvPr id="5" name="Subtitle 4"/>
          <p:cNvSpPr>
            <a:spLocks noGrp="1"/>
          </p:cNvSpPr>
          <p:nvPr>
            <p:ph type="subTitle" idx="1"/>
          </p:nvPr>
        </p:nvSpPr>
        <p:spPr>
          <a:xfrm>
            <a:off x="1371600" y="2438400"/>
            <a:ext cx="6400800" cy="3733800"/>
          </a:xfrm>
        </p:spPr>
        <p:txBody>
          <a:bodyPr>
            <a:normAutofit fontScale="92500" lnSpcReduction="10000"/>
          </a:bodyPr>
          <a:lstStyle/>
          <a:p>
            <a:r>
              <a:rPr lang="en-US" dirty="0" smtClean="0"/>
              <a:t>Persistent objects are retrieved using a Query object. Query objects allows using SQL or Java Persistence Query Language (JPQL) queries to retrieve the actual data from the database and create objects.</a:t>
            </a:r>
          </a:p>
          <a:p>
            <a:r>
              <a:rPr lang="en-US" b="1" u="sng" dirty="0" smtClean="0"/>
              <a:t>Multiple Query instances can be obtained using an </a:t>
            </a:r>
            <a:r>
              <a:rPr lang="en-US" b="1" u="sng" dirty="0" err="1" smtClean="0"/>
              <a:t>EntityManager</a:t>
            </a:r>
            <a:r>
              <a:rPr lang="en-US" b="1" u="sng" dirty="0" smtClean="0"/>
              <a:t>.</a:t>
            </a:r>
            <a:endParaRPr lang="en-US" b="1"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457201"/>
            <a:ext cx="7772400" cy="1143000"/>
          </a:xfrm>
        </p:spPr>
        <p:txBody>
          <a:bodyPr/>
          <a:lstStyle/>
          <a:p>
            <a:r>
              <a:rPr lang="en-US" dirty="0" smtClean="0"/>
              <a:t>How JPA Works ?</a:t>
            </a:r>
            <a:endParaRPr lang="en-US" dirty="0"/>
          </a:p>
        </p:txBody>
      </p:sp>
      <p:sp>
        <p:nvSpPr>
          <p:cNvPr id="5" name="Subtitle 4"/>
          <p:cNvSpPr>
            <a:spLocks noGrp="1"/>
          </p:cNvSpPr>
          <p:nvPr>
            <p:ph type="subTitle" idx="1"/>
          </p:nvPr>
        </p:nvSpPr>
        <p:spPr>
          <a:xfrm>
            <a:off x="685800" y="2057400"/>
            <a:ext cx="7848600" cy="4114800"/>
          </a:xfrm>
        </p:spPr>
        <p:txBody>
          <a:bodyPr>
            <a:normAutofit lnSpcReduction="10000"/>
          </a:bodyPr>
          <a:lstStyle/>
          <a:p>
            <a:r>
              <a:rPr lang="en-US" dirty="0" smtClean="0"/>
              <a:t>An XML is created or annotations are added to POJOs, which inform the JPA provider  (e.g. Hibernate) about :</a:t>
            </a:r>
          </a:p>
          <a:p>
            <a:pPr>
              <a:buFont typeface="Arial" pitchFamily="34" charset="0"/>
              <a:buChar char="•"/>
            </a:pPr>
            <a:r>
              <a:rPr lang="en-US" dirty="0" smtClean="0"/>
              <a:t>The classes needed to store the data.</a:t>
            </a:r>
          </a:p>
          <a:p>
            <a:pPr>
              <a:buFont typeface="Arial" pitchFamily="34" charset="0"/>
              <a:buChar char="•"/>
            </a:pPr>
            <a:r>
              <a:rPr lang="en-US" dirty="0" smtClean="0"/>
              <a:t>How the classes are related to the tables and columns in the database.</a:t>
            </a:r>
          </a:p>
          <a:p>
            <a:r>
              <a:rPr lang="en-US" dirty="0" smtClean="0"/>
              <a:t>This way , all the necessary information is provided to the JPA provider.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1"/>
            <a:ext cx="7772400" cy="990600"/>
          </a:xfrm>
        </p:spPr>
        <p:txBody>
          <a:bodyPr/>
          <a:lstStyle/>
          <a:p>
            <a:r>
              <a:rPr lang="en-US" dirty="0" smtClean="0"/>
              <a:t>How JPA Works ?</a:t>
            </a:r>
            <a:endParaRPr lang="en-US" dirty="0"/>
          </a:p>
        </p:txBody>
      </p:sp>
      <p:sp>
        <p:nvSpPr>
          <p:cNvPr id="5" name="Subtitle 4"/>
          <p:cNvSpPr>
            <a:spLocks noGrp="1"/>
          </p:cNvSpPr>
          <p:nvPr>
            <p:ph type="subTitle" idx="1"/>
          </p:nvPr>
        </p:nvSpPr>
        <p:spPr>
          <a:xfrm>
            <a:off x="1371600" y="1981200"/>
            <a:ext cx="6400800" cy="3657600"/>
          </a:xfrm>
        </p:spPr>
        <p:txBody>
          <a:bodyPr/>
          <a:lstStyle/>
          <a:p>
            <a:r>
              <a:rPr lang="en-US" dirty="0" smtClean="0"/>
              <a:t>During the runtime, the JPA provider reads the XML and / or annotations and dynamically builds Java Classes to manage the transaction </a:t>
            </a:r>
            <a:r>
              <a:rPr lang="en-US" dirty="0" err="1" smtClean="0"/>
              <a:t>bet’n</a:t>
            </a:r>
            <a:r>
              <a:rPr lang="en-US" dirty="0" smtClean="0"/>
              <a:t> the database and java objects.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04801"/>
            <a:ext cx="7772400" cy="914400"/>
          </a:xfrm>
        </p:spPr>
        <p:txBody>
          <a:bodyPr/>
          <a:lstStyle/>
          <a:p>
            <a:r>
              <a:rPr lang="en-US" dirty="0" smtClean="0"/>
              <a:t>How JPA Works ?</a:t>
            </a:r>
            <a:endParaRPr lang="en-US" dirty="0"/>
          </a:p>
        </p:txBody>
      </p:sp>
      <p:sp>
        <p:nvSpPr>
          <p:cNvPr id="5" name="Subtitle 4"/>
          <p:cNvSpPr>
            <a:spLocks noGrp="1"/>
          </p:cNvSpPr>
          <p:nvPr>
            <p:ph type="subTitle" idx="1"/>
          </p:nvPr>
        </p:nvSpPr>
        <p:spPr>
          <a:xfrm>
            <a:off x="1371600" y="1600200"/>
            <a:ext cx="6400800" cy="4038600"/>
          </a:xfrm>
        </p:spPr>
        <p:txBody>
          <a:bodyPr/>
          <a:lstStyle/>
          <a:p>
            <a:r>
              <a:rPr lang="en-US" dirty="0" smtClean="0"/>
              <a:t>An </a:t>
            </a:r>
            <a:r>
              <a:rPr lang="en-US" dirty="0" err="1" smtClean="0"/>
              <a:t>EntityManagerFactory</a:t>
            </a:r>
            <a:r>
              <a:rPr lang="en-US" dirty="0" smtClean="0"/>
              <a:t> is created from the compiled collection of mapping metadata. The </a:t>
            </a:r>
            <a:r>
              <a:rPr lang="en-US" dirty="0" err="1" smtClean="0"/>
              <a:t>EntityManagerFactory</a:t>
            </a:r>
            <a:r>
              <a:rPr lang="en-US" dirty="0" smtClean="0"/>
              <a:t> provides the mechanism for managing persistent classes and the </a:t>
            </a:r>
            <a:r>
              <a:rPr lang="en-US" dirty="0" err="1" smtClean="0"/>
              <a:t>EntityManager</a:t>
            </a:r>
            <a:r>
              <a:rPr lang="en-US" dirty="0" smtClean="0"/>
              <a:t> interface.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81001"/>
            <a:ext cx="7772400" cy="838200"/>
          </a:xfrm>
        </p:spPr>
        <p:txBody>
          <a:bodyPr/>
          <a:lstStyle/>
          <a:p>
            <a:r>
              <a:rPr lang="en-US" dirty="0" smtClean="0"/>
              <a:t>How JPA Works ?</a:t>
            </a:r>
            <a:endParaRPr lang="en-US" dirty="0"/>
          </a:p>
        </p:txBody>
      </p:sp>
      <p:sp>
        <p:nvSpPr>
          <p:cNvPr id="5" name="Subtitle 4"/>
          <p:cNvSpPr>
            <a:spLocks noGrp="1"/>
          </p:cNvSpPr>
          <p:nvPr>
            <p:ph type="subTitle" idx="1"/>
          </p:nvPr>
        </p:nvSpPr>
        <p:spPr>
          <a:xfrm>
            <a:off x="1371600" y="1828800"/>
            <a:ext cx="6400800" cy="3810000"/>
          </a:xfrm>
        </p:spPr>
        <p:txBody>
          <a:bodyPr/>
          <a:lstStyle/>
          <a:p>
            <a:r>
              <a:rPr lang="en-US" dirty="0" smtClean="0"/>
              <a:t> </a:t>
            </a:r>
            <a:r>
              <a:rPr lang="en-US" dirty="0" err="1" smtClean="0"/>
              <a:t>EntityManager</a:t>
            </a:r>
            <a:r>
              <a:rPr lang="en-US" dirty="0" smtClean="0"/>
              <a:t> provides the interface </a:t>
            </a:r>
            <a:r>
              <a:rPr lang="en-US" dirty="0" err="1" smtClean="0"/>
              <a:t>bet’n</a:t>
            </a:r>
            <a:r>
              <a:rPr lang="en-US" dirty="0" smtClean="0"/>
              <a:t> persistent data store and the application. It is used to save and retrieve POJOs from </a:t>
            </a:r>
            <a:r>
              <a:rPr lang="en-US" smtClean="0"/>
              <a:t>the database.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81000" y="457200"/>
            <a:ext cx="8382000" cy="6019800"/>
          </a:xfrm>
        </p:spPr>
        <p:txBody>
          <a:bodyPr>
            <a:normAutofit/>
          </a:bodyPr>
          <a:lstStyle/>
          <a:p>
            <a:pPr eaLnBrk="1" hangingPunct="1">
              <a:defRPr/>
            </a:pPr>
            <a:r>
              <a:rPr lang="en-US" u="sng" dirty="0" smtClean="0"/>
              <a:t>Limitations of serialization</a:t>
            </a:r>
          </a:p>
          <a:p>
            <a:pPr marL="514350" indent="-514350" eaLnBrk="1" hangingPunct="1">
              <a:buFontTx/>
              <a:buAutoNum type="alphaLcParenR"/>
              <a:defRPr/>
            </a:pPr>
            <a:r>
              <a:rPr lang="en-US" b="1" dirty="0" smtClean="0"/>
              <a:t>Unsuitable for Large amount of data</a:t>
            </a:r>
            <a:r>
              <a:rPr lang="en-US" dirty="0" smtClean="0"/>
              <a:t>:- it must store and retrieve the entire object graph at once. This makes it unsuitable for dealing with large amount of data.</a:t>
            </a:r>
          </a:p>
          <a:p>
            <a:pPr marL="514350" indent="-514350" eaLnBrk="1" hangingPunct="1">
              <a:buFontTx/>
              <a:buAutoNum type="alphaLcParenR"/>
              <a:defRPr/>
            </a:pPr>
            <a:r>
              <a:rPr lang="en-US" b="1" dirty="0" smtClean="0"/>
              <a:t>File system can not be fully reliable.</a:t>
            </a:r>
            <a:endParaRPr lang="en-US" dirty="0" smtClean="0"/>
          </a:p>
          <a:p>
            <a:pPr marL="514350" indent="-514350" eaLnBrk="1" hangingPunct="1">
              <a:buFontTx/>
              <a:buAutoNum type="alphaLcParenR"/>
              <a:defRPr/>
            </a:pPr>
            <a:r>
              <a:rPr lang="en-US" b="1" dirty="0" smtClean="0"/>
              <a:t>No querying capability</a:t>
            </a:r>
            <a:r>
              <a:rPr lang="en-US" dirty="0" smtClean="0"/>
              <a:t>:- it provides no query capabilities.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4801"/>
            <a:ext cx="7772400" cy="1066800"/>
          </a:xfrm>
        </p:spPr>
        <p:txBody>
          <a:bodyPr/>
          <a:lstStyle/>
          <a:p>
            <a:r>
              <a:rPr lang="en-US" dirty="0" smtClean="0"/>
              <a:t>JDBC</a:t>
            </a:r>
            <a:endParaRPr lang="en-US" dirty="0"/>
          </a:p>
        </p:txBody>
      </p:sp>
      <p:sp>
        <p:nvSpPr>
          <p:cNvPr id="5" name="Subtitle 4"/>
          <p:cNvSpPr>
            <a:spLocks noGrp="1"/>
          </p:cNvSpPr>
          <p:nvPr>
            <p:ph type="subTitle" idx="1"/>
          </p:nvPr>
        </p:nvSpPr>
        <p:spPr>
          <a:xfrm>
            <a:off x="1371600" y="1752600"/>
            <a:ext cx="6400800" cy="4267200"/>
          </a:xfrm>
        </p:spPr>
        <p:txBody>
          <a:bodyPr>
            <a:normAutofit fontScale="92500"/>
          </a:bodyPr>
          <a:lstStyle/>
          <a:p>
            <a:r>
              <a:rPr lang="en-US" dirty="0" smtClean="0"/>
              <a:t>JDBC overcomes a lot of limitations that serialization has such as:</a:t>
            </a:r>
          </a:p>
          <a:p>
            <a:pPr marL="514350" indent="-514350">
              <a:buAutoNum type="alphaLcParenR"/>
            </a:pPr>
            <a:r>
              <a:rPr lang="en-US" dirty="0" smtClean="0"/>
              <a:t>It can handle large amount of data.</a:t>
            </a:r>
          </a:p>
          <a:p>
            <a:pPr marL="514350" indent="-514350">
              <a:buAutoNum type="alphaLcParenR"/>
            </a:pPr>
            <a:r>
              <a:rPr lang="en-US" dirty="0" smtClean="0"/>
              <a:t>Ensures data integrity.</a:t>
            </a:r>
          </a:p>
          <a:p>
            <a:pPr marL="514350" indent="-514350">
              <a:buAutoNum type="alphaLcParenR"/>
            </a:pPr>
            <a:r>
              <a:rPr lang="en-US" dirty="0" smtClean="0"/>
              <a:t>Supports concurrent access to information.</a:t>
            </a:r>
          </a:p>
          <a:p>
            <a:pPr marL="514350" indent="-514350">
              <a:buAutoNum type="alphaLcParenR"/>
            </a:pPr>
            <a:r>
              <a:rPr lang="en-US" dirty="0" smtClean="0"/>
              <a:t>Provides a sophisticated query language in SQL.</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457201"/>
            <a:ext cx="7772400" cy="990600"/>
          </a:xfrm>
        </p:spPr>
        <p:txBody>
          <a:bodyPr/>
          <a:lstStyle/>
          <a:p>
            <a:r>
              <a:rPr lang="en-US" dirty="0" smtClean="0"/>
              <a:t>JDBC</a:t>
            </a:r>
            <a:endParaRPr lang="en-US" dirty="0"/>
          </a:p>
        </p:txBody>
      </p:sp>
      <p:sp>
        <p:nvSpPr>
          <p:cNvPr id="5" name="Subtitle 4"/>
          <p:cNvSpPr>
            <a:spLocks noGrp="1"/>
          </p:cNvSpPr>
          <p:nvPr>
            <p:ph type="subTitle" idx="1"/>
          </p:nvPr>
        </p:nvSpPr>
        <p:spPr>
          <a:xfrm>
            <a:off x="990600" y="2133600"/>
            <a:ext cx="7391400" cy="3962400"/>
          </a:xfrm>
        </p:spPr>
        <p:txBody>
          <a:bodyPr>
            <a:normAutofit fontScale="92500" lnSpcReduction="10000"/>
          </a:bodyPr>
          <a:lstStyle/>
          <a:p>
            <a:r>
              <a:rPr lang="en-US" dirty="0" smtClean="0"/>
              <a:t>Unfortunately, JDBC does not provide ease of use.</a:t>
            </a:r>
          </a:p>
          <a:p>
            <a:r>
              <a:rPr lang="en-US" dirty="0" smtClean="0"/>
              <a:t>JDBC was not designed for storing objects. JDBC allows the Java programs to fully interact with the database. However, this interaction is heavily reliant on SQL. It requires a considerable amount of code spec that deals with taking tabular row and column data and converting it back and forth into objects.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457201"/>
            <a:ext cx="7772400" cy="1066800"/>
          </a:xfrm>
        </p:spPr>
        <p:txBody>
          <a:bodyPr/>
          <a:lstStyle/>
          <a:p>
            <a:r>
              <a:rPr lang="en-US" dirty="0" smtClean="0"/>
              <a:t>EJB 2 Entity Beans</a:t>
            </a:r>
            <a:endParaRPr lang="en-US" dirty="0"/>
          </a:p>
        </p:txBody>
      </p:sp>
      <p:sp>
        <p:nvSpPr>
          <p:cNvPr id="5" name="Subtitle 4"/>
          <p:cNvSpPr>
            <a:spLocks noGrp="1"/>
          </p:cNvSpPr>
          <p:nvPr>
            <p:ph type="subTitle" idx="1"/>
          </p:nvPr>
        </p:nvSpPr>
        <p:spPr>
          <a:xfrm>
            <a:off x="1371600" y="2209800"/>
            <a:ext cx="6400800" cy="3429000"/>
          </a:xfrm>
        </p:spPr>
        <p:txBody>
          <a:bodyPr>
            <a:normAutofit fontScale="92500" lnSpcReduction="20000"/>
          </a:bodyPr>
          <a:lstStyle/>
          <a:p>
            <a:r>
              <a:rPr lang="en-US" dirty="0" smtClean="0"/>
              <a:t>EJB 2 entities are components that represent  persistent information in a data store.</a:t>
            </a:r>
          </a:p>
          <a:p>
            <a:r>
              <a:rPr lang="en-US" b="1" dirty="0" smtClean="0"/>
              <a:t>Advantages</a:t>
            </a:r>
            <a:r>
              <a:rPr lang="en-US" dirty="0" smtClean="0"/>
              <a:t>:-</a:t>
            </a:r>
          </a:p>
          <a:p>
            <a:pPr marL="514350" indent="-514350">
              <a:buAutoNum type="alphaLcParenR"/>
            </a:pPr>
            <a:r>
              <a:rPr lang="en-US" dirty="0" smtClean="0"/>
              <a:t>Provide an object oriented view of persistent data.</a:t>
            </a:r>
          </a:p>
          <a:p>
            <a:pPr marL="514350" indent="-514350">
              <a:buAutoNum type="alphaLcParenR"/>
            </a:pPr>
            <a:r>
              <a:rPr lang="en-US" dirty="0" smtClean="0"/>
              <a:t>Use a strict </a:t>
            </a:r>
            <a:r>
              <a:rPr lang="en-US" dirty="0" err="1" smtClean="0"/>
              <a:t>standard,making</a:t>
            </a:r>
            <a:r>
              <a:rPr lang="en-US" dirty="0" smtClean="0"/>
              <a:t> them portable across vendors.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57201"/>
            <a:ext cx="7772400" cy="990600"/>
          </a:xfrm>
        </p:spPr>
        <p:txBody>
          <a:bodyPr/>
          <a:lstStyle/>
          <a:p>
            <a:r>
              <a:rPr lang="en-US" dirty="0" smtClean="0"/>
              <a:t>EJB 2 Entity Beans</a:t>
            </a:r>
            <a:endParaRPr lang="en-US" dirty="0"/>
          </a:p>
        </p:txBody>
      </p:sp>
      <p:sp>
        <p:nvSpPr>
          <p:cNvPr id="5" name="Subtitle 4"/>
          <p:cNvSpPr>
            <a:spLocks noGrp="1"/>
          </p:cNvSpPr>
          <p:nvPr>
            <p:ph type="subTitle" idx="1"/>
          </p:nvPr>
        </p:nvSpPr>
        <p:spPr>
          <a:xfrm>
            <a:off x="1371600" y="2057400"/>
            <a:ext cx="6400800" cy="3581400"/>
          </a:xfrm>
        </p:spPr>
        <p:txBody>
          <a:bodyPr>
            <a:normAutofit lnSpcReduction="10000"/>
          </a:bodyPr>
          <a:lstStyle/>
          <a:p>
            <a:r>
              <a:rPr lang="en-US" b="1" dirty="0" smtClean="0"/>
              <a:t>Drawbacks</a:t>
            </a:r>
            <a:r>
              <a:rPr lang="en-US" dirty="0" smtClean="0"/>
              <a:t>:-</a:t>
            </a:r>
          </a:p>
          <a:p>
            <a:pPr marL="514350" indent="-514350">
              <a:buAutoNum type="alphaLcParenR"/>
            </a:pPr>
            <a:r>
              <a:rPr lang="en-US" dirty="0" smtClean="0"/>
              <a:t>Are slow</a:t>
            </a:r>
          </a:p>
          <a:p>
            <a:pPr marL="514350" indent="-514350">
              <a:buAutoNum type="alphaLcParenR"/>
            </a:pPr>
            <a:r>
              <a:rPr lang="en-US" dirty="0" smtClean="0"/>
              <a:t>Are difficult to code</a:t>
            </a:r>
          </a:p>
          <a:p>
            <a:pPr marL="514350" indent="-514350">
              <a:buAutoNum type="alphaLcParenR"/>
            </a:pPr>
            <a:r>
              <a:rPr lang="en-US" dirty="0" smtClean="0"/>
              <a:t>Require expensive application servers to run, as they have to reside within a J2EE application server environment.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1"/>
            <a:ext cx="7772400" cy="1295400"/>
          </a:xfrm>
        </p:spPr>
        <p:txBody>
          <a:bodyPr>
            <a:normAutofit fontScale="90000"/>
          </a:bodyPr>
          <a:lstStyle/>
          <a:p>
            <a:r>
              <a:rPr lang="en-US" dirty="0" smtClean="0"/>
              <a:t>Object Relational Mapping</a:t>
            </a:r>
            <a:br>
              <a:rPr lang="en-US" dirty="0" smtClean="0"/>
            </a:br>
            <a:r>
              <a:rPr lang="en-US" dirty="0" smtClean="0"/>
              <a:t>ORM</a:t>
            </a:r>
            <a:endParaRPr lang="en-US" dirty="0"/>
          </a:p>
        </p:txBody>
      </p:sp>
      <p:sp>
        <p:nvSpPr>
          <p:cNvPr id="5" name="Subtitle 4"/>
          <p:cNvSpPr>
            <a:spLocks noGrp="1"/>
          </p:cNvSpPr>
          <p:nvPr>
            <p:ph type="subTitle" idx="1"/>
          </p:nvPr>
        </p:nvSpPr>
        <p:spPr>
          <a:xfrm>
            <a:off x="609600" y="1981200"/>
            <a:ext cx="8077200" cy="4572000"/>
          </a:xfrm>
        </p:spPr>
        <p:txBody>
          <a:bodyPr>
            <a:normAutofit fontScale="85000" lnSpcReduction="10000"/>
          </a:bodyPr>
          <a:lstStyle/>
          <a:p>
            <a:r>
              <a:rPr lang="en-US" dirty="0" smtClean="0"/>
              <a:t>The object oriented model use </a:t>
            </a:r>
            <a:r>
              <a:rPr lang="en-US" b="1" dirty="0" smtClean="0"/>
              <a:t>classes</a:t>
            </a:r>
            <a:r>
              <a:rPr lang="en-US" dirty="0" smtClean="0"/>
              <a:t> whereas the relational databases use </a:t>
            </a:r>
            <a:r>
              <a:rPr lang="en-US" b="1" dirty="0" smtClean="0"/>
              <a:t>tables</a:t>
            </a:r>
            <a:r>
              <a:rPr lang="en-US" dirty="0" smtClean="0"/>
              <a:t>.</a:t>
            </a:r>
          </a:p>
          <a:p>
            <a:r>
              <a:rPr lang="en-US" dirty="0" smtClean="0"/>
              <a:t>Getting the data and associations from objects into relational table structure and vice-versa requires a lot of tedious programming due to the difference between the two. This difference is called  </a:t>
            </a:r>
            <a:r>
              <a:rPr lang="en-US" b="1" dirty="0" smtClean="0"/>
              <a:t>The Impedance Mismatch</a:t>
            </a:r>
            <a:r>
              <a:rPr lang="en-US" dirty="0" smtClean="0"/>
              <a:t>.</a:t>
            </a:r>
          </a:p>
          <a:p>
            <a:r>
              <a:rPr lang="en-US" dirty="0" smtClean="0"/>
              <a:t>Developers need something simple to covert from one to the other automatically.</a:t>
            </a:r>
          </a:p>
          <a:p>
            <a:r>
              <a:rPr lang="en-US" dirty="0" smtClean="0"/>
              <a:t>Bridging the gap between the object model and the relational model is known as </a:t>
            </a:r>
            <a:r>
              <a:rPr lang="en-US" b="1" dirty="0" smtClean="0"/>
              <a:t>Object –Relational Mapping. (ORM)</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81001"/>
            <a:ext cx="7772400" cy="990600"/>
          </a:xfrm>
        </p:spPr>
        <p:txBody>
          <a:bodyPr>
            <a:normAutofit fontScale="90000"/>
          </a:bodyPr>
          <a:lstStyle/>
          <a:p>
            <a:r>
              <a:rPr lang="en-US" dirty="0" smtClean="0"/>
              <a:t>Object Relational Mapping</a:t>
            </a:r>
            <a:br>
              <a:rPr lang="en-US" dirty="0" smtClean="0"/>
            </a:br>
            <a:r>
              <a:rPr lang="en-US" dirty="0" smtClean="0"/>
              <a:t>ORM</a:t>
            </a:r>
            <a:endParaRPr lang="en-US" dirty="0"/>
          </a:p>
        </p:txBody>
      </p:sp>
      <p:sp>
        <p:nvSpPr>
          <p:cNvPr id="5" name="Subtitle 4"/>
          <p:cNvSpPr>
            <a:spLocks noGrp="1"/>
          </p:cNvSpPr>
          <p:nvPr>
            <p:ph type="subTitle" idx="1"/>
          </p:nvPr>
        </p:nvSpPr>
        <p:spPr>
          <a:xfrm>
            <a:off x="609600" y="1676400"/>
            <a:ext cx="7848600" cy="4876800"/>
          </a:xfrm>
        </p:spPr>
        <p:txBody>
          <a:bodyPr>
            <a:normAutofit fontScale="85000" lnSpcReduction="20000"/>
          </a:bodyPr>
          <a:lstStyle/>
          <a:p>
            <a:r>
              <a:rPr lang="en-US" b="1" u="sng" dirty="0" smtClean="0"/>
              <a:t>Advantages</a:t>
            </a:r>
            <a:r>
              <a:rPr lang="en-US" dirty="0" smtClean="0"/>
              <a:t>:- </a:t>
            </a:r>
          </a:p>
          <a:p>
            <a:pPr marL="514350" indent="-514350">
              <a:buAutoNum type="alphaLcParenR"/>
            </a:pPr>
            <a:r>
              <a:rPr lang="en-US" dirty="0" smtClean="0"/>
              <a:t>Eliminates writing SQL to load and persist object state, leaving the developer free to concentrate on the business logic.</a:t>
            </a:r>
          </a:p>
          <a:p>
            <a:pPr marL="514350" indent="-514350">
              <a:buAutoNum type="alphaLcParenR"/>
            </a:pPr>
            <a:r>
              <a:rPr lang="en-US" dirty="0" smtClean="0"/>
              <a:t>Enables creating an appropriate </a:t>
            </a:r>
            <a:r>
              <a:rPr lang="en-US" b="1" dirty="0" smtClean="0"/>
              <a:t>DOMAIN</a:t>
            </a:r>
            <a:r>
              <a:rPr lang="en-US" dirty="0" smtClean="0"/>
              <a:t> model, after which , the developer only needs to think in terms of </a:t>
            </a:r>
            <a:r>
              <a:rPr lang="en-US" b="1" dirty="0" smtClean="0"/>
              <a:t>objects</a:t>
            </a:r>
            <a:r>
              <a:rPr lang="en-US" dirty="0" smtClean="0"/>
              <a:t>, rather than </a:t>
            </a:r>
            <a:r>
              <a:rPr lang="en-US" b="1" dirty="0" smtClean="0"/>
              <a:t>tables</a:t>
            </a:r>
            <a:r>
              <a:rPr lang="en-US" dirty="0" smtClean="0"/>
              <a:t> , </a:t>
            </a:r>
            <a:r>
              <a:rPr lang="en-US" b="1" dirty="0" smtClean="0"/>
              <a:t>rows</a:t>
            </a:r>
            <a:r>
              <a:rPr lang="en-US" dirty="0" smtClean="0"/>
              <a:t>  and </a:t>
            </a:r>
            <a:r>
              <a:rPr lang="en-US" b="1" dirty="0" smtClean="0"/>
              <a:t>columns</a:t>
            </a:r>
            <a:r>
              <a:rPr lang="en-US" dirty="0" smtClean="0"/>
              <a:t>.</a:t>
            </a:r>
          </a:p>
          <a:p>
            <a:pPr marL="514350" indent="-514350">
              <a:buAutoNum type="alphaLcParenR"/>
            </a:pPr>
            <a:r>
              <a:rPr lang="en-US" dirty="0" smtClean="0"/>
              <a:t>Reduces dependence on database specific SQL and thus provides portability across databases.</a:t>
            </a:r>
          </a:p>
          <a:p>
            <a:pPr marL="514350" indent="-514350">
              <a:buAutoNum type="alphaLcParenR"/>
            </a:pPr>
            <a:r>
              <a:rPr lang="en-US" dirty="0" smtClean="0"/>
              <a:t>Reduces more than 30% of the amount of Java Code spec that needs to be written by adopting an ORM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1187</Words>
  <Application>Microsoft Office PowerPoint</Application>
  <PresentationFormat>On-screen Show (4:3)</PresentationFormat>
  <Paragraphs>108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Persistence in Java</vt:lpstr>
      <vt:lpstr>Serialization </vt:lpstr>
      <vt:lpstr>Slide 3</vt:lpstr>
      <vt:lpstr>JDBC</vt:lpstr>
      <vt:lpstr>JDBC</vt:lpstr>
      <vt:lpstr>EJB 2 Entity Beans</vt:lpstr>
      <vt:lpstr>EJB 2 Entity Beans</vt:lpstr>
      <vt:lpstr>Object Relational Mapping ORM</vt:lpstr>
      <vt:lpstr>Object Relational Mapping ORM</vt:lpstr>
      <vt:lpstr>ORM tools</vt:lpstr>
      <vt:lpstr>JPA</vt:lpstr>
      <vt:lpstr>JPA</vt:lpstr>
      <vt:lpstr>JPA</vt:lpstr>
      <vt:lpstr>JPA</vt:lpstr>
      <vt:lpstr>Application, JPA,ORM and Database</vt:lpstr>
      <vt:lpstr>Architecture of JPA</vt:lpstr>
      <vt:lpstr>Persistence </vt:lpstr>
      <vt:lpstr>EntityManagerFactory</vt:lpstr>
      <vt:lpstr>EntityManager </vt:lpstr>
      <vt:lpstr>Entity </vt:lpstr>
      <vt:lpstr>EntityTransaction</vt:lpstr>
      <vt:lpstr>Query </vt:lpstr>
      <vt:lpstr>How JPA Works ?</vt:lpstr>
      <vt:lpstr>How JPA Works ?</vt:lpstr>
      <vt:lpstr>How JPA Works ?</vt:lpstr>
      <vt:lpstr>How JPA Works ?</vt:lpstr>
    </vt:vector>
  </TitlesOfParts>
  <Company>vita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dc:title>
  <dc:creator>vita</dc:creator>
  <cp:lastModifiedBy>admin3</cp:lastModifiedBy>
  <cp:revision>69</cp:revision>
  <dcterms:created xsi:type="dcterms:W3CDTF">2010-06-27T11:48:01Z</dcterms:created>
  <dcterms:modified xsi:type="dcterms:W3CDTF">2013-01-03T13:51:02Z</dcterms:modified>
</cp:coreProperties>
</file>