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A633A0-ECF5-451D-8340-DE0FB121DFE0}">
          <p14:sldIdLst>
            <p14:sldId id="256"/>
            <p14:sldId id="257"/>
            <p14:sldId id="258"/>
            <p14:sldId id="260"/>
            <p14:sldId id="259"/>
            <p14:sldId id="261"/>
            <p14:sldId id="262"/>
            <p14:sldId id="263"/>
            <p14:sldId id="267"/>
            <p14:sldId id="264"/>
            <p14:sldId id="265"/>
            <p14:sldId id="266"/>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Serialization</a:t>
            </a:r>
            <a:endParaRPr lang="en-US" dirty="0"/>
          </a:p>
        </p:txBody>
      </p:sp>
      <p:sp>
        <p:nvSpPr>
          <p:cNvPr id="3" name="Subtitle 2"/>
          <p:cNvSpPr>
            <a:spLocks noGrp="1"/>
          </p:cNvSpPr>
          <p:nvPr>
            <p:ph type="subTitle" idx="1"/>
          </p:nvPr>
        </p:nvSpPr>
        <p:spPr/>
        <p:txBody>
          <a:bodyPr/>
          <a:lstStyle/>
          <a:p>
            <a:r>
              <a:rPr lang="en-US" dirty="0" smtClean="0"/>
              <a:t>-----Ram </a:t>
            </a:r>
            <a:r>
              <a:rPr lang="en-US" dirty="0" err="1" smtClean="0"/>
              <a:t>Dafale</a:t>
            </a:r>
            <a:endParaRPr lang="en-US" dirty="0"/>
          </a:p>
        </p:txBody>
      </p:sp>
    </p:spTree>
    <p:extLst>
      <p:ext uri="{BB962C8B-B14F-4D97-AF65-F5344CB8AC3E}">
        <p14:creationId xmlns:p14="http://schemas.microsoft.com/office/powerpoint/2010/main" val="3980999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028" y="1955409"/>
            <a:ext cx="7079442" cy="614289"/>
          </a:xfrm>
        </p:spPr>
        <p:txBody>
          <a:bodyPr>
            <a:normAutofit fontScale="90000"/>
          </a:bodyPr>
          <a:lstStyle/>
          <a:p>
            <a:r>
              <a:rPr lang="en-US" b="1" dirty="0">
                <a:latin typeface="Times New Roman" panose="02020603050405020304" pitchFamily="18" charset="0"/>
                <a:cs typeface="Times New Roman" panose="02020603050405020304" pitchFamily="18" charset="0"/>
              </a:rPr>
              <a:t>Process of serialization</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267285"/>
            <a:ext cx="11514666" cy="6766559"/>
          </a:xfrm>
        </p:spPr>
        <p:txBody>
          <a:bodyPr>
            <a:normAutofit lnSpcReduction="10000"/>
          </a:bodyPr>
          <a:lstStyle/>
          <a:p>
            <a:pPr marL="0" indent="0" fontAlgn="base">
              <a:buNone/>
            </a:pPr>
            <a:r>
              <a:rPr lang="en-US" dirty="0"/>
              <a:t>public class </a:t>
            </a:r>
            <a:r>
              <a:rPr lang="en-US" dirty="0" err="1"/>
              <a:t>SerializaitonClass</a:t>
            </a:r>
            <a:r>
              <a:rPr lang="en-US" dirty="0"/>
              <a:t> {</a:t>
            </a:r>
          </a:p>
          <a:p>
            <a:pPr marL="0" indent="0" fontAlgn="base">
              <a:buNone/>
            </a:pPr>
            <a:r>
              <a:rPr lang="en-US" dirty="0"/>
              <a:t>public static void </a:t>
            </a:r>
            <a:r>
              <a:rPr lang="en-US" b="1" dirty="0"/>
              <a:t>main</a:t>
            </a:r>
            <a:r>
              <a:rPr lang="en-US" dirty="0"/>
              <a:t>(String[] </a:t>
            </a:r>
            <a:r>
              <a:rPr lang="en-US" dirty="0" err="1"/>
              <a:t>args</a:t>
            </a:r>
            <a:r>
              <a:rPr lang="en-US" dirty="0"/>
              <a:t>) {</a:t>
            </a:r>
          </a:p>
          <a:p>
            <a:pPr marL="0" indent="0" fontAlgn="base">
              <a:buNone/>
            </a:pPr>
            <a:r>
              <a:rPr lang="en-US" dirty="0"/>
              <a:t>Employee </a:t>
            </a:r>
            <a:r>
              <a:rPr lang="en-US" dirty="0" err="1"/>
              <a:t>emp</a:t>
            </a:r>
            <a:r>
              <a:rPr lang="en-US" dirty="0"/>
              <a:t> = new </a:t>
            </a:r>
            <a:r>
              <a:rPr lang="en-US" b="1" dirty="0"/>
              <a:t>Employee</a:t>
            </a:r>
            <a:r>
              <a:rPr lang="en-US" dirty="0"/>
              <a:t>();</a:t>
            </a:r>
          </a:p>
          <a:p>
            <a:pPr marL="0" indent="0" fontAlgn="base">
              <a:buNone/>
            </a:pPr>
            <a:r>
              <a:rPr lang="en-US" dirty="0" err="1"/>
              <a:t>emp.firstName</a:t>
            </a:r>
            <a:r>
              <a:rPr lang="en-US" dirty="0"/>
              <a:t> = "</a:t>
            </a:r>
            <a:r>
              <a:rPr lang="en-US" dirty="0" err="1"/>
              <a:t>Vivekanand</a:t>
            </a:r>
            <a:r>
              <a:rPr lang="en-US" dirty="0"/>
              <a:t>";</a:t>
            </a:r>
          </a:p>
          <a:p>
            <a:pPr marL="0" indent="0" fontAlgn="base">
              <a:buNone/>
            </a:pPr>
            <a:r>
              <a:rPr lang="en-US" dirty="0" err="1"/>
              <a:t>emp.lastName</a:t>
            </a:r>
            <a:r>
              <a:rPr lang="en-US" dirty="0"/>
              <a:t> = "</a:t>
            </a:r>
            <a:r>
              <a:rPr lang="en-US" dirty="0" err="1"/>
              <a:t>Gautam</a:t>
            </a:r>
            <a:r>
              <a:rPr lang="en-US" dirty="0"/>
              <a:t>";</a:t>
            </a:r>
          </a:p>
          <a:p>
            <a:pPr marL="0" indent="0" fontAlgn="base">
              <a:buNone/>
            </a:pPr>
            <a:r>
              <a:rPr lang="en-US" dirty="0" err="1"/>
              <a:t>emp.companyName</a:t>
            </a:r>
            <a:r>
              <a:rPr lang="en-US" dirty="0"/>
              <a:t> = "JBT";</a:t>
            </a:r>
          </a:p>
          <a:p>
            <a:pPr marL="0" indent="0" fontAlgn="base">
              <a:buNone/>
            </a:pPr>
            <a:r>
              <a:rPr lang="en-US" dirty="0"/>
              <a:t>//Below part needs to be removed in case address field is made final</a:t>
            </a:r>
          </a:p>
          <a:p>
            <a:pPr marL="0" indent="0" fontAlgn="base">
              <a:buNone/>
            </a:pPr>
            <a:r>
              <a:rPr lang="en-US" dirty="0" err="1"/>
              <a:t>emp.address</a:t>
            </a:r>
            <a:r>
              <a:rPr lang="en-US" dirty="0"/>
              <a:t> = "MUM";</a:t>
            </a:r>
          </a:p>
          <a:p>
            <a:pPr marL="0" indent="0" fontAlgn="base">
              <a:buNone/>
            </a:pPr>
            <a:r>
              <a:rPr lang="en-US" dirty="0" err="1"/>
              <a:t>emp.companyCEO</a:t>
            </a:r>
            <a:r>
              <a:rPr lang="en-US" dirty="0"/>
              <a:t> = "ME CEO";</a:t>
            </a:r>
          </a:p>
          <a:p>
            <a:pPr marL="0" indent="0" fontAlgn="base">
              <a:buNone/>
            </a:pPr>
            <a:r>
              <a:rPr lang="en-US" dirty="0"/>
              <a:t>try {</a:t>
            </a:r>
          </a:p>
          <a:p>
            <a:pPr marL="0" indent="0" fontAlgn="base">
              <a:buNone/>
            </a:pPr>
            <a:r>
              <a:rPr lang="en-US" dirty="0" err="1"/>
              <a:t>FileOutputStream</a:t>
            </a:r>
            <a:r>
              <a:rPr lang="en-US" dirty="0"/>
              <a:t> </a:t>
            </a:r>
            <a:r>
              <a:rPr lang="en-US" dirty="0" err="1"/>
              <a:t>fileOut</a:t>
            </a:r>
            <a:r>
              <a:rPr lang="en-US" dirty="0"/>
              <a:t> = new </a:t>
            </a:r>
            <a:r>
              <a:rPr lang="en-US" b="1" dirty="0" err="1"/>
              <a:t>FileOutputStream</a:t>
            </a:r>
            <a:r>
              <a:rPr lang="en-US" dirty="0"/>
              <a:t>("./employee.txt");</a:t>
            </a:r>
          </a:p>
          <a:p>
            <a:pPr marL="0" indent="0" fontAlgn="base">
              <a:buNone/>
            </a:pPr>
            <a:r>
              <a:rPr lang="en-US" dirty="0" err="1"/>
              <a:t>ObjectOutputStream</a:t>
            </a:r>
            <a:r>
              <a:rPr lang="en-US" dirty="0"/>
              <a:t> out = new </a:t>
            </a:r>
            <a:r>
              <a:rPr lang="en-US" b="1" dirty="0" err="1"/>
              <a:t>ObjectOutputStream</a:t>
            </a:r>
            <a:r>
              <a:rPr lang="en-US" dirty="0"/>
              <a:t>(</a:t>
            </a:r>
            <a:r>
              <a:rPr lang="en-US" dirty="0" err="1"/>
              <a:t>fileOut</a:t>
            </a:r>
            <a:r>
              <a:rPr lang="en-US" dirty="0"/>
              <a:t>);</a:t>
            </a:r>
          </a:p>
          <a:p>
            <a:pPr marL="0" indent="0" fontAlgn="base">
              <a:buNone/>
            </a:pPr>
            <a:r>
              <a:rPr lang="en-US" dirty="0" err="1"/>
              <a:t>out.</a:t>
            </a:r>
            <a:r>
              <a:rPr lang="en-US" b="1" dirty="0" err="1"/>
              <a:t>writeObject</a:t>
            </a:r>
            <a:r>
              <a:rPr lang="en-US" dirty="0"/>
              <a:t>(</a:t>
            </a:r>
            <a:r>
              <a:rPr lang="en-US" dirty="0" err="1"/>
              <a:t>emp</a:t>
            </a:r>
            <a:r>
              <a:rPr lang="en-US" dirty="0"/>
              <a:t>);</a:t>
            </a:r>
          </a:p>
          <a:p>
            <a:pPr marL="0" indent="0" fontAlgn="base">
              <a:buNone/>
            </a:pPr>
            <a:r>
              <a:rPr lang="en-US" dirty="0" err="1"/>
              <a:t>out.close</a:t>
            </a:r>
            <a:r>
              <a:rPr lang="en-US" dirty="0"/>
              <a:t>();</a:t>
            </a:r>
          </a:p>
          <a:p>
            <a:pPr marL="0" indent="0" fontAlgn="base">
              <a:buNone/>
            </a:pPr>
            <a:r>
              <a:rPr lang="en-US" dirty="0" err="1"/>
              <a:t>fileOut.</a:t>
            </a:r>
            <a:r>
              <a:rPr lang="en-US" b="1" dirty="0" err="1"/>
              <a:t>close</a:t>
            </a:r>
            <a:r>
              <a:rPr lang="en-US" dirty="0"/>
              <a:t>();</a:t>
            </a:r>
          </a:p>
          <a:p>
            <a:pPr marL="0" indent="0" fontAlgn="base">
              <a:buNone/>
            </a:pPr>
            <a:r>
              <a:rPr lang="en-US" dirty="0" err="1"/>
              <a:t>System.out.</a:t>
            </a:r>
            <a:r>
              <a:rPr lang="en-US" b="1" dirty="0" err="1"/>
              <a:t>printf</a:t>
            </a:r>
            <a:r>
              <a:rPr lang="en-US" dirty="0"/>
              <a:t>("Serialized data is saved in ./employee.txt file</a:t>
            </a:r>
            <a:r>
              <a:rPr lang="en-US" dirty="0" smtClean="0"/>
              <a:t>");} </a:t>
            </a:r>
            <a:r>
              <a:rPr lang="en-US" b="1" dirty="0"/>
              <a:t>catch</a:t>
            </a:r>
            <a:r>
              <a:rPr lang="en-US" dirty="0"/>
              <a:t> (</a:t>
            </a:r>
            <a:r>
              <a:rPr lang="en-US" dirty="0" err="1"/>
              <a:t>IOException</a:t>
            </a:r>
            <a:r>
              <a:rPr lang="en-US" dirty="0"/>
              <a:t> </a:t>
            </a:r>
            <a:r>
              <a:rPr lang="en-US" dirty="0" err="1"/>
              <a:t>i</a:t>
            </a:r>
            <a:r>
              <a:rPr lang="en-US" dirty="0"/>
              <a:t>) {</a:t>
            </a:r>
          </a:p>
          <a:p>
            <a:pPr marL="0" indent="0" fontAlgn="base">
              <a:buNone/>
            </a:pPr>
            <a:r>
              <a:rPr lang="en-US" dirty="0" err="1"/>
              <a:t>i.</a:t>
            </a:r>
            <a:r>
              <a:rPr lang="en-US" b="1" dirty="0" err="1"/>
              <a:t>printStackTrace</a:t>
            </a:r>
            <a:r>
              <a:rPr lang="en-US" dirty="0" smtClean="0"/>
              <a:t>();}}}</a:t>
            </a:r>
            <a:endParaRPr lang="en-US" dirty="0"/>
          </a:p>
          <a:p>
            <a:endParaRPr lang="en-US" dirty="0"/>
          </a:p>
        </p:txBody>
      </p:sp>
    </p:spTree>
    <p:extLst>
      <p:ext uri="{BB962C8B-B14F-4D97-AF65-F5344CB8AC3E}">
        <p14:creationId xmlns:p14="http://schemas.microsoft.com/office/powerpoint/2010/main" val="414353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380" y="2649416"/>
            <a:ext cx="8596668" cy="543951"/>
          </a:xfrm>
        </p:spPr>
        <p:txBody>
          <a:bodyPr>
            <a:normAutofit fontScale="90000"/>
          </a:bodyPr>
          <a:lstStyle/>
          <a:p>
            <a:r>
              <a:rPr lang="en-US" b="1" dirty="0">
                <a:latin typeface="Times New Roman" panose="02020603050405020304" pitchFamily="18" charset="0"/>
                <a:cs typeface="Times New Roman" panose="02020603050405020304" pitchFamily="18" charset="0"/>
              </a:rPr>
              <a:t>Process of deserialization</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281354"/>
            <a:ext cx="8596668" cy="6576645"/>
          </a:xfrm>
        </p:spPr>
        <p:txBody>
          <a:bodyPr>
            <a:normAutofit fontScale="85000" lnSpcReduction="20000"/>
          </a:bodyPr>
          <a:lstStyle/>
          <a:p>
            <a:pPr marL="0" indent="0" fontAlgn="base">
              <a:buNone/>
            </a:pPr>
            <a:r>
              <a:rPr lang="en-US" dirty="0"/>
              <a:t>public class </a:t>
            </a:r>
            <a:r>
              <a:rPr lang="en-US" dirty="0" err="1"/>
              <a:t>DeserializationClass</a:t>
            </a:r>
            <a:r>
              <a:rPr lang="en-US" dirty="0"/>
              <a:t> {</a:t>
            </a:r>
          </a:p>
          <a:p>
            <a:pPr marL="0" indent="0" fontAlgn="base">
              <a:buNone/>
            </a:pPr>
            <a:r>
              <a:rPr lang="en-US" dirty="0"/>
              <a:t>public static void </a:t>
            </a:r>
            <a:r>
              <a:rPr lang="en-US" b="1" dirty="0"/>
              <a:t>main</a:t>
            </a:r>
            <a:r>
              <a:rPr lang="en-US" dirty="0"/>
              <a:t>(String[] </a:t>
            </a:r>
            <a:r>
              <a:rPr lang="en-US" dirty="0" err="1"/>
              <a:t>args</a:t>
            </a:r>
            <a:r>
              <a:rPr lang="en-US" dirty="0"/>
              <a:t>) {</a:t>
            </a:r>
          </a:p>
          <a:p>
            <a:pPr marL="0" indent="0" fontAlgn="base">
              <a:buNone/>
            </a:pPr>
            <a:r>
              <a:rPr lang="en-US" dirty="0"/>
              <a:t>Employee </a:t>
            </a:r>
            <a:r>
              <a:rPr lang="en-US" dirty="0" err="1"/>
              <a:t>emp</a:t>
            </a:r>
            <a:r>
              <a:rPr lang="en-US" dirty="0"/>
              <a:t> = null;</a:t>
            </a:r>
          </a:p>
          <a:p>
            <a:pPr marL="0" indent="0" fontAlgn="base">
              <a:buNone/>
            </a:pPr>
            <a:r>
              <a:rPr lang="en-US" dirty="0"/>
              <a:t>try {</a:t>
            </a:r>
          </a:p>
          <a:p>
            <a:pPr marL="0" indent="0" fontAlgn="base">
              <a:buNone/>
            </a:pPr>
            <a:r>
              <a:rPr lang="en-US" dirty="0" err="1"/>
              <a:t>FileInputStream</a:t>
            </a:r>
            <a:r>
              <a:rPr lang="en-US" dirty="0"/>
              <a:t> </a:t>
            </a:r>
            <a:r>
              <a:rPr lang="en-US" dirty="0" err="1"/>
              <a:t>fileIn</a:t>
            </a:r>
            <a:r>
              <a:rPr lang="en-US" dirty="0"/>
              <a:t> = new </a:t>
            </a:r>
            <a:r>
              <a:rPr lang="en-US" b="1" dirty="0" err="1"/>
              <a:t>FileInputStream</a:t>
            </a:r>
            <a:r>
              <a:rPr lang="en-US" dirty="0"/>
              <a:t>("./employee.txt");</a:t>
            </a:r>
          </a:p>
          <a:p>
            <a:pPr marL="0" indent="0" fontAlgn="base">
              <a:buNone/>
            </a:pPr>
            <a:r>
              <a:rPr lang="en-US" dirty="0" err="1"/>
              <a:t>ObjectInputStream</a:t>
            </a:r>
            <a:r>
              <a:rPr lang="en-US" dirty="0"/>
              <a:t> in = new </a:t>
            </a:r>
            <a:r>
              <a:rPr lang="en-US" b="1" dirty="0" err="1"/>
              <a:t>ObjectInputStream</a:t>
            </a:r>
            <a:r>
              <a:rPr lang="en-US" dirty="0"/>
              <a:t>(</a:t>
            </a:r>
            <a:r>
              <a:rPr lang="en-US" dirty="0" err="1"/>
              <a:t>fileIn</a:t>
            </a:r>
            <a:r>
              <a:rPr lang="en-US" dirty="0"/>
              <a:t>);</a:t>
            </a:r>
          </a:p>
          <a:p>
            <a:pPr marL="0" indent="0" fontAlgn="base">
              <a:buNone/>
            </a:pPr>
            <a:r>
              <a:rPr lang="en-US" dirty="0" err="1"/>
              <a:t>emp</a:t>
            </a:r>
            <a:r>
              <a:rPr lang="en-US" dirty="0"/>
              <a:t> = (Employee) </a:t>
            </a:r>
            <a:r>
              <a:rPr lang="en-US" dirty="0" err="1"/>
              <a:t>in.</a:t>
            </a:r>
            <a:r>
              <a:rPr lang="en-US" b="1" dirty="0" err="1"/>
              <a:t>readObject</a:t>
            </a:r>
            <a:r>
              <a:rPr lang="en-US" dirty="0"/>
              <a:t>();</a:t>
            </a:r>
          </a:p>
          <a:p>
            <a:pPr marL="0" indent="0" fontAlgn="base">
              <a:buNone/>
            </a:pPr>
            <a:r>
              <a:rPr lang="en-US" dirty="0" err="1"/>
              <a:t>in.close</a:t>
            </a:r>
            <a:r>
              <a:rPr lang="en-US" dirty="0"/>
              <a:t>();</a:t>
            </a:r>
          </a:p>
          <a:p>
            <a:pPr marL="0" indent="0" fontAlgn="base">
              <a:buNone/>
            </a:pPr>
            <a:r>
              <a:rPr lang="en-US" dirty="0" err="1"/>
              <a:t>fileIn.</a:t>
            </a:r>
            <a:r>
              <a:rPr lang="en-US" b="1" dirty="0" err="1"/>
              <a:t>close</a:t>
            </a:r>
            <a:r>
              <a:rPr lang="en-US" dirty="0"/>
              <a:t>();</a:t>
            </a:r>
          </a:p>
          <a:p>
            <a:pPr marL="0" indent="0" fontAlgn="base">
              <a:buNone/>
            </a:pPr>
            <a:r>
              <a:rPr lang="en-US" dirty="0"/>
              <a:t>} </a:t>
            </a:r>
            <a:r>
              <a:rPr lang="en-US" b="1" dirty="0"/>
              <a:t>catch</a:t>
            </a:r>
            <a:r>
              <a:rPr lang="en-US" dirty="0"/>
              <a:t> (</a:t>
            </a:r>
            <a:r>
              <a:rPr lang="en-US" dirty="0" err="1"/>
              <a:t>IOException</a:t>
            </a:r>
            <a:r>
              <a:rPr lang="en-US" dirty="0"/>
              <a:t> </a:t>
            </a:r>
            <a:r>
              <a:rPr lang="en-US" dirty="0" err="1"/>
              <a:t>i</a:t>
            </a:r>
            <a:r>
              <a:rPr lang="en-US" dirty="0"/>
              <a:t>) {</a:t>
            </a:r>
          </a:p>
          <a:p>
            <a:pPr marL="0" indent="0" fontAlgn="base">
              <a:buNone/>
            </a:pPr>
            <a:r>
              <a:rPr lang="en-US" dirty="0" err="1"/>
              <a:t>i.</a:t>
            </a:r>
            <a:r>
              <a:rPr lang="en-US" b="1" dirty="0" err="1"/>
              <a:t>printStackTrace</a:t>
            </a:r>
            <a:r>
              <a:rPr lang="en-US" dirty="0"/>
              <a:t>();</a:t>
            </a:r>
          </a:p>
          <a:p>
            <a:pPr marL="0" indent="0" fontAlgn="base">
              <a:buNone/>
            </a:pPr>
            <a:r>
              <a:rPr lang="en-US" dirty="0"/>
              <a:t>return;</a:t>
            </a:r>
          </a:p>
          <a:p>
            <a:pPr marL="0" indent="0" fontAlgn="base">
              <a:buNone/>
            </a:pPr>
            <a:r>
              <a:rPr lang="en-US" dirty="0"/>
              <a:t>} </a:t>
            </a:r>
            <a:r>
              <a:rPr lang="en-US" b="1" dirty="0"/>
              <a:t>catch</a:t>
            </a:r>
            <a:r>
              <a:rPr lang="en-US" dirty="0"/>
              <a:t> (</a:t>
            </a:r>
            <a:r>
              <a:rPr lang="en-US" dirty="0" err="1"/>
              <a:t>ClassNotFoundException</a:t>
            </a:r>
            <a:r>
              <a:rPr lang="en-US" dirty="0"/>
              <a:t> c) {</a:t>
            </a:r>
          </a:p>
          <a:p>
            <a:pPr marL="0" indent="0" fontAlgn="base">
              <a:buNone/>
            </a:pPr>
            <a:r>
              <a:rPr lang="en-US" dirty="0" err="1"/>
              <a:t>System.out.</a:t>
            </a:r>
            <a:r>
              <a:rPr lang="en-US" b="1" dirty="0" err="1"/>
              <a:t>println</a:t>
            </a:r>
            <a:r>
              <a:rPr lang="en-US" dirty="0"/>
              <a:t>("Employee class not found");</a:t>
            </a:r>
          </a:p>
          <a:p>
            <a:pPr marL="0" indent="0" fontAlgn="base">
              <a:buNone/>
            </a:pPr>
            <a:r>
              <a:rPr lang="en-US" dirty="0" smtClean="0"/>
              <a:t>return;}</a:t>
            </a:r>
            <a:endParaRPr lang="en-US" dirty="0"/>
          </a:p>
          <a:p>
            <a:pPr marL="0" indent="0" fontAlgn="base">
              <a:buNone/>
            </a:pPr>
            <a:r>
              <a:rPr lang="en-US" dirty="0" err="1" smtClean="0"/>
              <a:t>System.out.</a:t>
            </a:r>
            <a:r>
              <a:rPr lang="en-US" b="1" dirty="0" err="1" smtClean="0"/>
              <a:t>println</a:t>
            </a:r>
            <a:r>
              <a:rPr lang="en-US" dirty="0"/>
              <a:t>("First Name of Employee: " + </a:t>
            </a:r>
            <a:r>
              <a:rPr lang="en-US" dirty="0" err="1"/>
              <a:t>emp.firstName</a:t>
            </a:r>
            <a:r>
              <a:rPr lang="en-US" dirty="0"/>
              <a:t>);</a:t>
            </a:r>
          </a:p>
          <a:p>
            <a:pPr marL="0" indent="0" fontAlgn="base">
              <a:buNone/>
            </a:pPr>
            <a:r>
              <a:rPr lang="en-US" dirty="0" err="1"/>
              <a:t>System.out.</a:t>
            </a:r>
            <a:r>
              <a:rPr lang="en-US" b="1" dirty="0" err="1"/>
              <a:t>println</a:t>
            </a:r>
            <a:r>
              <a:rPr lang="en-US" dirty="0"/>
              <a:t>("Last Name of Employee: " + </a:t>
            </a:r>
            <a:r>
              <a:rPr lang="en-US" dirty="0" err="1"/>
              <a:t>emp.lastName</a:t>
            </a:r>
            <a:r>
              <a:rPr lang="en-US" dirty="0"/>
              <a:t>);</a:t>
            </a:r>
          </a:p>
          <a:p>
            <a:pPr marL="0" indent="0" fontAlgn="base">
              <a:buNone/>
            </a:pPr>
            <a:r>
              <a:rPr lang="en-US" dirty="0" err="1"/>
              <a:t>System.out.println</a:t>
            </a:r>
            <a:r>
              <a:rPr lang="en-US" dirty="0"/>
              <a:t>("Company Name: "+</a:t>
            </a:r>
            <a:r>
              <a:rPr lang="en-US" dirty="0" err="1"/>
              <a:t>emp.companyName</a:t>
            </a:r>
            <a:r>
              <a:rPr lang="en-US" dirty="0"/>
              <a:t>);</a:t>
            </a:r>
          </a:p>
          <a:p>
            <a:pPr marL="0" indent="0" fontAlgn="base">
              <a:buNone/>
            </a:pPr>
            <a:r>
              <a:rPr lang="en-US" dirty="0" err="1"/>
              <a:t>System.out.</a:t>
            </a:r>
            <a:r>
              <a:rPr lang="en-US" b="1" dirty="0" err="1"/>
              <a:t>println</a:t>
            </a:r>
            <a:r>
              <a:rPr lang="en-US" dirty="0"/>
              <a:t>("Company CEO: "+</a:t>
            </a:r>
            <a:r>
              <a:rPr lang="en-US" dirty="0" err="1"/>
              <a:t>emp.companyCEO</a:t>
            </a:r>
            <a:r>
              <a:rPr lang="en-US" dirty="0" smtClean="0"/>
              <a:t>);</a:t>
            </a:r>
          </a:p>
          <a:p>
            <a:pPr marL="0" indent="0" fontAlgn="base">
              <a:buNone/>
            </a:pPr>
            <a:r>
              <a:rPr lang="en-US" dirty="0" err="1" smtClean="0"/>
              <a:t>System.out.</a:t>
            </a:r>
            <a:r>
              <a:rPr lang="en-US" b="1" dirty="0" err="1" smtClean="0"/>
              <a:t>println</a:t>
            </a:r>
            <a:r>
              <a:rPr lang="en-US" dirty="0"/>
              <a:t>("Company Address: "+</a:t>
            </a:r>
            <a:r>
              <a:rPr lang="en-US" dirty="0" err="1"/>
              <a:t>emp.address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482448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Externalization(Customize Serialization, Marshaling ,Unmarshaling)</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SOAP</a:t>
            </a:r>
          </a:p>
          <a:p>
            <a:r>
              <a:rPr lang="en-US" dirty="0" smtClean="0"/>
              <a:t>XML based </a:t>
            </a:r>
          </a:p>
          <a:p>
            <a:r>
              <a:rPr lang="en-US" dirty="0" smtClean="0"/>
              <a:t>Binary representation</a:t>
            </a:r>
            <a:endParaRPr lang="en-US" dirty="0"/>
          </a:p>
        </p:txBody>
      </p:sp>
    </p:spTree>
    <p:extLst>
      <p:ext uri="{BB962C8B-B14F-4D97-AF65-F5344CB8AC3E}">
        <p14:creationId xmlns:p14="http://schemas.microsoft.com/office/powerpoint/2010/main" val="28019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rot="20427179">
            <a:off x="1922689" y="2760136"/>
            <a:ext cx="5272025" cy="1967067"/>
          </a:xfrm>
        </p:spPr>
        <p:txBody>
          <a:bodyPr>
            <a:normAutofit/>
          </a:bodyPr>
          <a:lstStyle/>
          <a:p>
            <a:r>
              <a:rPr lang="en-US" sz="7200" dirty="0" smtClean="0"/>
              <a:t>Thank You</a:t>
            </a:r>
            <a:endParaRPr lang="en-US" sz="7200" dirty="0"/>
          </a:p>
        </p:txBody>
      </p:sp>
    </p:spTree>
    <p:extLst>
      <p:ext uri="{BB962C8B-B14F-4D97-AF65-F5344CB8AC3E}">
        <p14:creationId xmlns:p14="http://schemas.microsoft.com/office/powerpoint/2010/main" val="276755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What Is Serialization</a:t>
            </a:r>
          </a:p>
          <a:p>
            <a:r>
              <a:rPr lang="en-US"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What </a:t>
            </a:r>
            <a:r>
              <a:rPr lang="en-IN" b="1" dirty="0">
                <a:latin typeface="Times New Roman" panose="02020603050405020304" pitchFamily="18" charset="0"/>
                <a:cs typeface="Times New Roman" panose="02020603050405020304" pitchFamily="18" charset="0"/>
              </a:rPr>
              <a:t>is the need of serialization</a:t>
            </a:r>
            <a:r>
              <a:rPr lang="en-IN" b="1"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What is preserved when an object is </a:t>
            </a:r>
            <a:r>
              <a:rPr lang="en-US" b="1" dirty="0" smtClean="0">
                <a:latin typeface="Times New Roman" panose="02020603050405020304" pitchFamily="18" charset="0"/>
                <a:cs typeface="Times New Roman" panose="02020603050405020304" pitchFamily="18" charset="0"/>
              </a:rPr>
              <a:t>serialized</a:t>
            </a:r>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Object serialization was added to java in order to support which two </a:t>
            </a:r>
            <a:r>
              <a:rPr lang="en-IN" b="1" dirty="0" smtClean="0">
                <a:latin typeface="Times New Roman" panose="02020603050405020304" pitchFamily="18" charset="0"/>
                <a:cs typeface="Times New Roman" panose="02020603050405020304" pitchFamily="18" charset="0"/>
              </a:rPr>
              <a:t>features</a:t>
            </a:r>
          </a:p>
          <a:p>
            <a:r>
              <a:rPr lang="en-IN" b="1" dirty="0">
                <a:latin typeface="Times New Roman" panose="02020603050405020304" pitchFamily="18" charset="0"/>
                <a:cs typeface="Times New Roman" panose="02020603050405020304" pitchFamily="18" charset="0"/>
              </a:rPr>
              <a:t>What are the requirements we need to meet in order to serialize an object</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Transient </a:t>
            </a:r>
            <a:r>
              <a:rPr lang="en-US" b="1" dirty="0" smtClean="0">
                <a:latin typeface="Times New Roman" panose="02020603050405020304" pitchFamily="18" charset="0"/>
                <a:cs typeface="Times New Roman" panose="02020603050405020304" pitchFamily="18" charset="0"/>
              </a:rPr>
              <a:t>keyword</a:t>
            </a:r>
          </a:p>
          <a:p>
            <a:r>
              <a:rPr lang="en-US" b="1" dirty="0">
                <a:latin typeface="Times New Roman" panose="02020603050405020304" pitchFamily="18" charset="0"/>
                <a:cs typeface="Times New Roman" panose="02020603050405020304" pitchFamily="18" charset="0"/>
              </a:rPr>
              <a:t>Version </a:t>
            </a:r>
            <a:r>
              <a:rPr lang="en-US" b="1" dirty="0" smtClean="0">
                <a:latin typeface="Times New Roman" panose="02020603050405020304" pitchFamily="18" charset="0"/>
                <a:cs typeface="Times New Roman" panose="02020603050405020304" pitchFamily="18" charset="0"/>
              </a:rPr>
              <a:t>control</a:t>
            </a:r>
          </a:p>
          <a:p>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Process of </a:t>
            </a:r>
            <a:r>
              <a:rPr lang="en-US" b="1" dirty="0" smtClean="0">
                <a:latin typeface="Times New Roman" panose="02020603050405020304" pitchFamily="18" charset="0"/>
                <a:cs typeface="Times New Roman" panose="02020603050405020304" pitchFamily="18" charset="0"/>
              </a:rPr>
              <a:t>serialization</a:t>
            </a:r>
          </a:p>
          <a:p>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Process of </a:t>
            </a:r>
            <a:r>
              <a:rPr lang="en-US" b="1" dirty="0" smtClean="0">
                <a:latin typeface="Times New Roman" panose="02020603050405020304" pitchFamily="18" charset="0"/>
                <a:cs typeface="Times New Roman" panose="02020603050405020304" pitchFamily="18" charset="0"/>
              </a:rPr>
              <a:t>deserialization</a:t>
            </a:r>
          </a:p>
          <a:p>
            <a:r>
              <a:rPr lang="en-US" b="1" dirty="0" smtClean="0">
                <a:latin typeface="Times New Roman" panose="02020603050405020304" pitchFamily="18" charset="0"/>
                <a:cs typeface="Times New Roman" panose="02020603050405020304" pitchFamily="18" charset="0"/>
              </a:rPr>
              <a:t>Externalization(Customize Serialization, Marshaling ,Unmarshaling)</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657887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Serialization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892996" y="1615281"/>
            <a:ext cx="4657065" cy="3143250"/>
          </a:xfrm>
          <a:prstGeom prst="rect">
            <a:avLst/>
          </a:prstGeom>
          <a:effectLst>
            <a:reflection blurRad="215900" stA="99000" endPos="64000" dist="203200" dir="5400000" sy="-100000" algn="bl" rotWithShape="0"/>
          </a:effectLst>
          <a:scene3d>
            <a:camera prst="orthographicFront">
              <a:rot lat="841557" lon="1659893" rev="895954"/>
            </a:camera>
            <a:lightRig rig="threePt" dir="t"/>
          </a:scene3d>
          <a:sp3d z="76200"/>
        </p:spPr>
      </p:pic>
    </p:spTree>
    <p:extLst>
      <p:ext uri="{BB962C8B-B14F-4D97-AF65-F5344CB8AC3E}">
        <p14:creationId xmlns:p14="http://schemas.microsoft.com/office/powerpoint/2010/main" val="175682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dirty="0"/>
              <a:t>What is the need of serialization?</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When u create an object, it exists for as long as u need it, but under no circumstances does it exist when the program terminates. While this makes sense at first, there are situations in which it would be incredibly useful if an object could exist and hold its information even while the program wasn’t  running. Then the next time u started the program, the object would be there and it would have the same information it had, the previous time the program was running.</a:t>
            </a:r>
            <a:endParaRPr lang="en-US" dirty="0"/>
          </a:p>
          <a:p>
            <a:r>
              <a:rPr lang="en-US" dirty="0" smtClean="0"/>
              <a:t>H2 database which is IN MEMORY uses serialization to store your object into some file.</a:t>
            </a:r>
            <a:endParaRPr lang="en-US" dirty="0"/>
          </a:p>
        </p:txBody>
      </p:sp>
    </p:spTree>
    <p:extLst>
      <p:ext uri="{BB962C8B-B14F-4D97-AF65-F5344CB8AC3E}">
        <p14:creationId xmlns:p14="http://schemas.microsoft.com/office/powerpoint/2010/main" val="377497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preserved when an object is serialized</a:t>
            </a:r>
            <a:br>
              <a:rPr lang="en-US" dirty="0"/>
            </a:br>
            <a:endParaRPr lang="en-US" dirty="0"/>
          </a:p>
        </p:txBody>
      </p:sp>
      <p:sp>
        <p:nvSpPr>
          <p:cNvPr id="3" name="Content Placeholder 2"/>
          <p:cNvSpPr>
            <a:spLocks noGrp="1"/>
          </p:cNvSpPr>
          <p:nvPr>
            <p:ph idx="1"/>
          </p:nvPr>
        </p:nvSpPr>
        <p:spPr/>
        <p:txBody>
          <a:bodyPr/>
          <a:lstStyle/>
          <a:p>
            <a:r>
              <a:rPr lang="en-US" dirty="0" smtClean="0"/>
              <a:t>Its State Is Preserved </a:t>
            </a:r>
          </a:p>
          <a:p>
            <a:r>
              <a:rPr lang="en-US" dirty="0" smtClean="0"/>
              <a:t>That is actual value of fields in the class </a:t>
            </a:r>
          </a:p>
          <a:p>
            <a:r>
              <a:rPr lang="en-US" dirty="0" smtClean="0"/>
              <a:t>It also stored metadata about class</a:t>
            </a:r>
          </a:p>
          <a:p>
            <a:r>
              <a:rPr lang="en-US" dirty="0" smtClean="0"/>
              <a:t>That is Name of class ,</a:t>
            </a:r>
            <a:r>
              <a:rPr lang="en-US" dirty="0" err="1" smtClean="0"/>
              <a:t>serialVersionUID,SizeOfClass</a:t>
            </a:r>
            <a:r>
              <a:rPr lang="en-US" dirty="0" smtClean="0"/>
              <a:t> etc.</a:t>
            </a:r>
          </a:p>
          <a:p>
            <a:pPr marL="0" indent="0">
              <a:buNone/>
            </a:pPr>
            <a:endParaRPr lang="en-US" dirty="0"/>
          </a:p>
        </p:txBody>
      </p:sp>
    </p:spTree>
    <p:extLst>
      <p:ext uri="{BB962C8B-B14F-4D97-AF65-F5344CB8AC3E}">
        <p14:creationId xmlns:p14="http://schemas.microsoft.com/office/powerpoint/2010/main" val="12221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Object serialization was added to java in order to support which two features</a:t>
            </a:r>
            <a:br>
              <a:rPr lang="en-IN"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IN" dirty="0"/>
              <a:t>. </a:t>
            </a:r>
            <a:r>
              <a:rPr lang="en-IN" b="1" dirty="0"/>
              <a:t>Java’s RMI and Java Beans</a:t>
            </a:r>
            <a:r>
              <a:rPr lang="en-IN" b="1" dirty="0" smtClean="0"/>
              <a:t>.</a:t>
            </a:r>
          </a:p>
          <a:p>
            <a:r>
              <a:rPr lang="en-IN" dirty="0"/>
              <a:t>When </a:t>
            </a:r>
            <a:r>
              <a:rPr lang="en-IN" b="1" dirty="0"/>
              <a:t>JavaBean</a:t>
            </a:r>
            <a:r>
              <a:rPr lang="en-IN" dirty="0"/>
              <a:t> is used , it’s state information is generally configured at design time. This state information must be stored and later recovered when the program is started. Object serialization performs this task.</a:t>
            </a:r>
            <a:endParaRPr lang="en-US" dirty="0"/>
          </a:p>
          <a:p>
            <a:r>
              <a:rPr lang="en-IN" dirty="0"/>
              <a:t>In case of </a:t>
            </a:r>
            <a:r>
              <a:rPr lang="en-IN" b="1" dirty="0"/>
              <a:t>RMI</a:t>
            </a:r>
            <a:r>
              <a:rPr lang="en-IN" dirty="0"/>
              <a:t> , when object is sent over a network , its copy is sent through serialization mechanism.</a:t>
            </a:r>
            <a:endParaRPr lang="en-US" dirty="0"/>
          </a:p>
          <a:p>
            <a:endParaRPr lang="en-US" dirty="0"/>
          </a:p>
        </p:txBody>
      </p:sp>
    </p:spTree>
    <p:extLst>
      <p:ext uri="{BB962C8B-B14F-4D97-AF65-F5344CB8AC3E}">
        <p14:creationId xmlns:p14="http://schemas.microsoft.com/office/powerpoint/2010/main" val="341399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What are the requirements we need to meet in order to serialize an object</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t>Its class should implement the Serializable </a:t>
            </a:r>
            <a:r>
              <a:rPr lang="en-US" dirty="0" smtClean="0"/>
              <a:t>interface</a:t>
            </a:r>
          </a:p>
          <a:p>
            <a:r>
              <a:rPr lang="en-US" dirty="0" smtClean="0"/>
              <a:t>Serializable </a:t>
            </a:r>
            <a:r>
              <a:rPr lang="en-US" dirty="0"/>
              <a:t>interface is marker interface </a:t>
            </a:r>
            <a:endParaRPr lang="en-US" dirty="0"/>
          </a:p>
          <a:p>
            <a:r>
              <a:rPr lang="en-US" dirty="0" smtClean="0"/>
              <a:t>Serializability </a:t>
            </a:r>
            <a:r>
              <a:rPr lang="en-US" dirty="0"/>
              <a:t>is inherited – Dont have to implement Serializable on every class – Can just implement Serializable once along the class </a:t>
            </a:r>
            <a:r>
              <a:rPr lang="en-US" dirty="0" smtClean="0"/>
              <a:t>hierarchy</a:t>
            </a:r>
          </a:p>
          <a:p>
            <a:r>
              <a:rPr lang="en-IN" dirty="0"/>
              <a:t>class  non-static members should be of serialized nature</a:t>
            </a:r>
            <a:r>
              <a:rPr lang="en-IN" dirty="0" smtClean="0"/>
              <a:t>.(It means that they should not be transient)</a:t>
            </a:r>
          </a:p>
          <a:p>
            <a:r>
              <a:rPr lang="en-IN" dirty="0"/>
              <a:t>Classes which do not implement Serializable interface and are referenced within any </a:t>
            </a:r>
            <a:r>
              <a:rPr lang="en-IN" dirty="0" err="1"/>
              <a:t>serializable</a:t>
            </a:r>
            <a:r>
              <a:rPr lang="en-IN" dirty="0"/>
              <a:t> class, cannot be serialized; and will throw “</a:t>
            </a:r>
            <a:r>
              <a:rPr lang="en-IN" dirty="0" err="1"/>
              <a:t>java.io.NotSerializableException</a:t>
            </a:r>
            <a:r>
              <a:rPr lang="en-IN" dirty="0"/>
              <a:t>” exception. </a:t>
            </a:r>
            <a:endParaRPr lang="en-US" dirty="0"/>
          </a:p>
        </p:txBody>
      </p:sp>
    </p:spTree>
    <p:extLst>
      <p:ext uri="{BB962C8B-B14F-4D97-AF65-F5344CB8AC3E}">
        <p14:creationId xmlns:p14="http://schemas.microsoft.com/office/powerpoint/2010/main" val="216540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Transient </a:t>
            </a:r>
            <a:r>
              <a:rPr lang="en-US" b="1" dirty="0" smtClean="0">
                <a:latin typeface="Times New Roman" panose="02020603050405020304" pitchFamily="18" charset="0"/>
                <a:cs typeface="Times New Roman" panose="02020603050405020304" pitchFamily="18" charset="0"/>
              </a:rPr>
              <a:t>keyword &amp; Its Use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It will Ignored by the JVM </a:t>
            </a:r>
          </a:p>
          <a:p>
            <a:r>
              <a:rPr lang="en-IN" dirty="0"/>
              <a:t>Transient variables are given a value of null for object references and defaults (0, false, etc. ) for primitives</a:t>
            </a:r>
            <a:r>
              <a:rPr lang="en-IN" dirty="0" smtClean="0"/>
              <a:t>.</a:t>
            </a:r>
          </a:p>
          <a:p>
            <a:pPr lvl="0"/>
            <a:r>
              <a:rPr lang="en-IN" b="1" dirty="0"/>
              <a:t>any secure information</a:t>
            </a:r>
            <a:r>
              <a:rPr lang="en-IN" dirty="0"/>
              <a:t> which should not leak outside the JVM in any form (either in database OR byte stream).</a:t>
            </a:r>
            <a:endParaRPr lang="en-US" dirty="0"/>
          </a:p>
          <a:p>
            <a:r>
              <a:rPr lang="en-US" dirty="0" smtClean="0"/>
              <a:t>Note that static keywords also get ignored by JVM since they are not associated with object creation.</a:t>
            </a:r>
          </a:p>
          <a:p>
            <a:pPr marL="0" indent="0">
              <a:buNone/>
            </a:pPr>
            <a:endParaRPr lang="en-US" dirty="0"/>
          </a:p>
        </p:txBody>
      </p:sp>
    </p:spTree>
    <p:extLst>
      <p:ext uri="{BB962C8B-B14F-4D97-AF65-F5344CB8AC3E}">
        <p14:creationId xmlns:p14="http://schemas.microsoft.com/office/powerpoint/2010/main" val="162611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Version control</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It Must Be Same Because JVM verify SENDER and RECEIVER</a:t>
            </a:r>
          </a:p>
          <a:p>
            <a:r>
              <a:rPr lang="en-US" dirty="0" smtClean="0"/>
              <a:t>If Not same </a:t>
            </a:r>
            <a:r>
              <a:rPr lang="en-US" dirty="0" err="1" smtClean="0"/>
              <a:t>InvalidClassException</a:t>
            </a:r>
            <a:endParaRPr lang="en-US" dirty="0" smtClean="0"/>
          </a:p>
          <a:p>
            <a:r>
              <a:rPr lang="en-US" dirty="0" smtClean="0"/>
              <a:t>Also you can generate own SERIAL VERSION UID and its best practice too.</a:t>
            </a:r>
          </a:p>
          <a:p>
            <a:r>
              <a:rPr lang="en-US" dirty="0" smtClean="0"/>
              <a:t>There is tool for that which generate UID for you simply writing 2 commands.</a:t>
            </a:r>
          </a:p>
          <a:p>
            <a:pPr marL="0" indent="0">
              <a:buNone/>
            </a:pPr>
            <a:endParaRPr lang="en-US" dirty="0" smtClean="0"/>
          </a:p>
        </p:txBody>
      </p:sp>
    </p:spTree>
    <p:extLst>
      <p:ext uri="{BB962C8B-B14F-4D97-AF65-F5344CB8AC3E}">
        <p14:creationId xmlns:p14="http://schemas.microsoft.com/office/powerpoint/2010/main" val="3985322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1733</TotalTime>
  <Words>652</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Serialization</vt:lpstr>
      <vt:lpstr>Topics</vt:lpstr>
      <vt:lpstr>What Is Serialization </vt:lpstr>
      <vt:lpstr>What is the need of serialization? </vt:lpstr>
      <vt:lpstr>What is preserved when an object is serialized </vt:lpstr>
      <vt:lpstr>Object serialization was added to java in order to support which two features </vt:lpstr>
      <vt:lpstr>What are the requirements we need to meet in order to serialize an object </vt:lpstr>
      <vt:lpstr>Transient keyword &amp; Its Use </vt:lpstr>
      <vt:lpstr>Version control </vt:lpstr>
      <vt:lpstr>Process of serialization </vt:lpstr>
      <vt:lpstr>Process of deserialization </vt:lpstr>
      <vt:lpstr>Externalization(Customize Serialization, Marshaling ,Unmarshaling)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Ram</dc:creator>
  <cp:lastModifiedBy>Ram</cp:lastModifiedBy>
  <cp:revision>33</cp:revision>
  <dcterms:created xsi:type="dcterms:W3CDTF">2018-05-12T14:36:23Z</dcterms:created>
  <dcterms:modified xsi:type="dcterms:W3CDTF">2018-05-13T19:30:10Z</dcterms:modified>
</cp:coreProperties>
</file>