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95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A8D8-41CE-4B4B-9603-CA74C9E72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BB9E8-818B-DA4D-9006-9B4153DAC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DBA57-2E43-5A43-B944-CA327CE3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FE62-7792-8540-A812-1350FE48F47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FAAB-20D5-B04B-8C5A-1F90A2D9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7CF43-19BD-9B4F-9F45-1AAA4677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8F93-EB24-6C45-B7EE-62CB43DE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0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01FD-B4EA-ED43-870A-3FA3EB982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3C21E-C9FA-9B4C-9347-354ABD701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68144-FEC6-7B49-81FE-75496689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FE62-7792-8540-A812-1350FE48F47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44E28-80F9-0C40-B0C8-CD80653F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9A84C-EF6F-D54C-8193-2BA60A75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8F93-EB24-6C45-B7EE-62CB43DE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9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0BE11E-F19F-D340-8A57-7817C6B99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2DA7E-C683-2F44-8C75-612F49BC4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7A097-0D20-2D46-BA8F-BC6571E0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FE62-7792-8540-A812-1350FE48F47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A40A0-912F-FC43-A6D7-40EC5864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AD1F0-89E9-0841-BD2E-A3774B54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8F93-EB24-6C45-B7EE-62CB43DE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5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286C-EA3E-4946-AD2C-38963FAF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5AFAF-12AD-1941-803A-AC3B9FD2B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91AA-1EA2-FC43-B4F3-BAA8E1BA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FE62-7792-8540-A812-1350FE48F47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3DE7E-15B0-E448-8351-754369FF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A0033-71DF-A34C-9133-42C5AC6E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8F93-EB24-6C45-B7EE-62CB43DE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5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9710-931A-C54F-A52F-AA3BDC55F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1F294-792A-4C4C-9C1F-10D90CA78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9AFC0-C6BA-A940-BE1B-9C18B7EF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FE62-7792-8540-A812-1350FE48F47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EB304-D0FE-774E-B686-A060921B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7FA34-9923-B549-BB0A-7F3F17F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8F93-EB24-6C45-B7EE-62CB43DE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6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5E65-046F-4C44-AA64-BF7A41AC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81296-D9E1-BD4E-BBCE-01D5805E6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CD08C-A49D-C54A-8CA8-81A9EF306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C7E5C-14FA-484C-B9AE-0271F8DC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FE62-7792-8540-A812-1350FE48F47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64481-E022-4746-87A8-17F5A54D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38964-6CB3-914E-9739-21E57E8E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8F93-EB24-6C45-B7EE-62CB43DE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1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80EC-B5D7-A74A-AA05-EF725E8F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E5518-4F8A-AA41-9679-E7C0C96AE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0CE70-B96F-C94B-9874-E89B41416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8B52B-B60E-F74D-AB08-8208DD4C0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513BC-C26D-FB45-8C7C-9296BF3CD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83B5F3-25F6-FC49-9395-B8CD0275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FE62-7792-8540-A812-1350FE48F47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249B8-DA8C-F54A-A866-EBF01C2E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CB860-0E54-F34C-A034-81AD447C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8F93-EB24-6C45-B7EE-62CB43DE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4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B4BE-14F6-E44C-85CB-9C03FD5D1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845E9-821E-5F42-80D5-049E6773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FE62-7792-8540-A812-1350FE48F47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F9591-48B5-FE4F-A357-544B8D5A7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87154-69E0-9044-AB57-00CEABE0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8F93-EB24-6C45-B7EE-62CB43DE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2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0FCC0-8374-2C48-9996-E67F56E5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FE62-7792-8540-A812-1350FE48F47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83C6F-08AD-B444-8BEB-844FE74F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8BC56-7028-034E-B89D-26A31D23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8F93-EB24-6C45-B7EE-62CB43DE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5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A65C-CF2E-F349-9D8B-A6C0DCB28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463BB-ABE8-EC48-B475-D2FCB646C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8CB6C-1929-F941-9779-9242C501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75214-FE24-3B49-B3AB-291C2F82A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FE62-7792-8540-A812-1350FE48F47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0BBFA-8253-8D41-BDD8-BD7D7D35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4C07D-F3BE-A34C-9ECC-536371E5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8F93-EB24-6C45-B7EE-62CB43DE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9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29F55-29E0-0443-B7F1-290A68C2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BD6CB-BA58-1442-8C9A-51997D788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C48EC-809D-774D-8611-B64872C4C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750D0-B27E-CD43-B438-22940126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FE62-7792-8540-A812-1350FE48F47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89291-9213-364A-A21A-10CC0917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FE56D-773E-0441-9E67-F421AEED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8F93-EB24-6C45-B7EE-62CB43DE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1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727E4C-9F97-3842-A0EA-8D81606E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F0A06-1D2B-9E4B-8044-B596062F5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83E23-2573-0B41-88FF-72FE5A54E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0FE62-7792-8540-A812-1350FE48F47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F1D97-EA0B-A64B-9595-14B7F32A7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5EC19-EE23-BB40-AF4A-4AB5252A1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18F93-EB24-6C45-B7EE-62CB43DE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7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EFFE78-0FD2-054E-8C96-17CDD636D6EA}"/>
              </a:ext>
            </a:extLst>
          </p:cNvPr>
          <p:cNvSpPr/>
          <p:nvPr/>
        </p:nvSpPr>
        <p:spPr>
          <a:xfrm>
            <a:off x="1949964" y="0"/>
            <a:ext cx="10242037" cy="10033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EE3A7-1EFD-E940-9905-BC775B58E674}"/>
              </a:ext>
            </a:extLst>
          </p:cNvPr>
          <p:cNvSpPr/>
          <p:nvPr/>
        </p:nvSpPr>
        <p:spPr>
          <a:xfrm>
            <a:off x="0" y="1003379"/>
            <a:ext cx="1949964" cy="5854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1111FB-A7D0-9843-90E4-540A856EAF6E}"/>
              </a:ext>
            </a:extLst>
          </p:cNvPr>
          <p:cNvSpPr/>
          <p:nvPr/>
        </p:nvSpPr>
        <p:spPr>
          <a:xfrm>
            <a:off x="1949964" y="6379614"/>
            <a:ext cx="10242036" cy="4783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5AF53F92-AC76-524D-BDBA-153F67331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949964" cy="98219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7AE96DC-15F0-5C4D-A9BC-58146F879F50}"/>
              </a:ext>
            </a:extLst>
          </p:cNvPr>
          <p:cNvSpPr/>
          <p:nvPr/>
        </p:nvSpPr>
        <p:spPr>
          <a:xfrm>
            <a:off x="11216072" y="197514"/>
            <a:ext cx="682487" cy="67775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82631D-5B1F-064A-B7E7-5BBF874FE94A}"/>
              </a:ext>
            </a:extLst>
          </p:cNvPr>
          <p:cNvSpPr txBox="1"/>
          <p:nvPr/>
        </p:nvSpPr>
        <p:spPr>
          <a:xfrm>
            <a:off x="10062185" y="336336"/>
            <a:ext cx="1203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DC0DA-A883-0141-9DF0-2DDE1A5285A2}"/>
              </a:ext>
            </a:extLst>
          </p:cNvPr>
          <p:cNvSpPr txBox="1"/>
          <p:nvPr/>
        </p:nvSpPr>
        <p:spPr>
          <a:xfrm>
            <a:off x="1" y="1024565"/>
            <a:ext cx="1949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Menu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Navigasi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A0625-3AB1-4007-AD57-F6B62CB848AD}"/>
              </a:ext>
            </a:extLst>
          </p:cNvPr>
          <p:cNvSpPr txBox="1"/>
          <p:nvPr/>
        </p:nvSpPr>
        <p:spPr>
          <a:xfrm>
            <a:off x="1" y="1445861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Dashboard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BB62BA-1DC0-4BE1-8089-2201FF64C573}"/>
              </a:ext>
            </a:extLst>
          </p:cNvPr>
          <p:cNvSpPr txBox="1"/>
          <p:nvPr/>
        </p:nvSpPr>
        <p:spPr>
          <a:xfrm>
            <a:off x="1" y="1875467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Data User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50A721-F37A-4650-A4AD-E6471D6A1F22}"/>
              </a:ext>
            </a:extLst>
          </p:cNvPr>
          <p:cNvSpPr txBox="1"/>
          <p:nvPr/>
        </p:nvSpPr>
        <p:spPr>
          <a:xfrm>
            <a:off x="1" y="2295481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Data Proyek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EC5F9F-5804-4800-9F2F-6C697720EF27}"/>
              </a:ext>
            </a:extLst>
          </p:cNvPr>
          <p:cNvSpPr txBox="1"/>
          <p:nvPr/>
        </p:nvSpPr>
        <p:spPr>
          <a:xfrm>
            <a:off x="1" y="2737912"/>
            <a:ext cx="1949963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Uraian Kerja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E02174-8DA2-4D4F-B934-FC60E27B830F}"/>
              </a:ext>
            </a:extLst>
          </p:cNvPr>
          <p:cNvSpPr txBox="1"/>
          <p:nvPr/>
        </p:nvSpPr>
        <p:spPr>
          <a:xfrm>
            <a:off x="1" y="3177590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Jadwal Rencana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F37973-F47C-4D2F-BC7D-C1CFD78C3D00}"/>
              </a:ext>
            </a:extLst>
          </p:cNvPr>
          <p:cNvSpPr txBox="1"/>
          <p:nvPr/>
        </p:nvSpPr>
        <p:spPr>
          <a:xfrm>
            <a:off x="1" y="3617268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Realisasi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9A5F86-54AD-4C19-BA1B-34E05D0F90EF}"/>
              </a:ext>
            </a:extLst>
          </p:cNvPr>
          <p:cNvSpPr txBox="1"/>
          <p:nvPr/>
        </p:nvSpPr>
        <p:spPr>
          <a:xfrm>
            <a:off x="1" y="4056946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Laporan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12AA20-9A68-4F97-91C4-74C111FC7E89}"/>
              </a:ext>
            </a:extLst>
          </p:cNvPr>
          <p:cNvSpPr txBox="1"/>
          <p:nvPr/>
        </p:nvSpPr>
        <p:spPr>
          <a:xfrm>
            <a:off x="1" y="4496624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Tagihan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0BE406-6CB1-4B00-BFEC-3D49E642F2D7}"/>
              </a:ext>
            </a:extLst>
          </p:cNvPr>
          <p:cNvSpPr txBox="1"/>
          <p:nvPr/>
        </p:nvSpPr>
        <p:spPr>
          <a:xfrm>
            <a:off x="2600227" y="62297"/>
            <a:ext cx="628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Sistem Informasi Manajemen Proyek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58104-283F-4FBD-9270-CB00ABAA1DB4}"/>
              </a:ext>
            </a:extLst>
          </p:cNvPr>
          <p:cNvSpPr txBox="1"/>
          <p:nvPr/>
        </p:nvSpPr>
        <p:spPr>
          <a:xfrm>
            <a:off x="2600227" y="454496"/>
            <a:ext cx="649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PT. Pelabuhan Indonesia II (Persero) Cabang Jambi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808E86-5EE9-49A8-BF65-E0BCA952FD68}"/>
              </a:ext>
            </a:extLst>
          </p:cNvPr>
          <p:cNvGrpSpPr/>
          <p:nvPr/>
        </p:nvGrpSpPr>
        <p:grpSpPr>
          <a:xfrm>
            <a:off x="1989720" y="228207"/>
            <a:ext cx="594852" cy="551914"/>
            <a:chOff x="1949964" y="241459"/>
            <a:chExt cx="594852" cy="551914"/>
          </a:xfrm>
        </p:grpSpPr>
        <p:sp>
          <p:nvSpPr>
            <p:cNvPr id="2" name="Equals 1">
              <a:extLst>
                <a:ext uri="{FF2B5EF4-FFF2-40B4-BE49-F238E27FC236}">
                  <a16:creationId xmlns:a16="http://schemas.microsoft.com/office/drawing/2014/main" id="{1D828F0E-5C74-4BCF-A641-131E5176214F}"/>
                </a:ext>
              </a:extLst>
            </p:cNvPr>
            <p:cNvSpPr/>
            <p:nvPr/>
          </p:nvSpPr>
          <p:spPr>
            <a:xfrm>
              <a:off x="1949964" y="241459"/>
              <a:ext cx="594852" cy="307777"/>
            </a:xfrm>
            <a:prstGeom prst="mathEqual">
              <a:avLst>
                <a:gd name="adj1" fmla="val 23520"/>
                <a:gd name="adj2" fmla="val 24037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920B3509-17DC-4B15-B6E7-339B2B7D3E60}"/>
                </a:ext>
              </a:extLst>
            </p:cNvPr>
            <p:cNvSpPr/>
            <p:nvPr/>
          </p:nvSpPr>
          <p:spPr>
            <a:xfrm>
              <a:off x="1949964" y="454496"/>
              <a:ext cx="594852" cy="338877"/>
            </a:xfrm>
            <a:prstGeom prst="mathMinus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AAA90A3-5835-406C-9A47-87E19CFEAA1D}"/>
              </a:ext>
            </a:extLst>
          </p:cNvPr>
          <p:cNvSpPr txBox="1"/>
          <p:nvPr/>
        </p:nvSpPr>
        <p:spPr>
          <a:xfrm>
            <a:off x="2282727" y="1239368"/>
            <a:ext cx="2246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URAIAN KERJA</a:t>
            </a:r>
            <a:endParaRPr lang="en-US" sz="2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AAFB51-9D8D-415E-BF7C-2D0DFCCE06B9}"/>
              </a:ext>
            </a:extLst>
          </p:cNvPr>
          <p:cNvSpPr txBox="1"/>
          <p:nvPr/>
        </p:nvSpPr>
        <p:spPr>
          <a:xfrm>
            <a:off x="4587269" y="1258506"/>
            <a:ext cx="139736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ID PROYEK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" name="Action Button: Go Back or Previous 2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BF4E12B-B384-4845-8DD3-0DD045DE0D80}"/>
              </a:ext>
            </a:extLst>
          </p:cNvPr>
          <p:cNvSpPr/>
          <p:nvPr/>
        </p:nvSpPr>
        <p:spPr>
          <a:xfrm rot="16200000">
            <a:off x="8096870" y="1290134"/>
            <a:ext cx="338443" cy="325580"/>
          </a:xfrm>
          <a:prstGeom prst="actionButtonBackPreviou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977CFC-96EF-4186-82B1-4F1451F47A99}"/>
              </a:ext>
            </a:extLst>
          </p:cNvPr>
          <p:cNvSpPr txBox="1"/>
          <p:nvPr/>
        </p:nvSpPr>
        <p:spPr>
          <a:xfrm>
            <a:off x="6091396" y="1268203"/>
            <a:ext cx="1880020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0001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5143B1-2475-4FDB-94B2-530E8296D166}"/>
              </a:ext>
            </a:extLst>
          </p:cNvPr>
          <p:cNvSpPr txBox="1"/>
          <p:nvPr/>
        </p:nvSpPr>
        <p:spPr>
          <a:xfrm>
            <a:off x="2308127" y="1881009"/>
            <a:ext cx="194996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NAMA PROYEK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7034F2-E9E3-406F-9E08-20E6553A8414}"/>
              </a:ext>
            </a:extLst>
          </p:cNvPr>
          <p:cNvSpPr txBox="1"/>
          <p:nvPr/>
        </p:nvSpPr>
        <p:spPr>
          <a:xfrm>
            <a:off x="4663818" y="1852383"/>
            <a:ext cx="5846403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Pengadaan dan Pemasangan Perangkat CCTV di Pel...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708C8F-258C-415D-8F13-B332D67F3659}"/>
              </a:ext>
            </a:extLst>
          </p:cNvPr>
          <p:cNvSpPr txBox="1"/>
          <p:nvPr/>
        </p:nvSpPr>
        <p:spPr>
          <a:xfrm>
            <a:off x="4663818" y="2423685"/>
            <a:ext cx="1320818" cy="35394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7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Tampilkan</a:t>
            </a:r>
            <a:endParaRPr lang="en-US" sz="17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6C07F8-2FDD-4838-9C72-23BE07C5575E}"/>
              </a:ext>
            </a:extLst>
          </p:cNvPr>
          <p:cNvSpPr txBox="1"/>
          <p:nvPr/>
        </p:nvSpPr>
        <p:spPr>
          <a:xfrm>
            <a:off x="6324600" y="2423685"/>
            <a:ext cx="2104280" cy="35394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7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Input Uraian Baru</a:t>
            </a:r>
            <a:endParaRPr lang="en-US" sz="17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8AB5D9A-E99A-4DEF-A5C3-9F8111FC8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127" y="3123755"/>
            <a:ext cx="9590432" cy="135485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F92495D-44DE-40C5-BBC5-9B978A5C21D6}"/>
              </a:ext>
            </a:extLst>
          </p:cNvPr>
          <p:cNvSpPr txBox="1"/>
          <p:nvPr/>
        </p:nvSpPr>
        <p:spPr>
          <a:xfrm>
            <a:off x="4101252" y="3793441"/>
            <a:ext cx="36711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700" b="1" i="1" dirty="0">
                <a:solidFill>
                  <a:srgbClr val="C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Tidak Ada Data!</a:t>
            </a:r>
            <a:endParaRPr lang="en-US" sz="1700" b="1" i="1" dirty="0">
              <a:solidFill>
                <a:srgbClr val="C0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3EE985-A12D-474A-B68B-F8849CD33494}"/>
              </a:ext>
            </a:extLst>
          </p:cNvPr>
          <p:cNvSpPr txBox="1"/>
          <p:nvPr/>
        </p:nvSpPr>
        <p:spPr>
          <a:xfrm>
            <a:off x="10967484" y="3783109"/>
            <a:ext cx="931075" cy="35394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7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Edit</a:t>
            </a:r>
            <a:endParaRPr lang="en-US" sz="17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06DB2D-D3C9-4256-B34A-F04AB1B76AE9}"/>
              </a:ext>
            </a:extLst>
          </p:cNvPr>
          <p:cNvSpPr txBox="1"/>
          <p:nvPr/>
        </p:nvSpPr>
        <p:spPr>
          <a:xfrm>
            <a:off x="1953026" y="6475055"/>
            <a:ext cx="649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Copyright (C) 2019 – 2020 TeknikIPC. All rights reserved. 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556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EFFE78-0FD2-054E-8C96-17CDD636D6EA}"/>
              </a:ext>
            </a:extLst>
          </p:cNvPr>
          <p:cNvSpPr/>
          <p:nvPr/>
        </p:nvSpPr>
        <p:spPr>
          <a:xfrm>
            <a:off x="1949964" y="0"/>
            <a:ext cx="10242037" cy="10033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EE3A7-1EFD-E940-9905-BC775B58E674}"/>
              </a:ext>
            </a:extLst>
          </p:cNvPr>
          <p:cNvSpPr/>
          <p:nvPr/>
        </p:nvSpPr>
        <p:spPr>
          <a:xfrm>
            <a:off x="0" y="1003379"/>
            <a:ext cx="1949964" cy="5854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1111FB-A7D0-9843-90E4-540A856EAF6E}"/>
              </a:ext>
            </a:extLst>
          </p:cNvPr>
          <p:cNvSpPr/>
          <p:nvPr/>
        </p:nvSpPr>
        <p:spPr>
          <a:xfrm>
            <a:off x="1949964" y="6379614"/>
            <a:ext cx="10242036" cy="4783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5AF53F92-AC76-524D-BDBA-153F67331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949964" cy="98219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7AE96DC-15F0-5C4D-A9BC-58146F879F50}"/>
              </a:ext>
            </a:extLst>
          </p:cNvPr>
          <p:cNvSpPr/>
          <p:nvPr/>
        </p:nvSpPr>
        <p:spPr>
          <a:xfrm>
            <a:off x="11216072" y="197514"/>
            <a:ext cx="682487" cy="67775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82631D-5B1F-064A-B7E7-5BBF874FE94A}"/>
              </a:ext>
            </a:extLst>
          </p:cNvPr>
          <p:cNvSpPr txBox="1"/>
          <p:nvPr/>
        </p:nvSpPr>
        <p:spPr>
          <a:xfrm>
            <a:off x="10062185" y="336336"/>
            <a:ext cx="1203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DC0DA-A883-0141-9DF0-2DDE1A5285A2}"/>
              </a:ext>
            </a:extLst>
          </p:cNvPr>
          <p:cNvSpPr txBox="1"/>
          <p:nvPr/>
        </p:nvSpPr>
        <p:spPr>
          <a:xfrm>
            <a:off x="1" y="1024565"/>
            <a:ext cx="1949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Menu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Navigasi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A0625-3AB1-4007-AD57-F6B62CB848AD}"/>
              </a:ext>
            </a:extLst>
          </p:cNvPr>
          <p:cNvSpPr txBox="1"/>
          <p:nvPr/>
        </p:nvSpPr>
        <p:spPr>
          <a:xfrm>
            <a:off x="1" y="1445861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Dashboard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BB62BA-1DC0-4BE1-8089-2201FF64C573}"/>
              </a:ext>
            </a:extLst>
          </p:cNvPr>
          <p:cNvSpPr txBox="1"/>
          <p:nvPr/>
        </p:nvSpPr>
        <p:spPr>
          <a:xfrm>
            <a:off x="1" y="1875467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Data User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50A721-F37A-4650-A4AD-E6471D6A1F22}"/>
              </a:ext>
            </a:extLst>
          </p:cNvPr>
          <p:cNvSpPr txBox="1"/>
          <p:nvPr/>
        </p:nvSpPr>
        <p:spPr>
          <a:xfrm>
            <a:off x="1" y="2295481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Data Proyek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EC5F9F-5804-4800-9F2F-6C697720EF27}"/>
              </a:ext>
            </a:extLst>
          </p:cNvPr>
          <p:cNvSpPr txBox="1"/>
          <p:nvPr/>
        </p:nvSpPr>
        <p:spPr>
          <a:xfrm>
            <a:off x="1" y="2737912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Uraian Kerja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E02174-8DA2-4D4F-B934-FC60E27B830F}"/>
              </a:ext>
            </a:extLst>
          </p:cNvPr>
          <p:cNvSpPr txBox="1"/>
          <p:nvPr/>
        </p:nvSpPr>
        <p:spPr>
          <a:xfrm>
            <a:off x="-2241" y="3148094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Jadwal Rencana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F37973-F47C-4D2F-BC7D-C1CFD78C3D00}"/>
              </a:ext>
            </a:extLst>
          </p:cNvPr>
          <p:cNvSpPr txBox="1"/>
          <p:nvPr/>
        </p:nvSpPr>
        <p:spPr>
          <a:xfrm>
            <a:off x="1" y="3617268"/>
            <a:ext cx="1949963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Realisasi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9A5F86-54AD-4C19-BA1B-34E05D0F90EF}"/>
              </a:ext>
            </a:extLst>
          </p:cNvPr>
          <p:cNvSpPr txBox="1"/>
          <p:nvPr/>
        </p:nvSpPr>
        <p:spPr>
          <a:xfrm>
            <a:off x="1" y="4056946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Laporan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12AA20-9A68-4F97-91C4-74C111FC7E89}"/>
              </a:ext>
            </a:extLst>
          </p:cNvPr>
          <p:cNvSpPr txBox="1"/>
          <p:nvPr/>
        </p:nvSpPr>
        <p:spPr>
          <a:xfrm>
            <a:off x="1" y="4496624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Tagihan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0BE406-6CB1-4B00-BFEC-3D49E642F2D7}"/>
              </a:ext>
            </a:extLst>
          </p:cNvPr>
          <p:cNvSpPr txBox="1"/>
          <p:nvPr/>
        </p:nvSpPr>
        <p:spPr>
          <a:xfrm>
            <a:off x="2600227" y="62297"/>
            <a:ext cx="628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Sistem Informasi Manajemen Proyek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58104-283F-4FBD-9270-CB00ABAA1DB4}"/>
              </a:ext>
            </a:extLst>
          </p:cNvPr>
          <p:cNvSpPr txBox="1"/>
          <p:nvPr/>
        </p:nvSpPr>
        <p:spPr>
          <a:xfrm>
            <a:off x="2600227" y="454496"/>
            <a:ext cx="649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PT. Pelabuhan Indonesia II (Persero) Cabang Jambi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808E86-5EE9-49A8-BF65-E0BCA952FD68}"/>
              </a:ext>
            </a:extLst>
          </p:cNvPr>
          <p:cNvGrpSpPr/>
          <p:nvPr/>
        </p:nvGrpSpPr>
        <p:grpSpPr>
          <a:xfrm>
            <a:off x="1989720" y="228207"/>
            <a:ext cx="594852" cy="551914"/>
            <a:chOff x="1949964" y="241459"/>
            <a:chExt cx="594852" cy="551914"/>
          </a:xfrm>
        </p:grpSpPr>
        <p:sp>
          <p:nvSpPr>
            <p:cNvPr id="2" name="Equals 1">
              <a:extLst>
                <a:ext uri="{FF2B5EF4-FFF2-40B4-BE49-F238E27FC236}">
                  <a16:creationId xmlns:a16="http://schemas.microsoft.com/office/drawing/2014/main" id="{1D828F0E-5C74-4BCF-A641-131E5176214F}"/>
                </a:ext>
              </a:extLst>
            </p:cNvPr>
            <p:cNvSpPr/>
            <p:nvPr/>
          </p:nvSpPr>
          <p:spPr>
            <a:xfrm>
              <a:off x="1949964" y="241459"/>
              <a:ext cx="594852" cy="307777"/>
            </a:xfrm>
            <a:prstGeom prst="mathEqual">
              <a:avLst>
                <a:gd name="adj1" fmla="val 23520"/>
                <a:gd name="adj2" fmla="val 24037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920B3509-17DC-4B15-B6E7-339B2B7D3E60}"/>
                </a:ext>
              </a:extLst>
            </p:cNvPr>
            <p:cNvSpPr/>
            <p:nvPr/>
          </p:nvSpPr>
          <p:spPr>
            <a:xfrm>
              <a:off x="1949964" y="454496"/>
              <a:ext cx="594852" cy="338877"/>
            </a:xfrm>
            <a:prstGeom prst="mathMinus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AAA90A3-5835-406C-9A47-87E19CFEAA1D}"/>
              </a:ext>
            </a:extLst>
          </p:cNvPr>
          <p:cNvSpPr txBox="1"/>
          <p:nvPr/>
        </p:nvSpPr>
        <p:spPr>
          <a:xfrm>
            <a:off x="2282727" y="1170544"/>
            <a:ext cx="2623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UBAH REALISASI</a:t>
            </a:r>
            <a:endParaRPr lang="en-US" sz="2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5143B1-2475-4FDB-94B2-530E8296D166}"/>
              </a:ext>
            </a:extLst>
          </p:cNvPr>
          <p:cNvSpPr txBox="1"/>
          <p:nvPr/>
        </p:nvSpPr>
        <p:spPr>
          <a:xfrm>
            <a:off x="2282727" y="1695049"/>
            <a:ext cx="194996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NAMA PROYEK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7034F2-E9E3-406F-9E08-20E6553A8414}"/>
              </a:ext>
            </a:extLst>
          </p:cNvPr>
          <p:cNvSpPr txBox="1"/>
          <p:nvPr/>
        </p:nvSpPr>
        <p:spPr>
          <a:xfrm>
            <a:off x="5096439" y="1666423"/>
            <a:ext cx="5846403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Pengadaan dan Pemasangan Perangkat CCTV di Pel...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708C8F-258C-415D-8F13-B332D67F3659}"/>
              </a:ext>
            </a:extLst>
          </p:cNvPr>
          <p:cNvSpPr txBox="1"/>
          <p:nvPr/>
        </p:nvSpPr>
        <p:spPr>
          <a:xfrm>
            <a:off x="7559186" y="2109521"/>
            <a:ext cx="1326893" cy="35394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7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Simpan</a:t>
            </a:r>
            <a:endParaRPr lang="en-US" sz="17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06DB2D-D3C9-4256-B34A-F04AB1B76AE9}"/>
              </a:ext>
            </a:extLst>
          </p:cNvPr>
          <p:cNvSpPr txBox="1"/>
          <p:nvPr/>
        </p:nvSpPr>
        <p:spPr>
          <a:xfrm>
            <a:off x="1953026" y="6475055"/>
            <a:ext cx="649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Copyright (C) 2019 – 2020 TeknikIPC. All rights reserved. 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3B897D-F1D7-4535-A0A3-D33445CA94CC}"/>
              </a:ext>
            </a:extLst>
          </p:cNvPr>
          <p:cNvSpPr txBox="1"/>
          <p:nvPr/>
        </p:nvSpPr>
        <p:spPr>
          <a:xfrm>
            <a:off x="2282727" y="2115600"/>
            <a:ext cx="15073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MINGGU KE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5F9364-1F41-485D-8892-D396A5B56D02}"/>
              </a:ext>
            </a:extLst>
          </p:cNvPr>
          <p:cNvSpPr txBox="1"/>
          <p:nvPr/>
        </p:nvSpPr>
        <p:spPr>
          <a:xfrm>
            <a:off x="5080560" y="2109521"/>
            <a:ext cx="1113764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61AC2B-B9AB-42BA-8748-2ADF90F5AD12}"/>
              </a:ext>
            </a:extLst>
          </p:cNvPr>
          <p:cNvSpPr txBox="1"/>
          <p:nvPr/>
        </p:nvSpPr>
        <p:spPr>
          <a:xfrm>
            <a:off x="9615947" y="2109521"/>
            <a:ext cx="1326893" cy="3600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7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Batal</a:t>
            </a:r>
            <a:endParaRPr lang="en-US" sz="17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1FF20B4-3DBB-4D05-A1AD-7BD418DC8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69" y="2652634"/>
            <a:ext cx="9891250" cy="359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49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EFFE78-0FD2-054E-8C96-17CDD636D6EA}"/>
              </a:ext>
            </a:extLst>
          </p:cNvPr>
          <p:cNvSpPr/>
          <p:nvPr/>
        </p:nvSpPr>
        <p:spPr>
          <a:xfrm>
            <a:off x="1949964" y="0"/>
            <a:ext cx="10242037" cy="10033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EE3A7-1EFD-E940-9905-BC775B58E674}"/>
              </a:ext>
            </a:extLst>
          </p:cNvPr>
          <p:cNvSpPr/>
          <p:nvPr/>
        </p:nvSpPr>
        <p:spPr>
          <a:xfrm>
            <a:off x="0" y="1003379"/>
            <a:ext cx="1949964" cy="5854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1111FB-A7D0-9843-90E4-540A856EAF6E}"/>
              </a:ext>
            </a:extLst>
          </p:cNvPr>
          <p:cNvSpPr/>
          <p:nvPr/>
        </p:nvSpPr>
        <p:spPr>
          <a:xfrm>
            <a:off x="1949964" y="6379614"/>
            <a:ext cx="10242036" cy="4783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5AF53F92-AC76-524D-BDBA-153F67331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949964" cy="98219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7AE96DC-15F0-5C4D-A9BC-58146F879F50}"/>
              </a:ext>
            </a:extLst>
          </p:cNvPr>
          <p:cNvSpPr/>
          <p:nvPr/>
        </p:nvSpPr>
        <p:spPr>
          <a:xfrm>
            <a:off x="11216072" y="197514"/>
            <a:ext cx="682487" cy="67775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82631D-5B1F-064A-B7E7-5BBF874FE94A}"/>
              </a:ext>
            </a:extLst>
          </p:cNvPr>
          <p:cNvSpPr txBox="1"/>
          <p:nvPr/>
        </p:nvSpPr>
        <p:spPr>
          <a:xfrm>
            <a:off x="10062185" y="336336"/>
            <a:ext cx="1203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DC0DA-A883-0141-9DF0-2DDE1A5285A2}"/>
              </a:ext>
            </a:extLst>
          </p:cNvPr>
          <p:cNvSpPr txBox="1"/>
          <p:nvPr/>
        </p:nvSpPr>
        <p:spPr>
          <a:xfrm>
            <a:off x="1" y="1024565"/>
            <a:ext cx="1949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Menu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Navigasi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A0625-3AB1-4007-AD57-F6B62CB848AD}"/>
              </a:ext>
            </a:extLst>
          </p:cNvPr>
          <p:cNvSpPr txBox="1"/>
          <p:nvPr/>
        </p:nvSpPr>
        <p:spPr>
          <a:xfrm>
            <a:off x="1" y="1445861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Dashboard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BB62BA-1DC0-4BE1-8089-2201FF64C573}"/>
              </a:ext>
            </a:extLst>
          </p:cNvPr>
          <p:cNvSpPr txBox="1"/>
          <p:nvPr/>
        </p:nvSpPr>
        <p:spPr>
          <a:xfrm>
            <a:off x="1" y="1875467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Data User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50A721-F37A-4650-A4AD-E6471D6A1F22}"/>
              </a:ext>
            </a:extLst>
          </p:cNvPr>
          <p:cNvSpPr txBox="1"/>
          <p:nvPr/>
        </p:nvSpPr>
        <p:spPr>
          <a:xfrm>
            <a:off x="1" y="2295481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Data Proyek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EC5F9F-5804-4800-9F2F-6C697720EF27}"/>
              </a:ext>
            </a:extLst>
          </p:cNvPr>
          <p:cNvSpPr txBox="1"/>
          <p:nvPr/>
        </p:nvSpPr>
        <p:spPr>
          <a:xfrm>
            <a:off x="1" y="2737912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Uraian Kerja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E02174-8DA2-4D4F-B934-FC60E27B830F}"/>
              </a:ext>
            </a:extLst>
          </p:cNvPr>
          <p:cNvSpPr txBox="1"/>
          <p:nvPr/>
        </p:nvSpPr>
        <p:spPr>
          <a:xfrm>
            <a:off x="-2241" y="3148094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Jadwal Rencana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F37973-F47C-4D2F-BC7D-C1CFD78C3D00}"/>
              </a:ext>
            </a:extLst>
          </p:cNvPr>
          <p:cNvSpPr txBox="1"/>
          <p:nvPr/>
        </p:nvSpPr>
        <p:spPr>
          <a:xfrm>
            <a:off x="1" y="3617268"/>
            <a:ext cx="1949963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Realisasi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9A5F86-54AD-4C19-BA1B-34E05D0F90EF}"/>
              </a:ext>
            </a:extLst>
          </p:cNvPr>
          <p:cNvSpPr txBox="1"/>
          <p:nvPr/>
        </p:nvSpPr>
        <p:spPr>
          <a:xfrm>
            <a:off x="1" y="4056946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Laporan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12AA20-9A68-4F97-91C4-74C111FC7E89}"/>
              </a:ext>
            </a:extLst>
          </p:cNvPr>
          <p:cNvSpPr txBox="1"/>
          <p:nvPr/>
        </p:nvSpPr>
        <p:spPr>
          <a:xfrm>
            <a:off x="1" y="4496624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Tagihan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0BE406-6CB1-4B00-BFEC-3D49E642F2D7}"/>
              </a:ext>
            </a:extLst>
          </p:cNvPr>
          <p:cNvSpPr txBox="1"/>
          <p:nvPr/>
        </p:nvSpPr>
        <p:spPr>
          <a:xfrm>
            <a:off x="2600227" y="62297"/>
            <a:ext cx="628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Sistem Informasi Manajemen Proyek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58104-283F-4FBD-9270-CB00ABAA1DB4}"/>
              </a:ext>
            </a:extLst>
          </p:cNvPr>
          <p:cNvSpPr txBox="1"/>
          <p:nvPr/>
        </p:nvSpPr>
        <p:spPr>
          <a:xfrm>
            <a:off x="2600227" y="454496"/>
            <a:ext cx="649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PT. Pelabuhan Indonesia II (Persero) Cabang Jambi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808E86-5EE9-49A8-BF65-E0BCA952FD68}"/>
              </a:ext>
            </a:extLst>
          </p:cNvPr>
          <p:cNvGrpSpPr/>
          <p:nvPr/>
        </p:nvGrpSpPr>
        <p:grpSpPr>
          <a:xfrm>
            <a:off x="1989720" y="228207"/>
            <a:ext cx="594852" cy="551914"/>
            <a:chOff x="1949964" y="241459"/>
            <a:chExt cx="594852" cy="551914"/>
          </a:xfrm>
        </p:grpSpPr>
        <p:sp>
          <p:nvSpPr>
            <p:cNvPr id="2" name="Equals 1">
              <a:extLst>
                <a:ext uri="{FF2B5EF4-FFF2-40B4-BE49-F238E27FC236}">
                  <a16:creationId xmlns:a16="http://schemas.microsoft.com/office/drawing/2014/main" id="{1D828F0E-5C74-4BCF-A641-131E5176214F}"/>
                </a:ext>
              </a:extLst>
            </p:cNvPr>
            <p:cNvSpPr/>
            <p:nvPr/>
          </p:nvSpPr>
          <p:spPr>
            <a:xfrm>
              <a:off x="1949964" y="241459"/>
              <a:ext cx="594852" cy="307777"/>
            </a:xfrm>
            <a:prstGeom prst="mathEqual">
              <a:avLst>
                <a:gd name="adj1" fmla="val 23520"/>
                <a:gd name="adj2" fmla="val 24037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920B3509-17DC-4B15-B6E7-339B2B7D3E60}"/>
                </a:ext>
              </a:extLst>
            </p:cNvPr>
            <p:cNvSpPr/>
            <p:nvPr/>
          </p:nvSpPr>
          <p:spPr>
            <a:xfrm>
              <a:off x="1949964" y="454496"/>
              <a:ext cx="594852" cy="338877"/>
            </a:xfrm>
            <a:prstGeom prst="mathMinus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AAA90A3-5835-406C-9A47-87E19CFEAA1D}"/>
              </a:ext>
            </a:extLst>
          </p:cNvPr>
          <p:cNvSpPr txBox="1"/>
          <p:nvPr/>
        </p:nvSpPr>
        <p:spPr>
          <a:xfrm>
            <a:off x="2282727" y="1209872"/>
            <a:ext cx="2623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REALISASI</a:t>
            </a:r>
            <a:endParaRPr lang="en-US" sz="2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AAFB51-9D8D-415E-BF7C-2D0DFCCE06B9}"/>
              </a:ext>
            </a:extLst>
          </p:cNvPr>
          <p:cNvSpPr txBox="1"/>
          <p:nvPr/>
        </p:nvSpPr>
        <p:spPr>
          <a:xfrm>
            <a:off x="5019890" y="1258506"/>
            <a:ext cx="139736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ID PROYEK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" name="Action Button: Go Back or Previous 2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BF4E12B-B384-4845-8DD3-0DD045DE0D80}"/>
              </a:ext>
            </a:extLst>
          </p:cNvPr>
          <p:cNvSpPr/>
          <p:nvPr/>
        </p:nvSpPr>
        <p:spPr>
          <a:xfrm rot="16200000">
            <a:off x="7687629" y="1260638"/>
            <a:ext cx="338443" cy="325580"/>
          </a:xfrm>
          <a:prstGeom prst="actionButtonBackPreviou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977CFC-96EF-4186-82B1-4F1451F47A99}"/>
              </a:ext>
            </a:extLst>
          </p:cNvPr>
          <p:cNvSpPr txBox="1"/>
          <p:nvPr/>
        </p:nvSpPr>
        <p:spPr>
          <a:xfrm>
            <a:off x="6445361" y="1258371"/>
            <a:ext cx="1095982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0001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5143B1-2475-4FDB-94B2-530E8296D166}"/>
              </a:ext>
            </a:extLst>
          </p:cNvPr>
          <p:cNvSpPr txBox="1"/>
          <p:nvPr/>
        </p:nvSpPr>
        <p:spPr>
          <a:xfrm>
            <a:off x="2282727" y="1851513"/>
            <a:ext cx="194996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NAMA PROYEK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7034F2-E9E3-406F-9E08-20E6553A8414}"/>
              </a:ext>
            </a:extLst>
          </p:cNvPr>
          <p:cNvSpPr txBox="1"/>
          <p:nvPr/>
        </p:nvSpPr>
        <p:spPr>
          <a:xfrm>
            <a:off x="5096439" y="1822887"/>
            <a:ext cx="5846403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Pengadaan dan Pemasangan Perangkat CCTV di Pel...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708C8F-258C-415D-8F13-B332D67F3659}"/>
              </a:ext>
            </a:extLst>
          </p:cNvPr>
          <p:cNvSpPr txBox="1"/>
          <p:nvPr/>
        </p:nvSpPr>
        <p:spPr>
          <a:xfrm>
            <a:off x="6445361" y="2265985"/>
            <a:ext cx="1574280" cy="35394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7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Tampilkan</a:t>
            </a:r>
            <a:endParaRPr lang="en-US" sz="17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06DB2D-D3C9-4256-B34A-F04AB1B76AE9}"/>
              </a:ext>
            </a:extLst>
          </p:cNvPr>
          <p:cNvSpPr txBox="1"/>
          <p:nvPr/>
        </p:nvSpPr>
        <p:spPr>
          <a:xfrm>
            <a:off x="1953026" y="6475055"/>
            <a:ext cx="649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Copyright (C) 2019 – 2020 TeknikIPC. All rights reserved. 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3B897D-F1D7-4535-A0A3-D33445CA94CC}"/>
              </a:ext>
            </a:extLst>
          </p:cNvPr>
          <p:cNvSpPr txBox="1"/>
          <p:nvPr/>
        </p:nvSpPr>
        <p:spPr>
          <a:xfrm>
            <a:off x="2282727" y="2272064"/>
            <a:ext cx="15073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MINGGU KE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5F9364-1F41-485D-8892-D396A5B56D02}"/>
              </a:ext>
            </a:extLst>
          </p:cNvPr>
          <p:cNvSpPr txBox="1"/>
          <p:nvPr/>
        </p:nvSpPr>
        <p:spPr>
          <a:xfrm>
            <a:off x="5080560" y="2265985"/>
            <a:ext cx="1113764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61AC2B-B9AB-42BA-8748-2ADF90F5AD12}"/>
              </a:ext>
            </a:extLst>
          </p:cNvPr>
          <p:cNvSpPr txBox="1"/>
          <p:nvPr/>
        </p:nvSpPr>
        <p:spPr>
          <a:xfrm>
            <a:off x="8445356" y="2265985"/>
            <a:ext cx="2497486" cy="36002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7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Ubah Realisasi</a:t>
            </a:r>
            <a:endParaRPr lang="en-US" sz="17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6A0C6B-4F79-483D-9D84-2EC39682B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497" y="2795011"/>
            <a:ext cx="9845330" cy="343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45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EFFE78-0FD2-054E-8C96-17CDD636D6EA}"/>
              </a:ext>
            </a:extLst>
          </p:cNvPr>
          <p:cNvSpPr/>
          <p:nvPr/>
        </p:nvSpPr>
        <p:spPr>
          <a:xfrm>
            <a:off x="1949964" y="0"/>
            <a:ext cx="10242037" cy="10033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EE3A7-1EFD-E940-9905-BC775B58E674}"/>
              </a:ext>
            </a:extLst>
          </p:cNvPr>
          <p:cNvSpPr/>
          <p:nvPr/>
        </p:nvSpPr>
        <p:spPr>
          <a:xfrm>
            <a:off x="0" y="1003379"/>
            <a:ext cx="1949964" cy="5854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1111FB-A7D0-9843-90E4-540A856EAF6E}"/>
              </a:ext>
            </a:extLst>
          </p:cNvPr>
          <p:cNvSpPr/>
          <p:nvPr/>
        </p:nvSpPr>
        <p:spPr>
          <a:xfrm>
            <a:off x="1949964" y="6379614"/>
            <a:ext cx="10242036" cy="4783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5AF53F92-AC76-524D-BDBA-153F67331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949964" cy="98219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7AE96DC-15F0-5C4D-A9BC-58146F879F50}"/>
              </a:ext>
            </a:extLst>
          </p:cNvPr>
          <p:cNvSpPr/>
          <p:nvPr/>
        </p:nvSpPr>
        <p:spPr>
          <a:xfrm>
            <a:off x="11216072" y="197514"/>
            <a:ext cx="682487" cy="67775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82631D-5B1F-064A-B7E7-5BBF874FE94A}"/>
              </a:ext>
            </a:extLst>
          </p:cNvPr>
          <p:cNvSpPr txBox="1"/>
          <p:nvPr/>
        </p:nvSpPr>
        <p:spPr>
          <a:xfrm>
            <a:off x="10062185" y="336336"/>
            <a:ext cx="1203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DC0DA-A883-0141-9DF0-2DDE1A5285A2}"/>
              </a:ext>
            </a:extLst>
          </p:cNvPr>
          <p:cNvSpPr txBox="1"/>
          <p:nvPr/>
        </p:nvSpPr>
        <p:spPr>
          <a:xfrm>
            <a:off x="1" y="1024565"/>
            <a:ext cx="1949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Menu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Navigasi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A0625-3AB1-4007-AD57-F6B62CB848AD}"/>
              </a:ext>
            </a:extLst>
          </p:cNvPr>
          <p:cNvSpPr txBox="1"/>
          <p:nvPr/>
        </p:nvSpPr>
        <p:spPr>
          <a:xfrm>
            <a:off x="1" y="1445861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Dashboard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BB62BA-1DC0-4BE1-8089-2201FF64C573}"/>
              </a:ext>
            </a:extLst>
          </p:cNvPr>
          <p:cNvSpPr txBox="1"/>
          <p:nvPr/>
        </p:nvSpPr>
        <p:spPr>
          <a:xfrm>
            <a:off x="1" y="1875467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Data User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50A721-F37A-4650-A4AD-E6471D6A1F22}"/>
              </a:ext>
            </a:extLst>
          </p:cNvPr>
          <p:cNvSpPr txBox="1"/>
          <p:nvPr/>
        </p:nvSpPr>
        <p:spPr>
          <a:xfrm>
            <a:off x="1" y="2295481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Data Proyek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EC5F9F-5804-4800-9F2F-6C697720EF27}"/>
              </a:ext>
            </a:extLst>
          </p:cNvPr>
          <p:cNvSpPr txBox="1"/>
          <p:nvPr/>
        </p:nvSpPr>
        <p:spPr>
          <a:xfrm>
            <a:off x="1" y="2737912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Uraian Kerja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E02174-8DA2-4D4F-B934-FC60E27B830F}"/>
              </a:ext>
            </a:extLst>
          </p:cNvPr>
          <p:cNvSpPr txBox="1"/>
          <p:nvPr/>
        </p:nvSpPr>
        <p:spPr>
          <a:xfrm>
            <a:off x="-2241" y="3148094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Jadwal Rencana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F37973-F47C-4D2F-BC7D-C1CFD78C3D00}"/>
              </a:ext>
            </a:extLst>
          </p:cNvPr>
          <p:cNvSpPr txBox="1"/>
          <p:nvPr/>
        </p:nvSpPr>
        <p:spPr>
          <a:xfrm>
            <a:off x="1" y="3617268"/>
            <a:ext cx="1949963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Realisasi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9A5F86-54AD-4C19-BA1B-34E05D0F90EF}"/>
              </a:ext>
            </a:extLst>
          </p:cNvPr>
          <p:cNvSpPr txBox="1"/>
          <p:nvPr/>
        </p:nvSpPr>
        <p:spPr>
          <a:xfrm>
            <a:off x="1" y="4056946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Laporan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12AA20-9A68-4F97-91C4-74C111FC7E89}"/>
              </a:ext>
            </a:extLst>
          </p:cNvPr>
          <p:cNvSpPr txBox="1"/>
          <p:nvPr/>
        </p:nvSpPr>
        <p:spPr>
          <a:xfrm>
            <a:off x="1" y="4496624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Tagihan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0BE406-6CB1-4B00-BFEC-3D49E642F2D7}"/>
              </a:ext>
            </a:extLst>
          </p:cNvPr>
          <p:cNvSpPr txBox="1"/>
          <p:nvPr/>
        </p:nvSpPr>
        <p:spPr>
          <a:xfrm>
            <a:off x="2600227" y="62297"/>
            <a:ext cx="628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Sistem Informasi Manajemen Proyek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58104-283F-4FBD-9270-CB00ABAA1DB4}"/>
              </a:ext>
            </a:extLst>
          </p:cNvPr>
          <p:cNvSpPr txBox="1"/>
          <p:nvPr/>
        </p:nvSpPr>
        <p:spPr>
          <a:xfrm>
            <a:off x="2600227" y="454496"/>
            <a:ext cx="649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PT. Pelabuhan Indonesia II (Persero) Cabang Jambi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808E86-5EE9-49A8-BF65-E0BCA952FD68}"/>
              </a:ext>
            </a:extLst>
          </p:cNvPr>
          <p:cNvGrpSpPr/>
          <p:nvPr/>
        </p:nvGrpSpPr>
        <p:grpSpPr>
          <a:xfrm>
            <a:off x="1989720" y="228207"/>
            <a:ext cx="594852" cy="551914"/>
            <a:chOff x="1949964" y="241459"/>
            <a:chExt cx="594852" cy="551914"/>
          </a:xfrm>
        </p:grpSpPr>
        <p:sp>
          <p:nvSpPr>
            <p:cNvPr id="2" name="Equals 1">
              <a:extLst>
                <a:ext uri="{FF2B5EF4-FFF2-40B4-BE49-F238E27FC236}">
                  <a16:creationId xmlns:a16="http://schemas.microsoft.com/office/drawing/2014/main" id="{1D828F0E-5C74-4BCF-A641-131E5176214F}"/>
                </a:ext>
              </a:extLst>
            </p:cNvPr>
            <p:cNvSpPr/>
            <p:nvPr/>
          </p:nvSpPr>
          <p:spPr>
            <a:xfrm>
              <a:off x="1949964" y="241459"/>
              <a:ext cx="594852" cy="307777"/>
            </a:xfrm>
            <a:prstGeom prst="mathEqual">
              <a:avLst>
                <a:gd name="adj1" fmla="val 23520"/>
                <a:gd name="adj2" fmla="val 24037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920B3509-17DC-4B15-B6E7-339B2B7D3E60}"/>
                </a:ext>
              </a:extLst>
            </p:cNvPr>
            <p:cNvSpPr/>
            <p:nvPr/>
          </p:nvSpPr>
          <p:spPr>
            <a:xfrm>
              <a:off x="1949964" y="454496"/>
              <a:ext cx="594852" cy="338877"/>
            </a:xfrm>
            <a:prstGeom prst="mathMinus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AAA90A3-5835-406C-9A47-87E19CFEAA1D}"/>
              </a:ext>
            </a:extLst>
          </p:cNvPr>
          <p:cNvSpPr txBox="1"/>
          <p:nvPr/>
        </p:nvSpPr>
        <p:spPr>
          <a:xfrm>
            <a:off x="2282727" y="1101717"/>
            <a:ext cx="2623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LAPORAN</a:t>
            </a:r>
            <a:endParaRPr lang="en-US" sz="2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AAFB51-9D8D-415E-BF7C-2D0DFCCE06B9}"/>
              </a:ext>
            </a:extLst>
          </p:cNvPr>
          <p:cNvSpPr txBox="1"/>
          <p:nvPr/>
        </p:nvSpPr>
        <p:spPr>
          <a:xfrm>
            <a:off x="5019890" y="1150351"/>
            <a:ext cx="139736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ID PROYEK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" name="Action Button: Go Back or Previous 2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BF4E12B-B384-4845-8DD3-0DD045DE0D80}"/>
              </a:ext>
            </a:extLst>
          </p:cNvPr>
          <p:cNvSpPr/>
          <p:nvPr/>
        </p:nvSpPr>
        <p:spPr>
          <a:xfrm rot="16200000">
            <a:off x="7687629" y="1152483"/>
            <a:ext cx="338443" cy="325580"/>
          </a:xfrm>
          <a:prstGeom prst="actionButtonBackPreviou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977CFC-96EF-4186-82B1-4F1451F47A99}"/>
              </a:ext>
            </a:extLst>
          </p:cNvPr>
          <p:cNvSpPr txBox="1"/>
          <p:nvPr/>
        </p:nvSpPr>
        <p:spPr>
          <a:xfrm>
            <a:off x="6445361" y="1150216"/>
            <a:ext cx="1095982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0001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5143B1-2475-4FDB-94B2-530E8296D166}"/>
              </a:ext>
            </a:extLst>
          </p:cNvPr>
          <p:cNvSpPr txBox="1"/>
          <p:nvPr/>
        </p:nvSpPr>
        <p:spPr>
          <a:xfrm>
            <a:off x="2282727" y="1635205"/>
            <a:ext cx="194996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NAMA PROYEK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7034F2-E9E3-406F-9E08-20E6553A8414}"/>
              </a:ext>
            </a:extLst>
          </p:cNvPr>
          <p:cNvSpPr txBox="1"/>
          <p:nvPr/>
        </p:nvSpPr>
        <p:spPr>
          <a:xfrm>
            <a:off x="5096439" y="1606579"/>
            <a:ext cx="5846403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Pengadaan dan Pemasangan Perangkat CCTV di Pel...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708C8F-258C-415D-8F13-B332D67F3659}"/>
              </a:ext>
            </a:extLst>
          </p:cNvPr>
          <p:cNvSpPr txBox="1"/>
          <p:nvPr/>
        </p:nvSpPr>
        <p:spPr>
          <a:xfrm>
            <a:off x="6445361" y="2049677"/>
            <a:ext cx="1574280" cy="35394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7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Tampilkan</a:t>
            </a:r>
            <a:endParaRPr lang="en-US" sz="17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06DB2D-D3C9-4256-B34A-F04AB1B76AE9}"/>
              </a:ext>
            </a:extLst>
          </p:cNvPr>
          <p:cNvSpPr txBox="1"/>
          <p:nvPr/>
        </p:nvSpPr>
        <p:spPr>
          <a:xfrm>
            <a:off x="1953026" y="6475055"/>
            <a:ext cx="649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Copyright (C) 2019 – 2020 TeknikIPC. All rights reserved. 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3B897D-F1D7-4535-A0A3-D33445CA94CC}"/>
              </a:ext>
            </a:extLst>
          </p:cNvPr>
          <p:cNvSpPr txBox="1"/>
          <p:nvPr/>
        </p:nvSpPr>
        <p:spPr>
          <a:xfrm>
            <a:off x="2282727" y="2055756"/>
            <a:ext cx="15073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MINGGU KE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5F9364-1F41-485D-8892-D396A5B56D02}"/>
              </a:ext>
            </a:extLst>
          </p:cNvPr>
          <p:cNvSpPr txBox="1"/>
          <p:nvPr/>
        </p:nvSpPr>
        <p:spPr>
          <a:xfrm>
            <a:off x="5080560" y="2049677"/>
            <a:ext cx="1113764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61AC2B-B9AB-42BA-8748-2ADF90F5AD12}"/>
              </a:ext>
            </a:extLst>
          </p:cNvPr>
          <p:cNvSpPr txBox="1"/>
          <p:nvPr/>
        </p:nvSpPr>
        <p:spPr>
          <a:xfrm>
            <a:off x="4671109" y="5900881"/>
            <a:ext cx="850659" cy="35394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7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.pdf</a:t>
            </a:r>
            <a:endParaRPr lang="en-US" sz="17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AA2116-5320-43E2-9B6B-9F894466F55C}"/>
              </a:ext>
            </a:extLst>
          </p:cNvPr>
          <p:cNvSpPr txBox="1"/>
          <p:nvPr/>
        </p:nvSpPr>
        <p:spPr>
          <a:xfrm>
            <a:off x="3680094" y="5900496"/>
            <a:ext cx="769450" cy="3539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7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.xlsx</a:t>
            </a:r>
            <a:endParaRPr lang="en-US" sz="1700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9A2206-60C6-4268-9BF5-F831B6B06D27}"/>
              </a:ext>
            </a:extLst>
          </p:cNvPr>
          <p:cNvSpPr txBox="1"/>
          <p:nvPr/>
        </p:nvSpPr>
        <p:spPr>
          <a:xfrm>
            <a:off x="2282727" y="5900496"/>
            <a:ext cx="139736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Download: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556CD7-4125-41C3-B3D4-EA4B8A8F0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681" y="2519148"/>
            <a:ext cx="9822118" cy="32463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10370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1B630C-75C4-4FEB-8C48-42A143011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0612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EFFE78-0FD2-054E-8C96-17CDD636D6EA}"/>
              </a:ext>
            </a:extLst>
          </p:cNvPr>
          <p:cNvSpPr/>
          <p:nvPr/>
        </p:nvSpPr>
        <p:spPr>
          <a:xfrm>
            <a:off x="1949964" y="0"/>
            <a:ext cx="10242037" cy="10033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EE3A7-1EFD-E940-9905-BC775B58E674}"/>
              </a:ext>
            </a:extLst>
          </p:cNvPr>
          <p:cNvSpPr/>
          <p:nvPr/>
        </p:nvSpPr>
        <p:spPr>
          <a:xfrm>
            <a:off x="0" y="1003379"/>
            <a:ext cx="1949964" cy="5854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1111FB-A7D0-9843-90E4-540A856EAF6E}"/>
              </a:ext>
            </a:extLst>
          </p:cNvPr>
          <p:cNvSpPr/>
          <p:nvPr/>
        </p:nvSpPr>
        <p:spPr>
          <a:xfrm>
            <a:off x="1949964" y="6379614"/>
            <a:ext cx="10242036" cy="4783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5AF53F92-AC76-524D-BDBA-153F67331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949964" cy="98219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7AE96DC-15F0-5C4D-A9BC-58146F879F50}"/>
              </a:ext>
            </a:extLst>
          </p:cNvPr>
          <p:cNvSpPr/>
          <p:nvPr/>
        </p:nvSpPr>
        <p:spPr>
          <a:xfrm>
            <a:off x="11216072" y="197514"/>
            <a:ext cx="682487" cy="67775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82631D-5B1F-064A-B7E7-5BBF874FE94A}"/>
              </a:ext>
            </a:extLst>
          </p:cNvPr>
          <p:cNvSpPr txBox="1"/>
          <p:nvPr/>
        </p:nvSpPr>
        <p:spPr>
          <a:xfrm>
            <a:off x="10062185" y="336336"/>
            <a:ext cx="1203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DC0DA-A883-0141-9DF0-2DDE1A5285A2}"/>
              </a:ext>
            </a:extLst>
          </p:cNvPr>
          <p:cNvSpPr txBox="1"/>
          <p:nvPr/>
        </p:nvSpPr>
        <p:spPr>
          <a:xfrm>
            <a:off x="1" y="1024565"/>
            <a:ext cx="1949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Menu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Navigasi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A0625-3AB1-4007-AD57-F6B62CB848AD}"/>
              </a:ext>
            </a:extLst>
          </p:cNvPr>
          <p:cNvSpPr txBox="1"/>
          <p:nvPr/>
        </p:nvSpPr>
        <p:spPr>
          <a:xfrm>
            <a:off x="1" y="1445861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Dashboard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BB62BA-1DC0-4BE1-8089-2201FF64C573}"/>
              </a:ext>
            </a:extLst>
          </p:cNvPr>
          <p:cNvSpPr txBox="1"/>
          <p:nvPr/>
        </p:nvSpPr>
        <p:spPr>
          <a:xfrm>
            <a:off x="1" y="1875467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Data User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50A721-F37A-4650-A4AD-E6471D6A1F22}"/>
              </a:ext>
            </a:extLst>
          </p:cNvPr>
          <p:cNvSpPr txBox="1"/>
          <p:nvPr/>
        </p:nvSpPr>
        <p:spPr>
          <a:xfrm>
            <a:off x="1" y="2295481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Data Proyek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EC5F9F-5804-4800-9F2F-6C697720EF27}"/>
              </a:ext>
            </a:extLst>
          </p:cNvPr>
          <p:cNvSpPr txBox="1"/>
          <p:nvPr/>
        </p:nvSpPr>
        <p:spPr>
          <a:xfrm>
            <a:off x="1" y="2737912"/>
            <a:ext cx="1949963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Uraian Kerja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E02174-8DA2-4D4F-B934-FC60E27B830F}"/>
              </a:ext>
            </a:extLst>
          </p:cNvPr>
          <p:cNvSpPr txBox="1"/>
          <p:nvPr/>
        </p:nvSpPr>
        <p:spPr>
          <a:xfrm>
            <a:off x="1" y="3177590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Jadwal Rencana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F37973-F47C-4D2F-BC7D-C1CFD78C3D00}"/>
              </a:ext>
            </a:extLst>
          </p:cNvPr>
          <p:cNvSpPr txBox="1"/>
          <p:nvPr/>
        </p:nvSpPr>
        <p:spPr>
          <a:xfrm>
            <a:off x="1" y="3617268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Realisasi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9A5F86-54AD-4C19-BA1B-34E05D0F90EF}"/>
              </a:ext>
            </a:extLst>
          </p:cNvPr>
          <p:cNvSpPr txBox="1"/>
          <p:nvPr/>
        </p:nvSpPr>
        <p:spPr>
          <a:xfrm>
            <a:off x="1" y="4056946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Laporan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12AA20-9A68-4F97-91C4-74C111FC7E89}"/>
              </a:ext>
            </a:extLst>
          </p:cNvPr>
          <p:cNvSpPr txBox="1"/>
          <p:nvPr/>
        </p:nvSpPr>
        <p:spPr>
          <a:xfrm>
            <a:off x="1" y="4496624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Tagihan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0BE406-6CB1-4B00-BFEC-3D49E642F2D7}"/>
              </a:ext>
            </a:extLst>
          </p:cNvPr>
          <p:cNvSpPr txBox="1"/>
          <p:nvPr/>
        </p:nvSpPr>
        <p:spPr>
          <a:xfrm>
            <a:off x="2600227" y="62297"/>
            <a:ext cx="628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Sistem Informasi Manajemen Proyek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58104-283F-4FBD-9270-CB00ABAA1DB4}"/>
              </a:ext>
            </a:extLst>
          </p:cNvPr>
          <p:cNvSpPr txBox="1"/>
          <p:nvPr/>
        </p:nvSpPr>
        <p:spPr>
          <a:xfrm>
            <a:off x="2600227" y="454496"/>
            <a:ext cx="649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PT. Pelabuhan Indonesia II (Persero) Cabang Jambi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808E86-5EE9-49A8-BF65-E0BCA952FD68}"/>
              </a:ext>
            </a:extLst>
          </p:cNvPr>
          <p:cNvGrpSpPr/>
          <p:nvPr/>
        </p:nvGrpSpPr>
        <p:grpSpPr>
          <a:xfrm>
            <a:off x="1989720" y="228207"/>
            <a:ext cx="594852" cy="551914"/>
            <a:chOff x="1949964" y="241459"/>
            <a:chExt cx="594852" cy="551914"/>
          </a:xfrm>
        </p:grpSpPr>
        <p:sp>
          <p:nvSpPr>
            <p:cNvPr id="2" name="Equals 1">
              <a:extLst>
                <a:ext uri="{FF2B5EF4-FFF2-40B4-BE49-F238E27FC236}">
                  <a16:creationId xmlns:a16="http://schemas.microsoft.com/office/drawing/2014/main" id="{1D828F0E-5C74-4BCF-A641-131E5176214F}"/>
                </a:ext>
              </a:extLst>
            </p:cNvPr>
            <p:cNvSpPr/>
            <p:nvPr/>
          </p:nvSpPr>
          <p:spPr>
            <a:xfrm>
              <a:off x="1949964" y="241459"/>
              <a:ext cx="594852" cy="307777"/>
            </a:xfrm>
            <a:prstGeom prst="mathEqual">
              <a:avLst>
                <a:gd name="adj1" fmla="val 23520"/>
                <a:gd name="adj2" fmla="val 24037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920B3509-17DC-4B15-B6E7-339B2B7D3E60}"/>
                </a:ext>
              </a:extLst>
            </p:cNvPr>
            <p:cNvSpPr/>
            <p:nvPr/>
          </p:nvSpPr>
          <p:spPr>
            <a:xfrm>
              <a:off x="1949964" y="454496"/>
              <a:ext cx="594852" cy="338877"/>
            </a:xfrm>
            <a:prstGeom prst="mathMinus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106DB2D-D3C9-4256-B34A-F04AB1B76AE9}"/>
              </a:ext>
            </a:extLst>
          </p:cNvPr>
          <p:cNvSpPr txBox="1"/>
          <p:nvPr/>
        </p:nvSpPr>
        <p:spPr>
          <a:xfrm>
            <a:off x="1953026" y="6475055"/>
            <a:ext cx="649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Copyright (C) 2019 – 2020 TeknikIPC. All rights reserved. 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86D141-147F-4EFC-9297-BD4E2D0EBF30}"/>
              </a:ext>
            </a:extLst>
          </p:cNvPr>
          <p:cNvSpPr/>
          <p:nvPr/>
        </p:nvSpPr>
        <p:spPr>
          <a:xfrm>
            <a:off x="2084439" y="1129386"/>
            <a:ext cx="9940413" cy="51014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CF21C4-6D73-48A5-A7B7-A9D248ECD7AF}"/>
              </a:ext>
            </a:extLst>
          </p:cNvPr>
          <p:cNvSpPr txBox="1"/>
          <p:nvPr/>
        </p:nvSpPr>
        <p:spPr>
          <a:xfrm>
            <a:off x="2282726" y="1239368"/>
            <a:ext cx="4039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INPUT URAIAN KERJA BARU</a:t>
            </a:r>
            <a:endParaRPr lang="en-US" sz="2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CEE128-A21A-4F7F-B3A5-12DE94BB0E8D}"/>
              </a:ext>
            </a:extLst>
          </p:cNvPr>
          <p:cNvSpPr txBox="1"/>
          <p:nvPr/>
        </p:nvSpPr>
        <p:spPr>
          <a:xfrm>
            <a:off x="2277910" y="1744111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NAMA PROYEK</a:t>
            </a:r>
            <a:endParaRPr lang="en-US" sz="1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AEB047-E6F8-4DBD-9170-FC81AA3106DE}"/>
              </a:ext>
            </a:extLst>
          </p:cNvPr>
          <p:cNvSpPr txBox="1"/>
          <p:nvPr/>
        </p:nvSpPr>
        <p:spPr>
          <a:xfrm>
            <a:off x="4827639" y="1686514"/>
            <a:ext cx="529958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Pengadaan dan Pemasangan Perangkat CCTV di Pelabuhan Talang Duku Jambi</a:t>
            </a:r>
            <a:endParaRPr lang="en-US" sz="16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F2C6E6-5BBD-4E55-BC01-4DF0DFED06EA}"/>
              </a:ext>
            </a:extLst>
          </p:cNvPr>
          <p:cNvSpPr txBox="1"/>
          <p:nvPr/>
        </p:nvSpPr>
        <p:spPr>
          <a:xfrm>
            <a:off x="2287742" y="2765904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ID URAIAN</a:t>
            </a:r>
            <a:endParaRPr lang="en-US" sz="1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A733B9-EC0B-4B74-9E66-F43C54746347}"/>
              </a:ext>
            </a:extLst>
          </p:cNvPr>
          <p:cNvSpPr txBox="1"/>
          <p:nvPr/>
        </p:nvSpPr>
        <p:spPr>
          <a:xfrm>
            <a:off x="4906297" y="2765903"/>
            <a:ext cx="5299587" cy="3539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00000001</a:t>
            </a:r>
            <a:endParaRPr lang="en-US" sz="1700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61D1CA-CBB1-45F1-A18C-29F9435D4A03}"/>
              </a:ext>
            </a:extLst>
          </p:cNvPr>
          <p:cNvSpPr txBox="1"/>
          <p:nvPr/>
        </p:nvSpPr>
        <p:spPr>
          <a:xfrm>
            <a:off x="2287742" y="2308858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NOMOR</a:t>
            </a:r>
            <a:endParaRPr lang="en-US" sz="1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0B8655-7675-40B9-A720-81C6A3D80D5C}"/>
              </a:ext>
            </a:extLst>
          </p:cNvPr>
          <p:cNvSpPr txBox="1"/>
          <p:nvPr/>
        </p:nvSpPr>
        <p:spPr>
          <a:xfrm>
            <a:off x="4906297" y="2308858"/>
            <a:ext cx="5299587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1.</a:t>
            </a:r>
            <a:endParaRPr lang="en-US" sz="17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0183C7-70B0-4B18-980D-FCD4268924A2}"/>
              </a:ext>
            </a:extLst>
          </p:cNvPr>
          <p:cNvSpPr txBox="1"/>
          <p:nvPr/>
        </p:nvSpPr>
        <p:spPr>
          <a:xfrm>
            <a:off x="2287742" y="3278736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NAMA URAIAN</a:t>
            </a:r>
            <a:endParaRPr lang="en-US" sz="1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8695BF-58DA-4A17-BCF9-6FC9DA37D2A4}"/>
              </a:ext>
            </a:extLst>
          </p:cNvPr>
          <p:cNvSpPr txBox="1"/>
          <p:nvPr/>
        </p:nvSpPr>
        <p:spPr>
          <a:xfrm>
            <a:off x="4906297" y="3278735"/>
            <a:ext cx="4811151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sv-SE" sz="17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Pemasangan Perangkat CCTV (IP Camera)</a:t>
            </a:r>
            <a:endParaRPr lang="en-US" sz="17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312AD-1CF4-46AA-93BC-1A084426B1C5}"/>
              </a:ext>
            </a:extLst>
          </p:cNvPr>
          <p:cNvSpPr txBox="1"/>
          <p:nvPr/>
        </p:nvSpPr>
        <p:spPr>
          <a:xfrm>
            <a:off x="2287742" y="3791568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SATUAN</a:t>
            </a:r>
            <a:endParaRPr lang="en-US" sz="1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5B89BE-5441-49DE-8085-8BB11CEC9B8E}"/>
              </a:ext>
            </a:extLst>
          </p:cNvPr>
          <p:cNvSpPr txBox="1"/>
          <p:nvPr/>
        </p:nvSpPr>
        <p:spPr>
          <a:xfrm>
            <a:off x="4906297" y="3791567"/>
            <a:ext cx="5299587" cy="3539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sz="17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04290FE-1421-4905-98E4-3A3640EEEFA5}"/>
              </a:ext>
            </a:extLst>
          </p:cNvPr>
          <p:cNvSpPr txBox="1"/>
          <p:nvPr/>
        </p:nvSpPr>
        <p:spPr>
          <a:xfrm>
            <a:off x="2287742" y="4271518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VOLUME</a:t>
            </a:r>
            <a:endParaRPr lang="en-US" sz="1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EF8368-C202-4F8D-907A-4F8FF58418AF}"/>
              </a:ext>
            </a:extLst>
          </p:cNvPr>
          <p:cNvSpPr txBox="1"/>
          <p:nvPr/>
        </p:nvSpPr>
        <p:spPr>
          <a:xfrm>
            <a:off x="4906297" y="4271517"/>
            <a:ext cx="5299587" cy="3539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sz="17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4AF721-A6F6-4338-A2A4-B5828DE6D116}"/>
              </a:ext>
            </a:extLst>
          </p:cNvPr>
          <p:cNvSpPr txBox="1"/>
          <p:nvPr/>
        </p:nvSpPr>
        <p:spPr>
          <a:xfrm>
            <a:off x="2287742" y="4752440"/>
            <a:ext cx="228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BOBOT KONTRAK (%)</a:t>
            </a:r>
            <a:endParaRPr lang="en-US" sz="1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A211C4-AAA5-4E94-9E30-88874C850B00}"/>
              </a:ext>
            </a:extLst>
          </p:cNvPr>
          <p:cNvSpPr txBox="1"/>
          <p:nvPr/>
        </p:nvSpPr>
        <p:spPr>
          <a:xfrm>
            <a:off x="4906297" y="4752439"/>
            <a:ext cx="5299587" cy="3539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sz="17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BCA0F94-EE37-4A86-BFD2-8B1F2FC8FD5B}"/>
              </a:ext>
            </a:extLst>
          </p:cNvPr>
          <p:cNvSpPr txBox="1"/>
          <p:nvPr/>
        </p:nvSpPr>
        <p:spPr>
          <a:xfrm>
            <a:off x="4906297" y="5478417"/>
            <a:ext cx="1320818" cy="35394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7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Simpan</a:t>
            </a:r>
            <a:endParaRPr lang="en-US" sz="17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91D657A-F6E4-4F16-89BA-7B30BE386A29}"/>
              </a:ext>
            </a:extLst>
          </p:cNvPr>
          <p:cNvSpPr txBox="1"/>
          <p:nvPr/>
        </p:nvSpPr>
        <p:spPr>
          <a:xfrm>
            <a:off x="6663037" y="5515430"/>
            <a:ext cx="1320818" cy="3539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7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Batal</a:t>
            </a:r>
            <a:endParaRPr lang="en-US" sz="17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ction Button: Blank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CAC7D49-932B-406A-B807-4D4F9BBAF150}"/>
              </a:ext>
            </a:extLst>
          </p:cNvPr>
          <p:cNvSpPr/>
          <p:nvPr/>
        </p:nvSpPr>
        <p:spPr>
          <a:xfrm>
            <a:off x="9851923" y="3278735"/>
            <a:ext cx="353961" cy="338533"/>
          </a:xfrm>
          <a:prstGeom prst="actionButtonBlank">
            <a:avLst/>
          </a:prstGeom>
          <a:noFill/>
          <a:ln w="127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7D5031-7A15-4BAA-8B5F-4F612463E808}"/>
              </a:ext>
            </a:extLst>
          </p:cNvPr>
          <p:cNvSpPr txBox="1"/>
          <p:nvPr/>
        </p:nvSpPr>
        <p:spPr>
          <a:xfrm>
            <a:off x="10289527" y="3177590"/>
            <a:ext cx="165168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600" i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centang untuk isi volume</a:t>
            </a:r>
            <a:endParaRPr lang="en-US" sz="1600" i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60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EFFE78-0FD2-054E-8C96-17CDD636D6EA}"/>
              </a:ext>
            </a:extLst>
          </p:cNvPr>
          <p:cNvSpPr/>
          <p:nvPr/>
        </p:nvSpPr>
        <p:spPr>
          <a:xfrm>
            <a:off x="1949964" y="0"/>
            <a:ext cx="10242037" cy="10033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EE3A7-1EFD-E940-9905-BC775B58E674}"/>
              </a:ext>
            </a:extLst>
          </p:cNvPr>
          <p:cNvSpPr/>
          <p:nvPr/>
        </p:nvSpPr>
        <p:spPr>
          <a:xfrm>
            <a:off x="0" y="1003379"/>
            <a:ext cx="1949964" cy="5854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1111FB-A7D0-9843-90E4-540A856EAF6E}"/>
              </a:ext>
            </a:extLst>
          </p:cNvPr>
          <p:cNvSpPr/>
          <p:nvPr/>
        </p:nvSpPr>
        <p:spPr>
          <a:xfrm>
            <a:off x="1949964" y="6379614"/>
            <a:ext cx="10242036" cy="4783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5AF53F92-AC76-524D-BDBA-153F67331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949964" cy="98219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7AE96DC-15F0-5C4D-A9BC-58146F879F50}"/>
              </a:ext>
            </a:extLst>
          </p:cNvPr>
          <p:cNvSpPr/>
          <p:nvPr/>
        </p:nvSpPr>
        <p:spPr>
          <a:xfrm>
            <a:off x="11216072" y="197514"/>
            <a:ext cx="682487" cy="67775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82631D-5B1F-064A-B7E7-5BBF874FE94A}"/>
              </a:ext>
            </a:extLst>
          </p:cNvPr>
          <p:cNvSpPr txBox="1"/>
          <p:nvPr/>
        </p:nvSpPr>
        <p:spPr>
          <a:xfrm>
            <a:off x="10062185" y="336336"/>
            <a:ext cx="1203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DC0DA-A883-0141-9DF0-2DDE1A5285A2}"/>
              </a:ext>
            </a:extLst>
          </p:cNvPr>
          <p:cNvSpPr txBox="1"/>
          <p:nvPr/>
        </p:nvSpPr>
        <p:spPr>
          <a:xfrm>
            <a:off x="1" y="1024565"/>
            <a:ext cx="1949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Menu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Navigasi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A0625-3AB1-4007-AD57-F6B62CB848AD}"/>
              </a:ext>
            </a:extLst>
          </p:cNvPr>
          <p:cNvSpPr txBox="1"/>
          <p:nvPr/>
        </p:nvSpPr>
        <p:spPr>
          <a:xfrm>
            <a:off x="1" y="1445861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Dashboard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BB62BA-1DC0-4BE1-8089-2201FF64C573}"/>
              </a:ext>
            </a:extLst>
          </p:cNvPr>
          <p:cNvSpPr txBox="1"/>
          <p:nvPr/>
        </p:nvSpPr>
        <p:spPr>
          <a:xfrm>
            <a:off x="1" y="1875467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Data User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50A721-F37A-4650-A4AD-E6471D6A1F22}"/>
              </a:ext>
            </a:extLst>
          </p:cNvPr>
          <p:cNvSpPr txBox="1"/>
          <p:nvPr/>
        </p:nvSpPr>
        <p:spPr>
          <a:xfrm>
            <a:off x="1" y="2295481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Data Proyek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EC5F9F-5804-4800-9F2F-6C697720EF27}"/>
              </a:ext>
            </a:extLst>
          </p:cNvPr>
          <p:cNvSpPr txBox="1"/>
          <p:nvPr/>
        </p:nvSpPr>
        <p:spPr>
          <a:xfrm>
            <a:off x="1" y="2737912"/>
            <a:ext cx="1949963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Uraian Kerja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E02174-8DA2-4D4F-B934-FC60E27B830F}"/>
              </a:ext>
            </a:extLst>
          </p:cNvPr>
          <p:cNvSpPr txBox="1"/>
          <p:nvPr/>
        </p:nvSpPr>
        <p:spPr>
          <a:xfrm>
            <a:off x="1" y="3177590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Jadwal Rencana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F37973-F47C-4D2F-BC7D-C1CFD78C3D00}"/>
              </a:ext>
            </a:extLst>
          </p:cNvPr>
          <p:cNvSpPr txBox="1"/>
          <p:nvPr/>
        </p:nvSpPr>
        <p:spPr>
          <a:xfrm>
            <a:off x="1" y="3617268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Realisasi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9A5F86-54AD-4C19-BA1B-34E05D0F90EF}"/>
              </a:ext>
            </a:extLst>
          </p:cNvPr>
          <p:cNvSpPr txBox="1"/>
          <p:nvPr/>
        </p:nvSpPr>
        <p:spPr>
          <a:xfrm>
            <a:off x="1" y="4056946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Laporan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12AA20-9A68-4F97-91C4-74C111FC7E89}"/>
              </a:ext>
            </a:extLst>
          </p:cNvPr>
          <p:cNvSpPr txBox="1"/>
          <p:nvPr/>
        </p:nvSpPr>
        <p:spPr>
          <a:xfrm>
            <a:off x="1" y="4496624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Tagihan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0BE406-6CB1-4B00-BFEC-3D49E642F2D7}"/>
              </a:ext>
            </a:extLst>
          </p:cNvPr>
          <p:cNvSpPr txBox="1"/>
          <p:nvPr/>
        </p:nvSpPr>
        <p:spPr>
          <a:xfrm>
            <a:off x="2600227" y="62297"/>
            <a:ext cx="628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Sistem Informasi Manajemen Proyek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58104-283F-4FBD-9270-CB00ABAA1DB4}"/>
              </a:ext>
            </a:extLst>
          </p:cNvPr>
          <p:cNvSpPr txBox="1"/>
          <p:nvPr/>
        </p:nvSpPr>
        <p:spPr>
          <a:xfrm>
            <a:off x="2600227" y="454496"/>
            <a:ext cx="649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PT. Pelabuhan Indonesia II (Persero) Cabang Jambi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808E86-5EE9-49A8-BF65-E0BCA952FD68}"/>
              </a:ext>
            </a:extLst>
          </p:cNvPr>
          <p:cNvGrpSpPr/>
          <p:nvPr/>
        </p:nvGrpSpPr>
        <p:grpSpPr>
          <a:xfrm>
            <a:off x="1989720" y="228207"/>
            <a:ext cx="594852" cy="551914"/>
            <a:chOff x="1949964" y="241459"/>
            <a:chExt cx="594852" cy="551914"/>
          </a:xfrm>
        </p:grpSpPr>
        <p:sp>
          <p:nvSpPr>
            <p:cNvPr id="2" name="Equals 1">
              <a:extLst>
                <a:ext uri="{FF2B5EF4-FFF2-40B4-BE49-F238E27FC236}">
                  <a16:creationId xmlns:a16="http://schemas.microsoft.com/office/drawing/2014/main" id="{1D828F0E-5C74-4BCF-A641-131E5176214F}"/>
                </a:ext>
              </a:extLst>
            </p:cNvPr>
            <p:cNvSpPr/>
            <p:nvPr/>
          </p:nvSpPr>
          <p:spPr>
            <a:xfrm>
              <a:off x="1949964" y="241459"/>
              <a:ext cx="594852" cy="307777"/>
            </a:xfrm>
            <a:prstGeom prst="mathEqual">
              <a:avLst>
                <a:gd name="adj1" fmla="val 23520"/>
                <a:gd name="adj2" fmla="val 24037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920B3509-17DC-4B15-B6E7-339B2B7D3E60}"/>
                </a:ext>
              </a:extLst>
            </p:cNvPr>
            <p:cNvSpPr/>
            <p:nvPr/>
          </p:nvSpPr>
          <p:spPr>
            <a:xfrm>
              <a:off x="1949964" y="454496"/>
              <a:ext cx="594852" cy="338877"/>
            </a:xfrm>
            <a:prstGeom prst="mathMinus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106DB2D-D3C9-4256-B34A-F04AB1B76AE9}"/>
              </a:ext>
            </a:extLst>
          </p:cNvPr>
          <p:cNvSpPr txBox="1"/>
          <p:nvPr/>
        </p:nvSpPr>
        <p:spPr>
          <a:xfrm>
            <a:off x="1953026" y="6475055"/>
            <a:ext cx="649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Copyright (C) 2019 – 2020 TeknikIPC. All rights reserved. 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86D141-147F-4EFC-9297-BD4E2D0EBF30}"/>
              </a:ext>
            </a:extLst>
          </p:cNvPr>
          <p:cNvSpPr/>
          <p:nvPr/>
        </p:nvSpPr>
        <p:spPr>
          <a:xfrm>
            <a:off x="2084439" y="1129386"/>
            <a:ext cx="9940413" cy="51014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CF21C4-6D73-48A5-A7B7-A9D248ECD7AF}"/>
              </a:ext>
            </a:extLst>
          </p:cNvPr>
          <p:cNvSpPr txBox="1"/>
          <p:nvPr/>
        </p:nvSpPr>
        <p:spPr>
          <a:xfrm>
            <a:off x="2282726" y="1239368"/>
            <a:ext cx="4039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INPUT URAIAN KERJA BARU</a:t>
            </a:r>
            <a:endParaRPr lang="en-US" sz="2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CEE128-A21A-4F7F-B3A5-12DE94BB0E8D}"/>
              </a:ext>
            </a:extLst>
          </p:cNvPr>
          <p:cNvSpPr txBox="1"/>
          <p:nvPr/>
        </p:nvSpPr>
        <p:spPr>
          <a:xfrm>
            <a:off x="2277910" y="1744111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NAMA PROYEK</a:t>
            </a:r>
            <a:endParaRPr lang="en-US" sz="1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AEB047-E6F8-4DBD-9170-FC81AA3106DE}"/>
              </a:ext>
            </a:extLst>
          </p:cNvPr>
          <p:cNvSpPr txBox="1"/>
          <p:nvPr/>
        </p:nvSpPr>
        <p:spPr>
          <a:xfrm>
            <a:off x="4886632" y="1716325"/>
            <a:ext cx="597801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Pengadaan dan Pemasangan Perangkat CCTV di Pelabuhan Talang Duku Jambi</a:t>
            </a:r>
            <a:endParaRPr lang="en-US" sz="16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F2C6E6-5BBD-4E55-BC01-4DF0DFED06EA}"/>
              </a:ext>
            </a:extLst>
          </p:cNvPr>
          <p:cNvSpPr txBox="1"/>
          <p:nvPr/>
        </p:nvSpPr>
        <p:spPr>
          <a:xfrm>
            <a:off x="2287742" y="2765904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ID URAIAN</a:t>
            </a:r>
            <a:endParaRPr lang="en-US" sz="1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A733B9-EC0B-4B74-9E66-F43C54746347}"/>
              </a:ext>
            </a:extLst>
          </p:cNvPr>
          <p:cNvSpPr txBox="1"/>
          <p:nvPr/>
        </p:nvSpPr>
        <p:spPr>
          <a:xfrm>
            <a:off x="4886632" y="2765903"/>
            <a:ext cx="5319252" cy="3539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00000002</a:t>
            </a:r>
            <a:endParaRPr lang="en-US" sz="1700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61D1CA-CBB1-45F1-A18C-29F9435D4A03}"/>
              </a:ext>
            </a:extLst>
          </p:cNvPr>
          <p:cNvSpPr txBox="1"/>
          <p:nvPr/>
        </p:nvSpPr>
        <p:spPr>
          <a:xfrm>
            <a:off x="2287742" y="2308858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NOMOR</a:t>
            </a:r>
            <a:endParaRPr lang="en-US" sz="1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0B8655-7675-40B9-A720-81C6A3D80D5C}"/>
              </a:ext>
            </a:extLst>
          </p:cNvPr>
          <p:cNvSpPr txBox="1"/>
          <p:nvPr/>
        </p:nvSpPr>
        <p:spPr>
          <a:xfrm>
            <a:off x="4886632" y="2308858"/>
            <a:ext cx="5319252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1.a</a:t>
            </a:r>
            <a:endParaRPr lang="en-US" sz="17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0183C7-70B0-4B18-980D-FCD4268924A2}"/>
              </a:ext>
            </a:extLst>
          </p:cNvPr>
          <p:cNvSpPr txBox="1"/>
          <p:nvPr/>
        </p:nvSpPr>
        <p:spPr>
          <a:xfrm>
            <a:off x="2287742" y="3278736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NAMA URAIAN</a:t>
            </a:r>
            <a:endParaRPr lang="en-US" sz="1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8695BF-58DA-4A17-BCF9-6FC9DA37D2A4}"/>
              </a:ext>
            </a:extLst>
          </p:cNvPr>
          <p:cNvSpPr txBox="1"/>
          <p:nvPr/>
        </p:nvSpPr>
        <p:spPr>
          <a:xfrm>
            <a:off x="4886632" y="3278735"/>
            <a:ext cx="4830816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sv-SE" sz="17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Pemasangan IP Camera Outdoor</a:t>
            </a:r>
            <a:endParaRPr lang="en-US" sz="17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312AD-1CF4-46AA-93BC-1A084426B1C5}"/>
              </a:ext>
            </a:extLst>
          </p:cNvPr>
          <p:cNvSpPr txBox="1"/>
          <p:nvPr/>
        </p:nvSpPr>
        <p:spPr>
          <a:xfrm>
            <a:off x="2287742" y="3791568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SATUAN</a:t>
            </a:r>
            <a:endParaRPr lang="en-US" sz="1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5B89BE-5441-49DE-8085-8BB11CEC9B8E}"/>
              </a:ext>
            </a:extLst>
          </p:cNvPr>
          <p:cNvSpPr txBox="1"/>
          <p:nvPr/>
        </p:nvSpPr>
        <p:spPr>
          <a:xfrm>
            <a:off x="4886632" y="3791567"/>
            <a:ext cx="5319252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unit</a:t>
            </a:r>
            <a:endParaRPr lang="en-US" sz="17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04290FE-1421-4905-98E4-3A3640EEEFA5}"/>
              </a:ext>
            </a:extLst>
          </p:cNvPr>
          <p:cNvSpPr txBox="1"/>
          <p:nvPr/>
        </p:nvSpPr>
        <p:spPr>
          <a:xfrm>
            <a:off x="2287742" y="4271518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VOLUME</a:t>
            </a:r>
            <a:endParaRPr lang="en-US" sz="1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EF8368-C202-4F8D-907A-4F8FF58418AF}"/>
              </a:ext>
            </a:extLst>
          </p:cNvPr>
          <p:cNvSpPr txBox="1"/>
          <p:nvPr/>
        </p:nvSpPr>
        <p:spPr>
          <a:xfrm>
            <a:off x="4886632" y="4271517"/>
            <a:ext cx="5319252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5</a:t>
            </a:r>
            <a:endParaRPr lang="en-US" sz="17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4AF721-A6F6-4338-A2A4-B5828DE6D116}"/>
              </a:ext>
            </a:extLst>
          </p:cNvPr>
          <p:cNvSpPr txBox="1"/>
          <p:nvPr/>
        </p:nvSpPr>
        <p:spPr>
          <a:xfrm>
            <a:off x="2287742" y="4752440"/>
            <a:ext cx="2464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BOBOT KONTRAK (%)</a:t>
            </a:r>
            <a:endParaRPr lang="en-US" sz="1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A211C4-AAA5-4E94-9E30-88874C850B00}"/>
              </a:ext>
            </a:extLst>
          </p:cNvPr>
          <p:cNvSpPr txBox="1"/>
          <p:nvPr/>
        </p:nvSpPr>
        <p:spPr>
          <a:xfrm>
            <a:off x="4886632" y="4752439"/>
            <a:ext cx="5319252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</a:t>
            </a:r>
            <a:endParaRPr lang="en-US" sz="17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BCA0F94-EE37-4A86-BFD2-8B1F2FC8FD5B}"/>
              </a:ext>
            </a:extLst>
          </p:cNvPr>
          <p:cNvSpPr txBox="1"/>
          <p:nvPr/>
        </p:nvSpPr>
        <p:spPr>
          <a:xfrm>
            <a:off x="4886632" y="5450666"/>
            <a:ext cx="1320818" cy="35394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7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Simpan</a:t>
            </a:r>
            <a:endParaRPr lang="en-US" sz="17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91D657A-F6E4-4F16-89BA-7B30BE386A29}"/>
              </a:ext>
            </a:extLst>
          </p:cNvPr>
          <p:cNvSpPr txBox="1"/>
          <p:nvPr/>
        </p:nvSpPr>
        <p:spPr>
          <a:xfrm>
            <a:off x="6641631" y="5450665"/>
            <a:ext cx="1320818" cy="3539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7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Batal</a:t>
            </a:r>
            <a:endParaRPr lang="en-US" sz="17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ction Button: Blank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CAC7D49-932B-406A-B807-4D4F9BBAF150}"/>
              </a:ext>
            </a:extLst>
          </p:cNvPr>
          <p:cNvSpPr/>
          <p:nvPr/>
        </p:nvSpPr>
        <p:spPr>
          <a:xfrm>
            <a:off x="9851923" y="3278735"/>
            <a:ext cx="353961" cy="338533"/>
          </a:xfrm>
          <a:prstGeom prst="actionButtonBlank">
            <a:avLst/>
          </a:prstGeom>
          <a:noFill/>
          <a:ln w="127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Checkmark">
            <a:extLst>
              <a:ext uri="{FF2B5EF4-FFF2-40B4-BE49-F238E27FC236}">
                <a16:creationId xmlns:a16="http://schemas.microsoft.com/office/drawing/2014/main" id="{C03983F4-74AA-41D3-ACB6-089F72487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1425" y="3298780"/>
            <a:ext cx="294619" cy="29461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E17C5C5-9492-454B-97FE-29EBBC6E5400}"/>
              </a:ext>
            </a:extLst>
          </p:cNvPr>
          <p:cNvSpPr txBox="1"/>
          <p:nvPr/>
        </p:nvSpPr>
        <p:spPr>
          <a:xfrm>
            <a:off x="10289527" y="3177590"/>
            <a:ext cx="165168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600" i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centang untuk isi volume</a:t>
            </a:r>
            <a:endParaRPr lang="en-US" sz="1600" i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27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EFFE78-0FD2-054E-8C96-17CDD636D6EA}"/>
              </a:ext>
            </a:extLst>
          </p:cNvPr>
          <p:cNvSpPr/>
          <p:nvPr/>
        </p:nvSpPr>
        <p:spPr>
          <a:xfrm>
            <a:off x="1949964" y="0"/>
            <a:ext cx="10242037" cy="10033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EE3A7-1EFD-E940-9905-BC775B58E674}"/>
              </a:ext>
            </a:extLst>
          </p:cNvPr>
          <p:cNvSpPr/>
          <p:nvPr/>
        </p:nvSpPr>
        <p:spPr>
          <a:xfrm>
            <a:off x="0" y="1003379"/>
            <a:ext cx="1949964" cy="5854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1111FB-A7D0-9843-90E4-540A856EAF6E}"/>
              </a:ext>
            </a:extLst>
          </p:cNvPr>
          <p:cNvSpPr/>
          <p:nvPr/>
        </p:nvSpPr>
        <p:spPr>
          <a:xfrm>
            <a:off x="1949964" y="6379614"/>
            <a:ext cx="10242036" cy="4783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5AF53F92-AC76-524D-BDBA-153F67331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949964" cy="98219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7AE96DC-15F0-5C4D-A9BC-58146F879F50}"/>
              </a:ext>
            </a:extLst>
          </p:cNvPr>
          <p:cNvSpPr/>
          <p:nvPr/>
        </p:nvSpPr>
        <p:spPr>
          <a:xfrm>
            <a:off x="11216072" y="197514"/>
            <a:ext cx="682487" cy="67775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82631D-5B1F-064A-B7E7-5BBF874FE94A}"/>
              </a:ext>
            </a:extLst>
          </p:cNvPr>
          <p:cNvSpPr txBox="1"/>
          <p:nvPr/>
        </p:nvSpPr>
        <p:spPr>
          <a:xfrm>
            <a:off x="10062185" y="336336"/>
            <a:ext cx="1203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DC0DA-A883-0141-9DF0-2DDE1A5285A2}"/>
              </a:ext>
            </a:extLst>
          </p:cNvPr>
          <p:cNvSpPr txBox="1"/>
          <p:nvPr/>
        </p:nvSpPr>
        <p:spPr>
          <a:xfrm>
            <a:off x="1" y="1024565"/>
            <a:ext cx="1949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Menu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Navigasi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A0625-3AB1-4007-AD57-F6B62CB848AD}"/>
              </a:ext>
            </a:extLst>
          </p:cNvPr>
          <p:cNvSpPr txBox="1"/>
          <p:nvPr/>
        </p:nvSpPr>
        <p:spPr>
          <a:xfrm>
            <a:off x="1" y="1445861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Dashboard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BB62BA-1DC0-4BE1-8089-2201FF64C573}"/>
              </a:ext>
            </a:extLst>
          </p:cNvPr>
          <p:cNvSpPr txBox="1"/>
          <p:nvPr/>
        </p:nvSpPr>
        <p:spPr>
          <a:xfrm>
            <a:off x="1" y="1875467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Data User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50A721-F37A-4650-A4AD-E6471D6A1F22}"/>
              </a:ext>
            </a:extLst>
          </p:cNvPr>
          <p:cNvSpPr txBox="1"/>
          <p:nvPr/>
        </p:nvSpPr>
        <p:spPr>
          <a:xfrm>
            <a:off x="1" y="2295481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Data Proyek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EC5F9F-5804-4800-9F2F-6C697720EF27}"/>
              </a:ext>
            </a:extLst>
          </p:cNvPr>
          <p:cNvSpPr txBox="1"/>
          <p:nvPr/>
        </p:nvSpPr>
        <p:spPr>
          <a:xfrm>
            <a:off x="1" y="2737912"/>
            <a:ext cx="1949963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Uraian Kerja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E02174-8DA2-4D4F-B934-FC60E27B830F}"/>
              </a:ext>
            </a:extLst>
          </p:cNvPr>
          <p:cNvSpPr txBox="1"/>
          <p:nvPr/>
        </p:nvSpPr>
        <p:spPr>
          <a:xfrm>
            <a:off x="1" y="3177590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Jadwal Rencana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F37973-F47C-4D2F-BC7D-C1CFD78C3D00}"/>
              </a:ext>
            </a:extLst>
          </p:cNvPr>
          <p:cNvSpPr txBox="1"/>
          <p:nvPr/>
        </p:nvSpPr>
        <p:spPr>
          <a:xfrm>
            <a:off x="1" y="3617268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Realisasi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9A5F86-54AD-4C19-BA1B-34E05D0F90EF}"/>
              </a:ext>
            </a:extLst>
          </p:cNvPr>
          <p:cNvSpPr txBox="1"/>
          <p:nvPr/>
        </p:nvSpPr>
        <p:spPr>
          <a:xfrm>
            <a:off x="1" y="4056946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Laporan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12AA20-9A68-4F97-91C4-74C111FC7E89}"/>
              </a:ext>
            </a:extLst>
          </p:cNvPr>
          <p:cNvSpPr txBox="1"/>
          <p:nvPr/>
        </p:nvSpPr>
        <p:spPr>
          <a:xfrm>
            <a:off x="1" y="4496624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Tagihan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0BE406-6CB1-4B00-BFEC-3D49E642F2D7}"/>
              </a:ext>
            </a:extLst>
          </p:cNvPr>
          <p:cNvSpPr txBox="1"/>
          <p:nvPr/>
        </p:nvSpPr>
        <p:spPr>
          <a:xfrm>
            <a:off x="2600227" y="62297"/>
            <a:ext cx="628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Sistem Informasi Manajemen Proyek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58104-283F-4FBD-9270-CB00ABAA1DB4}"/>
              </a:ext>
            </a:extLst>
          </p:cNvPr>
          <p:cNvSpPr txBox="1"/>
          <p:nvPr/>
        </p:nvSpPr>
        <p:spPr>
          <a:xfrm>
            <a:off x="2600227" y="454496"/>
            <a:ext cx="649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PT. Pelabuhan Indonesia II (Persero) Cabang Jambi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808E86-5EE9-49A8-BF65-E0BCA952FD68}"/>
              </a:ext>
            </a:extLst>
          </p:cNvPr>
          <p:cNvGrpSpPr/>
          <p:nvPr/>
        </p:nvGrpSpPr>
        <p:grpSpPr>
          <a:xfrm>
            <a:off x="1989720" y="228207"/>
            <a:ext cx="594852" cy="551914"/>
            <a:chOff x="1949964" y="241459"/>
            <a:chExt cx="594852" cy="551914"/>
          </a:xfrm>
        </p:grpSpPr>
        <p:sp>
          <p:nvSpPr>
            <p:cNvPr id="2" name="Equals 1">
              <a:extLst>
                <a:ext uri="{FF2B5EF4-FFF2-40B4-BE49-F238E27FC236}">
                  <a16:creationId xmlns:a16="http://schemas.microsoft.com/office/drawing/2014/main" id="{1D828F0E-5C74-4BCF-A641-131E5176214F}"/>
                </a:ext>
              </a:extLst>
            </p:cNvPr>
            <p:cNvSpPr/>
            <p:nvPr/>
          </p:nvSpPr>
          <p:spPr>
            <a:xfrm>
              <a:off x="1949964" y="241459"/>
              <a:ext cx="594852" cy="307777"/>
            </a:xfrm>
            <a:prstGeom prst="mathEqual">
              <a:avLst>
                <a:gd name="adj1" fmla="val 23520"/>
                <a:gd name="adj2" fmla="val 24037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920B3509-17DC-4B15-B6E7-339B2B7D3E60}"/>
                </a:ext>
              </a:extLst>
            </p:cNvPr>
            <p:cNvSpPr/>
            <p:nvPr/>
          </p:nvSpPr>
          <p:spPr>
            <a:xfrm>
              <a:off x="1949964" y="454496"/>
              <a:ext cx="594852" cy="338877"/>
            </a:xfrm>
            <a:prstGeom prst="mathMinus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AAA90A3-5835-406C-9A47-87E19CFEAA1D}"/>
              </a:ext>
            </a:extLst>
          </p:cNvPr>
          <p:cNvSpPr txBox="1"/>
          <p:nvPr/>
        </p:nvSpPr>
        <p:spPr>
          <a:xfrm>
            <a:off x="2282727" y="1239368"/>
            <a:ext cx="2246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URAIAN KERJA</a:t>
            </a:r>
            <a:endParaRPr lang="en-US" sz="2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AAFB51-9D8D-415E-BF7C-2D0DFCCE06B9}"/>
              </a:ext>
            </a:extLst>
          </p:cNvPr>
          <p:cNvSpPr txBox="1"/>
          <p:nvPr/>
        </p:nvSpPr>
        <p:spPr>
          <a:xfrm>
            <a:off x="4587269" y="1258506"/>
            <a:ext cx="139736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ID PROYEK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" name="Action Button: Go Back or Previous 2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BF4E12B-B384-4845-8DD3-0DD045DE0D80}"/>
              </a:ext>
            </a:extLst>
          </p:cNvPr>
          <p:cNvSpPr/>
          <p:nvPr/>
        </p:nvSpPr>
        <p:spPr>
          <a:xfrm rot="16200000">
            <a:off x="8096870" y="1290134"/>
            <a:ext cx="338443" cy="325580"/>
          </a:xfrm>
          <a:prstGeom prst="actionButtonBackPreviou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977CFC-96EF-4186-82B1-4F1451F47A99}"/>
              </a:ext>
            </a:extLst>
          </p:cNvPr>
          <p:cNvSpPr txBox="1"/>
          <p:nvPr/>
        </p:nvSpPr>
        <p:spPr>
          <a:xfrm>
            <a:off x="6091396" y="1268203"/>
            <a:ext cx="1880020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0001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5143B1-2475-4FDB-94B2-530E8296D166}"/>
              </a:ext>
            </a:extLst>
          </p:cNvPr>
          <p:cNvSpPr txBox="1"/>
          <p:nvPr/>
        </p:nvSpPr>
        <p:spPr>
          <a:xfrm>
            <a:off x="2308127" y="1881009"/>
            <a:ext cx="194996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NAMA PROYEK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7034F2-E9E3-406F-9E08-20E6553A8414}"/>
              </a:ext>
            </a:extLst>
          </p:cNvPr>
          <p:cNvSpPr txBox="1"/>
          <p:nvPr/>
        </p:nvSpPr>
        <p:spPr>
          <a:xfrm>
            <a:off x="4663818" y="1852383"/>
            <a:ext cx="5846403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Pengadaan dan Pemasangan Perangkat CCTV di Pel...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708C8F-258C-415D-8F13-B332D67F3659}"/>
              </a:ext>
            </a:extLst>
          </p:cNvPr>
          <p:cNvSpPr txBox="1"/>
          <p:nvPr/>
        </p:nvSpPr>
        <p:spPr>
          <a:xfrm>
            <a:off x="4663818" y="2364693"/>
            <a:ext cx="1320818" cy="35394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7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Tampilkan</a:t>
            </a:r>
            <a:endParaRPr lang="en-US" sz="17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6C07F8-2FDD-4838-9C72-23BE07C5575E}"/>
              </a:ext>
            </a:extLst>
          </p:cNvPr>
          <p:cNvSpPr txBox="1"/>
          <p:nvPr/>
        </p:nvSpPr>
        <p:spPr>
          <a:xfrm>
            <a:off x="6324600" y="2364693"/>
            <a:ext cx="2104280" cy="35394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7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Input Uraian Baru</a:t>
            </a:r>
            <a:endParaRPr lang="en-US" sz="17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06DB2D-D3C9-4256-B34A-F04AB1B76AE9}"/>
              </a:ext>
            </a:extLst>
          </p:cNvPr>
          <p:cNvSpPr txBox="1"/>
          <p:nvPr/>
        </p:nvSpPr>
        <p:spPr>
          <a:xfrm>
            <a:off x="1953026" y="6475055"/>
            <a:ext cx="649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Copyright (C) 2019 – 2020 TeknikIPC. All rights reserved. 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F321F4-35DD-44B1-82E9-5EA821267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27" y="2869039"/>
            <a:ext cx="9866860" cy="336180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D3A38E8-574C-4F15-AA9D-0B74CDBD2425}"/>
              </a:ext>
            </a:extLst>
          </p:cNvPr>
          <p:cNvSpPr txBox="1"/>
          <p:nvPr/>
        </p:nvSpPr>
        <p:spPr>
          <a:xfrm>
            <a:off x="11029950" y="3352179"/>
            <a:ext cx="975237" cy="230832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9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Edit</a:t>
            </a:r>
            <a:endParaRPr lang="en-US" sz="9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065427-37E2-4F64-AE07-CE7BA9456943}"/>
              </a:ext>
            </a:extLst>
          </p:cNvPr>
          <p:cNvSpPr txBox="1"/>
          <p:nvPr/>
        </p:nvSpPr>
        <p:spPr>
          <a:xfrm>
            <a:off x="11029950" y="3588200"/>
            <a:ext cx="975237" cy="230832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9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Edit</a:t>
            </a:r>
            <a:endParaRPr lang="en-US" sz="9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8424C9-3D1B-4959-8709-AA6C3DADAE81}"/>
              </a:ext>
            </a:extLst>
          </p:cNvPr>
          <p:cNvSpPr txBox="1"/>
          <p:nvPr/>
        </p:nvSpPr>
        <p:spPr>
          <a:xfrm>
            <a:off x="11029950" y="3831805"/>
            <a:ext cx="975237" cy="230832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9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Edit</a:t>
            </a:r>
            <a:endParaRPr lang="en-US" sz="9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5F16A1-D1CF-411F-8C1C-C8159E3670F5}"/>
              </a:ext>
            </a:extLst>
          </p:cNvPr>
          <p:cNvSpPr txBox="1"/>
          <p:nvPr/>
        </p:nvSpPr>
        <p:spPr>
          <a:xfrm>
            <a:off x="11029950" y="4075695"/>
            <a:ext cx="975237" cy="230832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9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Edit</a:t>
            </a:r>
            <a:endParaRPr lang="en-US" sz="9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8E8F28-0DDA-445F-950F-6C3D79ECAE8E}"/>
              </a:ext>
            </a:extLst>
          </p:cNvPr>
          <p:cNvSpPr txBox="1"/>
          <p:nvPr/>
        </p:nvSpPr>
        <p:spPr>
          <a:xfrm>
            <a:off x="11029950" y="4314335"/>
            <a:ext cx="975237" cy="230832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9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Edit</a:t>
            </a:r>
            <a:endParaRPr lang="en-US" sz="9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C7EAE7-2A17-4AD5-9C63-949847E85CFB}"/>
              </a:ext>
            </a:extLst>
          </p:cNvPr>
          <p:cNvSpPr txBox="1"/>
          <p:nvPr/>
        </p:nvSpPr>
        <p:spPr>
          <a:xfrm>
            <a:off x="11029950" y="4548961"/>
            <a:ext cx="975237" cy="230832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9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Edit</a:t>
            </a:r>
            <a:endParaRPr lang="en-US" sz="9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51AF98-82DE-4FEC-B9EE-521B5BA2889B}"/>
              </a:ext>
            </a:extLst>
          </p:cNvPr>
          <p:cNvSpPr txBox="1"/>
          <p:nvPr/>
        </p:nvSpPr>
        <p:spPr>
          <a:xfrm>
            <a:off x="11029950" y="4793590"/>
            <a:ext cx="975237" cy="230832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9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Edit</a:t>
            </a:r>
            <a:endParaRPr lang="en-US" sz="9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3AE1367-170E-4DE9-B11C-C5850D1EEB66}"/>
              </a:ext>
            </a:extLst>
          </p:cNvPr>
          <p:cNvSpPr txBox="1"/>
          <p:nvPr/>
        </p:nvSpPr>
        <p:spPr>
          <a:xfrm>
            <a:off x="11029950" y="5032960"/>
            <a:ext cx="975237" cy="230832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9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Edit</a:t>
            </a:r>
            <a:endParaRPr lang="en-US" sz="9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F178B5-7D42-4FAA-811C-D02814E2E210}"/>
              </a:ext>
            </a:extLst>
          </p:cNvPr>
          <p:cNvSpPr txBox="1"/>
          <p:nvPr/>
        </p:nvSpPr>
        <p:spPr>
          <a:xfrm>
            <a:off x="11029950" y="5274484"/>
            <a:ext cx="975237" cy="230832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9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Edit</a:t>
            </a:r>
            <a:endParaRPr lang="en-US" sz="9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0EEB81F-CBBF-4E1C-8927-5F91C56D22B4}"/>
              </a:ext>
            </a:extLst>
          </p:cNvPr>
          <p:cNvSpPr txBox="1"/>
          <p:nvPr/>
        </p:nvSpPr>
        <p:spPr>
          <a:xfrm>
            <a:off x="11029950" y="5519113"/>
            <a:ext cx="975237" cy="230832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9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Edit</a:t>
            </a:r>
            <a:endParaRPr lang="en-US" sz="9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86CB4C-59C3-4D2A-A26D-3D1DD5FCC88D}"/>
              </a:ext>
            </a:extLst>
          </p:cNvPr>
          <p:cNvSpPr txBox="1"/>
          <p:nvPr/>
        </p:nvSpPr>
        <p:spPr>
          <a:xfrm>
            <a:off x="11029950" y="5758483"/>
            <a:ext cx="975237" cy="230832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9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Edit</a:t>
            </a:r>
            <a:endParaRPr lang="en-US" sz="9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92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EFFE78-0FD2-054E-8C96-17CDD636D6EA}"/>
              </a:ext>
            </a:extLst>
          </p:cNvPr>
          <p:cNvSpPr/>
          <p:nvPr/>
        </p:nvSpPr>
        <p:spPr>
          <a:xfrm>
            <a:off x="1949964" y="0"/>
            <a:ext cx="10242037" cy="10033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EE3A7-1EFD-E940-9905-BC775B58E674}"/>
              </a:ext>
            </a:extLst>
          </p:cNvPr>
          <p:cNvSpPr/>
          <p:nvPr/>
        </p:nvSpPr>
        <p:spPr>
          <a:xfrm>
            <a:off x="0" y="1003379"/>
            <a:ext cx="1949964" cy="5854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1111FB-A7D0-9843-90E4-540A856EAF6E}"/>
              </a:ext>
            </a:extLst>
          </p:cNvPr>
          <p:cNvSpPr/>
          <p:nvPr/>
        </p:nvSpPr>
        <p:spPr>
          <a:xfrm>
            <a:off x="1949964" y="6379614"/>
            <a:ext cx="10242036" cy="4783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5AF53F92-AC76-524D-BDBA-153F67331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949964" cy="98219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7AE96DC-15F0-5C4D-A9BC-58146F879F50}"/>
              </a:ext>
            </a:extLst>
          </p:cNvPr>
          <p:cNvSpPr/>
          <p:nvPr/>
        </p:nvSpPr>
        <p:spPr>
          <a:xfrm>
            <a:off x="11216072" y="197514"/>
            <a:ext cx="682487" cy="67775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82631D-5B1F-064A-B7E7-5BBF874FE94A}"/>
              </a:ext>
            </a:extLst>
          </p:cNvPr>
          <p:cNvSpPr txBox="1"/>
          <p:nvPr/>
        </p:nvSpPr>
        <p:spPr>
          <a:xfrm>
            <a:off x="10062185" y="336336"/>
            <a:ext cx="1203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DC0DA-A883-0141-9DF0-2DDE1A5285A2}"/>
              </a:ext>
            </a:extLst>
          </p:cNvPr>
          <p:cNvSpPr txBox="1"/>
          <p:nvPr/>
        </p:nvSpPr>
        <p:spPr>
          <a:xfrm>
            <a:off x="1" y="1024565"/>
            <a:ext cx="1949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Menu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Navigasi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A0625-3AB1-4007-AD57-F6B62CB848AD}"/>
              </a:ext>
            </a:extLst>
          </p:cNvPr>
          <p:cNvSpPr txBox="1"/>
          <p:nvPr/>
        </p:nvSpPr>
        <p:spPr>
          <a:xfrm>
            <a:off x="1" y="1445861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Dashboard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BB62BA-1DC0-4BE1-8089-2201FF64C573}"/>
              </a:ext>
            </a:extLst>
          </p:cNvPr>
          <p:cNvSpPr txBox="1"/>
          <p:nvPr/>
        </p:nvSpPr>
        <p:spPr>
          <a:xfrm>
            <a:off x="1" y="1875467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Data User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50A721-F37A-4650-A4AD-E6471D6A1F22}"/>
              </a:ext>
            </a:extLst>
          </p:cNvPr>
          <p:cNvSpPr txBox="1"/>
          <p:nvPr/>
        </p:nvSpPr>
        <p:spPr>
          <a:xfrm>
            <a:off x="1" y="2295481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Data Proyek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EC5F9F-5804-4800-9F2F-6C697720EF27}"/>
              </a:ext>
            </a:extLst>
          </p:cNvPr>
          <p:cNvSpPr txBox="1"/>
          <p:nvPr/>
        </p:nvSpPr>
        <p:spPr>
          <a:xfrm>
            <a:off x="1" y="2737912"/>
            <a:ext cx="1949963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Uraian Kerja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E02174-8DA2-4D4F-B934-FC60E27B830F}"/>
              </a:ext>
            </a:extLst>
          </p:cNvPr>
          <p:cNvSpPr txBox="1"/>
          <p:nvPr/>
        </p:nvSpPr>
        <p:spPr>
          <a:xfrm>
            <a:off x="1" y="3177590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Jadwal Rencana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F37973-F47C-4D2F-BC7D-C1CFD78C3D00}"/>
              </a:ext>
            </a:extLst>
          </p:cNvPr>
          <p:cNvSpPr txBox="1"/>
          <p:nvPr/>
        </p:nvSpPr>
        <p:spPr>
          <a:xfrm>
            <a:off x="1" y="3617268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Realisasi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9A5F86-54AD-4C19-BA1B-34E05D0F90EF}"/>
              </a:ext>
            </a:extLst>
          </p:cNvPr>
          <p:cNvSpPr txBox="1"/>
          <p:nvPr/>
        </p:nvSpPr>
        <p:spPr>
          <a:xfrm>
            <a:off x="1" y="4056946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Laporan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12AA20-9A68-4F97-91C4-74C111FC7E89}"/>
              </a:ext>
            </a:extLst>
          </p:cNvPr>
          <p:cNvSpPr txBox="1"/>
          <p:nvPr/>
        </p:nvSpPr>
        <p:spPr>
          <a:xfrm>
            <a:off x="1" y="4496624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Tagihan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0BE406-6CB1-4B00-BFEC-3D49E642F2D7}"/>
              </a:ext>
            </a:extLst>
          </p:cNvPr>
          <p:cNvSpPr txBox="1"/>
          <p:nvPr/>
        </p:nvSpPr>
        <p:spPr>
          <a:xfrm>
            <a:off x="2600227" y="62297"/>
            <a:ext cx="628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Sistem Informasi Manajemen Proyek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58104-283F-4FBD-9270-CB00ABAA1DB4}"/>
              </a:ext>
            </a:extLst>
          </p:cNvPr>
          <p:cNvSpPr txBox="1"/>
          <p:nvPr/>
        </p:nvSpPr>
        <p:spPr>
          <a:xfrm>
            <a:off x="2600227" y="454496"/>
            <a:ext cx="649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PT. Pelabuhan Indonesia II (Persero) Cabang Jambi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808E86-5EE9-49A8-BF65-E0BCA952FD68}"/>
              </a:ext>
            </a:extLst>
          </p:cNvPr>
          <p:cNvGrpSpPr/>
          <p:nvPr/>
        </p:nvGrpSpPr>
        <p:grpSpPr>
          <a:xfrm>
            <a:off x="1989720" y="228207"/>
            <a:ext cx="594852" cy="551914"/>
            <a:chOff x="1949964" y="241459"/>
            <a:chExt cx="594852" cy="551914"/>
          </a:xfrm>
        </p:grpSpPr>
        <p:sp>
          <p:nvSpPr>
            <p:cNvPr id="2" name="Equals 1">
              <a:extLst>
                <a:ext uri="{FF2B5EF4-FFF2-40B4-BE49-F238E27FC236}">
                  <a16:creationId xmlns:a16="http://schemas.microsoft.com/office/drawing/2014/main" id="{1D828F0E-5C74-4BCF-A641-131E5176214F}"/>
                </a:ext>
              </a:extLst>
            </p:cNvPr>
            <p:cNvSpPr/>
            <p:nvPr/>
          </p:nvSpPr>
          <p:spPr>
            <a:xfrm>
              <a:off x="1949964" y="241459"/>
              <a:ext cx="594852" cy="307777"/>
            </a:xfrm>
            <a:prstGeom prst="mathEqual">
              <a:avLst>
                <a:gd name="adj1" fmla="val 23520"/>
                <a:gd name="adj2" fmla="val 24037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920B3509-17DC-4B15-B6E7-339B2B7D3E60}"/>
                </a:ext>
              </a:extLst>
            </p:cNvPr>
            <p:cNvSpPr/>
            <p:nvPr/>
          </p:nvSpPr>
          <p:spPr>
            <a:xfrm>
              <a:off x="1949964" y="454496"/>
              <a:ext cx="594852" cy="338877"/>
            </a:xfrm>
            <a:prstGeom prst="mathMinus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106DB2D-D3C9-4256-B34A-F04AB1B76AE9}"/>
              </a:ext>
            </a:extLst>
          </p:cNvPr>
          <p:cNvSpPr txBox="1"/>
          <p:nvPr/>
        </p:nvSpPr>
        <p:spPr>
          <a:xfrm>
            <a:off x="1953026" y="6475055"/>
            <a:ext cx="649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Copyright (C) 2019 – 2020 TeknikIPC. All rights reserved. 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86D141-147F-4EFC-9297-BD4E2D0EBF30}"/>
              </a:ext>
            </a:extLst>
          </p:cNvPr>
          <p:cNvSpPr/>
          <p:nvPr/>
        </p:nvSpPr>
        <p:spPr>
          <a:xfrm>
            <a:off x="2084439" y="1129386"/>
            <a:ext cx="9940413" cy="51014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CF21C4-6D73-48A5-A7B7-A9D248ECD7AF}"/>
              </a:ext>
            </a:extLst>
          </p:cNvPr>
          <p:cNvSpPr txBox="1"/>
          <p:nvPr/>
        </p:nvSpPr>
        <p:spPr>
          <a:xfrm>
            <a:off x="2282726" y="1239368"/>
            <a:ext cx="4039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UBAH URAIAN KERJA</a:t>
            </a:r>
            <a:endParaRPr lang="en-US" sz="2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CEE128-A21A-4F7F-B3A5-12DE94BB0E8D}"/>
              </a:ext>
            </a:extLst>
          </p:cNvPr>
          <p:cNvSpPr txBox="1"/>
          <p:nvPr/>
        </p:nvSpPr>
        <p:spPr>
          <a:xfrm>
            <a:off x="2277910" y="1744111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NAMA PROYEK</a:t>
            </a:r>
            <a:endParaRPr lang="en-US" sz="1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AEB047-E6F8-4DBD-9170-FC81AA3106DE}"/>
              </a:ext>
            </a:extLst>
          </p:cNvPr>
          <p:cNvSpPr txBox="1"/>
          <p:nvPr/>
        </p:nvSpPr>
        <p:spPr>
          <a:xfrm>
            <a:off x="4886632" y="1716325"/>
            <a:ext cx="597801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Pengadaan dan Pemasangan Perangkat CCTV di Pelabuhan Talang Duku Jambi</a:t>
            </a:r>
            <a:endParaRPr lang="en-US" sz="16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F2C6E6-5BBD-4E55-BC01-4DF0DFED06EA}"/>
              </a:ext>
            </a:extLst>
          </p:cNvPr>
          <p:cNvSpPr txBox="1"/>
          <p:nvPr/>
        </p:nvSpPr>
        <p:spPr>
          <a:xfrm>
            <a:off x="2287742" y="2765904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ID URAIAN</a:t>
            </a:r>
            <a:endParaRPr lang="en-US" sz="1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A733B9-EC0B-4B74-9E66-F43C54746347}"/>
              </a:ext>
            </a:extLst>
          </p:cNvPr>
          <p:cNvSpPr txBox="1"/>
          <p:nvPr/>
        </p:nvSpPr>
        <p:spPr>
          <a:xfrm>
            <a:off x="4886632" y="2765903"/>
            <a:ext cx="5319252" cy="3539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00000002</a:t>
            </a:r>
            <a:endParaRPr lang="en-US" sz="1700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61D1CA-CBB1-45F1-A18C-29F9435D4A03}"/>
              </a:ext>
            </a:extLst>
          </p:cNvPr>
          <p:cNvSpPr txBox="1"/>
          <p:nvPr/>
        </p:nvSpPr>
        <p:spPr>
          <a:xfrm>
            <a:off x="2287742" y="2308858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NOMOR</a:t>
            </a:r>
            <a:endParaRPr lang="en-US" sz="1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0B8655-7675-40B9-A720-81C6A3D80D5C}"/>
              </a:ext>
            </a:extLst>
          </p:cNvPr>
          <p:cNvSpPr txBox="1"/>
          <p:nvPr/>
        </p:nvSpPr>
        <p:spPr>
          <a:xfrm>
            <a:off x="4886632" y="2308858"/>
            <a:ext cx="5319252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1.a</a:t>
            </a:r>
            <a:endParaRPr lang="en-US" sz="17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0183C7-70B0-4B18-980D-FCD4268924A2}"/>
              </a:ext>
            </a:extLst>
          </p:cNvPr>
          <p:cNvSpPr txBox="1"/>
          <p:nvPr/>
        </p:nvSpPr>
        <p:spPr>
          <a:xfrm>
            <a:off x="2287742" y="3278736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NAMA URAIAN</a:t>
            </a:r>
            <a:endParaRPr lang="en-US" sz="1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8695BF-58DA-4A17-BCF9-6FC9DA37D2A4}"/>
              </a:ext>
            </a:extLst>
          </p:cNvPr>
          <p:cNvSpPr txBox="1"/>
          <p:nvPr/>
        </p:nvSpPr>
        <p:spPr>
          <a:xfrm>
            <a:off x="4886632" y="3278735"/>
            <a:ext cx="4830816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sv-SE" sz="17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Pemasangan IP Camera Outdoor</a:t>
            </a:r>
            <a:endParaRPr lang="en-US" sz="17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312AD-1CF4-46AA-93BC-1A084426B1C5}"/>
              </a:ext>
            </a:extLst>
          </p:cNvPr>
          <p:cNvSpPr txBox="1"/>
          <p:nvPr/>
        </p:nvSpPr>
        <p:spPr>
          <a:xfrm>
            <a:off x="2287742" y="3791568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SATUAN</a:t>
            </a:r>
            <a:endParaRPr lang="en-US" sz="1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5B89BE-5441-49DE-8085-8BB11CEC9B8E}"/>
              </a:ext>
            </a:extLst>
          </p:cNvPr>
          <p:cNvSpPr txBox="1"/>
          <p:nvPr/>
        </p:nvSpPr>
        <p:spPr>
          <a:xfrm>
            <a:off x="4886632" y="3791567"/>
            <a:ext cx="5319252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unit</a:t>
            </a:r>
            <a:endParaRPr lang="en-US" sz="17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04290FE-1421-4905-98E4-3A3640EEEFA5}"/>
              </a:ext>
            </a:extLst>
          </p:cNvPr>
          <p:cNvSpPr txBox="1"/>
          <p:nvPr/>
        </p:nvSpPr>
        <p:spPr>
          <a:xfrm>
            <a:off x="2287742" y="4271518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VOLUME</a:t>
            </a:r>
            <a:endParaRPr lang="en-US" sz="1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EF8368-C202-4F8D-907A-4F8FF58418AF}"/>
              </a:ext>
            </a:extLst>
          </p:cNvPr>
          <p:cNvSpPr txBox="1"/>
          <p:nvPr/>
        </p:nvSpPr>
        <p:spPr>
          <a:xfrm>
            <a:off x="4886632" y="4271517"/>
            <a:ext cx="5319252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5</a:t>
            </a:r>
            <a:endParaRPr lang="en-US" sz="17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4AF721-A6F6-4338-A2A4-B5828DE6D116}"/>
              </a:ext>
            </a:extLst>
          </p:cNvPr>
          <p:cNvSpPr txBox="1"/>
          <p:nvPr/>
        </p:nvSpPr>
        <p:spPr>
          <a:xfrm>
            <a:off x="2287742" y="4752440"/>
            <a:ext cx="2464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BOBOT KONTRAK (%)</a:t>
            </a:r>
            <a:endParaRPr lang="en-US" sz="1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A211C4-AAA5-4E94-9E30-88874C850B00}"/>
              </a:ext>
            </a:extLst>
          </p:cNvPr>
          <p:cNvSpPr txBox="1"/>
          <p:nvPr/>
        </p:nvSpPr>
        <p:spPr>
          <a:xfrm>
            <a:off x="4886632" y="4752439"/>
            <a:ext cx="5319252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</a:t>
            </a:r>
            <a:endParaRPr lang="en-US" sz="17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BCA0F94-EE37-4A86-BFD2-8B1F2FC8FD5B}"/>
              </a:ext>
            </a:extLst>
          </p:cNvPr>
          <p:cNvSpPr txBox="1"/>
          <p:nvPr/>
        </p:nvSpPr>
        <p:spPr>
          <a:xfrm>
            <a:off x="4886632" y="5450666"/>
            <a:ext cx="1320818" cy="35394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7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Ubah</a:t>
            </a:r>
            <a:endParaRPr lang="en-US" sz="17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91D657A-F6E4-4F16-89BA-7B30BE386A29}"/>
              </a:ext>
            </a:extLst>
          </p:cNvPr>
          <p:cNvSpPr txBox="1"/>
          <p:nvPr/>
        </p:nvSpPr>
        <p:spPr>
          <a:xfrm>
            <a:off x="6641631" y="5450665"/>
            <a:ext cx="1320818" cy="3539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7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Batal</a:t>
            </a:r>
            <a:endParaRPr lang="en-US" sz="17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ction Button: Blank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CAC7D49-932B-406A-B807-4D4F9BBAF150}"/>
              </a:ext>
            </a:extLst>
          </p:cNvPr>
          <p:cNvSpPr/>
          <p:nvPr/>
        </p:nvSpPr>
        <p:spPr>
          <a:xfrm>
            <a:off x="9851923" y="3278735"/>
            <a:ext cx="353961" cy="338533"/>
          </a:xfrm>
          <a:prstGeom prst="actionButtonBlank">
            <a:avLst/>
          </a:prstGeom>
          <a:noFill/>
          <a:ln w="127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Checkmark">
            <a:extLst>
              <a:ext uri="{FF2B5EF4-FFF2-40B4-BE49-F238E27FC236}">
                <a16:creationId xmlns:a16="http://schemas.microsoft.com/office/drawing/2014/main" id="{C03983F4-74AA-41D3-ACB6-089F72487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1425" y="3298780"/>
            <a:ext cx="294619" cy="29461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E17C5C5-9492-454B-97FE-29EBBC6E5400}"/>
              </a:ext>
            </a:extLst>
          </p:cNvPr>
          <p:cNvSpPr txBox="1"/>
          <p:nvPr/>
        </p:nvSpPr>
        <p:spPr>
          <a:xfrm>
            <a:off x="10289527" y="3177590"/>
            <a:ext cx="165168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600" i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centang untuk isi volume</a:t>
            </a:r>
            <a:endParaRPr lang="en-US" sz="1600" i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7F321E-D81D-4CF4-A83E-17A0508914C3}"/>
              </a:ext>
            </a:extLst>
          </p:cNvPr>
          <p:cNvSpPr txBox="1"/>
          <p:nvPr/>
        </p:nvSpPr>
        <p:spPr>
          <a:xfrm>
            <a:off x="8349234" y="5450665"/>
            <a:ext cx="1320818" cy="353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7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Hapus</a:t>
            </a:r>
            <a:endParaRPr lang="en-US" sz="17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884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EFFE78-0FD2-054E-8C96-17CDD636D6EA}"/>
              </a:ext>
            </a:extLst>
          </p:cNvPr>
          <p:cNvSpPr/>
          <p:nvPr/>
        </p:nvSpPr>
        <p:spPr>
          <a:xfrm>
            <a:off x="1949964" y="0"/>
            <a:ext cx="10242037" cy="10033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EE3A7-1EFD-E940-9905-BC775B58E674}"/>
              </a:ext>
            </a:extLst>
          </p:cNvPr>
          <p:cNvSpPr/>
          <p:nvPr/>
        </p:nvSpPr>
        <p:spPr>
          <a:xfrm>
            <a:off x="0" y="1003379"/>
            <a:ext cx="1949964" cy="5854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1111FB-A7D0-9843-90E4-540A856EAF6E}"/>
              </a:ext>
            </a:extLst>
          </p:cNvPr>
          <p:cNvSpPr/>
          <p:nvPr/>
        </p:nvSpPr>
        <p:spPr>
          <a:xfrm>
            <a:off x="1949964" y="6379614"/>
            <a:ext cx="10242036" cy="4783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5AF53F92-AC76-524D-BDBA-153F67331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949964" cy="98219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7AE96DC-15F0-5C4D-A9BC-58146F879F50}"/>
              </a:ext>
            </a:extLst>
          </p:cNvPr>
          <p:cNvSpPr/>
          <p:nvPr/>
        </p:nvSpPr>
        <p:spPr>
          <a:xfrm>
            <a:off x="11216072" y="197514"/>
            <a:ext cx="682487" cy="67775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82631D-5B1F-064A-B7E7-5BBF874FE94A}"/>
              </a:ext>
            </a:extLst>
          </p:cNvPr>
          <p:cNvSpPr txBox="1"/>
          <p:nvPr/>
        </p:nvSpPr>
        <p:spPr>
          <a:xfrm>
            <a:off x="10062185" y="336336"/>
            <a:ext cx="1203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DC0DA-A883-0141-9DF0-2DDE1A5285A2}"/>
              </a:ext>
            </a:extLst>
          </p:cNvPr>
          <p:cNvSpPr txBox="1"/>
          <p:nvPr/>
        </p:nvSpPr>
        <p:spPr>
          <a:xfrm>
            <a:off x="1" y="1024565"/>
            <a:ext cx="1949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Menu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Navigasi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A0625-3AB1-4007-AD57-F6B62CB848AD}"/>
              </a:ext>
            </a:extLst>
          </p:cNvPr>
          <p:cNvSpPr txBox="1"/>
          <p:nvPr/>
        </p:nvSpPr>
        <p:spPr>
          <a:xfrm>
            <a:off x="1" y="1445861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Dashboard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BB62BA-1DC0-4BE1-8089-2201FF64C573}"/>
              </a:ext>
            </a:extLst>
          </p:cNvPr>
          <p:cNvSpPr txBox="1"/>
          <p:nvPr/>
        </p:nvSpPr>
        <p:spPr>
          <a:xfrm>
            <a:off x="1" y="1875467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Data User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50A721-F37A-4650-A4AD-E6471D6A1F22}"/>
              </a:ext>
            </a:extLst>
          </p:cNvPr>
          <p:cNvSpPr txBox="1"/>
          <p:nvPr/>
        </p:nvSpPr>
        <p:spPr>
          <a:xfrm>
            <a:off x="1" y="2295481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Data Proyek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EC5F9F-5804-4800-9F2F-6C697720EF27}"/>
              </a:ext>
            </a:extLst>
          </p:cNvPr>
          <p:cNvSpPr txBox="1"/>
          <p:nvPr/>
        </p:nvSpPr>
        <p:spPr>
          <a:xfrm>
            <a:off x="1" y="2737912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Uraian Kerja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E02174-8DA2-4D4F-B934-FC60E27B830F}"/>
              </a:ext>
            </a:extLst>
          </p:cNvPr>
          <p:cNvSpPr txBox="1"/>
          <p:nvPr/>
        </p:nvSpPr>
        <p:spPr>
          <a:xfrm>
            <a:off x="-2241" y="3148094"/>
            <a:ext cx="1949963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Jadwal Rencana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F37973-F47C-4D2F-BC7D-C1CFD78C3D00}"/>
              </a:ext>
            </a:extLst>
          </p:cNvPr>
          <p:cNvSpPr txBox="1"/>
          <p:nvPr/>
        </p:nvSpPr>
        <p:spPr>
          <a:xfrm>
            <a:off x="1" y="3617268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Realisasi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9A5F86-54AD-4C19-BA1B-34E05D0F90EF}"/>
              </a:ext>
            </a:extLst>
          </p:cNvPr>
          <p:cNvSpPr txBox="1"/>
          <p:nvPr/>
        </p:nvSpPr>
        <p:spPr>
          <a:xfrm>
            <a:off x="1" y="4056946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Laporan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12AA20-9A68-4F97-91C4-74C111FC7E89}"/>
              </a:ext>
            </a:extLst>
          </p:cNvPr>
          <p:cNvSpPr txBox="1"/>
          <p:nvPr/>
        </p:nvSpPr>
        <p:spPr>
          <a:xfrm>
            <a:off x="1" y="4496624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Tagihan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0BE406-6CB1-4B00-BFEC-3D49E642F2D7}"/>
              </a:ext>
            </a:extLst>
          </p:cNvPr>
          <p:cNvSpPr txBox="1"/>
          <p:nvPr/>
        </p:nvSpPr>
        <p:spPr>
          <a:xfrm>
            <a:off x="2600227" y="62297"/>
            <a:ext cx="628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Sistem Informasi Manajemen Proyek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58104-283F-4FBD-9270-CB00ABAA1DB4}"/>
              </a:ext>
            </a:extLst>
          </p:cNvPr>
          <p:cNvSpPr txBox="1"/>
          <p:nvPr/>
        </p:nvSpPr>
        <p:spPr>
          <a:xfrm>
            <a:off x="2600227" y="454496"/>
            <a:ext cx="649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PT. Pelabuhan Indonesia II (Persero) Cabang Jambi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808E86-5EE9-49A8-BF65-E0BCA952FD68}"/>
              </a:ext>
            </a:extLst>
          </p:cNvPr>
          <p:cNvGrpSpPr/>
          <p:nvPr/>
        </p:nvGrpSpPr>
        <p:grpSpPr>
          <a:xfrm>
            <a:off x="1989720" y="228207"/>
            <a:ext cx="594852" cy="551914"/>
            <a:chOff x="1949964" y="241459"/>
            <a:chExt cx="594852" cy="551914"/>
          </a:xfrm>
        </p:grpSpPr>
        <p:sp>
          <p:nvSpPr>
            <p:cNvPr id="2" name="Equals 1">
              <a:extLst>
                <a:ext uri="{FF2B5EF4-FFF2-40B4-BE49-F238E27FC236}">
                  <a16:creationId xmlns:a16="http://schemas.microsoft.com/office/drawing/2014/main" id="{1D828F0E-5C74-4BCF-A641-131E5176214F}"/>
                </a:ext>
              </a:extLst>
            </p:cNvPr>
            <p:cNvSpPr/>
            <p:nvPr/>
          </p:nvSpPr>
          <p:spPr>
            <a:xfrm>
              <a:off x="1949964" y="241459"/>
              <a:ext cx="594852" cy="307777"/>
            </a:xfrm>
            <a:prstGeom prst="mathEqual">
              <a:avLst>
                <a:gd name="adj1" fmla="val 23520"/>
                <a:gd name="adj2" fmla="val 24037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920B3509-17DC-4B15-B6E7-339B2B7D3E60}"/>
                </a:ext>
              </a:extLst>
            </p:cNvPr>
            <p:cNvSpPr/>
            <p:nvPr/>
          </p:nvSpPr>
          <p:spPr>
            <a:xfrm>
              <a:off x="1949964" y="454496"/>
              <a:ext cx="594852" cy="338877"/>
            </a:xfrm>
            <a:prstGeom prst="mathMinus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AAA90A3-5835-406C-9A47-87E19CFEAA1D}"/>
              </a:ext>
            </a:extLst>
          </p:cNvPr>
          <p:cNvSpPr txBox="1"/>
          <p:nvPr/>
        </p:nvSpPr>
        <p:spPr>
          <a:xfrm>
            <a:off x="2282727" y="1209872"/>
            <a:ext cx="2623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JADWAL RENCANA</a:t>
            </a:r>
            <a:endParaRPr lang="en-US" sz="2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AAFB51-9D8D-415E-BF7C-2D0DFCCE06B9}"/>
              </a:ext>
            </a:extLst>
          </p:cNvPr>
          <p:cNvSpPr txBox="1"/>
          <p:nvPr/>
        </p:nvSpPr>
        <p:spPr>
          <a:xfrm>
            <a:off x="5019890" y="1258506"/>
            <a:ext cx="139736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ID PROYEK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" name="Action Button: Go Back or Previous 2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BF4E12B-B384-4845-8DD3-0DD045DE0D80}"/>
              </a:ext>
            </a:extLst>
          </p:cNvPr>
          <p:cNvSpPr/>
          <p:nvPr/>
        </p:nvSpPr>
        <p:spPr>
          <a:xfrm rot="16200000">
            <a:off x="7687629" y="1260638"/>
            <a:ext cx="338443" cy="325580"/>
          </a:xfrm>
          <a:prstGeom prst="actionButtonBackPreviou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977CFC-96EF-4186-82B1-4F1451F47A99}"/>
              </a:ext>
            </a:extLst>
          </p:cNvPr>
          <p:cNvSpPr txBox="1"/>
          <p:nvPr/>
        </p:nvSpPr>
        <p:spPr>
          <a:xfrm>
            <a:off x="6445361" y="1258371"/>
            <a:ext cx="1095982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0001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5143B1-2475-4FDB-94B2-530E8296D166}"/>
              </a:ext>
            </a:extLst>
          </p:cNvPr>
          <p:cNvSpPr txBox="1"/>
          <p:nvPr/>
        </p:nvSpPr>
        <p:spPr>
          <a:xfrm>
            <a:off x="2282727" y="1851513"/>
            <a:ext cx="194996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NAMA PROYEK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7034F2-E9E3-406F-9E08-20E6553A8414}"/>
              </a:ext>
            </a:extLst>
          </p:cNvPr>
          <p:cNvSpPr txBox="1"/>
          <p:nvPr/>
        </p:nvSpPr>
        <p:spPr>
          <a:xfrm>
            <a:off x="5096439" y="1822887"/>
            <a:ext cx="5846403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Pengadaan dan Pemasangan Perangkat CCTV di Pel...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708C8F-258C-415D-8F13-B332D67F3659}"/>
              </a:ext>
            </a:extLst>
          </p:cNvPr>
          <p:cNvSpPr txBox="1"/>
          <p:nvPr/>
        </p:nvSpPr>
        <p:spPr>
          <a:xfrm>
            <a:off x="6445361" y="2265985"/>
            <a:ext cx="1574280" cy="35394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7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Tampilkan</a:t>
            </a:r>
            <a:endParaRPr lang="en-US" sz="17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06DB2D-D3C9-4256-B34A-F04AB1B76AE9}"/>
              </a:ext>
            </a:extLst>
          </p:cNvPr>
          <p:cNvSpPr txBox="1"/>
          <p:nvPr/>
        </p:nvSpPr>
        <p:spPr>
          <a:xfrm>
            <a:off x="1953026" y="6475055"/>
            <a:ext cx="649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Copyright (C) 2019 – 2020 TeknikIPC. All rights reserved. 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3B897D-F1D7-4535-A0A3-D33445CA94CC}"/>
              </a:ext>
            </a:extLst>
          </p:cNvPr>
          <p:cNvSpPr txBox="1"/>
          <p:nvPr/>
        </p:nvSpPr>
        <p:spPr>
          <a:xfrm>
            <a:off x="2282727" y="2272064"/>
            <a:ext cx="15073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MINGGU KE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5F9364-1F41-485D-8892-D396A5B56D02}"/>
              </a:ext>
            </a:extLst>
          </p:cNvPr>
          <p:cNvSpPr txBox="1"/>
          <p:nvPr/>
        </p:nvSpPr>
        <p:spPr>
          <a:xfrm>
            <a:off x="5080560" y="2265985"/>
            <a:ext cx="1113764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61AC2B-B9AB-42BA-8748-2ADF90F5AD12}"/>
              </a:ext>
            </a:extLst>
          </p:cNvPr>
          <p:cNvSpPr txBox="1"/>
          <p:nvPr/>
        </p:nvSpPr>
        <p:spPr>
          <a:xfrm>
            <a:off x="8445356" y="2265985"/>
            <a:ext cx="2497486" cy="36002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7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Ubah Bobot Rencana</a:t>
            </a:r>
            <a:endParaRPr lang="en-US" sz="17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87B89C7-D49D-4A41-9251-136E089F4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727" y="2776373"/>
            <a:ext cx="9615832" cy="345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44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0904F82-7D19-4F90-AB71-979DE655488A}"/>
              </a:ext>
            </a:extLst>
          </p:cNvPr>
          <p:cNvSpPr/>
          <p:nvPr/>
        </p:nvSpPr>
        <p:spPr>
          <a:xfrm>
            <a:off x="2084439" y="1129386"/>
            <a:ext cx="9940413" cy="5175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EFFE78-0FD2-054E-8C96-17CDD636D6EA}"/>
              </a:ext>
            </a:extLst>
          </p:cNvPr>
          <p:cNvSpPr/>
          <p:nvPr/>
        </p:nvSpPr>
        <p:spPr>
          <a:xfrm>
            <a:off x="1949964" y="0"/>
            <a:ext cx="10242037" cy="10033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EE3A7-1EFD-E940-9905-BC775B58E674}"/>
              </a:ext>
            </a:extLst>
          </p:cNvPr>
          <p:cNvSpPr/>
          <p:nvPr/>
        </p:nvSpPr>
        <p:spPr>
          <a:xfrm>
            <a:off x="0" y="1003379"/>
            <a:ext cx="1949964" cy="5854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1111FB-A7D0-9843-90E4-540A856EAF6E}"/>
              </a:ext>
            </a:extLst>
          </p:cNvPr>
          <p:cNvSpPr/>
          <p:nvPr/>
        </p:nvSpPr>
        <p:spPr>
          <a:xfrm>
            <a:off x="1949964" y="6379614"/>
            <a:ext cx="10242036" cy="4783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5AF53F92-AC76-524D-BDBA-153F67331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949964" cy="98219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7AE96DC-15F0-5C4D-A9BC-58146F879F50}"/>
              </a:ext>
            </a:extLst>
          </p:cNvPr>
          <p:cNvSpPr/>
          <p:nvPr/>
        </p:nvSpPr>
        <p:spPr>
          <a:xfrm>
            <a:off x="11216072" y="197514"/>
            <a:ext cx="682487" cy="67775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82631D-5B1F-064A-B7E7-5BBF874FE94A}"/>
              </a:ext>
            </a:extLst>
          </p:cNvPr>
          <p:cNvSpPr txBox="1"/>
          <p:nvPr/>
        </p:nvSpPr>
        <p:spPr>
          <a:xfrm>
            <a:off x="10062185" y="336336"/>
            <a:ext cx="1203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DC0DA-A883-0141-9DF0-2DDE1A5285A2}"/>
              </a:ext>
            </a:extLst>
          </p:cNvPr>
          <p:cNvSpPr txBox="1"/>
          <p:nvPr/>
        </p:nvSpPr>
        <p:spPr>
          <a:xfrm>
            <a:off x="1" y="1024565"/>
            <a:ext cx="1949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Menu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Navigasi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A0625-3AB1-4007-AD57-F6B62CB848AD}"/>
              </a:ext>
            </a:extLst>
          </p:cNvPr>
          <p:cNvSpPr txBox="1"/>
          <p:nvPr/>
        </p:nvSpPr>
        <p:spPr>
          <a:xfrm>
            <a:off x="1" y="1445861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Dashboard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BB62BA-1DC0-4BE1-8089-2201FF64C573}"/>
              </a:ext>
            </a:extLst>
          </p:cNvPr>
          <p:cNvSpPr txBox="1"/>
          <p:nvPr/>
        </p:nvSpPr>
        <p:spPr>
          <a:xfrm>
            <a:off x="1" y="1875467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Data User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50A721-F37A-4650-A4AD-E6471D6A1F22}"/>
              </a:ext>
            </a:extLst>
          </p:cNvPr>
          <p:cNvSpPr txBox="1"/>
          <p:nvPr/>
        </p:nvSpPr>
        <p:spPr>
          <a:xfrm>
            <a:off x="1" y="2295481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Data Proyek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EC5F9F-5804-4800-9F2F-6C697720EF27}"/>
              </a:ext>
            </a:extLst>
          </p:cNvPr>
          <p:cNvSpPr txBox="1"/>
          <p:nvPr/>
        </p:nvSpPr>
        <p:spPr>
          <a:xfrm>
            <a:off x="1" y="2737912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Uraian Kerja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E02174-8DA2-4D4F-B934-FC60E27B830F}"/>
              </a:ext>
            </a:extLst>
          </p:cNvPr>
          <p:cNvSpPr txBox="1"/>
          <p:nvPr/>
        </p:nvSpPr>
        <p:spPr>
          <a:xfrm>
            <a:off x="-2241" y="3148094"/>
            <a:ext cx="1949963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Jadwal Rencana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F37973-F47C-4D2F-BC7D-C1CFD78C3D00}"/>
              </a:ext>
            </a:extLst>
          </p:cNvPr>
          <p:cNvSpPr txBox="1"/>
          <p:nvPr/>
        </p:nvSpPr>
        <p:spPr>
          <a:xfrm>
            <a:off x="1" y="3617268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Realisasi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9A5F86-54AD-4C19-BA1B-34E05D0F90EF}"/>
              </a:ext>
            </a:extLst>
          </p:cNvPr>
          <p:cNvSpPr txBox="1"/>
          <p:nvPr/>
        </p:nvSpPr>
        <p:spPr>
          <a:xfrm>
            <a:off x="1" y="4056946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Laporan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12AA20-9A68-4F97-91C4-74C111FC7E89}"/>
              </a:ext>
            </a:extLst>
          </p:cNvPr>
          <p:cNvSpPr txBox="1"/>
          <p:nvPr/>
        </p:nvSpPr>
        <p:spPr>
          <a:xfrm>
            <a:off x="1" y="4496624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Tagihan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0BE406-6CB1-4B00-BFEC-3D49E642F2D7}"/>
              </a:ext>
            </a:extLst>
          </p:cNvPr>
          <p:cNvSpPr txBox="1"/>
          <p:nvPr/>
        </p:nvSpPr>
        <p:spPr>
          <a:xfrm>
            <a:off x="2600227" y="62297"/>
            <a:ext cx="628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Sistem Informasi Manajemen Proyek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58104-283F-4FBD-9270-CB00ABAA1DB4}"/>
              </a:ext>
            </a:extLst>
          </p:cNvPr>
          <p:cNvSpPr txBox="1"/>
          <p:nvPr/>
        </p:nvSpPr>
        <p:spPr>
          <a:xfrm>
            <a:off x="2600227" y="454496"/>
            <a:ext cx="649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PT. Pelabuhan Indonesia II (Persero) Cabang Jambi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808E86-5EE9-49A8-BF65-E0BCA952FD68}"/>
              </a:ext>
            </a:extLst>
          </p:cNvPr>
          <p:cNvGrpSpPr/>
          <p:nvPr/>
        </p:nvGrpSpPr>
        <p:grpSpPr>
          <a:xfrm>
            <a:off x="1989720" y="228207"/>
            <a:ext cx="594852" cy="551914"/>
            <a:chOff x="1949964" y="241459"/>
            <a:chExt cx="594852" cy="551914"/>
          </a:xfrm>
        </p:grpSpPr>
        <p:sp>
          <p:nvSpPr>
            <p:cNvPr id="2" name="Equals 1">
              <a:extLst>
                <a:ext uri="{FF2B5EF4-FFF2-40B4-BE49-F238E27FC236}">
                  <a16:creationId xmlns:a16="http://schemas.microsoft.com/office/drawing/2014/main" id="{1D828F0E-5C74-4BCF-A641-131E5176214F}"/>
                </a:ext>
              </a:extLst>
            </p:cNvPr>
            <p:cNvSpPr/>
            <p:nvPr/>
          </p:nvSpPr>
          <p:spPr>
            <a:xfrm>
              <a:off x="1949964" y="241459"/>
              <a:ext cx="594852" cy="307777"/>
            </a:xfrm>
            <a:prstGeom prst="mathEqual">
              <a:avLst>
                <a:gd name="adj1" fmla="val 23520"/>
                <a:gd name="adj2" fmla="val 24037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920B3509-17DC-4B15-B6E7-339B2B7D3E60}"/>
                </a:ext>
              </a:extLst>
            </p:cNvPr>
            <p:cNvSpPr/>
            <p:nvPr/>
          </p:nvSpPr>
          <p:spPr>
            <a:xfrm>
              <a:off x="1949964" y="454496"/>
              <a:ext cx="594852" cy="338877"/>
            </a:xfrm>
            <a:prstGeom prst="mathMinus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AAA90A3-5835-406C-9A47-87E19CFEAA1D}"/>
              </a:ext>
            </a:extLst>
          </p:cNvPr>
          <p:cNvSpPr txBox="1"/>
          <p:nvPr/>
        </p:nvSpPr>
        <p:spPr>
          <a:xfrm>
            <a:off x="2282726" y="1209872"/>
            <a:ext cx="3339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UBAH BOBOT RENCANA</a:t>
            </a:r>
            <a:endParaRPr lang="en-US" sz="2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5143B1-2475-4FDB-94B2-530E8296D166}"/>
              </a:ext>
            </a:extLst>
          </p:cNvPr>
          <p:cNvSpPr txBox="1"/>
          <p:nvPr/>
        </p:nvSpPr>
        <p:spPr>
          <a:xfrm>
            <a:off x="2282727" y="1690872"/>
            <a:ext cx="194996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NAMA PROYEK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7034F2-E9E3-406F-9E08-20E6553A8414}"/>
              </a:ext>
            </a:extLst>
          </p:cNvPr>
          <p:cNvSpPr txBox="1"/>
          <p:nvPr/>
        </p:nvSpPr>
        <p:spPr>
          <a:xfrm>
            <a:off x="5096439" y="1662246"/>
            <a:ext cx="5846403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Pengadaan dan Pemasangan Perangkat CCTV di Pel...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06DB2D-D3C9-4256-B34A-F04AB1B76AE9}"/>
              </a:ext>
            </a:extLst>
          </p:cNvPr>
          <p:cNvSpPr txBox="1"/>
          <p:nvPr/>
        </p:nvSpPr>
        <p:spPr>
          <a:xfrm>
            <a:off x="1953026" y="6475055"/>
            <a:ext cx="649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Copyright (C) 2019 – 2020 TeknikIPC. All rights reserved. 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3B897D-F1D7-4535-A0A3-D33445CA94CC}"/>
              </a:ext>
            </a:extLst>
          </p:cNvPr>
          <p:cNvSpPr txBox="1"/>
          <p:nvPr/>
        </p:nvSpPr>
        <p:spPr>
          <a:xfrm>
            <a:off x="2282727" y="2111423"/>
            <a:ext cx="15073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MINGGU KE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5F9364-1F41-485D-8892-D396A5B56D02}"/>
              </a:ext>
            </a:extLst>
          </p:cNvPr>
          <p:cNvSpPr txBox="1"/>
          <p:nvPr/>
        </p:nvSpPr>
        <p:spPr>
          <a:xfrm>
            <a:off x="5080560" y="2105344"/>
            <a:ext cx="1113764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61AC2B-B9AB-42BA-8748-2ADF90F5AD12}"/>
              </a:ext>
            </a:extLst>
          </p:cNvPr>
          <p:cNvSpPr txBox="1"/>
          <p:nvPr/>
        </p:nvSpPr>
        <p:spPr>
          <a:xfrm>
            <a:off x="8445357" y="2105344"/>
            <a:ext cx="1113764" cy="35394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7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Simpan</a:t>
            </a:r>
            <a:endParaRPr lang="en-US" sz="17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1DAD40-DC12-43BF-A152-898CF5965EB0}"/>
              </a:ext>
            </a:extLst>
          </p:cNvPr>
          <p:cNvSpPr txBox="1"/>
          <p:nvPr/>
        </p:nvSpPr>
        <p:spPr>
          <a:xfrm>
            <a:off x="9755983" y="2105344"/>
            <a:ext cx="1186860" cy="3539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7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Batal</a:t>
            </a:r>
            <a:endParaRPr lang="en-US" sz="17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B1FA50-C16F-4FC0-AC93-CC32F02E8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557" y="2564626"/>
            <a:ext cx="9554083" cy="359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9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EFFE78-0FD2-054E-8C96-17CDD636D6EA}"/>
              </a:ext>
            </a:extLst>
          </p:cNvPr>
          <p:cNvSpPr/>
          <p:nvPr/>
        </p:nvSpPr>
        <p:spPr>
          <a:xfrm>
            <a:off x="1949964" y="0"/>
            <a:ext cx="10242037" cy="10033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EE3A7-1EFD-E940-9905-BC775B58E674}"/>
              </a:ext>
            </a:extLst>
          </p:cNvPr>
          <p:cNvSpPr/>
          <p:nvPr/>
        </p:nvSpPr>
        <p:spPr>
          <a:xfrm>
            <a:off x="0" y="1003379"/>
            <a:ext cx="1949964" cy="5854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1111FB-A7D0-9843-90E4-540A856EAF6E}"/>
              </a:ext>
            </a:extLst>
          </p:cNvPr>
          <p:cNvSpPr/>
          <p:nvPr/>
        </p:nvSpPr>
        <p:spPr>
          <a:xfrm>
            <a:off x="1949964" y="6379614"/>
            <a:ext cx="10242036" cy="4783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5AF53F92-AC76-524D-BDBA-153F67331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949964" cy="98219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7AE96DC-15F0-5C4D-A9BC-58146F879F50}"/>
              </a:ext>
            </a:extLst>
          </p:cNvPr>
          <p:cNvSpPr/>
          <p:nvPr/>
        </p:nvSpPr>
        <p:spPr>
          <a:xfrm>
            <a:off x="11216072" y="197514"/>
            <a:ext cx="682487" cy="67775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82631D-5B1F-064A-B7E7-5BBF874FE94A}"/>
              </a:ext>
            </a:extLst>
          </p:cNvPr>
          <p:cNvSpPr txBox="1"/>
          <p:nvPr/>
        </p:nvSpPr>
        <p:spPr>
          <a:xfrm>
            <a:off x="10062185" y="336336"/>
            <a:ext cx="1203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DC0DA-A883-0141-9DF0-2DDE1A5285A2}"/>
              </a:ext>
            </a:extLst>
          </p:cNvPr>
          <p:cNvSpPr txBox="1"/>
          <p:nvPr/>
        </p:nvSpPr>
        <p:spPr>
          <a:xfrm>
            <a:off x="1" y="1024565"/>
            <a:ext cx="1949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Menu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Navigasi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A0625-3AB1-4007-AD57-F6B62CB848AD}"/>
              </a:ext>
            </a:extLst>
          </p:cNvPr>
          <p:cNvSpPr txBox="1"/>
          <p:nvPr/>
        </p:nvSpPr>
        <p:spPr>
          <a:xfrm>
            <a:off x="1" y="1445861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Dashboard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BB62BA-1DC0-4BE1-8089-2201FF64C573}"/>
              </a:ext>
            </a:extLst>
          </p:cNvPr>
          <p:cNvSpPr txBox="1"/>
          <p:nvPr/>
        </p:nvSpPr>
        <p:spPr>
          <a:xfrm>
            <a:off x="1" y="1875467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Data User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50A721-F37A-4650-A4AD-E6471D6A1F22}"/>
              </a:ext>
            </a:extLst>
          </p:cNvPr>
          <p:cNvSpPr txBox="1"/>
          <p:nvPr/>
        </p:nvSpPr>
        <p:spPr>
          <a:xfrm>
            <a:off x="1" y="2295481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Data Proyek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EC5F9F-5804-4800-9F2F-6C697720EF27}"/>
              </a:ext>
            </a:extLst>
          </p:cNvPr>
          <p:cNvSpPr txBox="1"/>
          <p:nvPr/>
        </p:nvSpPr>
        <p:spPr>
          <a:xfrm>
            <a:off x="1" y="2737912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Uraian Kerja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E02174-8DA2-4D4F-B934-FC60E27B830F}"/>
              </a:ext>
            </a:extLst>
          </p:cNvPr>
          <p:cNvSpPr txBox="1"/>
          <p:nvPr/>
        </p:nvSpPr>
        <p:spPr>
          <a:xfrm>
            <a:off x="-2241" y="3148094"/>
            <a:ext cx="1949963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Jadwal Rencana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F37973-F47C-4D2F-BC7D-C1CFD78C3D00}"/>
              </a:ext>
            </a:extLst>
          </p:cNvPr>
          <p:cNvSpPr txBox="1"/>
          <p:nvPr/>
        </p:nvSpPr>
        <p:spPr>
          <a:xfrm>
            <a:off x="1" y="3617268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Realisasi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9A5F86-54AD-4C19-BA1B-34E05D0F90EF}"/>
              </a:ext>
            </a:extLst>
          </p:cNvPr>
          <p:cNvSpPr txBox="1"/>
          <p:nvPr/>
        </p:nvSpPr>
        <p:spPr>
          <a:xfrm>
            <a:off x="1" y="4056946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Laporan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12AA20-9A68-4F97-91C4-74C111FC7E89}"/>
              </a:ext>
            </a:extLst>
          </p:cNvPr>
          <p:cNvSpPr txBox="1"/>
          <p:nvPr/>
        </p:nvSpPr>
        <p:spPr>
          <a:xfrm>
            <a:off x="1" y="4496624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Tagihan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0BE406-6CB1-4B00-BFEC-3D49E642F2D7}"/>
              </a:ext>
            </a:extLst>
          </p:cNvPr>
          <p:cNvSpPr txBox="1"/>
          <p:nvPr/>
        </p:nvSpPr>
        <p:spPr>
          <a:xfrm>
            <a:off x="2600227" y="62297"/>
            <a:ext cx="628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Sistem Informasi Manajemen Proyek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58104-283F-4FBD-9270-CB00ABAA1DB4}"/>
              </a:ext>
            </a:extLst>
          </p:cNvPr>
          <p:cNvSpPr txBox="1"/>
          <p:nvPr/>
        </p:nvSpPr>
        <p:spPr>
          <a:xfrm>
            <a:off x="2600227" y="454496"/>
            <a:ext cx="649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PT. Pelabuhan Indonesia II (Persero) Cabang Jambi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808E86-5EE9-49A8-BF65-E0BCA952FD68}"/>
              </a:ext>
            </a:extLst>
          </p:cNvPr>
          <p:cNvGrpSpPr/>
          <p:nvPr/>
        </p:nvGrpSpPr>
        <p:grpSpPr>
          <a:xfrm>
            <a:off x="1989720" y="228207"/>
            <a:ext cx="594852" cy="551914"/>
            <a:chOff x="1949964" y="241459"/>
            <a:chExt cx="594852" cy="551914"/>
          </a:xfrm>
        </p:grpSpPr>
        <p:sp>
          <p:nvSpPr>
            <p:cNvPr id="2" name="Equals 1">
              <a:extLst>
                <a:ext uri="{FF2B5EF4-FFF2-40B4-BE49-F238E27FC236}">
                  <a16:creationId xmlns:a16="http://schemas.microsoft.com/office/drawing/2014/main" id="{1D828F0E-5C74-4BCF-A641-131E5176214F}"/>
                </a:ext>
              </a:extLst>
            </p:cNvPr>
            <p:cNvSpPr/>
            <p:nvPr/>
          </p:nvSpPr>
          <p:spPr>
            <a:xfrm>
              <a:off x="1949964" y="241459"/>
              <a:ext cx="594852" cy="307777"/>
            </a:xfrm>
            <a:prstGeom prst="mathEqual">
              <a:avLst>
                <a:gd name="adj1" fmla="val 23520"/>
                <a:gd name="adj2" fmla="val 24037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920B3509-17DC-4B15-B6E7-339B2B7D3E60}"/>
                </a:ext>
              </a:extLst>
            </p:cNvPr>
            <p:cNvSpPr/>
            <p:nvPr/>
          </p:nvSpPr>
          <p:spPr>
            <a:xfrm>
              <a:off x="1949964" y="454496"/>
              <a:ext cx="594852" cy="338877"/>
            </a:xfrm>
            <a:prstGeom prst="mathMinus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AAA90A3-5835-406C-9A47-87E19CFEAA1D}"/>
              </a:ext>
            </a:extLst>
          </p:cNvPr>
          <p:cNvSpPr txBox="1"/>
          <p:nvPr/>
        </p:nvSpPr>
        <p:spPr>
          <a:xfrm>
            <a:off x="2282727" y="1209872"/>
            <a:ext cx="2623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JADWAL RENCANA</a:t>
            </a:r>
            <a:endParaRPr lang="en-US" sz="2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AAFB51-9D8D-415E-BF7C-2D0DFCCE06B9}"/>
              </a:ext>
            </a:extLst>
          </p:cNvPr>
          <p:cNvSpPr txBox="1"/>
          <p:nvPr/>
        </p:nvSpPr>
        <p:spPr>
          <a:xfrm>
            <a:off x="5019890" y="1258506"/>
            <a:ext cx="139736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ID PROYEK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" name="Action Button: Go Back or Previous 2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BF4E12B-B384-4845-8DD3-0DD045DE0D80}"/>
              </a:ext>
            </a:extLst>
          </p:cNvPr>
          <p:cNvSpPr/>
          <p:nvPr/>
        </p:nvSpPr>
        <p:spPr>
          <a:xfrm rot="16200000">
            <a:off x="7687629" y="1260638"/>
            <a:ext cx="338443" cy="325580"/>
          </a:xfrm>
          <a:prstGeom prst="actionButtonBackPreviou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977CFC-96EF-4186-82B1-4F1451F47A99}"/>
              </a:ext>
            </a:extLst>
          </p:cNvPr>
          <p:cNvSpPr txBox="1"/>
          <p:nvPr/>
        </p:nvSpPr>
        <p:spPr>
          <a:xfrm>
            <a:off x="6445361" y="1258371"/>
            <a:ext cx="1095982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0001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5143B1-2475-4FDB-94B2-530E8296D166}"/>
              </a:ext>
            </a:extLst>
          </p:cNvPr>
          <p:cNvSpPr txBox="1"/>
          <p:nvPr/>
        </p:nvSpPr>
        <p:spPr>
          <a:xfrm>
            <a:off x="2282727" y="1851513"/>
            <a:ext cx="194996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NAMA PROYEK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7034F2-E9E3-406F-9E08-20E6553A8414}"/>
              </a:ext>
            </a:extLst>
          </p:cNvPr>
          <p:cNvSpPr txBox="1"/>
          <p:nvPr/>
        </p:nvSpPr>
        <p:spPr>
          <a:xfrm>
            <a:off x="5096439" y="1822887"/>
            <a:ext cx="5846403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Pengadaan dan Pemasangan Perangkat CCTV di Pel...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708C8F-258C-415D-8F13-B332D67F3659}"/>
              </a:ext>
            </a:extLst>
          </p:cNvPr>
          <p:cNvSpPr txBox="1"/>
          <p:nvPr/>
        </p:nvSpPr>
        <p:spPr>
          <a:xfrm>
            <a:off x="6445361" y="2265985"/>
            <a:ext cx="1574280" cy="35394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7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Tampilkan</a:t>
            </a:r>
            <a:endParaRPr lang="en-US" sz="17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06DB2D-D3C9-4256-B34A-F04AB1B76AE9}"/>
              </a:ext>
            </a:extLst>
          </p:cNvPr>
          <p:cNvSpPr txBox="1"/>
          <p:nvPr/>
        </p:nvSpPr>
        <p:spPr>
          <a:xfrm>
            <a:off x="1953026" y="6475055"/>
            <a:ext cx="649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Copyright (C) 2019 – 2020 TeknikIPC. All rights reserved. 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3B897D-F1D7-4535-A0A3-D33445CA94CC}"/>
              </a:ext>
            </a:extLst>
          </p:cNvPr>
          <p:cNvSpPr txBox="1"/>
          <p:nvPr/>
        </p:nvSpPr>
        <p:spPr>
          <a:xfrm>
            <a:off x="2282727" y="2272064"/>
            <a:ext cx="15073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MINGGU KE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5F9364-1F41-485D-8892-D396A5B56D02}"/>
              </a:ext>
            </a:extLst>
          </p:cNvPr>
          <p:cNvSpPr txBox="1"/>
          <p:nvPr/>
        </p:nvSpPr>
        <p:spPr>
          <a:xfrm>
            <a:off x="5080560" y="2265985"/>
            <a:ext cx="1113764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61AC2B-B9AB-42BA-8748-2ADF90F5AD12}"/>
              </a:ext>
            </a:extLst>
          </p:cNvPr>
          <p:cNvSpPr txBox="1"/>
          <p:nvPr/>
        </p:nvSpPr>
        <p:spPr>
          <a:xfrm>
            <a:off x="8445356" y="2265985"/>
            <a:ext cx="2497486" cy="36002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7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Ubah Bobot Rencana</a:t>
            </a:r>
            <a:endParaRPr lang="en-US" sz="17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01B4B2-125C-46A2-BFFF-046B3DC0B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934" y="2727476"/>
            <a:ext cx="9653356" cy="349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32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EFFE78-0FD2-054E-8C96-17CDD636D6EA}"/>
              </a:ext>
            </a:extLst>
          </p:cNvPr>
          <p:cNvSpPr/>
          <p:nvPr/>
        </p:nvSpPr>
        <p:spPr>
          <a:xfrm>
            <a:off x="1949964" y="0"/>
            <a:ext cx="10242037" cy="10033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EE3A7-1EFD-E940-9905-BC775B58E674}"/>
              </a:ext>
            </a:extLst>
          </p:cNvPr>
          <p:cNvSpPr/>
          <p:nvPr/>
        </p:nvSpPr>
        <p:spPr>
          <a:xfrm>
            <a:off x="0" y="1003379"/>
            <a:ext cx="1949964" cy="5854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1111FB-A7D0-9843-90E4-540A856EAF6E}"/>
              </a:ext>
            </a:extLst>
          </p:cNvPr>
          <p:cNvSpPr/>
          <p:nvPr/>
        </p:nvSpPr>
        <p:spPr>
          <a:xfrm>
            <a:off x="1949964" y="6379614"/>
            <a:ext cx="10242036" cy="4783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5AF53F92-AC76-524D-BDBA-153F67331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949964" cy="98219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7AE96DC-15F0-5C4D-A9BC-58146F879F50}"/>
              </a:ext>
            </a:extLst>
          </p:cNvPr>
          <p:cNvSpPr/>
          <p:nvPr/>
        </p:nvSpPr>
        <p:spPr>
          <a:xfrm>
            <a:off x="11216072" y="197514"/>
            <a:ext cx="682487" cy="67775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82631D-5B1F-064A-B7E7-5BBF874FE94A}"/>
              </a:ext>
            </a:extLst>
          </p:cNvPr>
          <p:cNvSpPr txBox="1"/>
          <p:nvPr/>
        </p:nvSpPr>
        <p:spPr>
          <a:xfrm>
            <a:off x="10062185" y="336336"/>
            <a:ext cx="1203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DC0DA-A883-0141-9DF0-2DDE1A5285A2}"/>
              </a:ext>
            </a:extLst>
          </p:cNvPr>
          <p:cNvSpPr txBox="1"/>
          <p:nvPr/>
        </p:nvSpPr>
        <p:spPr>
          <a:xfrm>
            <a:off x="1" y="1024565"/>
            <a:ext cx="1949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Menu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Navigasi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A0625-3AB1-4007-AD57-F6B62CB848AD}"/>
              </a:ext>
            </a:extLst>
          </p:cNvPr>
          <p:cNvSpPr txBox="1"/>
          <p:nvPr/>
        </p:nvSpPr>
        <p:spPr>
          <a:xfrm>
            <a:off x="1" y="1445861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Dashboard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BB62BA-1DC0-4BE1-8089-2201FF64C573}"/>
              </a:ext>
            </a:extLst>
          </p:cNvPr>
          <p:cNvSpPr txBox="1"/>
          <p:nvPr/>
        </p:nvSpPr>
        <p:spPr>
          <a:xfrm>
            <a:off x="1" y="1875467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Data User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50A721-F37A-4650-A4AD-E6471D6A1F22}"/>
              </a:ext>
            </a:extLst>
          </p:cNvPr>
          <p:cNvSpPr txBox="1"/>
          <p:nvPr/>
        </p:nvSpPr>
        <p:spPr>
          <a:xfrm>
            <a:off x="1" y="2295481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Data Proyek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EC5F9F-5804-4800-9F2F-6C697720EF27}"/>
              </a:ext>
            </a:extLst>
          </p:cNvPr>
          <p:cNvSpPr txBox="1"/>
          <p:nvPr/>
        </p:nvSpPr>
        <p:spPr>
          <a:xfrm>
            <a:off x="1" y="2737912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Uraian Kerja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E02174-8DA2-4D4F-B934-FC60E27B830F}"/>
              </a:ext>
            </a:extLst>
          </p:cNvPr>
          <p:cNvSpPr txBox="1"/>
          <p:nvPr/>
        </p:nvSpPr>
        <p:spPr>
          <a:xfrm>
            <a:off x="-2241" y="3148094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Jadwal Rencana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F37973-F47C-4D2F-BC7D-C1CFD78C3D00}"/>
              </a:ext>
            </a:extLst>
          </p:cNvPr>
          <p:cNvSpPr txBox="1"/>
          <p:nvPr/>
        </p:nvSpPr>
        <p:spPr>
          <a:xfrm>
            <a:off x="1" y="3617268"/>
            <a:ext cx="1949963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Realisasi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9A5F86-54AD-4C19-BA1B-34E05D0F90EF}"/>
              </a:ext>
            </a:extLst>
          </p:cNvPr>
          <p:cNvSpPr txBox="1"/>
          <p:nvPr/>
        </p:nvSpPr>
        <p:spPr>
          <a:xfrm>
            <a:off x="1" y="4056946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Laporan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12AA20-9A68-4F97-91C4-74C111FC7E89}"/>
              </a:ext>
            </a:extLst>
          </p:cNvPr>
          <p:cNvSpPr txBox="1"/>
          <p:nvPr/>
        </p:nvSpPr>
        <p:spPr>
          <a:xfrm>
            <a:off x="1" y="4496624"/>
            <a:ext cx="19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Tagihan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0BE406-6CB1-4B00-BFEC-3D49E642F2D7}"/>
              </a:ext>
            </a:extLst>
          </p:cNvPr>
          <p:cNvSpPr txBox="1"/>
          <p:nvPr/>
        </p:nvSpPr>
        <p:spPr>
          <a:xfrm>
            <a:off x="2600227" y="62297"/>
            <a:ext cx="628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Sistem Informasi Manajemen Proyek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58104-283F-4FBD-9270-CB00ABAA1DB4}"/>
              </a:ext>
            </a:extLst>
          </p:cNvPr>
          <p:cNvSpPr txBox="1"/>
          <p:nvPr/>
        </p:nvSpPr>
        <p:spPr>
          <a:xfrm>
            <a:off x="2600227" y="454496"/>
            <a:ext cx="649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PT. Pelabuhan Indonesia II (Persero) Cabang Jambi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808E86-5EE9-49A8-BF65-E0BCA952FD68}"/>
              </a:ext>
            </a:extLst>
          </p:cNvPr>
          <p:cNvGrpSpPr/>
          <p:nvPr/>
        </p:nvGrpSpPr>
        <p:grpSpPr>
          <a:xfrm>
            <a:off x="1989720" y="228207"/>
            <a:ext cx="594852" cy="551914"/>
            <a:chOff x="1949964" y="241459"/>
            <a:chExt cx="594852" cy="551914"/>
          </a:xfrm>
        </p:grpSpPr>
        <p:sp>
          <p:nvSpPr>
            <p:cNvPr id="2" name="Equals 1">
              <a:extLst>
                <a:ext uri="{FF2B5EF4-FFF2-40B4-BE49-F238E27FC236}">
                  <a16:creationId xmlns:a16="http://schemas.microsoft.com/office/drawing/2014/main" id="{1D828F0E-5C74-4BCF-A641-131E5176214F}"/>
                </a:ext>
              </a:extLst>
            </p:cNvPr>
            <p:cNvSpPr/>
            <p:nvPr/>
          </p:nvSpPr>
          <p:spPr>
            <a:xfrm>
              <a:off x="1949964" y="241459"/>
              <a:ext cx="594852" cy="307777"/>
            </a:xfrm>
            <a:prstGeom prst="mathEqual">
              <a:avLst>
                <a:gd name="adj1" fmla="val 23520"/>
                <a:gd name="adj2" fmla="val 24037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920B3509-17DC-4B15-B6E7-339B2B7D3E60}"/>
                </a:ext>
              </a:extLst>
            </p:cNvPr>
            <p:cNvSpPr/>
            <p:nvPr/>
          </p:nvSpPr>
          <p:spPr>
            <a:xfrm>
              <a:off x="1949964" y="454496"/>
              <a:ext cx="594852" cy="338877"/>
            </a:xfrm>
            <a:prstGeom prst="mathMinus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AAA90A3-5835-406C-9A47-87E19CFEAA1D}"/>
              </a:ext>
            </a:extLst>
          </p:cNvPr>
          <p:cNvSpPr txBox="1"/>
          <p:nvPr/>
        </p:nvSpPr>
        <p:spPr>
          <a:xfrm>
            <a:off x="2282727" y="1209872"/>
            <a:ext cx="2623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REALISASI</a:t>
            </a:r>
            <a:endParaRPr lang="en-US" sz="2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AAFB51-9D8D-415E-BF7C-2D0DFCCE06B9}"/>
              </a:ext>
            </a:extLst>
          </p:cNvPr>
          <p:cNvSpPr txBox="1"/>
          <p:nvPr/>
        </p:nvSpPr>
        <p:spPr>
          <a:xfrm>
            <a:off x="5019890" y="1258506"/>
            <a:ext cx="139736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ID PROYEK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" name="Action Button: Go Back or Previous 2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BF4E12B-B384-4845-8DD3-0DD045DE0D80}"/>
              </a:ext>
            </a:extLst>
          </p:cNvPr>
          <p:cNvSpPr/>
          <p:nvPr/>
        </p:nvSpPr>
        <p:spPr>
          <a:xfrm rot="16200000">
            <a:off x="7687629" y="1260638"/>
            <a:ext cx="338443" cy="325580"/>
          </a:xfrm>
          <a:prstGeom prst="actionButtonBackPreviou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977CFC-96EF-4186-82B1-4F1451F47A99}"/>
              </a:ext>
            </a:extLst>
          </p:cNvPr>
          <p:cNvSpPr txBox="1"/>
          <p:nvPr/>
        </p:nvSpPr>
        <p:spPr>
          <a:xfrm>
            <a:off x="6445361" y="1258371"/>
            <a:ext cx="1095982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0001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5143B1-2475-4FDB-94B2-530E8296D166}"/>
              </a:ext>
            </a:extLst>
          </p:cNvPr>
          <p:cNvSpPr txBox="1"/>
          <p:nvPr/>
        </p:nvSpPr>
        <p:spPr>
          <a:xfrm>
            <a:off x="2282727" y="1851513"/>
            <a:ext cx="194996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NAMA PROYEK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7034F2-E9E3-406F-9E08-20E6553A8414}"/>
              </a:ext>
            </a:extLst>
          </p:cNvPr>
          <p:cNvSpPr txBox="1"/>
          <p:nvPr/>
        </p:nvSpPr>
        <p:spPr>
          <a:xfrm>
            <a:off x="5096439" y="1822887"/>
            <a:ext cx="5846403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Pengadaan dan Pemasangan Perangkat CCTV di Pel...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708C8F-258C-415D-8F13-B332D67F3659}"/>
              </a:ext>
            </a:extLst>
          </p:cNvPr>
          <p:cNvSpPr txBox="1"/>
          <p:nvPr/>
        </p:nvSpPr>
        <p:spPr>
          <a:xfrm>
            <a:off x="6445361" y="2265985"/>
            <a:ext cx="1574280" cy="35394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7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Tampilkan</a:t>
            </a:r>
            <a:endParaRPr lang="en-US" sz="17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06DB2D-D3C9-4256-B34A-F04AB1B76AE9}"/>
              </a:ext>
            </a:extLst>
          </p:cNvPr>
          <p:cNvSpPr txBox="1"/>
          <p:nvPr/>
        </p:nvSpPr>
        <p:spPr>
          <a:xfrm>
            <a:off x="1953026" y="6475055"/>
            <a:ext cx="649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Copyright (C) 2019 – 2020 TeknikIPC. All rights reserved. 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3B897D-F1D7-4535-A0A3-D33445CA94CC}"/>
              </a:ext>
            </a:extLst>
          </p:cNvPr>
          <p:cNvSpPr txBox="1"/>
          <p:nvPr/>
        </p:nvSpPr>
        <p:spPr>
          <a:xfrm>
            <a:off x="2282727" y="2272064"/>
            <a:ext cx="15073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MINGGU KE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5F9364-1F41-485D-8892-D396A5B56D02}"/>
              </a:ext>
            </a:extLst>
          </p:cNvPr>
          <p:cNvSpPr txBox="1"/>
          <p:nvPr/>
        </p:nvSpPr>
        <p:spPr>
          <a:xfrm>
            <a:off x="5080560" y="2265985"/>
            <a:ext cx="1113764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</a:t>
            </a:r>
            <a:endParaRPr lang="en-US" sz="17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61AC2B-B9AB-42BA-8748-2ADF90F5AD12}"/>
              </a:ext>
            </a:extLst>
          </p:cNvPr>
          <p:cNvSpPr txBox="1"/>
          <p:nvPr/>
        </p:nvSpPr>
        <p:spPr>
          <a:xfrm>
            <a:off x="8445356" y="2265985"/>
            <a:ext cx="2497486" cy="36002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700" b="1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Ubah Realisasi</a:t>
            </a:r>
            <a:endParaRPr lang="en-US" sz="1700" b="1" dirty="0">
              <a:solidFill>
                <a:srgbClr val="FFC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DB1BAB1-8BF6-415D-9288-254B60311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077" y="2742408"/>
            <a:ext cx="9779086" cy="349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44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925</Words>
  <Application>Microsoft Office PowerPoint</Application>
  <PresentationFormat>Widescreen</PresentationFormat>
  <Paragraphs>296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MOBILE STICKER</dc:creator>
  <cp:lastModifiedBy>MOBILE STICKER</cp:lastModifiedBy>
  <cp:revision>106</cp:revision>
  <dcterms:created xsi:type="dcterms:W3CDTF">2019-10-26T13:10:52Z</dcterms:created>
  <dcterms:modified xsi:type="dcterms:W3CDTF">2019-10-28T02:01:41Z</dcterms:modified>
</cp:coreProperties>
</file>