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7" r:id="rId3"/>
    <p:sldId id="273" r:id="rId4"/>
    <p:sldId id="275" r:id="rId5"/>
    <p:sldId id="274" r:id="rId6"/>
    <p:sldId id="27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95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EA8D8-41CE-4B4B-9603-CA74C9E72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CBB9E8-818B-DA4D-9006-9B4153DAC8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DBA57-2E43-5A43-B944-CA327CE37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FE62-7792-8540-A812-1350FE48F47D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FAAB-20D5-B04B-8C5A-1F90A2D93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7CF43-19BD-9B4F-9F45-1AAA46770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8F93-EB24-6C45-B7EE-62CB43DE3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06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701FD-B4EA-ED43-870A-3FA3EB982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73C21E-C9FA-9B4C-9347-354ABD701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68144-FEC6-7B49-81FE-754966892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FE62-7792-8540-A812-1350FE48F47D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44E28-80F9-0C40-B0C8-CD80653F9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9A84C-EF6F-D54C-8193-2BA60A754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8F93-EB24-6C45-B7EE-62CB43DE3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98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0BE11E-F19F-D340-8A57-7817C6B990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C2DA7E-C683-2F44-8C75-612F49BC4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7A097-0D20-2D46-BA8F-BC6571E0F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FE62-7792-8540-A812-1350FE48F47D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A40A0-912F-FC43-A6D7-40EC5864E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AD1F0-89E9-0841-BD2E-A3774B548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8F93-EB24-6C45-B7EE-62CB43DE3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53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B286C-EA3E-4946-AD2C-38963FAF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5AFAF-12AD-1941-803A-AC3B9FD2B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91AA-1EA2-FC43-B4F3-BAA8E1BA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FE62-7792-8540-A812-1350FE48F47D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3DE7E-15B0-E448-8351-754369FF9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A0033-71DF-A34C-9133-42C5AC6EC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8F93-EB24-6C45-B7EE-62CB43DE3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57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9710-931A-C54F-A52F-AA3BDC55F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1F294-792A-4C4C-9C1F-10D90CA78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9AFC0-C6BA-A940-BE1B-9C18B7EF6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FE62-7792-8540-A812-1350FE48F47D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EB304-D0FE-774E-B686-A060921BF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7FA34-9923-B549-BB0A-7F3F17FF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8F93-EB24-6C45-B7EE-62CB43DE3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68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05E65-046F-4C44-AA64-BF7A41AC7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81296-D9E1-BD4E-BBCE-01D5805E6B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4CD08C-A49D-C54A-8CA8-81A9EF306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C7E5C-14FA-484C-B9AE-0271F8DC3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FE62-7792-8540-A812-1350FE48F47D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64481-E022-4746-87A8-17F5A54DB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38964-6CB3-914E-9739-21E57E8ED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8F93-EB24-6C45-B7EE-62CB43DE3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13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780EC-B5D7-A74A-AA05-EF725E8F0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FE5518-4F8A-AA41-9679-E7C0C96AE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00CE70-B96F-C94B-9874-E89B41416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78B52B-B60E-F74D-AB08-8208DD4C0D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6513BC-C26D-FB45-8C7C-9296BF3CDB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83B5F3-25F6-FC49-9395-B8CD0275B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FE62-7792-8540-A812-1350FE48F47D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3249B8-DA8C-F54A-A866-EBF01C2EC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8CB860-0E54-F34C-A034-81AD447C6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8F93-EB24-6C45-B7EE-62CB43DE3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40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6B4BE-14F6-E44C-85CB-9C03FD5D1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9845E9-821E-5F42-80D5-049E67731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FE62-7792-8540-A812-1350FE48F47D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FF9591-48B5-FE4F-A357-544B8D5A7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987154-69E0-9044-AB57-00CEABE02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8F93-EB24-6C45-B7EE-62CB43DE3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20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20FCC0-8374-2C48-9996-E67F56E56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FE62-7792-8540-A812-1350FE48F47D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83C6F-08AD-B444-8BEB-844FE74F0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8BC56-7028-034E-B89D-26A31D231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8F93-EB24-6C45-B7EE-62CB43DE3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5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CA65C-CF2E-F349-9D8B-A6C0DCB28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463BB-ABE8-EC48-B475-D2FCB646C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08CB6C-1929-F941-9779-9242C5017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75214-FE24-3B49-B3AB-291C2F82A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FE62-7792-8540-A812-1350FE48F47D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0BBFA-8253-8D41-BDD8-BD7D7D353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4C07D-F3BE-A34C-9ECC-536371E5B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8F93-EB24-6C45-B7EE-62CB43DE3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96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29F55-29E0-0443-B7F1-290A68C25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0BD6CB-BA58-1442-8C9A-51997D7883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3C48EC-809D-774D-8611-B64872C4C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750D0-B27E-CD43-B438-229401268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FE62-7792-8540-A812-1350FE48F47D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89291-9213-364A-A21A-10CC0917D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FE56D-773E-0441-9E67-F421AEEDC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8F93-EB24-6C45-B7EE-62CB43DE3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17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727E4C-9F97-3842-A0EA-8D81606EC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F0A06-1D2B-9E4B-8044-B596062F5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83E23-2573-0B41-88FF-72FE5A54EE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0FE62-7792-8540-A812-1350FE48F47D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F1D97-EA0B-A64B-9595-14B7F32A7E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5EC19-EE23-BB40-AF4A-4AB5252A1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18F93-EB24-6C45-B7EE-62CB43DE3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7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EFFE78-0FD2-054E-8C96-17CDD636D6EA}"/>
              </a:ext>
            </a:extLst>
          </p:cNvPr>
          <p:cNvSpPr/>
          <p:nvPr/>
        </p:nvSpPr>
        <p:spPr>
          <a:xfrm>
            <a:off x="1949964" y="0"/>
            <a:ext cx="10242037" cy="100337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8EE3A7-1EFD-E940-9905-BC775B58E674}"/>
              </a:ext>
            </a:extLst>
          </p:cNvPr>
          <p:cNvSpPr/>
          <p:nvPr/>
        </p:nvSpPr>
        <p:spPr>
          <a:xfrm>
            <a:off x="0" y="1003379"/>
            <a:ext cx="1949964" cy="585462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1111FB-A7D0-9843-90E4-540A856EAF6E}"/>
              </a:ext>
            </a:extLst>
          </p:cNvPr>
          <p:cNvSpPr/>
          <p:nvPr/>
        </p:nvSpPr>
        <p:spPr>
          <a:xfrm>
            <a:off x="1949964" y="6379614"/>
            <a:ext cx="10242036" cy="47838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5AF53F92-AC76-524D-BDBA-153F67331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949964" cy="982192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7AE96DC-15F0-5C4D-A9BC-58146F879F50}"/>
              </a:ext>
            </a:extLst>
          </p:cNvPr>
          <p:cNvSpPr/>
          <p:nvPr/>
        </p:nvSpPr>
        <p:spPr>
          <a:xfrm>
            <a:off x="11216072" y="197514"/>
            <a:ext cx="682487" cy="677754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82631D-5B1F-064A-B7E7-5BBF874FE94A}"/>
              </a:ext>
            </a:extLst>
          </p:cNvPr>
          <p:cNvSpPr txBox="1"/>
          <p:nvPr/>
        </p:nvSpPr>
        <p:spPr>
          <a:xfrm>
            <a:off x="10062185" y="336336"/>
            <a:ext cx="1203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accent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BDC0DA-A883-0141-9DF0-2DDE1A5285A2}"/>
              </a:ext>
            </a:extLst>
          </p:cNvPr>
          <p:cNvSpPr txBox="1"/>
          <p:nvPr/>
        </p:nvSpPr>
        <p:spPr>
          <a:xfrm>
            <a:off x="1" y="1024565"/>
            <a:ext cx="1949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Menu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Navigasi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4A0625-3AB1-4007-AD57-F6B62CB848AD}"/>
              </a:ext>
            </a:extLst>
          </p:cNvPr>
          <p:cNvSpPr txBox="1"/>
          <p:nvPr/>
        </p:nvSpPr>
        <p:spPr>
          <a:xfrm>
            <a:off x="1" y="1445861"/>
            <a:ext cx="1949963" cy="3385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id-ID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Dashboard</a:t>
            </a: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BB62BA-1DC0-4BE1-8089-2201FF64C573}"/>
              </a:ext>
            </a:extLst>
          </p:cNvPr>
          <p:cNvSpPr txBox="1"/>
          <p:nvPr/>
        </p:nvSpPr>
        <p:spPr>
          <a:xfrm>
            <a:off x="1" y="1875467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Data User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50A721-F37A-4650-A4AD-E6471D6A1F22}"/>
              </a:ext>
            </a:extLst>
          </p:cNvPr>
          <p:cNvSpPr txBox="1"/>
          <p:nvPr/>
        </p:nvSpPr>
        <p:spPr>
          <a:xfrm>
            <a:off x="1" y="2295481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Data Proyek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EC5F9F-5804-4800-9F2F-6C697720EF27}"/>
              </a:ext>
            </a:extLst>
          </p:cNvPr>
          <p:cNvSpPr txBox="1"/>
          <p:nvPr/>
        </p:nvSpPr>
        <p:spPr>
          <a:xfrm>
            <a:off x="1" y="2737912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Uraian Kerja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E02174-8DA2-4D4F-B934-FC60E27B830F}"/>
              </a:ext>
            </a:extLst>
          </p:cNvPr>
          <p:cNvSpPr txBox="1"/>
          <p:nvPr/>
        </p:nvSpPr>
        <p:spPr>
          <a:xfrm>
            <a:off x="1" y="3177590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Jadwal Rencana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F37973-F47C-4D2F-BC7D-C1CFD78C3D00}"/>
              </a:ext>
            </a:extLst>
          </p:cNvPr>
          <p:cNvSpPr txBox="1"/>
          <p:nvPr/>
        </p:nvSpPr>
        <p:spPr>
          <a:xfrm>
            <a:off x="1" y="3617268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Realisasi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9A5F86-54AD-4C19-BA1B-34E05D0F90EF}"/>
              </a:ext>
            </a:extLst>
          </p:cNvPr>
          <p:cNvSpPr txBox="1"/>
          <p:nvPr/>
        </p:nvSpPr>
        <p:spPr>
          <a:xfrm>
            <a:off x="1" y="4056946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Laporan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12AA20-9A68-4F97-91C4-74C111FC7E89}"/>
              </a:ext>
            </a:extLst>
          </p:cNvPr>
          <p:cNvSpPr txBox="1"/>
          <p:nvPr/>
        </p:nvSpPr>
        <p:spPr>
          <a:xfrm>
            <a:off x="1" y="4496624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Tagihan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0BE406-6CB1-4B00-BFEC-3D49E642F2D7}"/>
              </a:ext>
            </a:extLst>
          </p:cNvPr>
          <p:cNvSpPr txBox="1"/>
          <p:nvPr/>
        </p:nvSpPr>
        <p:spPr>
          <a:xfrm>
            <a:off x="2600227" y="62297"/>
            <a:ext cx="6285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Sistem Informasi Manajemen Proyek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A58104-283F-4FBD-9270-CB00ABAA1DB4}"/>
              </a:ext>
            </a:extLst>
          </p:cNvPr>
          <p:cNvSpPr txBox="1"/>
          <p:nvPr/>
        </p:nvSpPr>
        <p:spPr>
          <a:xfrm>
            <a:off x="2600227" y="454496"/>
            <a:ext cx="6492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PT. Pelabuhan Indonesia II (Persero) Cabang Jambi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0808E86-5EE9-49A8-BF65-E0BCA952FD68}"/>
              </a:ext>
            </a:extLst>
          </p:cNvPr>
          <p:cNvGrpSpPr/>
          <p:nvPr/>
        </p:nvGrpSpPr>
        <p:grpSpPr>
          <a:xfrm>
            <a:off x="1989720" y="228207"/>
            <a:ext cx="594852" cy="551914"/>
            <a:chOff x="1949964" y="241459"/>
            <a:chExt cx="594852" cy="551914"/>
          </a:xfrm>
        </p:grpSpPr>
        <p:sp>
          <p:nvSpPr>
            <p:cNvPr id="2" name="Equals 1">
              <a:extLst>
                <a:ext uri="{FF2B5EF4-FFF2-40B4-BE49-F238E27FC236}">
                  <a16:creationId xmlns:a16="http://schemas.microsoft.com/office/drawing/2014/main" id="{1D828F0E-5C74-4BCF-A641-131E5176214F}"/>
                </a:ext>
              </a:extLst>
            </p:cNvPr>
            <p:cNvSpPr/>
            <p:nvPr/>
          </p:nvSpPr>
          <p:spPr>
            <a:xfrm>
              <a:off x="1949964" y="241459"/>
              <a:ext cx="594852" cy="307777"/>
            </a:xfrm>
            <a:prstGeom prst="mathEqual">
              <a:avLst>
                <a:gd name="adj1" fmla="val 23520"/>
                <a:gd name="adj2" fmla="val 24037"/>
              </a:avLst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920B3509-17DC-4B15-B6E7-339B2B7D3E60}"/>
                </a:ext>
              </a:extLst>
            </p:cNvPr>
            <p:cNvSpPr/>
            <p:nvPr/>
          </p:nvSpPr>
          <p:spPr>
            <a:xfrm>
              <a:off x="1949964" y="454496"/>
              <a:ext cx="594852" cy="338877"/>
            </a:xfrm>
            <a:prstGeom prst="mathMinus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D106DB2D-D3C9-4256-B34A-F04AB1B76AE9}"/>
              </a:ext>
            </a:extLst>
          </p:cNvPr>
          <p:cNvSpPr txBox="1"/>
          <p:nvPr/>
        </p:nvSpPr>
        <p:spPr>
          <a:xfrm>
            <a:off x="1953026" y="6475055"/>
            <a:ext cx="6492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Copyright (C) 2019 – 2020 TeknikIPC. All rights reserved. 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FC316D-4B27-48B8-A3F2-316BEF9BA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727" y="2043857"/>
            <a:ext cx="9556279" cy="4140377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37434677-3C6C-4459-B78E-81BCDBBAB906}"/>
              </a:ext>
            </a:extLst>
          </p:cNvPr>
          <p:cNvSpPr txBox="1"/>
          <p:nvPr/>
        </p:nvSpPr>
        <p:spPr>
          <a:xfrm>
            <a:off x="2282727" y="1123508"/>
            <a:ext cx="2246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DASHBOARD</a:t>
            </a:r>
            <a:endParaRPr lang="en-US" sz="20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C2F91A-08F4-465E-8161-63E608B0C577}"/>
              </a:ext>
            </a:extLst>
          </p:cNvPr>
          <p:cNvSpPr txBox="1"/>
          <p:nvPr/>
        </p:nvSpPr>
        <p:spPr>
          <a:xfrm>
            <a:off x="2282727" y="1576462"/>
            <a:ext cx="95562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Selamat Datang. Berikut daftar proyek dan progres saat ini:</a:t>
            </a:r>
            <a:endParaRPr lang="en-US" sz="16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117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427E4CC-9881-4855-87F7-716D1C5AA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934" y="3120959"/>
            <a:ext cx="9568625" cy="99963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2EFFE78-0FD2-054E-8C96-17CDD636D6EA}"/>
              </a:ext>
            </a:extLst>
          </p:cNvPr>
          <p:cNvSpPr/>
          <p:nvPr/>
        </p:nvSpPr>
        <p:spPr>
          <a:xfrm>
            <a:off x="1949964" y="0"/>
            <a:ext cx="10242037" cy="100337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8EE3A7-1EFD-E940-9905-BC775B58E674}"/>
              </a:ext>
            </a:extLst>
          </p:cNvPr>
          <p:cNvSpPr/>
          <p:nvPr/>
        </p:nvSpPr>
        <p:spPr>
          <a:xfrm>
            <a:off x="0" y="1003379"/>
            <a:ext cx="1949964" cy="585462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1111FB-A7D0-9843-90E4-540A856EAF6E}"/>
              </a:ext>
            </a:extLst>
          </p:cNvPr>
          <p:cNvSpPr/>
          <p:nvPr/>
        </p:nvSpPr>
        <p:spPr>
          <a:xfrm>
            <a:off x="1949964" y="6379614"/>
            <a:ext cx="10242036" cy="47838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5AF53F92-AC76-524D-BDBA-153F67331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949964" cy="982192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7AE96DC-15F0-5C4D-A9BC-58146F879F50}"/>
              </a:ext>
            </a:extLst>
          </p:cNvPr>
          <p:cNvSpPr/>
          <p:nvPr/>
        </p:nvSpPr>
        <p:spPr>
          <a:xfrm>
            <a:off x="11216072" y="197514"/>
            <a:ext cx="682487" cy="677754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82631D-5B1F-064A-B7E7-5BBF874FE94A}"/>
              </a:ext>
            </a:extLst>
          </p:cNvPr>
          <p:cNvSpPr txBox="1"/>
          <p:nvPr/>
        </p:nvSpPr>
        <p:spPr>
          <a:xfrm>
            <a:off x="10062185" y="336336"/>
            <a:ext cx="1203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accent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BDC0DA-A883-0141-9DF0-2DDE1A5285A2}"/>
              </a:ext>
            </a:extLst>
          </p:cNvPr>
          <p:cNvSpPr txBox="1"/>
          <p:nvPr/>
        </p:nvSpPr>
        <p:spPr>
          <a:xfrm>
            <a:off x="1" y="1024565"/>
            <a:ext cx="1949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Menu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Navigasi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4A0625-3AB1-4007-AD57-F6B62CB848AD}"/>
              </a:ext>
            </a:extLst>
          </p:cNvPr>
          <p:cNvSpPr txBox="1"/>
          <p:nvPr/>
        </p:nvSpPr>
        <p:spPr>
          <a:xfrm>
            <a:off x="1" y="1445861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Dashboard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BB62BA-1DC0-4BE1-8089-2201FF64C573}"/>
              </a:ext>
            </a:extLst>
          </p:cNvPr>
          <p:cNvSpPr txBox="1"/>
          <p:nvPr/>
        </p:nvSpPr>
        <p:spPr>
          <a:xfrm>
            <a:off x="1" y="1875467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Data User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50A721-F37A-4650-A4AD-E6471D6A1F22}"/>
              </a:ext>
            </a:extLst>
          </p:cNvPr>
          <p:cNvSpPr txBox="1"/>
          <p:nvPr/>
        </p:nvSpPr>
        <p:spPr>
          <a:xfrm>
            <a:off x="1" y="2295481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Data Proyek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EC5F9F-5804-4800-9F2F-6C697720EF27}"/>
              </a:ext>
            </a:extLst>
          </p:cNvPr>
          <p:cNvSpPr txBox="1"/>
          <p:nvPr/>
        </p:nvSpPr>
        <p:spPr>
          <a:xfrm>
            <a:off x="1" y="2737912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Uraian Kerja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E02174-8DA2-4D4F-B934-FC60E27B830F}"/>
              </a:ext>
            </a:extLst>
          </p:cNvPr>
          <p:cNvSpPr txBox="1"/>
          <p:nvPr/>
        </p:nvSpPr>
        <p:spPr>
          <a:xfrm>
            <a:off x="1" y="3177590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Jadwal Rencana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F37973-F47C-4D2F-BC7D-C1CFD78C3D00}"/>
              </a:ext>
            </a:extLst>
          </p:cNvPr>
          <p:cNvSpPr txBox="1"/>
          <p:nvPr/>
        </p:nvSpPr>
        <p:spPr>
          <a:xfrm>
            <a:off x="1" y="3617268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Realisasi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9A5F86-54AD-4C19-BA1B-34E05D0F90EF}"/>
              </a:ext>
            </a:extLst>
          </p:cNvPr>
          <p:cNvSpPr txBox="1"/>
          <p:nvPr/>
        </p:nvSpPr>
        <p:spPr>
          <a:xfrm>
            <a:off x="1" y="4056946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Laporan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12AA20-9A68-4F97-91C4-74C111FC7E89}"/>
              </a:ext>
            </a:extLst>
          </p:cNvPr>
          <p:cNvSpPr txBox="1"/>
          <p:nvPr/>
        </p:nvSpPr>
        <p:spPr>
          <a:xfrm>
            <a:off x="1" y="4496624"/>
            <a:ext cx="1949963" cy="3385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id-ID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Tagihan</a:t>
            </a: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0BE406-6CB1-4B00-BFEC-3D49E642F2D7}"/>
              </a:ext>
            </a:extLst>
          </p:cNvPr>
          <p:cNvSpPr txBox="1"/>
          <p:nvPr/>
        </p:nvSpPr>
        <p:spPr>
          <a:xfrm>
            <a:off x="2600227" y="62297"/>
            <a:ext cx="6285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Sistem Informasi Manajemen Proyek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A58104-283F-4FBD-9270-CB00ABAA1DB4}"/>
              </a:ext>
            </a:extLst>
          </p:cNvPr>
          <p:cNvSpPr txBox="1"/>
          <p:nvPr/>
        </p:nvSpPr>
        <p:spPr>
          <a:xfrm>
            <a:off x="2600227" y="454496"/>
            <a:ext cx="6492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PT. Pelabuhan Indonesia II (Persero) Cabang Jambi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0808E86-5EE9-49A8-BF65-E0BCA952FD68}"/>
              </a:ext>
            </a:extLst>
          </p:cNvPr>
          <p:cNvGrpSpPr/>
          <p:nvPr/>
        </p:nvGrpSpPr>
        <p:grpSpPr>
          <a:xfrm>
            <a:off x="1989720" y="228207"/>
            <a:ext cx="594852" cy="551914"/>
            <a:chOff x="1949964" y="241459"/>
            <a:chExt cx="594852" cy="551914"/>
          </a:xfrm>
        </p:grpSpPr>
        <p:sp>
          <p:nvSpPr>
            <p:cNvPr id="2" name="Equals 1">
              <a:extLst>
                <a:ext uri="{FF2B5EF4-FFF2-40B4-BE49-F238E27FC236}">
                  <a16:creationId xmlns:a16="http://schemas.microsoft.com/office/drawing/2014/main" id="{1D828F0E-5C74-4BCF-A641-131E5176214F}"/>
                </a:ext>
              </a:extLst>
            </p:cNvPr>
            <p:cNvSpPr/>
            <p:nvPr/>
          </p:nvSpPr>
          <p:spPr>
            <a:xfrm>
              <a:off x="1949964" y="241459"/>
              <a:ext cx="594852" cy="307777"/>
            </a:xfrm>
            <a:prstGeom prst="mathEqual">
              <a:avLst>
                <a:gd name="adj1" fmla="val 23520"/>
                <a:gd name="adj2" fmla="val 24037"/>
              </a:avLst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920B3509-17DC-4B15-B6E7-339B2B7D3E60}"/>
                </a:ext>
              </a:extLst>
            </p:cNvPr>
            <p:cNvSpPr/>
            <p:nvPr/>
          </p:nvSpPr>
          <p:spPr>
            <a:xfrm>
              <a:off x="1949964" y="454496"/>
              <a:ext cx="594852" cy="338877"/>
            </a:xfrm>
            <a:prstGeom prst="mathMinus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8AAA90A3-5835-406C-9A47-87E19CFEAA1D}"/>
              </a:ext>
            </a:extLst>
          </p:cNvPr>
          <p:cNvSpPr txBox="1"/>
          <p:nvPr/>
        </p:nvSpPr>
        <p:spPr>
          <a:xfrm>
            <a:off x="2282727" y="1239368"/>
            <a:ext cx="2246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URAIAN KERJA</a:t>
            </a:r>
            <a:endParaRPr lang="en-US" sz="20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AAFB51-9D8D-415E-BF7C-2D0DFCCE06B9}"/>
              </a:ext>
            </a:extLst>
          </p:cNvPr>
          <p:cNvSpPr txBox="1"/>
          <p:nvPr/>
        </p:nvSpPr>
        <p:spPr>
          <a:xfrm>
            <a:off x="4587269" y="1258506"/>
            <a:ext cx="139736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7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ID PROYEK</a:t>
            </a:r>
            <a:endParaRPr lang="en-US" sz="17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0" name="Action Button: Go Back or Previous 2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3BF4E12B-B384-4845-8DD3-0DD045DE0D80}"/>
              </a:ext>
            </a:extLst>
          </p:cNvPr>
          <p:cNvSpPr/>
          <p:nvPr/>
        </p:nvSpPr>
        <p:spPr>
          <a:xfrm rot="16200000">
            <a:off x="8096870" y="1290134"/>
            <a:ext cx="338443" cy="325580"/>
          </a:xfrm>
          <a:prstGeom prst="actionButtonBackPrevious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977CFC-96EF-4186-82B1-4F1451F47A99}"/>
              </a:ext>
            </a:extLst>
          </p:cNvPr>
          <p:cNvSpPr txBox="1"/>
          <p:nvPr/>
        </p:nvSpPr>
        <p:spPr>
          <a:xfrm>
            <a:off x="6091396" y="1268203"/>
            <a:ext cx="1880020" cy="35394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id-ID" sz="17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0001</a:t>
            </a:r>
            <a:endParaRPr lang="en-US" sz="17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35143B1-2475-4FDB-94B2-530E8296D166}"/>
              </a:ext>
            </a:extLst>
          </p:cNvPr>
          <p:cNvSpPr txBox="1"/>
          <p:nvPr/>
        </p:nvSpPr>
        <p:spPr>
          <a:xfrm>
            <a:off x="2308127" y="1881009"/>
            <a:ext cx="194996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7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NAMA PROYEK</a:t>
            </a:r>
            <a:endParaRPr lang="en-US" sz="17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7034F2-E9E3-406F-9E08-20E6553A8414}"/>
              </a:ext>
            </a:extLst>
          </p:cNvPr>
          <p:cNvSpPr txBox="1"/>
          <p:nvPr/>
        </p:nvSpPr>
        <p:spPr>
          <a:xfrm>
            <a:off x="4663818" y="1852383"/>
            <a:ext cx="5846403" cy="35394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id-ID" sz="17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Pengadaan dan Pemasangan Perangkat CCTV di Pel...</a:t>
            </a:r>
            <a:endParaRPr lang="en-US" sz="17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6708C8F-258C-415D-8F13-B332D67F3659}"/>
              </a:ext>
            </a:extLst>
          </p:cNvPr>
          <p:cNvSpPr txBox="1"/>
          <p:nvPr/>
        </p:nvSpPr>
        <p:spPr>
          <a:xfrm>
            <a:off x="4663818" y="2423685"/>
            <a:ext cx="1320818" cy="353943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1700" b="1" dirty="0">
                <a:solidFill>
                  <a:srgbClr val="FFC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Tampilkan</a:t>
            </a:r>
            <a:endParaRPr lang="en-US" sz="1700" b="1" dirty="0">
              <a:solidFill>
                <a:srgbClr val="FFC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6C07F8-2FDD-4838-9C72-23BE07C5575E}"/>
              </a:ext>
            </a:extLst>
          </p:cNvPr>
          <p:cNvSpPr txBox="1"/>
          <p:nvPr/>
        </p:nvSpPr>
        <p:spPr>
          <a:xfrm>
            <a:off x="6324600" y="2423685"/>
            <a:ext cx="2278626" cy="353943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1700" b="1" dirty="0">
                <a:solidFill>
                  <a:srgbClr val="FFC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Input Tagihan Baru</a:t>
            </a:r>
            <a:endParaRPr lang="en-US" sz="1700" b="1" dirty="0">
              <a:solidFill>
                <a:srgbClr val="FFC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F92495D-44DE-40C5-BBC5-9B978A5C21D6}"/>
              </a:ext>
            </a:extLst>
          </p:cNvPr>
          <p:cNvSpPr txBox="1"/>
          <p:nvPr/>
        </p:nvSpPr>
        <p:spPr>
          <a:xfrm>
            <a:off x="2828244" y="3522219"/>
            <a:ext cx="3671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b="1" i="1" dirty="0">
                <a:solidFill>
                  <a:srgbClr val="C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Tidak Ada Data!</a:t>
            </a:r>
            <a:endParaRPr lang="en-US" sz="1600" b="1" i="1" dirty="0">
              <a:solidFill>
                <a:srgbClr val="C00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3EE985-A12D-474A-B68B-F8849CD33494}"/>
              </a:ext>
            </a:extLst>
          </p:cNvPr>
          <p:cNvSpPr txBox="1"/>
          <p:nvPr/>
        </p:nvSpPr>
        <p:spPr>
          <a:xfrm>
            <a:off x="11048923" y="3517640"/>
            <a:ext cx="849636" cy="27699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1200" b="1" dirty="0">
                <a:solidFill>
                  <a:srgbClr val="FFC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Edit</a:t>
            </a:r>
            <a:endParaRPr lang="en-US" sz="1200" b="1" dirty="0">
              <a:solidFill>
                <a:srgbClr val="FFC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106DB2D-D3C9-4256-B34A-F04AB1B76AE9}"/>
              </a:ext>
            </a:extLst>
          </p:cNvPr>
          <p:cNvSpPr txBox="1"/>
          <p:nvPr/>
        </p:nvSpPr>
        <p:spPr>
          <a:xfrm>
            <a:off x="1953026" y="6475055"/>
            <a:ext cx="6492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Copyright (C) 2019 – 2020 TeknikIPC. All rights reserved. 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55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EFFE78-0FD2-054E-8C96-17CDD636D6EA}"/>
              </a:ext>
            </a:extLst>
          </p:cNvPr>
          <p:cNvSpPr/>
          <p:nvPr/>
        </p:nvSpPr>
        <p:spPr>
          <a:xfrm>
            <a:off x="1949964" y="0"/>
            <a:ext cx="10242037" cy="100337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8EE3A7-1EFD-E940-9905-BC775B58E674}"/>
              </a:ext>
            </a:extLst>
          </p:cNvPr>
          <p:cNvSpPr/>
          <p:nvPr/>
        </p:nvSpPr>
        <p:spPr>
          <a:xfrm>
            <a:off x="0" y="1003379"/>
            <a:ext cx="1949964" cy="585462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1111FB-A7D0-9843-90E4-540A856EAF6E}"/>
              </a:ext>
            </a:extLst>
          </p:cNvPr>
          <p:cNvSpPr/>
          <p:nvPr/>
        </p:nvSpPr>
        <p:spPr>
          <a:xfrm>
            <a:off x="1949964" y="6379614"/>
            <a:ext cx="10242036" cy="47838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5AF53F92-AC76-524D-BDBA-153F67331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949964" cy="982192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7AE96DC-15F0-5C4D-A9BC-58146F879F50}"/>
              </a:ext>
            </a:extLst>
          </p:cNvPr>
          <p:cNvSpPr/>
          <p:nvPr/>
        </p:nvSpPr>
        <p:spPr>
          <a:xfrm>
            <a:off x="11216072" y="197514"/>
            <a:ext cx="682487" cy="677754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82631D-5B1F-064A-B7E7-5BBF874FE94A}"/>
              </a:ext>
            </a:extLst>
          </p:cNvPr>
          <p:cNvSpPr txBox="1"/>
          <p:nvPr/>
        </p:nvSpPr>
        <p:spPr>
          <a:xfrm>
            <a:off x="10062185" y="336336"/>
            <a:ext cx="1203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accent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BDC0DA-A883-0141-9DF0-2DDE1A5285A2}"/>
              </a:ext>
            </a:extLst>
          </p:cNvPr>
          <p:cNvSpPr txBox="1"/>
          <p:nvPr/>
        </p:nvSpPr>
        <p:spPr>
          <a:xfrm>
            <a:off x="1" y="1024565"/>
            <a:ext cx="1949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Menu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Navigasi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4A0625-3AB1-4007-AD57-F6B62CB848AD}"/>
              </a:ext>
            </a:extLst>
          </p:cNvPr>
          <p:cNvSpPr txBox="1"/>
          <p:nvPr/>
        </p:nvSpPr>
        <p:spPr>
          <a:xfrm>
            <a:off x="1" y="1445861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Dashboard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BB62BA-1DC0-4BE1-8089-2201FF64C573}"/>
              </a:ext>
            </a:extLst>
          </p:cNvPr>
          <p:cNvSpPr txBox="1"/>
          <p:nvPr/>
        </p:nvSpPr>
        <p:spPr>
          <a:xfrm>
            <a:off x="1" y="1875467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Data User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50A721-F37A-4650-A4AD-E6471D6A1F22}"/>
              </a:ext>
            </a:extLst>
          </p:cNvPr>
          <p:cNvSpPr txBox="1"/>
          <p:nvPr/>
        </p:nvSpPr>
        <p:spPr>
          <a:xfrm>
            <a:off x="1" y="2295481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Data Proyek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EC5F9F-5804-4800-9F2F-6C697720EF27}"/>
              </a:ext>
            </a:extLst>
          </p:cNvPr>
          <p:cNvSpPr txBox="1"/>
          <p:nvPr/>
        </p:nvSpPr>
        <p:spPr>
          <a:xfrm>
            <a:off x="1" y="2737912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Uraian Kerja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E02174-8DA2-4D4F-B934-FC60E27B830F}"/>
              </a:ext>
            </a:extLst>
          </p:cNvPr>
          <p:cNvSpPr txBox="1"/>
          <p:nvPr/>
        </p:nvSpPr>
        <p:spPr>
          <a:xfrm>
            <a:off x="1" y="3177590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Jadwal Rencana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F37973-F47C-4D2F-BC7D-C1CFD78C3D00}"/>
              </a:ext>
            </a:extLst>
          </p:cNvPr>
          <p:cNvSpPr txBox="1"/>
          <p:nvPr/>
        </p:nvSpPr>
        <p:spPr>
          <a:xfrm>
            <a:off x="1" y="3617268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Realisasi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9A5F86-54AD-4C19-BA1B-34E05D0F90EF}"/>
              </a:ext>
            </a:extLst>
          </p:cNvPr>
          <p:cNvSpPr txBox="1"/>
          <p:nvPr/>
        </p:nvSpPr>
        <p:spPr>
          <a:xfrm>
            <a:off x="1" y="4056946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Laporan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12AA20-9A68-4F97-91C4-74C111FC7E89}"/>
              </a:ext>
            </a:extLst>
          </p:cNvPr>
          <p:cNvSpPr txBox="1"/>
          <p:nvPr/>
        </p:nvSpPr>
        <p:spPr>
          <a:xfrm>
            <a:off x="1" y="4496624"/>
            <a:ext cx="1949963" cy="3385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id-ID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Tagihan</a:t>
            </a: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0BE406-6CB1-4B00-BFEC-3D49E642F2D7}"/>
              </a:ext>
            </a:extLst>
          </p:cNvPr>
          <p:cNvSpPr txBox="1"/>
          <p:nvPr/>
        </p:nvSpPr>
        <p:spPr>
          <a:xfrm>
            <a:off x="2600227" y="62297"/>
            <a:ext cx="6285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Sistem Informasi Manajemen Proyek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A58104-283F-4FBD-9270-CB00ABAA1DB4}"/>
              </a:ext>
            </a:extLst>
          </p:cNvPr>
          <p:cNvSpPr txBox="1"/>
          <p:nvPr/>
        </p:nvSpPr>
        <p:spPr>
          <a:xfrm>
            <a:off x="2600227" y="454496"/>
            <a:ext cx="6492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PT. Pelabuhan Indonesia II (Persero) Cabang Jambi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0808E86-5EE9-49A8-BF65-E0BCA952FD68}"/>
              </a:ext>
            </a:extLst>
          </p:cNvPr>
          <p:cNvGrpSpPr/>
          <p:nvPr/>
        </p:nvGrpSpPr>
        <p:grpSpPr>
          <a:xfrm>
            <a:off x="1989720" y="228207"/>
            <a:ext cx="594852" cy="551914"/>
            <a:chOff x="1949964" y="241459"/>
            <a:chExt cx="594852" cy="551914"/>
          </a:xfrm>
        </p:grpSpPr>
        <p:sp>
          <p:nvSpPr>
            <p:cNvPr id="2" name="Equals 1">
              <a:extLst>
                <a:ext uri="{FF2B5EF4-FFF2-40B4-BE49-F238E27FC236}">
                  <a16:creationId xmlns:a16="http://schemas.microsoft.com/office/drawing/2014/main" id="{1D828F0E-5C74-4BCF-A641-131E5176214F}"/>
                </a:ext>
              </a:extLst>
            </p:cNvPr>
            <p:cNvSpPr/>
            <p:nvPr/>
          </p:nvSpPr>
          <p:spPr>
            <a:xfrm>
              <a:off x="1949964" y="241459"/>
              <a:ext cx="594852" cy="307777"/>
            </a:xfrm>
            <a:prstGeom prst="mathEqual">
              <a:avLst>
                <a:gd name="adj1" fmla="val 23520"/>
                <a:gd name="adj2" fmla="val 24037"/>
              </a:avLst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920B3509-17DC-4B15-B6E7-339B2B7D3E60}"/>
                </a:ext>
              </a:extLst>
            </p:cNvPr>
            <p:cNvSpPr/>
            <p:nvPr/>
          </p:nvSpPr>
          <p:spPr>
            <a:xfrm>
              <a:off x="1949964" y="454496"/>
              <a:ext cx="594852" cy="338877"/>
            </a:xfrm>
            <a:prstGeom prst="mathMinus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D106DB2D-D3C9-4256-B34A-F04AB1B76AE9}"/>
              </a:ext>
            </a:extLst>
          </p:cNvPr>
          <p:cNvSpPr txBox="1"/>
          <p:nvPr/>
        </p:nvSpPr>
        <p:spPr>
          <a:xfrm>
            <a:off x="1953026" y="6475055"/>
            <a:ext cx="6492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Copyright (C) 2019 – 2020 TeknikIPC. All rights reserved. 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86D141-147F-4EFC-9297-BD4E2D0EBF30}"/>
              </a:ext>
            </a:extLst>
          </p:cNvPr>
          <p:cNvSpPr/>
          <p:nvPr/>
        </p:nvSpPr>
        <p:spPr>
          <a:xfrm>
            <a:off x="2084439" y="1129386"/>
            <a:ext cx="9940413" cy="51014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2CF21C4-6D73-48A5-A7B7-A9D248ECD7AF}"/>
              </a:ext>
            </a:extLst>
          </p:cNvPr>
          <p:cNvSpPr txBox="1"/>
          <p:nvPr/>
        </p:nvSpPr>
        <p:spPr>
          <a:xfrm>
            <a:off x="2287146" y="1208434"/>
            <a:ext cx="4039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INPUT TAGIHAN BARU</a:t>
            </a:r>
            <a:endParaRPr lang="en-US" sz="20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7CEE128-A21A-4F7F-B3A5-12DE94BB0E8D}"/>
              </a:ext>
            </a:extLst>
          </p:cNvPr>
          <p:cNvSpPr txBox="1"/>
          <p:nvPr/>
        </p:nvSpPr>
        <p:spPr>
          <a:xfrm>
            <a:off x="2277910" y="1714615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NAMA PROYEK</a:t>
            </a:r>
            <a:endParaRPr lang="en-US" sz="14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AEB047-E6F8-4DBD-9170-FC81AA3106DE}"/>
              </a:ext>
            </a:extLst>
          </p:cNvPr>
          <p:cNvSpPr txBox="1"/>
          <p:nvPr/>
        </p:nvSpPr>
        <p:spPr>
          <a:xfrm>
            <a:off x="4827639" y="1612781"/>
            <a:ext cx="537824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d-ID" sz="16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Pengadaan dan Pemasangan Perangkat CCTV di Pelabuhan Talang Duku Jambi</a:t>
            </a:r>
            <a:endParaRPr lang="en-US" sz="16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CF2C6E6-5BBD-4E55-BC01-4DF0DFED06EA}"/>
              </a:ext>
            </a:extLst>
          </p:cNvPr>
          <p:cNvSpPr txBox="1"/>
          <p:nvPr/>
        </p:nvSpPr>
        <p:spPr>
          <a:xfrm>
            <a:off x="2287742" y="2225864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ID URAIAN</a:t>
            </a:r>
            <a:endParaRPr lang="en-US" sz="14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A733B9-EC0B-4B74-9E66-F43C54746347}"/>
              </a:ext>
            </a:extLst>
          </p:cNvPr>
          <p:cNvSpPr txBox="1"/>
          <p:nvPr/>
        </p:nvSpPr>
        <p:spPr>
          <a:xfrm>
            <a:off x="4906297" y="2225863"/>
            <a:ext cx="5299587" cy="3539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id-ID" sz="1700" dirty="0">
                <a:solidFill>
                  <a:srgbClr val="FFC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T000001</a:t>
            </a:r>
            <a:endParaRPr lang="en-US" sz="1700" dirty="0">
              <a:solidFill>
                <a:srgbClr val="FFC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20183C7-70B0-4B18-980D-FCD4268924A2}"/>
              </a:ext>
            </a:extLst>
          </p:cNvPr>
          <p:cNvSpPr txBox="1"/>
          <p:nvPr/>
        </p:nvSpPr>
        <p:spPr>
          <a:xfrm>
            <a:off x="2287742" y="2707986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NAMA TAGIHAN</a:t>
            </a:r>
            <a:endParaRPr lang="en-US" sz="14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18695BF-58DA-4A17-BCF9-6FC9DA37D2A4}"/>
              </a:ext>
            </a:extLst>
          </p:cNvPr>
          <p:cNvSpPr txBox="1"/>
          <p:nvPr/>
        </p:nvSpPr>
        <p:spPr>
          <a:xfrm>
            <a:off x="4906297" y="2707985"/>
            <a:ext cx="5299587" cy="35394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id-ID" sz="17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Pembayaran Termyn 1</a:t>
            </a:r>
            <a:endParaRPr lang="en-US" sz="17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2312AD-1CF4-46AA-93BC-1A084426B1C5}"/>
              </a:ext>
            </a:extLst>
          </p:cNvPr>
          <p:cNvSpPr txBox="1"/>
          <p:nvPr/>
        </p:nvSpPr>
        <p:spPr>
          <a:xfrm>
            <a:off x="2287742" y="3220818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TANGGAL</a:t>
            </a:r>
            <a:endParaRPr lang="en-US" sz="14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E5B89BE-5441-49DE-8085-8BB11CEC9B8E}"/>
              </a:ext>
            </a:extLst>
          </p:cNvPr>
          <p:cNvSpPr txBox="1"/>
          <p:nvPr/>
        </p:nvSpPr>
        <p:spPr>
          <a:xfrm>
            <a:off x="4906297" y="3220817"/>
            <a:ext cx="5299587" cy="35394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id-ID" sz="17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1-Jun-19</a:t>
            </a:r>
            <a:endParaRPr lang="en-US" sz="17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04290FE-1421-4905-98E4-3A3640EEEFA5}"/>
              </a:ext>
            </a:extLst>
          </p:cNvPr>
          <p:cNvSpPr txBox="1"/>
          <p:nvPr/>
        </p:nvSpPr>
        <p:spPr>
          <a:xfrm>
            <a:off x="2287742" y="3700768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PERSENTASE</a:t>
            </a:r>
            <a:endParaRPr lang="en-US" sz="14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1EF8368-C202-4F8D-907A-4F8FF58418AF}"/>
              </a:ext>
            </a:extLst>
          </p:cNvPr>
          <p:cNvSpPr txBox="1"/>
          <p:nvPr/>
        </p:nvSpPr>
        <p:spPr>
          <a:xfrm>
            <a:off x="4906297" y="3700767"/>
            <a:ext cx="5299587" cy="35394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id-ID" sz="17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25,00%</a:t>
            </a:r>
            <a:endParaRPr lang="en-US" sz="17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24AF721-A6F6-4338-A2A4-B5828DE6D116}"/>
              </a:ext>
            </a:extLst>
          </p:cNvPr>
          <p:cNvSpPr txBox="1"/>
          <p:nvPr/>
        </p:nvSpPr>
        <p:spPr>
          <a:xfrm>
            <a:off x="2287742" y="4181690"/>
            <a:ext cx="2284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NILAI TAGIHAN</a:t>
            </a:r>
            <a:endParaRPr lang="en-US" sz="14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FA211C4-AAA5-4E94-9E30-88874C850B00}"/>
              </a:ext>
            </a:extLst>
          </p:cNvPr>
          <p:cNvSpPr txBox="1"/>
          <p:nvPr/>
        </p:nvSpPr>
        <p:spPr>
          <a:xfrm>
            <a:off x="4906297" y="4181689"/>
            <a:ext cx="5299587" cy="35394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id-ID" sz="17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188.850.000</a:t>
            </a:r>
            <a:endParaRPr lang="en-US" sz="17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BCA0F94-EE37-4A86-BFD2-8B1F2FC8FD5B}"/>
              </a:ext>
            </a:extLst>
          </p:cNvPr>
          <p:cNvSpPr txBox="1"/>
          <p:nvPr/>
        </p:nvSpPr>
        <p:spPr>
          <a:xfrm>
            <a:off x="4906297" y="5776787"/>
            <a:ext cx="1320818" cy="353943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1700" b="1" dirty="0">
                <a:solidFill>
                  <a:srgbClr val="FFC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Simpan</a:t>
            </a:r>
            <a:endParaRPr lang="en-US" sz="1700" b="1" dirty="0">
              <a:solidFill>
                <a:srgbClr val="FFC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91D657A-F6E4-4F16-89BA-7B30BE386A29}"/>
              </a:ext>
            </a:extLst>
          </p:cNvPr>
          <p:cNvSpPr txBox="1"/>
          <p:nvPr/>
        </p:nvSpPr>
        <p:spPr>
          <a:xfrm>
            <a:off x="6663037" y="5813800"/>
            <a:ext cx="1320818" cy="3539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1700" b="1" dirty="0">
                <a:solidFill>
                  <a:srgbClr val="FFC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Batal</a:t>
            </a:r>
            <a:endParaRPr lang="en-US" sz="1700" b="1" dirty="0">
              <a:solidFill>
                <a:srgbClr val="FFC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5C2580F-EB64-4E69-9D18-FCF2D905F708}"/>
              </a:ext>
            </a:extLst>
          </p:cNvPr>
          <p:cNvSpPr txBox="1"/>
          <p:nvPr/>
        </p:nvSpPr>
        <p:spPr>
          <a:xfrm>
            <a:off x="2287742" y="4653082"/>
            <a:ext cx="2284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NOTE</a:t>
            </a:r>
            <a:endParaRPr lang="en-US" sz="14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071EB7-00F4-4E14-BD62-CC0EA4F41106}"/>
              </a:ext>
            </a:extLst>
          </p:cNvPr>
          <p:cNvSpPr txBox="1"/>
          <p:nvPr/>
        </p:nvSpPr>
        <p:spPr>
          <a:xfrm>
            <a:off x="4906297" y="4653081"/>
            <a:ext cx="5299587" cy="95410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sv-SE" sz="1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Mohon pembayaran tersebut dapat ditransfer ke:</a:t>
            </a:r>
          </a:p>
          <a:p>
            <a:r>
              <a:rPr lang="sv-SE" sz="1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- Nama Bank: Mandiri</a:t>
            </a:r>
          </a:p>
          <a:p>
            <a:r>
              <a:rPr lang="sv-SE" sz="1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- Nomor Rekening : 1200007768513</a:t>
            </a:r>
          </a:p>
          <a:p>
            <a:r>
              <a:rPr lang="sv-SE" sz="1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- a.n. Nama Rekening : PT. DATA SOLUSINDO</a:t>
            </a:r>
            <a:endParaRPr lang="en-US" sz="14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095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EFFE78-0FD2-054E-8C96-17CDD636D6EA}"/>
              </a:ext>
            </a:extLst>
          </p:cNvPr>
          <p:cNvSpPr/>
          <p:nvPr/>
        </p:nvSpPr>
        <p:spPr>
          <a:xfrm>
            <a:off x="1949964" y="0"/>
            <a:ext cx="10242037" cy="100337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8EE3A7-1EFD-E940-9905-BC775B58E674}"/>
              </a:ext>
            </a:extLst>
          </p:cNvPr>
          <p:cNvSpPr/>
          <p:nvPr/>
        </p:nvSpPr>
        <p:spPr>
          <a:xfrm>
            <a:off x="0" y="1003379"/>
            <a:ext cx="1949964" cy="585462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1111FB-A7D0-9843-90E4-540A856EAF6E}"/>
              </a:ext>
            </a:extLst>
          </p:cNvPr>
          <p:cNvSpPr/>
          <p:nvPr/>
        </p:nvSpPr>
        <p:spPr>
          <a:xfrm>
            <a:off x="1949964" y="6379614"/>
            <a:ext cx="10242036" cy="47838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5AF53F92-AC76-524D-BDBA-153F67331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949964" cy="982192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7AE96DC-15F0-5C4D-A9BC-58146F879F50}"/>
              </a:ext>
            </a:extLst>
          </p:cNvPr>
          <p:cNvSpPr/>
          <p:nvPr/>
        </p:nvSpPr>
        <p:spPr>
          <a:xfrm>
            <a:off x="11216072" y="197514"/>
            <a:ext cx="682487" cy="677754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82631D-5B1F-064A-B7E7-5BBF874FE94A}"/>
              </a:ext>
            </a:extLst>
          </p:cNvPr>
          <p:cNvSpPr txBox="1"/>
          <p:nvPr/>
        </p:nvSpPr>
        <p:spPr>
          <a:xfrm>
            <a:off x="10062185" y="336336"/>
            <a:ext cx="1203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accent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BDC0DA-A883-0141-9DF0-2DDE1A5285A2}"/>
              </a:ext>
            </a:extLst>
          </p:cNvPr>
          <p:cNvSpPr txBox="1"/>
          <p:nvPr/>
        </p:nvSpPr>
        <p:spPr>
          <a:xfrm>
            <a:off x="1" y="1024565"/>
            <a:ext cx="1949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Menu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Navigasi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4A0625-3AB1-4007-AD57-F6B62CB848AD}"/>
              </a:ext>
            </a:extLst>
          </p:cNvPr>
          <p:cNvSpPr txBox="1"/>
          <p:nvPr/>
        </p:nvSpPr>
        <p:spPr>
          <a:xfrm>
            <a:off x="1" y="1445861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Dashboard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BB62BA-1DC0-4BE1-8089-2201FF64C573}"/>
              </a:ext>
            </a:extLst>
          </p:cNvPr>
          <p:cNvSpPr txBox="1"/>
          <p:nvPr/>
        </p:nvSpPr>
        <p:spPr>
          <a:xfrm>
            <a:off x="1" y="1875467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Data User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50A721-F37A-4650-A4AD-E6471D6A1F22}"/>
              </a:ext>
            </a:extLst>
          </p:cNvPr>
          <p:cNvSpPr txBox="1"/>
          <p:nvPr/>
        </p:nvSpPr>
        <p:spPr>
          <a:xfrm>
            <a:off x="1" y="2295481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Data Proyek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EC5F9F-5804-4800-9F2F-6C697720EF27}"/>
              </a:ext>
            </a:extLst>
          </p:cNvPr>
          <p:cNvSpPr txBox="1"/>
          <p:nvPr/>
        </p:nvSpPr>
        <p:spPr>
          <a:xfrm>
            <a:off x="1" y="2737912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Uraian Kerja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E02174-8DA2-4D4F-B934-FC60E27B830F}"/>
              </a:ext>
            </a:extLst>
          </p:cNvPr>
          <p:cNvSpPr txBox="1"/>
          <p:nvPr/>
        </p:nvSpPr>
        <p:spPr>
          <a:xfrm>
            <a:off x="1" y="3177590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Jadwal Rencana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F37973-F47C-4D2F-BC7D-C1CFD78C3D00}"/>
              </a:ext>
            </a:extLst>
          </p:cNvPr>
          <p:cNvSpPr txBox="1"/>
          <p:nvPr/>
        </p:nvSpPr>
        <p:spPr>
          <a:xfrm>
            <a:off x="1" y="3617268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Realisasi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9A5F86-54AD-4C19-BA1B-34E05D0F90EF}"/>
              </a:ext>
            </a:extLst>
          </p:cNvPr>
          <p:cNvSpPr txBox="1"/>
          <p:nvPr/>
        </p:nvSpPr>
        <p:spPr>
          <a:xfrm>
            <a:off x="1" y="4056946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Laporan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12AA20-9A68-4F97-91C4-74C111FC7E89}"/>
              </a:ext>
            </a:extLst>
          </p:cNvPr>
          <p:cNvSpPr txBox="1"/>
          <p:nvPr/>
        </p:nvSpPr>
        <p:spPr>
          <a:xfrm>
            <a:off x="1" y="4496624"/>
            <a:ext cx="1949963" cy="3385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id-ID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Tagihan</a:t>
            </a: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0BE406-6CB1-4B00-BFEC-3D49E642F2D7}"/>
              </a:ext>
            </a:extLst>
          </p:cNvPr>
          <p:cNvSpPr txBox="1"/>
          <p:nvPr/>
        </p:nvSpPr>
        <p:spPr>
          <a:xfrm>
            <a:off x="2600227" y="62297"/>
            <a:ext cx="6285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Sistem Informasi Manajemen Proyek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A58104-283F-4FBD-9270-CB00ABAA1DB4}"/>
              </a:ext>
            </a:extLst>
          </p:cNvPr>
          <p:cNvSpPr txBox="1"/>
          <p:nvPr/>
        </p:nvSpPr>
        <p:spPr>
          <a:xfrm>
            <a:off x="2600227" y="454496"/>
            <a:ext cx="6492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PT. Pelabuhan Indonesia II (Persero) Cabang Jambi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0808E86-5EE9-49A8-BF65-E0BCA952FD68}"/>
              </a:ext>
            </a:extLst>
          </p:cNvPr>
          <p:cNvGrpSpPr/>
          <p:nvPr/>
        </p:nvGrpSpPr>
        <p:grpSpPr>
          <a:xfrm>
            <a:off x="1989720" y="228207"/>
            <a:ext cx="594852" cy="551914"/>
            <a:chOff x="1949964" y="241459"/>
            <a:chExt cx="594852" cy="551914"/>
          </a:xfrm>
        </p:grpSpPr>
        <p:sp>
          <p:nvSpPr>
            <p:cNvPr id="2" name="Equals 1">
              <a:extLst>
                <a:ext uri="{FF2B5EF4-FFF2-40B4-BE49-F238E27FC236}">
                  <a16:creationId xmlns:a16="http://schemas.microsoft.com/office/drawing/2014/main" id="{1D828F0E-5C74-4BCF-A641-131E5176214F}"/>
                </a:ext>
              </a:extLst>
            </p:cNvPr>
            <p:cNvSpPr/>
            <p:nvPr/>
          </p:nvSpPr>
          <p:spPr>
            <a:xfrm>
              <a:off x="1949964" y="241459"/>
              <a:ext cx="594852" cy="307777"/>
            </a:xfrm>
            <a:prstGeom prst="mathEqual">
              <a:avLst>
                <a:gd name="adj1" fmla="val 23520"/>
                <a:gd name="adj2" fmla="val 24037"/>
              </a:avLst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920B3509-17DC-4B15-B6E7-339B2B7D3E60}"/>
                </a:ext>
              </a:extLst>
            </p:cNvPr>
            <p:cNvSpPr/>
            <p:nvPr/>
          </p:nvSpPr>
          <p:spPr>
            <a:xfrm>
              <a:off x="1949964" y="454496"/>
              <a:ext cx="594852" cy="338877"/>
            </a:xfrm>
            <a:prstGeom prst="mathMinus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D106DB2D-D3C9-4256-B34A-F04AB1B76AE9}"/>
              </a:ext>
            </a:extLst>
          </p:cNvPr>
          <p:cNvSpPr txBox="1"/>
          <p:nvPr/>
        </p:nvSpPr>
        <p:spPr>
          <a:xfrm>
            <a:off x="1953026" y="6475055"/>
            <a:ext cx="6492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Copyright (C) 2019 – 2020 TeknikIPC. All rights reserved. 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86D141-147F-4EFC-9297-BD4E2D0EBF30}"/>
              </a:ext>
            </a:extLst>
          </p:cNvPr>
          <p:cNvSpPr/>
          <p:nvPr/>
        </p:nvSpPr>
        <p:spPr>
          <a:xfrm>
            <a:off x="2084439" y="1129386"/>
            <a:ext cx="9940413" cy="51014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2CF21C4-6D73-48A5-A7B7-A9D248ECD7AF}"/>
              </a:ext>
            </a:extLst>
          </p:cNvPr>
          <p:cNvSpPr txBox="1"/>
          <p:nvPr/>
        </p:nvSpPr>
        <p:spPr>
          <a:xfrm>
            <a:off x="2287146" y="1208434"/>
            <a:ext cx="4039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UBAH TAGIHAN</a:t>
            </a:r>
            <a:endParaRPr lang="en-US" sz="20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7CEE128-A21A-4F7F-B3A5-12DE94BB0E8D}"/>
              </a:ext>
            </a:extLst>
          </p:cNvPr>
          <p:cNvSpPr txBox="1"/>
          <p:nvPr/>
        </p:nvSpPr>
        <p:spPr>
          <a:xfrm>
            <a:off x="2277910" y="1714615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NAMA PROYEK</a:t>
            </a:r>
            <a:endParaRPr lang="en-US" sz="14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AEB047-E6F8-4DBD-9170-FC81AA3106DE}"/>
              </a:ext>
            </a:extLst>
          </p:cNvPr>
          <p:cNvSpPr txBox="1"/>
          <p:nvPr/>
        </p:nvSpPr>
        <p:spPr>
          <a:xfrm>
            <a:off x="4827639" y="1612781"/>
            <a:ext cx="537824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d-ID" sz="16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Pengadaan dan Pemasangan Perangkat CCTV di Pelabuhan Talang Duku Jambi</a:t>
            </a:r>
            <a:endParaRPr lang="en-US" sz="16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CF2C6E6-5BBD-4E55-BC01-4DF0DFED06EA}"/>
              </a:ext>
            </a:extLst>
          </p:cNvPr>
          <p:cNvSpPr txBox="1"/>
          <p:nvPr/>
        </p:nvSpPr>
        <p:spPr>
          <a:xfrm>
            <a:off x="2287742" y="2225864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ID URAIAN</a:t>
            </a:r>
            <a:endParaRPr lang="en-US" sz="14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A733B9-EC0B-4B74-9E66-F43C54746347}"/>
              </a:ext>
            </a:extLst>
          </p:cNvPr>
          <p:cNvSpPr txBox="1"/>
          <p:nvPr/>
        </p:nvSpPr>
        <p:spPr>
          <a:xfrm>
            <a:off x="4906297" y="2225863"/>
            <a:ext cx="5299587" cy="3539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id-ID" sz="1700" dirty="0">
                <a:solidFill>
                  <a:srgbClr val="FFC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T000001</a:t>
            </a:r>
            <a:endParaRPr lang="en-US" sz="1700" dirty="0">
              <a:solidFill>
                <a:srgbClr val="FFC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20183C7-70B0-4B18-980D-FCD4268924A2}"/>
              </a:ext>
            </a:extLst>
          </p:cNvPr>
          <p:cNvSpPr txBox="1"/>
          <p:nvPr/>
        </p:nvSpPr>
        <p:spPr>
          <a:xfrm>
            <a:off x="2287742" y="2707986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NAMA TAGIHAN</a:t>
            </a:r>
            <a:endParaRPr lang="en-US" sz="14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18695BF-58DA-4A17-BCF9-6FC9DA37D2A4}"/>
              </a:ext>
            </a:extLst>
          </p:cNvPr>
          <p:cNvSpPr txBox="1"/>
          <p:nvPr/>
        </p:nvSpPr>
        <p:spPr>
          <a:xfrm>
            <a:off x="4906297" y="2707985"/>
            <a:ext cx="5299587" cy="35394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id-ID" sz="17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Pembayaran Termyn 1</a:t>
            </a:r>
            <a:endParaRPr lang="en-US" sz="17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2312AD-1CF4-46AA-93BC-1A084426B1C5}"/>
              </a:ext>
            </a:extLst>
          </p:cNvPr>
          <p:cNvSpPr txBox="1"/>
          <p:nvPr/>
        </p:nvSpPr>
        <p:spPr>
          <a:xfrm>
            <a:off x="2287742" y="3220818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TANGGAL</a:t>
            </a:r>
            <a:endParaRPr lang="en-US" sz="14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E5B89BE-5441-49DE-8085-8BB11CEC9B8E}"/>
              </a:ext>
            </a:extLst>
          </p:cNvPr>
          <p:cNvSpPr txBox="1"/>
          <p:nvPr/>
        </p:nvSpPr>
        <p:spPr>
          <a:xfrm>
            <a:off x="4906297" y="3220817"/>
            <a:ext cx="5299587" cy="35394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id-ID" sz="17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1-Jun-19</a:t>
            </a:r>
            <a:endParaRPr lang="en-US" sz="17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04290FE-1421-4905-98E4-3A3640EEEFA5}"/>
              </a:ext>
            </a:extLst>
          </p:cNvPr>
          <p:cNvSpPr txBox="1"/>
          <p:nvPr/>
        </p:nvSpPr>
        <p:spPr>
          <a:xfrm>
            <a:off x="2287742" y="3700768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PERSENTASE</a:t>
            </a:r>
            <a:endParaRPr lang="en-US" sz="14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1EF8368-C202-4F8D-907A-4F8FF58418AF}"/>
              </a:ext>
            </a:extLst>
          </p:cNvPr>
          <p:cNvSpPr txBox="1"/>
          <p:nvPr/>
        </p:nvSpPr>
        <p:spPr>
          <a:xfrm>
            <a:off x="4906297" y="3700767"/>
            <a:ext cx="5299587" cy="35394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id-ID" sz="17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25,00%</a:t>
            </a:r>
            <a:endParaRPr lang="en-US" sz="17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24AF721-A6F6-4338-A2A4-B5828DE6D116}"/>
              </a:ext>
            </a:extLst>
          </p:cNvPr>
          <p:cNvSpPr txBox="1"/>
          <p:nvPr/>
        </p:nvSpPr>
        <p:spPr>
          <a:xfrm>
            <a:off x="2287742" y="4181690"/>
            <a:ext cx="2284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NILAI TAGIHAN</a:t>
            </a:r>
            <a:endParaRPr lang="en-US" sz="14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FA211C4-AAA5-4E94-9E30-88874C850B00}"/>
              </a:ext>
            </a:extLst>
          </p:cNvPr>
          <p:cNvSpPr txBox="1"/>
          <p:nvPr/>
        </p:nvSpPr>
        <p:spPr>
          <a:xfrm>
            <a:off x="4906297" y="4181689"/>
            <a:ext cx="5299587" cy="35394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id-ID" sz="17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188.850.000</a:t>
            </a:r>
            <a:endParaRPr lang="en-US" sz="17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BCA0F94-EE37-4A86-BFD2-8B1F2FC8FD5B}"/>
              </a:ext>
            </a:extLst>
          </p:cNvPr>
          <p:cNvSpPr txBox="1"/>
          <p:nvPr/>
        </p:nvSpPr>
        <p:spPr>
          <a:xfrm>
            <a:off x="4906297" y="5776787"/>
            <a:ext cx="1320818" cy="353943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1700" b="1" dirty="0">
                <a:solidFill>
                  <a:srgbClr val="FFC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Ubah</a:t>
            </a:r>
            <a:endParaRPr lang="en-US" sz="1700" b="1" dirty="0">
              <a:solidFill>
                <a:srgbClr val="FFC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91D657A-F6E4-4F16-89BA-7B30BE386A29}"/>
              </a:ext>
            </a:extLst>
          </p:cNvPr>
          <p:cNvSpPr txBox="1"/>
          <p:nvPr/>
        </p:nvSpPr>
        <p:spPr>
          <a:xfrm>
            <a:off x="6456558" y="5774472"/>
            <a:ext cx="1320818" cy="3539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1700" b="1" dirty="0">
                <a:solidFill>
                  <a:srgbClr val="FFC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Batal</a:t>
            </a:r>
            <a:endParaRPr lang="en-US" sz="1700" b="1" dirty="0">
              <a:solidFill>
                <a:srgbClr val="FFC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5C2580F-EB64-4E69-9D18-FCF2D905F708}"/>
              </a:ext>
            </a:extLst>
          </p:cNvPr>
          <p:cNvSpPr txBox="1"/>
          <p:nvPr/>
        </p:nvSpPr>
        <p:spPr>
          <a:xfrm>
            <a:off x="2287742" y="4653082"/>
            <a:ext cx="2284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NOTE</a:t>
            </a:r>
            <a:endParaRPr lang="en-US" sz="14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071EB7-00F4-4E14-BD62-CC0EA4F41106}"/>
              </a:ext>
            </a:extLst>
          </p:cNvPr>
          <p:cNvSpPr txBox="1"/>
          <p:nvPr/>
        </p:nvSpPr>
        <p:spPr>
          <a:xfrm>
            <a:off x="4906297" y="4653081"/>
            <a:ext cx="5299587" cy="95410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sv-SE" sz="1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Mohon pembayaran tersebut dapat ditransfer ke:</a:t>
            </a:r>
          </a:p>
          <a:p>
            <a:r>
              <a:rPr lang="sv-SE" sz="1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- Nama Bank: Mandiri</a:t>
            </a:r>
          </a:p>
          <a:p>
            <a:r>
              <a:rPr lang="sv-SE" sz="1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- Nomor Rekening : 1200007768513</a:t>
            </a:r>
          </a:p>
          <a:p>
            <a:r>
              <a:rPr lang="sv-SE" sz="1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- a.n. Nama Rekening : PT. DATA SOLUSINDO</a:t>
            </a:r>
            <a:endParaRPr lang="en-US" sz="14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9296FF0-7BC1-45A3-845D-9E6B0ACFB221}"/>
              </a:ext>
            </a:extLst>
          </p:cNvPr>
          <p:cNvSpPr txBox="1"/>
          <p:nvPr/>
        </p:nvSpPr>
        <p:spPr>
          <a:xfrm>
            <a:off x="8019192" y="5774472"/>
            <a:ext cx="1320818" cy="3539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1700" b="1" dirty="0">
                <a:solidFill>
                  <a:srgbClr val="FFC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Hapus</a:t>
            </a:r>
            <a:endParaRPr lang="en-US" sz="1700" b="1" dirty="0">
              <a:solidFill>
                <a:srgbClr val="FFC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523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1525F84-83A6-4F08-B7A1-155C546A3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126" y="2974837"/>
            <a:ext cx="9590431" cy="32838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2EFFE78-0FD2-054E-8C96-17CDD636D6EA}"/>
              </a:ext>
            </a:extLst>
          </p:cNvPr>
          <p:cNvSpPr/>
          <p:nvPr/>
        </p:nvSpPr>
        <p:spPr>
          <a:xfrm>
            <a:off x="1949964" y="0"/>
            <a:ext cx="10242037" cy="100337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8EE3A7-1EFD-E940-9905-BC775B58E674}"/>
              </a:ext>
            </a:extLst>
          </p:cNvPr>
          <p:cNvSpPr/>
          <p:nvPr/>
        </p:nvSpPr>
        <p:spPr>
          <a:xfrm>
            <a:off x="0" y="1003379"/>
            <a:ext cx="1949964" cy="585462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1111FB-A7D0-9843-90E4-540A856EAF6E}"/>
              </a:ext>
            </a:extLst>
          </p:cNvPr>
          <p:cNvSpPr/>
          <p:nvPr/>
        </p:nvSpPr>
        <p:spPr>
          <a:xfrm>
            <a:off x="1949964" y="6379614"/>
            <a:ext cx="10242036" cy="47838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5AF53F92-AC76-524D-BDBA-153F67331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949964" cy="982192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7AE96DC-15F0-5C4D-A9BC-58146F879F50}"/>
              </a:ext>
            </a:extLst>
          </p:cNvPr>
          <p:cNvSpPr/>
          <p:nvPr/>
        </p:nvSpPr>
        <p:spPr>
          <a:xfrm>
            <a:off x="11216072" y="197514"/>
            <a:ext cx="682487" cy="677754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82631D-5B1F-064A-B7E7-5BBF874FE94A}"/>
              </a:ext>
            </a:extLst>
          </p:cNvPr>
          <p:cNvSpPr txBox="1"/>
          <p:nvPr/>
        </p:nvSpPr>
        <p:spPr>
          <a:xfrm>
            <a:off x="10062185" y="336336"/>
            <a:ext cx="1203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accent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BDC0DA-A883-0141-9DF0-2DDE1A5285A2}"/>
              </a:ext>
            </a:extLst>
          </p:cNvPr>
          <p:cNvSpPr txBox="1"/>
          <p:nvPr/>
        </p:nvSpPr>
        <p:spPr>
          <a:xfrm>
            <a:off x="1" y="1024565"/>
            <a:ext cx="1949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Menu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Navigasi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4A0625-3AB1-4007-AD57-F6B62CB848AD}"/>
              </a:ext>
            </a:extLst>
          </p:cNvPr>
          <p:cNvSpPr txBox="1"/>
          <p:nvPr/>
        </p:nvSpPr>
        <p:spPr>
          <a:xfrm>
            <a:off x="1" y="1445861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Dashboard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BB62BA-1DC0-4BE1-8089-2201FF64C573}"/>
              </a:ext>
            </a:extLst>
          </p:cNvPr>
          <p:cNvSpPr txBox="1"/>
          <p:nvPr/>
        </p:nvSpPr>
        <p:spPr>
          <a:xfrm>
            <a:off x="1" y="1875467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Data User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50A721-F37A-4650-A4AD-E6471D6A1F22}"/>
              </a:ext>
            </a:extLst>
          </p:cNvPr>
          <p:cNvSpPr txBox="1"/>
          <p:nvPr/>
        </p:nvSpPr>
        <p:spPr>
          <a:xfrm>
            <a:off x="1" y="2295481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Data Proyek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EC5F9F-5804-4800-9F2F-6C697720EF27}"/>
              </a:ext>
            </a:extLst>
          </p:cNvPr>
          <p:cNvSpPr txBox="1"/>
          <p:nvPr/>
        </p:nvSpPr>
        <p:spPr>
          <a:xfrm>
            <a:off x="1" y="2737912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Uraian Kerja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E02174-8DA2-4D4F-B934-FC60E27B830F}"/>
              </a:ext>
            </a:extLst>
          </p:cNvPr>
          <p:cNvSpPr txBox="1"/>
          <p:nvPr/>
        </p:nvSpPr>
        <p:spPr>
          <a:xfrm>
            <a:off x="1" y="3177590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Jadwal Rencana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F37973-F47C-4D2F-BC7D-C1CFD78C3D00}"/>
              </a:ext>
            </a:extLst>
          </p:cNvPr>
          <p:cNvSpPr txBox="1"/>
          <p:nvPr/>
        </p:nvSpPr>
        <p:spPr>
          <a:xfrm>
            <a:off x="1" y="3617268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Realisasi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9A5F86-54AD-4C19-BA1B-34E05D0F90EF}"/>
              </a:ext>
            </a:extLst>
          </p:cNvPr>
          <p:cNvSpPr txBox="1"/>
          <p:nvPr/>
        </p:nvSpPr>
        <p:spPr>
          <a:xfrm>
            <a:off x="1" y="4056946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Laporan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12AA20-9A68-4F97-91C4-74C111FC7E89}"/>
              </a:ext>
            </a:extLst>
          </p:cNvPr>
          <p:cNvSpPr txBox="1"/>
          <p:nvPr/>
        </p:nvSpPr>
        <p:spPr>
          <a:xfrm>
            <a:off x="1" y="4496624"/>
            <a:ext cx="1949963" cy="3385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id-ID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Tagihan</a:t>
            </a: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0BE406-6CB1-4B00-BFEC-3D49E642F2D7}"/>
              </a:ext>
            </a:extLst>
          </p:cNvPr>
          <p:cNvSpPr txBox="1"/>
          <p:nvPr/>
        </p:nvSpPr>
        <p:spPr>
          <a:xfrm>
            <a:off x="2600227" y="62297"/>
            <a:ext cx="6285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Sistem Informasi Manajemen Proyek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A58104-283F-4FBD-9270-CB00ABAA1DB4}"/>
              </a:ext>
            </a:extLst>
          </p:cNvPr>
          <p:cNvSpPr txBox="1"/>
          <p:nvPr/>
        </p:nvSpPr>
        <p:spPr>
          <a:xfrm>
            <a:off x="2600227" y="454496"/>
            <a:ext cx="6492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PT. Pelabuhan Indonesia II (Persero) Cabang Jambi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0808E86-5EE9-49A8-BF65-E0BCA952FD68}"/>
              </a:ext>
            </a:extLst>
          </p:cNvPr>
          <p:cNvGrpSpPr/>
          <p:nvPr/>
        </p:nvGrpSpPr>
        <p:grpSpPr>
          <a:xfrm>
            <a:off x="1989720" y="228207"/>
            <a:ext cx="594852" cy="551914"/>
            <a:chOff x="1949964" y="241459"/>
            <a:chExt cx="594852" cy="551914"/>
          </a:xfrm>
        </p:grpSpPr>
        <p:sp>
          <p:nvSpPr>
            <p:cNvPr id="2" name="Equals 1">
              <a:extLst>
                <a:ext uri="{FF2B5EF4-FFF2-40B4-BE49-F238E27FC236}">
                  <a16:creationId xmlns:a16="http://schemas.microsoft.com/office/drawing/2014/main" id="{1D828F0E-5C74-4BCF-A641-131E5176214F}"/>
                </a:ext>
              </a:extLst>
            </p:cNvPr>
            <p:cNvSpPr/>
            <p:nvPr/>
          </p:nvSpPr>
          <p:spPr>
            <a:xfrm>
              <a:off x="1949964" y="241459"/>
              <a:ext cx="594852" cy="307777"/>
            </a:xfrm>
            <a:prstGeom prst="mathEqual">
              <a:avLst>
                <a:gd name="adj1" fmla="val 23520"/>
                <a:gd name="adj2" fmla="val 24037"/>
              </a:avLst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920B3509-17DC-4B15-B6E7-339B2B7D3E60}"/>
                </a:ext>
              </a:extLst>
            </p:cNvPr>
            <p:cNvSpPr/>
            <p:nvPr/>
          </p:nvSpPr>
          <p:spPr>
            <a:xfrm>
              <a:off x="1949964" y="454496"/>
              <a:ext cx="594852" cy="338877"/>
            </a:xfrm>
            <a:prstGeom prst="mathMinus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8AAA90A3-5835-406C-9A47-87E19CFEAA1D}"/>
              </a:ext>
            </a:extLst>
          </p:cNvPr>
          <p:cNvSpPr txBox="1"/>
          <p:nvPr/>
        </p:nvSpPr>
        <p:spPr>
          <a:xfrm>
            <a:off x="2282727" y="1239368"/>
            <a:ext cx="2246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URAIAN KERJA</a:t>
            </a:r>
            <a:endParaRPr lang="en-US" sz="20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AAFB51-9D8D-415E-BF7C-2D0DFCCE06B9}"/>
              </a:ext>
            </a:extLst>
          </p:cNvPr>
          <p:cNvSpPr txBox="1"/>
          <p:nvPr/>
        </p:nvSpPr>
        <p:spPr>
          <a:xfrm>
            <a:off x="4587269" y="1258506"/>
            <a:ext cx="139736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7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ID PROYEK</a:t>
            </a:r>
            <a:endParaRPr lang="en-US" sz="17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0" name="Action Button: Go Back or Previous 2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3BF4E12B-B384-4845-8DD3-0DD045DE0D80}"/>
              </a:ext>
            </a:extLst>
          </p:cNvPr>
          <p:cNvSpPr/>
          <p:nvPr/>
        </p:nvSpPr>
        <p:spPr>
          <a:xfrm rot="16200000">
            <a:off x="8096870" y="1290134"/>
            <a:ext cx="338443" cy="325580"/>
          </a:xfrm>
          <a:prstGeom prst="actionButtonBackPrevious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977CFC-96EF-4186-82B1-4F1451F47A99}"/>
              </a:ext>
            </a:extLst>
          </p:cNvPr>
          <p:cNvSpPr txBox="1"/>
          <p:nvPr/>
        </p:nvSpPr>
        <p:spPr>
          <a:xfrm>
            <a:off x="6091396" y="1268203"/>
            <a:ext cx="1880020" cy="35394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id-ID" sz="17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0001</a:t>
            </a:r>
            <a:endParaRPr lang="en-US" sz="17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35143B1-2475-4FDB-94B2-530E8296D166}"/>
              </a:ext>
            </a:extLst>
          </p:cNvPr>
          <p:cNvSpPr txBox="1"/>
          <p:nvPr/>
        </p:nvSpPr>
        <p:spPr>
          <a:xfrm>
            <a:off x="2308127" y="1881009"/>
            <a:ext cx="194996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7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NAMA PROYEK</a:t>
            </a:r>
            <a:endParaRPr lang="en-US" sz="17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7034F2-E9E3-406F-9E08-20E6553A8414}"/>
              </a:ext>
            </a:extLst>
          </p:cNvPr>
          <p:cNvSpPr txBox="1"/>
          <p:nvPr/>
        </p:nvSpPr>
        <p:spPr>
          <a:xfrm>
            <a:off x="4663818" y="1852383"/>
            <a:ext cx="5846403" cy="35394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id-ID" sz="17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Pengadaan dan Pemasangan Perangkat CCTV di Pel...</a:t>
            </a:r>
            <a:endParaRPr lang="en-US" sz="17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6708C8F-258C-415D-8F13-B332D67F3659}"/>
              </a:ext>
            </a:extLst>
          </p:cNvPr>
          <p:cNvSpPr txBox="1"/>
          <p:nvPr/>
        </p:nvSpPr>
        <p:spPr>
          <a:xfrm>
            <a:off x="4663818" y="2423685"/>
            <a:ext cx="1320818" cy="353943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1700" b="1" dirty="0">
                <a:solidFill>
                  <a:srgbClr val="FFC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Tampilkan</a:t>
            </a:r>
            <a:endParaRPr lang="en-US" sz="1700" b="1" dirty="0">
              <a:solidFill>
                <a:srgbClr val="FFC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6C07F8-2FDD-4838-9C72-23BE07C5575E}"/>
              </a:ext>
            </a:extLst>
          </p:cNvPr>
          <p:cNvSpPr txBox="1"/>
          <p:nvPr/>
        </p:nvSpPr>
        <p:spPr>
          <a:xfrm>
            <a:off x="6324600" y="2423685"/>
            <a:ext cx="2278626" cy="353943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1700" b="1" dirty="0">
                <a:solidFill>
                  <a:srgbClr val="FFC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Input Tagihan Baru</a:t>
            </a:r>
            <a:endParaRPr lang="en-US" sz="1700" b="1" dirty="0">
              <a:solidFill>
                <a:srgbClr val="FFC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3EE985-A12D-474A-B68B-F8849CD33494}"/>
              </a:ext>
            </a:extLst>
          </p:cNvPr>
          <p:cNvSpPr txBox="1"/>
          <p:nvPr/>
        </p:nvSpPr>
        <p:spPr>
          <a:xfrm>
            <a:off x="10852281" y="3549724"/>
            <a:ext cx="1046277" cy="27699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1200" b="1" dirty="0">
                <a:solidFill>
                  <a:srgbClr val="FFC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Edit</a:t>
            </a:r>
            <a:endParaRPr lang="en-US" sz="1200" b="1" dirty="0">
              <a:solidFill>
                <a:srgbClr val="FFC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106DB2D-D3C9-4256-B34A-F04AB1B76AE9}"/>
              </a:ext>
            </a:extLst>
          </p:cNvPr>
          <p:cNvSpPr txBox="1"/>
          <p:nvPr/>
        </p:nvSpPr>
        <p:spPr>
          <a:xfrm>
            <a:off x="1953026" y="6475055"/>
            <a:ext cx="6492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Copyright (C) 2019 – 2020 TeknikIPC. All rights reserved. 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8F3F4C6-89E6-46AE-8005-5D0142E0DC39}"/>
              </a:ext>
            </a:extLst>
          </p:cNvPr>
          <p:cNvSpPr txBox="1"/>
          <p:nvPr/>
        </p:nvSpPr>
        <p:spPr>
          <a:xfrm>
            <a:off x="10852281" y="3940885"/>
            <a:ext cx="1046277" cy="276999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1200" b="1" dirty="0">
                <a:solidFill>
                  <a:srgbClr val="FFC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.xlsx</a:t>
            </a:r>
            <a:endParaRPr lang="en-US" sz="1200" b="1" dirty="0">
              <a:solidFill>
                <a:srgbClr val="FFC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173DE8-6027-4CD4-BFBA-C2A8A845490D}"/>
              </a:ext>
            </a:extLst>
          </p:cNvPr>
          <p:cNvSpPr txBox="1"/>
          <p:nvPr/>
        </p:nvSpPr>
        <p:spPr>
          <a:xfrm>
            <a:off x="10852281" y="4325465"/>
            <a:ext cx="1046277" cy="27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1200" b="1" dirty="0">
                <a:solidFill>
                  <a:srgbClr val="FFC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.pdf</a:t>
            </a:r>
            <a:endParaRPr lang="en-US" sz="1200" b="1" dirty="0">
              <a:solidFill>
                <a:srgbClr val="FFC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94D01B6-9DD0-41A6-A44C-12724F9D4F40}"/>
              </a:ext>
            </a:extLst>
          </p:cNvPr>
          <p:cNvSpPr txBox="1"/>
          <p:nvPr/>
        </p:nvSpPr>
        <p:spPr>
          <a:xfrm>
            <a:off x="10852281" y="4870109"/>
            <a:ext cx="1046277" cy="27699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1200" b="1" dirty="0">
                <a:solidFill>
                  <a:srgbClr val="FFC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Edit</a:t>
            </a:r>
            <a:endParaRPr lang="en-US" sz="1200" b="1" dirty="0">
              <a:solidFill>
                <a:srgbClr val="FFC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B80BD70-4DD1-478E-B3F6-13A65164D1ED}"/>
              </a:ext>
            </a:extLst>
          </p:cNvPr>
          <p:cNvSpPr txBox="1"/>
          <p:nvPr/>
        </p:nvSpPr>
        <p:spPr>
          <a:xfrm>
            <a:off x="10852281" y="5261270"/>
            <a:ext cx="1046277" cy="276999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1200" b="1" dirty="0">
                <a:solidFill>
                  <a:srgbClr val="FFC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.xlsx</a:t>
            </a:r>
            <a:endParaRPr lang="en-US" sz="1200" b="1" dirty="0">
              <a:solidFill>
                <a:srgbClr val="FFC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24F3C7-4595-4F02-BD3C-BC310DFBA7F1}"/>
              </a:ext>
            </a:extLst>
          </p:cNvPr>
          <p:cNvSpPr txBox="1"/>
          <p:nvPr/>
        </p:nvSpPr>
        <p:spPr>
          <a:xfrm>
            <a:off x="10852281" y="5645850"/>
            <a:ext cx="1046277" cy="27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1200" b="1" dirty="0">
                <a:solidFill>
                  <a:srgbClr val="FFC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.pdf</a:t>
            </a:r>
            <a:endParaRPr lang="en-US" sz="1200" b="1" dirty="0">
              <a:solidFill>
                <a:srgbClr val="FFC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191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4A6BFC97-E276-4097-A2EA-3BE2146CBF0D}"/>
              </a:ext>
            </a:extLst>
          </p:cNvPr>
          <p:cNvSpPr txBox="1"/>
          <p:nvPr/>
        </p:nvSpPr>
        <p:spPr>
          <a:xfrm>
            <a:off x="188456" y="256143"/>
            <a:ext cx="2839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HASIL CETAK TAGIHAN:</a:t>
            </a:r>
            <a:endParaRPr lang="en-US" sz="16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3C1081-03AD-4E13-8E2D-248EAD21B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134" y="256142"/>
            <a:ext cx="6857995" cy="644945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0827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445</Words>
  <Application>Microsoft Office PowerPoint</Application>
  <PresentationFormat>Widescreen</PresentationFormat>
  <Paragraphs>131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MOBILE STICKER</dc:creator>
  <cp:lastModifiedBy>MOBILE STICKER</cp:lastModifiedBy>
  <cp:revision>162</cp:revision>
  <dcterms:created xsi:type="dcterms:W3CDTF">2019-10-26T13:10:52Z</dcterms:created>
  <dcterms:modified xsi:type="dcterms:W3CDTF">2019-11-04T18:14:13Z</dcterms:modified>
</cp:coreProperties>
</file>