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EB Garamon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4A40CE-F420-453B-9B18-26B39356F56B}">
  <a:tblStyle styleId="{3F4A40CE-F420-453B-9B18-26B39356F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63D054-54AB-4021-B68A-3047652E08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7.xml"/><Relationship Id="rId35" Type="http://schemas.openxmlformats.org/officeDocument/2006/relationships/font" Target="fonts/EBGaramond-bold.fntdata"/><Relationship Id="rId12" Type="http://schemas.openxmlformats.org/officeDocument/2006/relationships/slide" Target="slides/slide6.xml"/><Relationship Id="rId34" Type="http://schemas.openxmlformats.org/officeDocument/2006/relationships/font" Target="fonts/EBGaramond-regular.fntdata"/><Relationship Id="rId15" Type="http://schemas.openxmlformats.org/officeDocument/2006/relationships/slide" Target="slides/slide9.xml"/><Relationship Id="rId37" Type="http://schemas.openxmlformats.org/officeDocument/2006/relationships/font" Target="fonts/EBGaramond-boldItalic.fntdata"/><Relationship Id="rId14" Type="http://schemas.openxmlformats.org/officeDocument/2006/relationships/slide" Target="slides/slide8.xml"/><Relationship Id="rId36" Type="http://schemas.openxmlformats.org/officeDocument/2006/relationships/font" Target="fonts/EBGaramon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083aa4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083aa4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3083aa4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3083aa4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83aa4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83aa4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24b07a1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24b07a1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3083aa4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3083aa4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3083aa4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3083aa4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3083aa49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3083aa49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3083aa4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3083aa4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3083aa4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3083aa4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6f98494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6f98494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083aa4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083aa4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2feed2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c2feed27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3083aa4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3083aa4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083aa4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083aa4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083aa4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083aa4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083aa4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083aa4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3083aa4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3083aa4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083aa4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083aa4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083aa4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3083aa4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in/rafli-ramadhan1975/" TargetMode="External"/><Relationship Id="rId4" Type="http://schemas.openxmlformats.org/officeDocument/2006/relationships/hyperlink" Target="https://www.linkedin.com/in/rafli-ramadhan1975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b="1" i="0" sz="26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b="0" i="0" sz="26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5950" y="4228350"/>
            <a:ext cx="84051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56648" y="2786125"/>
            <a:ext cx="23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latin typeface="EB Garamond"/>
                <a:ea typeface="EB Garamond"/>
                <a:cs typeface="EB Garamond"/>
                <a:sym typeface="EB Garamond"/>
              </a:rPr>
              <a:t>Rafli Ramadhan</a:t>
            </a:r>
            <a:endParaRPr b="0" i="0" sz="2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99" y="315400"/>
            <a:ext cx="2081399" cy="6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456649" y="3187694"/>
            <a:ext cx="16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Data Analyst</a:t>
            </a:r>
            <a:endParaRPr b="0" i="0" sz="1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02: Housing Price</a:t>
            </a:r>
            <a:endParaRPr b="1" sz="38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359325"/>
            <a:ext cx="3977374" cy="21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50" y="412300"/>
            <a:ext cx="4456329" cy="23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5" y="2571750"/>
            <a:ext cx="3913200" cy="252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649000" y="2852500"/>
            <a:ext cx="39132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Dari ketiga visualisasi, menunjukkan bahwa sales area dengan garage area dan sales area dengan GrLivArea memiliki korelasi yang cukup kuat dan berbanding lurus. 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03: Machine Learning</a:t>
            </a:r>
            <a:endParaRPr b="1" sz="3800"/>
          </a:p>
        </p:txBody>
      </p:sp>
      <p:sp>
        <p:nvSpPr>
          <p:cNvPr id="125" name="Google Shape;125;p23"/>
          <p:cNvSpPr txBox="1"/>
          <p:nvPr/>
        </p:nvSpPr>
        <p:spPr>
          <a:xfrm>
            <a:off x="203175" y="572700"/>
            <a:ext cx="85206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Project Overview: Klasifikasi Harga Mobil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Problem Statement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Menentukan harga mobil (Murah, Menengah, Mahal) berdasarkan fitur seperti merek, model, bahan bakar, kapasitas tempat duduk, dan lainnya.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Objective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Membangun model klasifikasi yang dapat memprediksi harga mobil menggunakan </a:t>
            </a:r>
            <a:r>
              <a:rPr b="1" lang="en" sz="2000">
                <a:solidFill>
                  <a:schemeClr val="dk1"/>
                </a:solidFill>
              </a:rPr>
              <a:t>Random Forest Classifier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Link : </a:t>
            </a:r>
            <a:r>
              <a:rPr lang="en" sz="1200">
                <a:solidFill>
                  <a:schemeClr val="dk1"/>
                </a:solidFill>
              </a:rPr>
              <a:t>https://github.com/ramdhaann/projectkelaswork/blob/main/Case%20Study%20Kelas%20Work/Case%20Study%203/case%20study%203%20kelas.work.ipynb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03: Machine Learning</a:t>
            </a:r>
            <a:endParaRPr b="1" sz="20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0" y="444375"/>
            <a:ext cx="7956698" cy="474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03: Machine Learning</a:t>
            </a:r>
            <a:endParaRPr b="1" sz="2000"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0" y="11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{5863D054-54AB-4021-B68A-3047652E0805}</a:tableStyleId>
              </a:tblPr>
              <a:tblGrid>
                <a:gridCol w="843650"/>
                <a:gridCol w="793025"/>
                <a:gridCol w="590550"/>
                <a:gridCol w="772775"/>
              </a:tblGrid>
              <a:tr h="5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Kategori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Mahal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Menengah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Murah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5"/>
          <p:cNvSpPr txBox="1"/>
          <p:nvPr/>
        </p:nvSpPr>
        <p:spPr>
          <a:xfrm>
            <a:off x="3127575" y="1317975"/>
            <a:ext cx="49800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Hasil Evaluasi Model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</a:t>
            </a:r>
            <a:r>
              <a:rPr lang="en" sz="1600"/>
              <a:t>: 88.53%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Recall</a:t>
            </a:r>
            <a:r>
              <a:rPr lang="en" sz="1600"/>
              <a:t>: 88.53%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Precision</a:t>
            </a:r>
            <a:r>
              <a:rPr lang="en" sz="1600"/>
              <a:t>: 88.54%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F1 Score</a:t>
            </a:r>
            <a:r>
              <a:rPr lang="en" sz="1600"/>
              <a:t>: 88.53%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/>
              <a:t>Classification Report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Akurasi</a:t>
            </a:r>
            <a:r>
              <a:rPr lang="en" sz="1600"/>
              <a:t>: 88.53%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835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Confusion Matrix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03: Machine Learning</a:t>
            </a:r>
            <a:endParaRPr b="1" sz="20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300"/>
            <a:ext cx="9370599" cy="3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0" y="3518100"/>
            <a:ext cx="92520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Kesimpulan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 </a:t>
            </a:r>
            <a:r>
              <a:rPr b="1" lang="en" sz="1600">
                <a:solidFill>
                  <a:schemeClr val="dk1"/>
                </a:solidFill>
              </a:rPr>
              <a:t>Random Forest</a:t>
            </a:r>
            <a:r>
              <a:rPr lang="en" sz="1600">
                <a:solidFill>
                  <a:schemeClr val="dk1"/>
                </a:solidFill>
              </a:rPr>
              <a:t> menunjukkan performa yang bagus dalam mengklasifikasikan harga mobil dengan </a:t>
            </a:r>
            <a:r>
              <a:rPr b="1" lang="en" sz="1600">
                <a:solidFill>
                  <a:schemeClr val="dk1"/>
                </a:solidFill>
              </a:rPr>
              <a:t>akurasi 88.53%</a:t>
            </a:r>
            <a:r>
              <a:rPr lang="en" sz="1600">
                <a:solidFill>
                  <a:schemeClr val="dk1"/>
                </a:solidFill>
              </a:rPr>
              <a:t>. Model bisa dikatakan baik dan bisa digunakan, jika memungkinkan, bisa ada hyperparameter tuning agar meningkatkan akurasi tetapi tetap menjaga confusion matrix agar tidak overfitting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04: Deep learning / Artificial Neural Network</a:t>
            </a:r>
            <a:endParaRPr b="1" sz="20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26175" y="484150"/>
            <a:ext cx="8520600" cy="37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rgbClr val="0D0D0D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1. Overview - Background Problem Project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Latar Belakang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Harga saham bersifat dinamis dan dipengaruhi banyak faktor.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Prediksi harga saham sangat penting untuk pengambilan keputusan investasi.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Masalah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Bagaimana memanfaatkan data historis untuk memprediksi harga saham Microsoft (MSFT) dengan akurasi tinggi?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Tujuan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Membangun model prediksi berbasis Deep Learning (LSTM).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Mengevaluasi performa model untuk memastikan hasil prediksi dengan performa baik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Link : </a:t>
            </a:r>
            <a:r>
              <a:rPr lang="en" sz="1000">
                <a:solidFill>
                  <a:schemeClr val="dk1"/>
                </a:solidFill>
              </a:rPr>
              <a:t>https://github.com/ramdhaann/projectkelaswork/blob/main/Case%20Study%20Kelas%20Work/Case%20Study%204/case%20study%204%20kelas.work%20.ipynb.</a:t>
            </a:r>
            <a:endParaRPr b="1" sz="1700" u="sng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04: Deep learning / Artificial Neural Network</a:t>
            </a:r>
            <a:endParaRPr b="1" sz="20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9988" y="459800"/>
            <a:ext cx="9320563" cy="56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451475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Harga jika dilihat jangka panjang dalam skala logaritmik, cenderung selalu naik dan hanya terjadi koreksi besar pada 2015-2016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04: Deep learning / Artificial Neural Network</a:t>
            </a:r>
            <a:endParaRPr b="1" sz="20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12" y="1150450"/>
            <a:ext cx="7407775" cy="37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30100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Hasil Evaluasi Model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Metrik Evaluasi: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Mean Squared Error (MSE):</a:t>
            </a:r>
            <a:r>
              <a:rPr lang="en" sz="1700">
                <a:solidFill>
                  <a:schemeClr val="dk1"/>
                </a:solidFill>
              </a:rPr>
              <a:t> 1.12 → Kesalahan prediksi sangat kecil.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R-squared (R²):</a:t>
            </a:r>
            <a:r>
              <a:rPr lang="en" sz="1700">
                <a:solidFill>
                  <a:schemeClr val="dk1"/>
                </a:solidFill>
              </a:rPr>
              <a:t> 0.99 → Model menjelaskan 99% variabilitas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Visualisasi Hasil: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Grafik menunjukkan prediksi model (garis merah) sangat mendekati data aktual (garis biru).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Prediksi masa depan (garis hijau) menunjukkan tren kenaikan harga saham.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Interpretasi: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berhasil menangkap pola data historis.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Tren harga saham masa depan menunjukkan kenaikan, tapi anehnya tidak ada koreksi sama sekali jadi hanya naik saja</a:t>
            </a:r>
            <a:endParaRPr b="1" sz="2400" u="sng">
              <a:solidFill>
                <a:srgbClr val="0D0D0D"/>
              </a:solidFill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04: Deep learning / Artificial Neural Network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 u="sng">
                <a:solidFill>
                  <a:srgbClr val="0D0D0D"/>
                </a:solidFill>
              </a:rPr>
              <a:t>I</a:t>
            </a:r>
            <a:r>
              <a:rPr b="1" lang="en" sz="1900">
                <a:solidFill>
                  <a:schemeClr val="dk1"/>
                </a:solidFill>
              </a:rPr>
              <a:t>Kesimpulan: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Model LSTM dalam project ini memeiliki performa sangat baik dalam memprediksi harga saham MSFT.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Evaluasi menggunakan MSE dan R-squared dapat membuktikan akurasi prediksi.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Rekomendasi: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Model ini sebisa mungkin untuk prediksi jangka pendek dan menengah.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Pertimbangkan faktor eksternal yang tidak tercakup dalam data historis.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Kombinasikan dengan analisis teknikal untuk meningkatkan akurasi.</a:t>
            </a:r>
            <a:endParaRPr b="1" sz="2600" u="sng">
              <a:solidFill>
                <a:srgbClr val="0D0D0D"/>
              </a:solidFill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04: Deep learning / Artificial Neural Network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83375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35">
              <a:solidFill>
                <a:schemeClr val="dk1"/>
              </a:solidFill>
            </a:endParaRPr>
          </a:p>
          <a:p>
            <a:pPr indent="-342265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90"/>
              <a:buChar char="●"/>
            </a:pPr>
            <a:r>
              <a:rPr lang="en" sz="1400">
                <a:solidFill>
                  <a:schemeClr val="dk1"/>
                </a:solidFill>
              </a:rPr>
              <a:t>Saya Rafli Ramadhan, seorang </a:t>
            </a:r>
            <a:r>
              <a:rPr b="1" lang="en" sz="1400">
                <a:solidFill>
                  <a:schemeClr val="dk1"/>
                </a:solidFill>
              </a:rPr>
              <a:t>Data Analyst</a:t>
            </a:r>
            <a:r>
              <a:rPr lang="en" sz="1400">
                <a:solidFill>
                  <a:schemeClr val="dk1"/>
                </a:solidFill>
              </a:rPr>
              <a:t> yang baru lulus dengan gelar </a:t>
            </a:r>
            <a:r>
              <a:rPr b="1" lang="en" sz="1400">
                <a:solidFill>
                  <a:schemeClr val="dk1"/>
                </a:solidFill>
              </a:rPr>
              <a:t>Sistem Informatika</a:t>
            </a:r>
            <a:r>
              <a:rPr lang="en" sz="1400">
                <a:solidFill>
                  <a:schemeClr val="dk1"/>
                </a:solidFill>
              </a:rPr>
              <a:t> dari </a:t>
            </a:r>
            <a:r>
              <a:rPr b="1" lang="en" sz="1400">
                <a:solidFill>
                  <a:schemeClr val="dk1"/>
                </a:solidFill>
              </a:rPr>
              <a:t>Universitas Pembangunan Nasional Veteran Jakarta</a:t>
            </a:r>
            <a:r>
              <a:rPr lang="en" sz="1400">
                <a:solidFill>
                  <a:schemeClr val="dk1"/>
                </a:solidFill>
              </a:rPr>
              <a:t> (Cumlaude, IPK 3.60/4.00). Saat ini, saya bekerja di </a:t>
            </a:r>
            <a:r>
              <a:rPr b="1" lang="en" sz="1400">
                <a:solidFill>
                  <a:schemeClr val="dk1"/>
                </a:solidFill>
              </a:rPr>
              <a:t>Indonet</a:t>
            </a:r>
            <a:r>
              <a:rPr lang="en" sz="1400">
                <a:solidFill>
                  <a:schemeClr val="dk1"/>
                </a:solidFill>
              </a:rPr>
              <a:t>, di mana saya berfokus pada </a:t>
            </a:r>
            <a:r>
              <a:rPr b="1" lang="en" sz="1400">
                <a:solidFill>
                  <a:schemeClr val="dk1"/>
                </a:solidFill>
              </a:rPr>
              <a:t>data cleaning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migrasi data</a:t>
            </a:r>
            <a:r>
              <a:rPr lang="en" sz="1400">
                <a:solidFill>
                  <a:schemeClr val="dk1"/>
                </a:solidFill>
              </a:rPr>
              <a:t>, dan </a:t>
            </a:r>
            <a:r>
              <a:rPr b="1" lang="en" sz="1400">
                <a:solidFill>
                  <a:schemeClr val="dk1"/>
                </a:solidFill>
              </a:rPr>
              <a:t>integrasi sistem</a:t>
            </a:r>
            <a:r>
              <a:rPr lang="en" sz="1400">
                <a:solidFill>
                  <a:schemeClr val="dk1"/>
                </a:solidFill>
              </a:rPr>
              <a:t> antara </a:t>
            </a:r>
            <a:r>
              <a:rPr b="1" lang="en" sz="1400">
                <a:solidFill>
                  <a:schemeClr val="dk1"/>
                </a:solidFill>
              </a:rPr>
              <a:t>Microsoft Dynamics AX</a:t>
            </a:r>
            <a:r>
              <a:rPr lang="en" sz="1400">
                <a:solidFill>
                  <a:schemeClr val="dk1"/>
                </a:solidFill>
              </a:rPr>
              <a:t> dan </a:t>
            </a:r>
            <a:r>
              <a:rPr b="1" lang="en" sz="1400">
                <a:solidFill>
                  <a:schemeClr val="dk1"/>
                </a:solidFill>
              </a:rPr>
              <a:t>Odoo ERP System</a:t>
            </a:r>
            <a:r>
              <a:rPr lang="en" sz="1400">
                <a:solidFill>
                  <a:schemeClr val="dk1"/>
                </a:solidFill>
              </a:rPr>
              <a:t>. Dalam peran ini, saya bekerja sama dengan berbagai tim dari departemen </a:t>
            </a:r>
            <a:r>
              <a:rPr b="1" lang="en" sz="1400">
                <a:solidFill>
                  <a:schemeClr val="dk1"/>
                </a:solidFill>
              </a:rPr>
              <a:t>Sales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Finance</a:t>
            </a:r>
            <a:r>
              <a:rPr lang="en" sz="1400">
                <a:solidFill>
                  <a:schemeClr val="dk1"/>
                </a:solidFill>
              </a:rPr>
              <a:t>, dan </a:t>
            </a:r>
            <a:r>
              <a:rPr b="1" lang="en" sz="1400">
                <a:solidFill>
                  <a:schemeClr val="dk1"/>
                </a:solidFill>
              </a:rPr>
              <a:t>HR</a:t>
            </a:r>
            <a:r>
              <a:rPr lang="en" sz="1400">
                <a:solidFill>
                  <a:schemeClr val="dk1"/>
                </a:solidFill>
              </a:rPr>
              <a:t> untuk memastikan kualitas dan akurasi data.</a:t>
            </a:r>
            <a:endParaRPr sz="1400">
              <a:solidFill>
                <a:schemeClr val="dk1"/>
              </a:solidFill>
            </a:endParaRPr>
          </a:p>
          <a:p>
            <a:pPr indent="-3422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90"/>
              <a:buChar char="●"/>
            </a:pPr>
            <a:r>
              <a:rPr lang="en" sz="1400">
                <a:solidFill>
                  <a:schemeClr val="dk1"/>
                </a:solidFill>
              </a:rPr>
              <a:t>Sebelumnya, saya mengembangkan keterampilan saya di </a:t>
            </a:r>
            <a:r>
              <a:rPr b="1" lang="en" sz="1400">
                <a:solidFill>
                  <a:schemeClr val="dk1"/>
                </a:solidFill>
              </a:rPr>
              <a:t>Lamudi</a:t>
            </a:r>
            <a:r>
              <a:rPr lang="en" sz="1400">
                <a:solidFill>
                  <a:schemeClr val="dk1"/>
                </a:solidFill>
              </a:rPr>
              <a:t> sebagai </a:t>
            </a:r>
            <a:r>
              <a:rPr b="1" lang="en" sz="1400">
                <a:solidFill>
                  <a:schemeClr val="dk1"/>
                </a:solidFill>
              </a:rPr>
              <a:t>Content Moderator Intern</a:t>
            </a:r>
            <a:r>
              <a:rPr lang="en" sz="1400">
                <a:solidFill>
                  <a:schemeClr val="dk1"/>
                </a:solidFill>
              </a:rPr>
              <a:t>, di mana saya bertanggung jawab memastikan akurasi data dan kualitas properti yang terdaftar di platform mereka. Saya juga berkontribusi dalam </a:t>
            </a:r>
            <a:r>
              <a:rPr b="1" lang="en" sz="1400">
                <a:solidFill>
                  <a:schemeClr val="dk1"/>
                </a:solidFill>
              </a:rPr>
              <a:t>data scraping</a:t>
            </a:r>
            <a:r>
              <a:rPr lang="en" sz="1400">
                <a:solidFill>
                  <a:schemeClr val="dk1"/>
                </a:solidFill>
              </a:rPr>
              <a:t> dan </a:t>
            </a:r>
            <a:r>
              <a:rPr b="1" lang="en" sz="1400">
                <a:solidFill>
                  <a:schemeClr val="dk1"/>
                </a:solidFill>
              </a:rPr>
              <a:t>data cleaning</a:t>
            </a:r>
            <a:r>
              <a:rPr lang="en" sz="1400">
                <a:solidFill>
                  <a:schemeClr val="dk1"/>
                </a:solidFill>
              </a:rPr>
              <a:t> untuk memastikan informasi yang disajikan tepat dan relevan.</a:t>
            </a:r>
            <a:endParaRPr sz="1400">
              <a:solidFill>
                <a:schemeClr val="dk1"/>
              </a:solidFill>
            </a:endParaRPr>
          </a:p>
          <a:p>
            <a:pPr indent="-3422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90"/>
              <a:buChar char="●"/>
            </a:pPr>
            <a:r>
              <a:rPr lang="en" sz="1400">
                <a:solidFill>
                  <a:schemeClr val="dk1"/>
                </a:solidFill>
              </a:rPr>
              <a:t>Saya memiliki pengalaman kuat dalam </a:t>
            </a:r>
            <a:r>
              <a:rPr b="1" lang="en" sz="1400">
                <a:solidFill>
                  <a:schemeClr val="dk1"/>
                </a:solidFill>
              </a:rPr>
              <a:t>data visualization</a:t>
            </a:r>
            <a:r>
              <a:rPr lang="en" sz="1400">
                <a:solidFill>
                  <a:schemeClr val="dk1"/>
                </a:solidFill>
              </a:rPr>
              <a:t> menggunakan </a:t>
            </a:r>
            <a:r>
              <a:rPr b="1" lang="en" sz="1400">
                <a:solidFill>
                  <a:schemeClr val="dk1"/>
                </a:solidFill>
              </a:rPr>
              <a:t>Power BI</a:t>
            </a:r>
            <a:r>
              <a:rPr lang="en" sz="1400">
                <a:solidFill>
                  <a:schemeClr val="dk1"/>
                </a:solidFill>
              </a:rPr>
              <a:t> dan </a:t>
            </a:r>
            <a:r>
              <a:rPr b="1" lang="en" sz="1400">
                <a:solidFill>
                  <a:schemeClr val="dk1"/>
                </a:solidFill>
              </a:rPr>
              <a:t>Google Data Studio</a:t>
            </a:r>
            <a:r>
              <a:rPr lang="en" sz="1400">
                <a:solidFill>
                  <a:schemeClr val="dk1"/>
                </a:solidFill>
              </a:rPr>
              <a:t>, serta pengolahan data menggunakan </a:t>
            </a:r>
            <a:r>
              <a:rPr b="1" lang="en" sz="1400">
                <a:solidFill>
                  <a:schemeClr val="dk1"/>
                </a:solidFill>
              </a:rPr>
              <a:t>Python</a:t>
            </a:r>
            <a:r>
              <a:rPr lang="en" sz="1400">
                <a:solidFill>
                  <a:schemeClr val="dk1"/>
                </a:solidFill>
              </a:rPr>
              <a:t> dan </a:t>
            </a:r>
            <a:r>
              <a:rPr b="1" lang="en" sz="1400">
                <a:solidFill>
                  <a:schemeClr val="dk1"/>
                </a:solidFill>
              </a:rPr>
              <a:t>SQL</a:t>
            </a:r>
            <a:r>
              <a:rPr lang="en" sz="1400">
                <a:solidFill>
                  <a:schemeClr val="dk1"/>
                </a:solidFill>
              </a:rPr>
              <a:t>. Di </a:t>
            </a:r>
            <a:r>
              <a:rPr b="1" lang="en" sz="1400">
                <a:solidFill>
                  <a:schemeClr val="dk1"/>
                </a:solidFill>
              </a:rPr>
              <a:t>Xsis Mitra Utama</a:t>
            </a:r>
            <a:r>
              <a:rPr lang="en" sz="1400">
                <a:solidFill>
                  <a:schemeClr val="dk1"/>
                </a:solidFill>
              </a:rPr>
              <a:t>, saya bekerja pada proyek </a:t>
            </a:r>
            <a:r>
              <a:rPr b="1" lang="en" sz="1400">
                <a:solidFill>
                  <a:schemeClr val="dk1"/>
                </a:solidFill>
              </a:rPr>
              <a:t>data exploration</a:t>
            </a:r>
            <a:r>
              <a:rPr lang="en" sz="1400">
                <a:solidFill>
                  <a:schemeClr val="dk1"/>
                </a:solidFill>
              </a:rPr>
              <a:t> dan </a:t>
            </a:r>
            <a:r>
              <a:rPr b="1" lang="en" sz="1400">
                <a:solidFill>
                  <a:schemeClr val="dk1"/>
                </a:solidFill>
              </a:rPr>
              <a:t>visualisasi cuaca</a:t>
            </a:r>
            <a:r>
              <a:rPr lang="en" sz="1400">
                <a:solidFill>
                  <a:schemeClr val="dk1"/>
                </a:solidFill>
              </a:rPr>
              <a:t> di Indonesia, serta membuat dashboard interaktif untuk menganalisis tren data.</a:t>
            </a:r>
            <a:endParaRPr sz="1400">
              <a:solidFill>
                <a:schemeClr val="dk1"/>
              </a:solidFill>
            </a:endParaRPr>
          </a:p>
          <a:p>
            <a:pPr indent="-34226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90"/>
              <a:buChar char="●"/>
            </a:pPr>
            <a:r>
              <a:rPr lang="en" sz="1400">
                <a:solidFill>
                  <a:schemeClr val="dk1"/>
                </a:solidFill>
              </a:rPr>
              <a:t>Dengan latar belakang yang kuat di </a:t>
            </a:r>
            <a:r>
              <a:rPr b="1" lang="en" sz="1400">
                <a:solidFill>
                  <a:schemeClr val="dk1"/>
                </a:solidFill>
              </a:rPr>
              <a:t>Machine Learning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Data Analysis</a:t>
            </a:r>
            <a:r>
              <a:rPr lang="en" sz="1400">
                <a:solidFill>
                  <a:schemeClr val="dk1"/>
                </a:solidFill>
              </a:rPr>
              <a:t>, dan </a:t>
            </a:r>
            <a:r>
              <a:rPr b="1" lang="en" sz="1400">
                <a:solidFill>
                  <a:schemeClr val="dk1"/>
                </a:solidFill>
              </a:rPr>
              <a:t>Business Intelligence</a:t>
            </a:r>
            <a:r>
              <a:rPr lang="en" sz="1400">
                <a:solidFill>
                  <a:schemeClr val="dk1"/>
                </a:solidFill>
              </a:rPr>
              <a:t>, saya selalu bersemangat untuk belajar hal baru dan menerapkan keterampilan saya untuk memberikan wawasan yang dapat membantu perusahaan dalam mengambil keputusan yang lebih berbasis data.</a:t>
            </a:r>
            <a:endParaRPr sz="1400">
              <a:solidFill>
                <a:schemeClr val="dk1"/>
              </a:solidFill>
            </a:endParaRPr>
          </a:p>
          <a:p>
            <a:pPr indent="-3260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t/>
            </a:r>
            <a:endParaRPr sz="153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1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Penutup</a:t>
            </a:r>
            <a:endParaRPr b="1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Contact Information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Nama</a:t>
            </a:r>
            <a:r>
              <a:rPr lang="en" sz="2300">
                <a:solidFill>
                  <a:schemeClr val="dk1"/>
                </a:solidFill>
              </a:rPr>
              <a:t>: Rafli Ramadhan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Email</a:t>
            </a:r>
            <a:r>
              <a:rPr lang="en" sz="2300">
                <a:solidFill>
                  <a:schemeClr val="dk1"/>
                </a:solidFill>
              </a:rPr>
              <a:t>: raflyramadhan61@gmail.com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LinkedIn</a:t>
            </a:r>
            <a:r>
              <a:rPr lang="en" sz="2300">
                <a:solidFill>
                  <a:schemeClr val="dk1"/>
                </a:solidFill>
              </a:rPr>
              <a:t>:</a:t>
            </a:r>
            <a:r>
              <a:rPr lang="en" sz="2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linkedin.com/in/rafli-ramadhan1975</a:t>
            </a:r>
            <a:endParaRPr sz="2300" u="sng">
              <a:solidFill>
                <a:schemeClr val="hlink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GitHub</a:t>
            </a:r>
            <a:r>
              <a:rPr lang="en" sz="2300">
                <a:solidFill>
                  <a:schemeClr val="dk1"/>
                </a:solidFill>
              </a:rPr>
              <a:t>: https://github.com/ramdhaann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CV</a:t>
            </a:r>
            <a:r>
              <a:rPr lang="en" sz="2300">
                <a:solidFill>
                  <a:schemeClr val="dk1"/>
                </a:solidFill>
              </a:rPr>
              <a:t>:https://drive.google.com/file/d/1r-XmCWKXf4325PQw_7hcDgqlJR7LmwXm/view?usp=sharing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Lokasi</a:t>
            </a:r>
            <a:r>
              <a:rPr lang="en" sz="2300">
                <a:solidFill>
                  <a:schemeClr val="dk1"/>
                </a:solidFill>
              </a:rPr>
              <a:t>: Bekasi, Indonesia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433925" y="8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{3F4A40CE-F420-453B-9B18-26B39356F56B}</a:tableStyleId>
              </a:tblPr>
              <a:tblGrid>
                <a:gridCol w="902425"/>
                <a:gridCol w="7557825"/>
              </a:tblGrid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Kompetensi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01: Sales Force Training</a:t>
            </a:r>
            <a:endParaRPr b="1" sz="3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Masalah yang Ingin Dipecahkan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Perusahaan X ingin mengetahui apakah pelatihan sales force meningkatkan penjualan.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Latar Belakang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Pelatihan sales bertujuan untuk meningkatkan kinerja penjualan. Perusahaan perlu menganalisis data </a:t>
            </a:r>
            <a:r>
              <a:rPr lang="en" sz="1300">
                <a:solidFill>
                  <a:schemeClr val="dk1"/>
                </a:solidFill>
              </a:rPr>
              <a:t>sebelum dan sesudah pelatihan untuk mengevaluasi dampaknya.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Tujuan &amp; Hasil yang Diharapkan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Tujuan: Menguji apakah ada peningkatan penjualan setelah pelatihan.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Hasil: Menyimpulkan apakah pelatihan berdampak signifikan terhadap penjualan.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Penyelesaian Masalah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Mengumpulkan data penjualan.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Menganalisis data dengan statistik deskriptif.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Melakukan uji t untuk menguji perbedaan signifikan.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Link : </a:t>
            </a:r>
            <a:r>
              <a:rPr lang="en" sz="1000">
                <a:solidFill>
                  <a:schemeClr val="dk1"/>
                </a:solidFill>
              </a:rPr>
              <a:t>https://github.com/ramdhaann/projectkelaswork/blob/main/Case%20Study%20Kelas%20Work/Case%20Study%201/Case%20Study%201%20Kelas.work.ipynb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01: Sales Force Training</a:t>
            </a:r>
            <a:endParaRPr b="1" sz="38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75" y="404400"/>
            <a:ext cx="1208600" cy="50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Metode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Descriptive Statistics</a:t>
            </a:r>
            <a:r>
              <a:rPr lang="en">
                <a:solidFill>
                  <a:schemeClr val="dk1"/>
                </a:solidFill>
              </a:rPr>
              <a:t>: Mean, Median, Standar Deviasi, IQR, Skewness, Kurtosis.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T-Test</a:t>
            </a:r>
            <a:r>
              <a:rPr lang="en">
                <a:solidFill>
                  <a:schemeClr val="dk1"/>
                </a:solidFill>
              </a:rPr>
              <a:t>: Menguji perbedaan signifikan antara rata-rata penjualan dan nilai target yaitu 100.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 u="sng">
              <a:solidFill>
                <a:srgbClr val="0D0D0D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01: Sales Force Training</a:t>
            </a:r>
            <a:endParaRPr b="1" sz="38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7" y="2678677"/>
            <a:ext cx="1656126" cy="24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72" y="2942425"/>
            <a:ext cx="2093325" cy="10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372" y="4000425"/>
            <a:ext cx="2806625" cy="9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850" y="3020150"/>
            <a:ext cx="2743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24850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Kesimpulan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T-Statistic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 sz="1700">
                <a:solidFill>
                  <a:srgbClr val="0D0D0D"/>
                </a:solidFill>
              </a:rPr>
              <a:t>0.4085001556802841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P-value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 sz="1700">
                <a:solidFill>
                  <a:srgbClr val="0D0D0D"/>
                </a:solidFill>
              </a:rPr>
              <a:t>0.6865284813438117</a:t>
            </a:r>
            <a:r>
              <a:rPr lang="en">
                <a:solidFill>
                  <a:schemeClr val="dk1"/>
                </a:solidFill>
              </a:rPr>
              <a:t> (Tidak signifikan, Gagal tolak H₀)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0D0D"/>
                </a:solidFill>
              </a:rPr>
              <a:t>T-statistic: 0.4085001556802841</a:t>
            </a:r>
            <a:endParaRPr b="1" sz="17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0D0D"/>
                </a:solidFill>
              </a:rPr>
              <a:t>P-value: 0.6865284813438117</a:t>
            </a:r>
            <a:endParaRPr b="1" sz="17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Gagal tolak H₀: Tidak ada perbedaan signifikan antara rata-rata sampel dan nilai target.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Insight</a:t>
            </a:r>
            <a:r>
              <a:rPr lang="en" sz="1900">
                <a:solidFill>
                  <a:schemeClr val="dk1"/>
                </a:solidFill>
              </a:rPr>
              <a:t>: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Pelatihan sales force tidak meningkatkan penjualan secara signifikan dilihat dari P-value yang gagal menolak H</a:t>
            </a:r>
            <a:r>
              <a:rPr lang="en">
                <a:solidFill>
                  <a:schemeClr val="dk1"/>
                </a:solidFill>
              </a:rPr>
              <a:t>₀. Perlu ditingkatkan kualitas pelatihan sales force dan atau lebih membutuhkan waktu lagi untuk pelatihannya.</a:t>
            </a:r>
            <a:endParaRPr sz="2600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01: Sales Force Training</a:t>
            </a:r>
            <a:endParaRPr b="1"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02: Housing Price</a:t>
            </a:r>
            <a:endParaRPr b="1" sz="38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Masalah yang Ingin Dipecahkan: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Studi Kasus ini bertujuan untuk menganalisis data harga rumah dan mengidentifikasi faktor-faktor yang mempengaruhi harga jual rumah, seperti ukuran, jumlah kolam renang, dan kondisi bangunan.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Latar Belakang: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Harga rumah dipengaruhi oleh berbagai faktor. Dalam industri properti, penting bagi agen dan investor untuk memahami faktor-faktor ini untuk menetapkan harga yang tepat dan memprediksi harga rumah di masa depan.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Tujuan Proyek: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Menganalisis data untuk menemukan faktor-faktor yang mempengaruhi harga rumah.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Memahami hubungan antar variabel dan menyiapkan data untuk model prediksi harga rumah.</a:t>
            </a:r>
            <a:endParaRPr b="1" sz="2100" u="sng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Link : </a:t>
            </a:r>
            <a:r>
              <a:rPr lang="en" sz="1100">
                <a:solidFill>
                  <a:schemeClr val="dk1"/>
                </a:solidFill>
              </a:rPr>
              <a:t>https://github.com/ramdhaann/projectkelaswork/blob/main/Case%20Study%20Kelas%20Work/Case%20Study%202/case%20study%202%20kelas_work.ipynb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D0D0D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02: Housing Price</a:t>
            </a:r>
            <a:endParaRPr b="1" sz="38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525" y="283350"/>
            <a:ext cx="1483875" cy="4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