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Oswald"/>
      <p:regular r:id="rId58"/>
      <p:bold r:id="rId59"/>
    </p:embeddedFont>
    <p:embeddedFont>
      <p:font typeface="Source Sans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SansPro-italic.fntdata"/><Relationship Id="rId61" Type="http://schemas.openxmlformats.org/officeDocument/2006/relationships/font" Target="fonts/SourceSansPro-bold.fntdata"/><Relationship Id="rId20" Type="http://schemas.openxmlformats.org/officeDocument/2006/relationships/slide" Target="slides/slide14.xml"/><Relationship Id="rId63" Type="http://schemas.openxmlformats.org/officeDocument/2006/relationships/font" Target="fonts/SourceSans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SansPr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Oswald-bold.fntdata"/><Relationship Id="rId14" Type="http://schemas.openxmlformats.org/officeDocument/2006/relationships/slide" Target="slides/slide8.xml"/><Relationship Id="rId58"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1e88b9c43e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1e88b9c43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33597bdba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33597bdb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33597bdba3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33597bdb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33597bdba3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33597bdb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33597bdba3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33597bdb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3597bdba3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3597bdb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33597bdba3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33597bdb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e88b9c43e_0_47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1e88b9c43e_0_4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33597bdb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33597bdb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3597bdba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3597bdba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3597bdba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3597bdba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052eb625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052eb625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3597bdba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33597bdba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33597bdba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33597bdba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33597bdba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33597bdba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33597bdba3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33597bdba3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346bcec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346bcec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e88b9c43e_0_5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e88b9c43e_0_5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3468809163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346880916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468809163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46880916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3468809163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346880916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3468809163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346880916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e88b9c43e_0_14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e88b9c43e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468809163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346880916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3468809163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346880916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3468809163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346880916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346880916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34688091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3468809163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346880916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346880916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346880916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46880916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468809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3468809163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34688091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3468809163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34688091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3468809163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34688091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e88b9c43e_0_18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1e88b9c43e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468809163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4688091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3468809163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34688091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3468809163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34688091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468809163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4688091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3468809163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34688091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3468809163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34688091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3468809163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346880916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3468809163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346880916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468809163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4688091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1e88b9c43e_0_5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1e88b9c43e_0_5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e88b9c43e_0_2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e88b9c43e_0_2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1e88b9c43e_0_5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1e88b9c43e_0_5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1e88b9c43e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1e88b9c43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e88b9c43e_0_28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e88b9c43e_0_2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e88b9c43e_0_3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1e88b9c43e_0_3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e88b9c43e_0_4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e88b9c43e_0_4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33597bdba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33597bdb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8" name="Shape 78"/>
        <p:cNvGrpSpPr/>
        <p:nvPr/>
      </p:nvGrpSpPr>
      <p:grpSpPr>
        <a:xfrm>
          <a:off x="0" y="0"/>
          <a:ext cx="0" cy="0"/>
          <a:chOff x="0" y="0"/>
          <a:chExt cx="0" cy="0"/>
        </a:xfrm>
      </p:grpSpPr>
      <p:sp>
        <p:nvSpPr>
          <p:cNvPr id="79" name="Google Shape;79;p1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80" name="Google Shape;80;p1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81" name="Google Shape;81;p14"/>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9525" y="2024075"/>
            <a:ext cx="9167825" cy="595300"/>
            <a:chOff x="-9525" y="4462475"/>
            <a:chExt cx="9167825" cy="595300"/>
          </a:xfrm>
        </p:grpSpPr>
        <p:sp>
          <p:nvSpPr>
            <p:cNvPr id="85" name="Google Shape;85;p1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86" name="Google Shape;86;p1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87" name="Google Shape;87;p1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88" name="Google Shape;88;p14"/>
          <p:cNvGrpSpPr/>
          <p:nvPr/>
        </p:nvGrpSpPr>
        <p:grpSpPr>
          <a:xfrm>
            <a:off x="-42837" y="2005088"/>
            <a:ext cx="9229575" cy="642788"/>
            <a:chOff x="-42837" y="4443488"/>
            <a:chExt cx="9229575" cy="642788"/>
          </a:xfrm>
        </p:grpSpPr>
        <p:sp>
          <p:nvSpPr>
            <p:cNvPr id="89" name="Google Shape;89;p1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4"/>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None/>
              <a:defRPr sz="4800">
                <a:solidFill>
                  <a:srgbClr val="FFFFFF"/>
                </a:solidFill>
              </a:defRPr>
            </a:lvl2pPr>
            <a:lvl3pPr lvl="2" rtl="0" algn="r">
              <a:spcBef>
                <a:spcPts val="0"/>
              </a:spcBef>
              <a:spcAft>
                <a:spcPts val="0"/>
              </a:spcAft>
              <a:buClr>
                <a:srgbClr val="FFFFFF"/>
              </a:buClr>
              <a:buSzPts val="4800"/>
              <a:buNone/>
              <a:defRPr sz="4800">
                <a:solidFill>
                  <a:srgbClr val="FFFFFF"/>
                </a:solidFill>
              </a:defRPr>
            </a:lvl3pPr>
            <a:lvl4pPr lvl="3" rtl="0" algn="r">
              <a:spcBef>
                <a:spcPts val="0"/>
              </a:spcBef>
              <a:spcAft>
                <a:spcPts val="0"/>
              </a:spcAft>
              <a:buClr>
                <a:srgbClr val="FFFFFF"/>
              </a:buClr>
              <a:buSzPts val="4800"/>
              <a:buNone/>
              <a:defRPr sz="4800">
                <a:solidFill>
                  <a:srgbClr val="FFFFFF"/>
                </a:solidFill>
              </a:defRPr>
            </a:lvl4pPr>
            <a:lvl5pPr lvl="4" rtl="0" algn="r">
              <a:spcBef>
                <a:spcPts val="0"/>
              </a:spcBef>
              <a:spcAft>
                <a:spcPts val="0"/>
              </a:spcAft>
              <a:buClr>
                <a:srgbClr val="FFFFFF"/>
              </a:buClr>
              <a:buSzPts val="4800"/>
              <a:buNone/>
              <a:defRPr sz="4800">
                <a:solidFill>
                  <a:srgbClr val="FFFFFF"/>
                </a:solidFill>
              </a:defRPr>
            </a:lvl5pPr>
            <a:lvl6pPr lvl="5" rtl="0" algn="r">
              <a:spcBef>
                <a:spcPts val="0"/>
              </a:spcBef>
              <a:spcAft>
                <a:spcPts val="0"/>
              </a:spcAft>
              <a:buClr>
                <a:srgbClr val="FFFFFF"/>
              </a:buClr>
              <a:buSzPts val="4800"/>
              <a:buNone/>
              <a:defRPr sz="4800">
                <a:solidFill>
                  <a:srgbClr val="FFFFFF"/>
                </a:solidFill>
              </a:defRPr>
            </a:lvl6pPr>
            <a:lvl7pPr lvl="6" rtl="0" algn="r">
              <a:spcBef>
                <a:spcPts val="0"/>
              </a:spcBef>
              <a:spcAft>
                <a:spcPts val="0"/>
              </a:spcAft>
              <a:buClr>
                <a:srgbClr val="FFFFFF"/>
              </a:buClr>
              <a:buSzPts val="4800"/>
              <a:buNone/>
              <a:defRPr sz="4800">
                <a:solidFill>
                  <a:srgbClr val="FFFFFF"/>
                </a:solidFill>
              </a:defRPr>
            </a:lvl7pPr>
            <a:lvl8pPr lvl="7" rtl="0" algn="r">
              <a:spcBef>
                <a:spcPts val="0"/>
              </a:spcBef>
              <a:spcAft>
                <a:spcPts val="0"/>
              </a:spcAft>
              <a:buClr>
                <a:srgbClr val="FFFFFF"/>
              </a:buClr>
              <a:buSzPts val="4800"/>
              <a:buNone/>
              <a:defRPr sz="4800">
                <a:solidFill>
                  <a:srgbClr val="FFFFFF"/>
                </a:solidFill>
              </a:defRPr>
            </a:lvl8pPr>
            <a:lvl9pPr lvl="8" rtl="0"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9" name="Shape 119"/>
        <p:cNvGrpSpPr/>
        <p:nvPr/>
      </p:nvGrpSpPr>
      <p:grpSpPr>
        <a:xfrm>
          <a:off x="0" y="0"/>
          <a:ext cx="0" cy="0"/>
          <a:chOff x="0" y="0"/>
          <a:chExt cx="0" cy="0"/>
        </a:xfrm>
      </p:grpSpPr>
      <p:sp>
        <p:nvSpPr>
          <p:cNvPr id="120" name="Google Shape;120;p1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21" name="Google Shape;121;p1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22" name="Google Shape;122;p1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9525" y="2024075"/>
            <a:ext cx="9167825" cy="595300"/>
            <a:chOff x="-9525" y="4462475"/>
            <a:chExt cx="9167825" cy="595300"/>
          </a:xfrm>
        </p:grpSpPr>
        <p:sp>
          <p:nvSpPr>
            <p:cNvPr id="126" name="Google Shape;126;p1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27" name="Google Shape;127;p1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28" name="Google Shape;128;p1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29" name="Google Shape;129;p15"/>
          <p:cNvGrpSpPr/>
          <p:nvPr/>
        </p:nvGrpSpPr>
        <p:grpSpPr>
          <a:xfrm>
            <a:off x="-42837" y="2005088"/>
            <a:ext cx="9229575" cy="642788"/>
            <a:chOff x="-42837" y="4443488"/>
            <a:chExt cx="9229575" cy="642788"/>
          </a:xfrm>
        </p:grpSpPr>
        <p:sp>
          <p:nvSpPr>
            <p:cNvPr id="130" name="Google Shape;130;p1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60" name="Google Shape;160;p15"/>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61" name="Google Shape;16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2" name="Shape 162"/>
        <p:cNvGrpSpPr/>
        <p:nvPr/>
      </p:nvGrpSpPr>
      <p:grpSpPr>
        <a:xfrm>
          <a:off x="0" y="0"/>
          <a:ext cx="0" cy="0"/>
          <a:chOff x="0" y="0"/>
          <a:chExt cx="0" cy="0"/>
        </a:xfrm>
      </p:grpSpPr>
      <p:sp>
        <p:nvSpPr>
          <p:cNvPr id="163" name="Google Shape;163;p16"/>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rtl="0" algn="ctr">
              <a:spcBef>
                <a:spcPts val="0"/>
              </a:spcBef>
              <a:spcAft>
                <a:spcPts val="0"/>
              </a:spcAft>
              <a:buSzPts val="3000"/>
              <a:buChar char="■"/>
              <a:defRPr i="1" sz="3000"/>
            </a:lvl9pPr>
          </a:lstStyle>
          <a:p/>
        </p:txBody>
      </p:sp>
      <p:sp>
        <p:nvSpPr>
          <p:cNvPr id="164" name="Google Shape;164;p1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65" name="Google Shape;165;p1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6" name="Google Shape;166;p1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7" name="Google Shape;167;p1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6"/>
          <p:cNvGrpSpPr/>
          <p:nvPr/>
        </p:nvGrpSpPr>
        <p:grpSpPr>
          <a:xfrm>
            <a:off x="-9525" y="4462475"/>
            <a:ext cx="9167825" cy="595300"/>
            <a:chOff x="-9525" y="4462475"/>
            <a:chExt cx="9167825" cy="595300"/>
          </a:xfrm>
        </p:grpSpPr>
        <p:sp>
          <p:nvSpPr>
            <p:cNvPr id="171" name="Google Shape;171;p1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72" name="Google Shape;172;p1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73" name="Google Shape;173;p1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4" name="Google Shape;174;p16"/>
          <p:cNvGrpSpPr/>
          <p:nvPr/>
        </p:nvGrpSpPr>
        <p:grpSpPr>
          <a:xfrm>
            <a:off x="-42837" y="4443488"/>
            <a:ext cx="9229575" cy="642788"/>
            <a:chOff x="-42837" y="4443488"/>
            <a:chExt cx="9229575" cy="642788"/>
          </a:xfrm>
        </p:grpSpPr>
        <p:sp>
          <p:nvSpPr>
            <p:cNvPr id="175" name="Google Shape;175;p1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5" name="Shape 205"/>
        <p:cNvGrpSpPr/>
        <p:nvPr/>
      </p:nvGrpSpPr>
      <p:grpSpPr>
        <a:xfrm>
          <a:off x="0" y="0"/>
          <a:ext cx="0" cy="0"/>
          <a:chOff x="0" y="0"/>
          <a:chExt cx="0" cy="0"/>
        </a:xfrm>
      </p:grpSpPr>
      <p:sp>
        <p:nvSpPr>
          <p:cNvPr id="206" name="Google Shape;206;p1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7" name="Google Shape;207;p1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8" name="Google Shape;208;p1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7"/>
          <p:cNvGrpSpPr/>
          <p:nvPr/>
        </p:nvGrpSpPr>
        <p:grpSpPr>
          <a:xfrm>
            <a:off x="-9525" y="4462475"/>
            <a:ext cx="9167825" cy="595300"/>
            <a:chOff x="-9525" y="4462475"/>
            <a:chExt cx="9167825" cy="595300"/>
          </a:xfrm>
        </p:grpSpPr>
        <p:sp>
          <p:nvSpPr>
            <p:cNvPr id="212" name="Google Shape;212;p1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3" name="Google Shape;213;p1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4" name="Google Shape;214;p1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5" name="Google Shape;215;p17"/>
          <p:cNvGrpSpPr/>
          <p:nvPr/>
        </p:nvGrpSpPr>
        <p:grpSpPr>
          <a:xfrm>
            <a:off x="-42837" y="4443488"/>
            <a:ext cx="9229575" cy="642788"/>
            <a:chOff x="-42837" y="4443488"/>
            <a:chExt cx="9229575" cy="642788"/>
          </a:xfrm>
        </p:grpSpPr>
        <p:sp>
          <p:nvSpPr>
            <p:cNvPr id="216" name="Google Shape;216;p1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6" name="Google Shape;246;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47" name="Google Shape;24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8" name="Shape 248"/>
        <p:cNvGrpSpPr/>
        <p:nvPr/>
      </p:nvGrpSpPr>
      <p:grpSpPr>
        <a:xfrm>
          <a:off x="0" y="0"/>
          <a:ext cx="0" cy="0"/>
          <a:chOff x="0" y="0"/>
          <a:chExt cx="0" cy="0"/>
        </a:xfrm>
      </p:grpSpPr>
      <p:sp>
        <p:nvSpPr>
          <p:cNvPr id="249" name="Google Shape;249;p1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0" name="Google Shape;250;p1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1" name="Google Shape;251;p1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18"/>
          <p:cNvGrpSpPr/>
          <p:nvPr/>
        </p:nvGrpSpPr>
        <p:grpSpPr>
          <a:xfrm>
            <a:off x="-9525" y="4462475"/>
            <a:ext cx="9167825" cy="595300"/>
            <a:chOff x="-9525" y="4462475"/>
            <a:chExt cx="9167825" cy="595300"/>
          </a:xfrm>
        </p:grpSpPr>
        <p:sp>
          <p:nvSpPr>
            <p:cNvPr id="255" name="Google Shape;255;p1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6" name="Google Shape;256;p1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7" name="Google Shape;257;p1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8" name="Google Shape;258;p18"/>
          <p:cNvGrpSpPr/>
          <p:nvPr/>
        </p:nvGrpSpPr>
        <p:grpSpPr>
          <a:xfrm>
            <a:off x="-42837" y="4443488"/>
            <a:ext cx="9229575" cy="642788"/>
            <a:chOff x="-42837" y="4443488"/>
            <a:chExt cx="9229575" cy="642788"/>
          </a:xfrm>
        </p:grpSpPr>
        <p:sp>
          <p:nvSpPr>
            <p:cNvPr id="259" name="Google Shape;259;p1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9" name="Google Shape;289;p18"/>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0" name="Google Shape;290;p18"/>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1" name="Google Shape;29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92" name="Shape 292"/>
        <p:cNvGrpSpPr/>
        <p:nvPr/>
      </p:nvGrpSpPr>
      <p:grpSpPr>
        <a:xfrm>
          <a:off x="0" y="0"/>
          <a:ext cx="0" cy="0"/>
          <a:chOff x="0" y="0"/>
          <a:chExt cx="0" cy="0"/>
        </a:xfrm>
      </p:grpSpPr>
      <p:sp>
        <p:nvSpPr>
          <p:cNvPr id="293" name="Google Shape;293;p1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1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1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9"/>
          <p:cNvGrpSpPr/>
          <p:nvPr/>
        </p:nvGrpSpPr>
        <p:grpSpPr>
          <a:xfrm>
            <a:off x="-9525" y="4462475"/>
            <a:ext cx="9167825" cy="595300"/>
            <a:chOff x="-9525" y="4462475"/>
            <a:chExt cx="9167825" cy="595300"/>
          </a:xfrm>
        </p:grpSpPr>
        <p:sp>
          <p:nvSpPr>
            <p:cNvPr id="299" name="Google Shape;299;p1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1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1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19"/>
          <p:cNvGrpSpPr/>
          <p:nvPr/>
        </p:nvGrpSpPr>
        <p:grpSpPr>
          <a:xfrm>
            <a:off x="-42837" y="4443488"/>
            <a:ext cx="9229575" cy="642788"/>
            <a:chOff x="-42837" y="4443488"/>
            <a:chExt cx="9229575" cy="642788"/>
          </a:xfrm>
        </p:grpSpPr>
        <p:sp>
          <p:nvSpPr>
            <p:cNvPr id="303" name="Google Shape;303;p1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33" name="Google Shape;333;p19"/>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4" name="Google Shape;334;p19"/>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5" name="Google Shape;335;p19"/>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6" name="Google Shape;336;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7" name="Shape 337"/>
        <p:cNvGrpSpPr/>
        <p:nvPr/>
      </p:nvGrpSpPr>
      <p:grpSpPr>
        <a:xfrm>
          <a:off x="0" y="0"/>
          <a:ext cx="0" cy="0"/>
          <a:chOff x="0" y="0"/>
          <a:chExt cx="0" cy="0"/>
        </a:xfrm>
      </p:grpSpPr>
      <p:sp>
        <p:nvSpPr>
          <p:cNvPr id="338" name="Google Shape;338;p2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9" name="Google Shape;339;p2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40" name="Google Shape;340;p2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0"/>
          <p:cNvGrpSpPr/>
          <p:nvPr/>
        </p:nvGrpSpPr>
        <p:grpSpPr>
          <a:xfrm>
            <a:off x="-9525" y="4462475"/>
            <a:ext cx="9167825" cy="595300"/>
            <a:chOff x="-9525" y="4462475"/>
            <a:chExt cx="9167825" cy="595300"/>
          </a:xfrm>
        </p:grpSpPr>
        <p:sp>
          <p:nvSpPr>
            <p:cNvPr id="344" name="Google Shape;344;p2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5" name="Google Shape;345;p2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6" name="Google Shape;346;p2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7" name="Google Shape;347;p20"/>
          <p:cNvGrpSpPr/>
          <p:nvPr/>
        </p:nvGrpSpPr>
        <p:grpSpPr>
          <a:xfrm>
            <a:off x="-42837" y="4443488"/>
            <a:ext cx="9229575" cy="642788"/>
            <a:chOff x="-42837" y="4443488"/>
            <a:chExt cx="9229575" cy="642788"/>
          </a:xfrm>
        </p:grpSpPr>
        <p:sp>
          <p:nvSpPr>
            <p:cNvPr id="348" name="Google Shape;348;p2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8" name="Google Shape;37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9" name="Shape 379"/>
        <p:cNvGrpSpPr/>
        <p:nvPr/>
      </p:nvGrpSpPr>
      <p:grpSpPr>
        <a:xfrm>
          <a:off x="0" y="0"/>
          <a:ext cx="0" cy="0"/>
          <a:chOff x="0" y="0"/>
          <a:chExt cx="0" cy="0"/>
        </a:xfrm>
      </p:grpSpPr>
      <p:sp>
        <p:nvSpPr>
          <p:cNvPr id="380" name="Google Shape;380;p2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81" name="Google Shape;381;p2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82" name="Google Shape;382;p21"/>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1"/>
          <p:cNvGrpSpPr/>
          <p:nvPr/>
        </p:nvGrpSpPr>
        <p:grpSpPr>
          <a:xfrm>
            <a:off x="-9525" y="4462475"/>
            <a:ext cx="9167825" cy="595300"/>
            <a:chOff x="-9525" y="4462475"/>
            <a:chExt cx="9167825" cy="595300"/>
          </a:xfrm>
        </p:grpSpPr>
        <p:sp>
          <p:nvSpPr>
            <p:cNvPr id="386" name="Google Shape;386;p2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7" name="Google Shape;387;p2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8" name="Google Shape;388;p2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9" name="Google Shape;389;p21"/>
          <p:cNvGrpSpPr/>
          <p:nvPr/>
        </p:nvGrpSpPr>
        <p:grpSpPr>
          <a:xfrm>
            <a:off x="-42837" y="4443488"/>
            <a:ext cx="9229575" cy="642788"/>
            <a:chOff x="-42837" y="4443488"/>
            <a:chExt cx="9229575" cy="642788"/>
          </a:xfrm>
        </p:grpSpPr>
        <p:sp>
          <p:nvSpPr>
            <p:cNvPr id="390" name="Google Shape;390;p2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1"/>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400"/>
              <a:buNone/>
              <a:defRPr sz="1400">
                <a:solidFill>
                  <a:schemeClr val="accent1"/>
                </a:solidFill>
              </a:defRPr>
            </a:lvl1pPr>
          </a:lstStyle>
          <a:p/>
        </p:txBody>
      </p:sp>
      <p:sp>
        <p:nvSpPr>
          <p:cNvPr id="420" name="Google Shape;420;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1" name="Shape 421"/>
        <p:cNvGrpSpPr/>
        <p:nvPr/>
      </p:nvGrpSpPr>
      <p:grpSpPr>
        <a:xfrm>
          <a:off x="0" y="0"/>
          <a:ext cx="0" cy="0"/>
          <a:chOff x="0" y="0"/>
          <a:chExt cx="0" cy="0"/>
        </a:xfrm>
      </p:grpSpPr>
      <p:sp>
        <p:nvSpPr>
          <p:cNvPr id="422" name="Google Shape;422;p2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3" name="Google Shape;423;p2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24" name="Google Shape;424;p2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2"/>
          <p:cNvGrpSpPr/>
          <p:nvPr/>
        </p:nvGrpSpPr>
        <p:grpSpPr>
          <a:xfrm>
            <a:off x="-9525" y="4462475"/>
            <a:ext cx="9167825" cy="595300"/>
            <a:chOff x="-9525" y="4462475"/>
            <a:chExt cx="9167825" cy="595300"/>
          </a:xfrm>
        </p:grpSpPr>
        <p:sp>
          <p:nvSpPr>
            <p:cNvPr id="428" name="Google Shape;428;p2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9" name="Google Shape;429;p2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30" name="Google Shape;430;p2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1" name="Google Shape;431;p22"/>
          <p:cNvGrpSpPr/>
          <p:nvPr/>
        </p:nvGrpSpPr>
        <p:grpSpPr>
          <a:xfrm>
            <a:off x="-42837" y="4443488"/>
            <a:ext cx="9229575" cy="642788"/>
            <a:chOff x="-42837" y="4443488"/>
            <a:chExt cx="9229575" cy="642788"/>
          </a:xfrm>
        </p:grpSpPr>
        <p:sp>
          <p:nvSpPr>
            <p:cNvPr id="432" name="Google Shape;432;p2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62" name="Shape 462"/>
        <p:cNvGrpSpPr/>
        <p:nvPr/>
      </p:nvGrpSpPr>
      <p:grpSpPr>
        <a:xfrm>
          <a:off x="0" y="0"/>
          <a:ext cx="0" cy="0"/>
          <a:chOff x="0" y="0"/>
          <a:chExt cx="0" cy="0"/>
        </a:xfrm>
      </p:grpSpPr>
      <p:sp>
        <p:nvSpPr>
          <p:cNvPr id="463" name="Google Shape;463;p23"/>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64" name="Google Shape;464;p23"/>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65" name="Google Shape;465;p23"/>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9525" y="652475"/>
            <a:ext cx="9167825" cy="595300"/>
            <a:chOff x="-9525" y="4462475"/>
            <a:chExt cx="9167825" cy="595300"/>
          </a:xfrm>
        </p:grpSpPr>
        <p:sp>
          <p:nvSpPr>
            <p:cNvPr id="469" name="Google Shape;469;p2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70" name="Google Shape;470;p2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71" name="Google Shape;471;p2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72" name="Google Shape;472;p23"/>
          <p:cNvGrpSpPr/>
          <p:nvPr/>
        </p:nvGrpSpPr>
        <p:grpSpPr>
          <a:xfrm>
            <a:off x="-42837" y="633488"/>
            <a:ext cx="9229575" cy="642788"/>
            <a:chOff x="-42837" y="4443488"/>
            <a:chExt cx="9229575" cy="642788"/>
          </a:xfrm>
        </p:grpSpPr>
        <p:sp>
          <p:nvSpPr>
            <p:cNvPr id="473" name="Google Shape;473;p2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03" name="Shape 503"/>
        <p:cNvGrpSpPr/>
        <p:nvPr/>
      </p:nvGrpSpPr>
      <p:grpSpPr>
        <a:xfrm>
          <a:off x="0" y="0"/>
          <a:ext cx="0" cy="0"/>
          <a:chOff x="0" y="0"/>
          <a:chExt cx="0" cy="0"/>
        </a:xfrm>
      </p:grpSpPr>
      <p:sp>
        <p:nvSpPr>
          <p:cNvPr id="504" name="Google Shape;504;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381000" y="7"/>
            <a:ext cx="8382000" cy="5162348"/>
            <a:chOff x="381000" y="-18750"/>
            <a:chExt cx="8382000" cy="5181000"/>
          </a:xfrm>
        </p:grpSpPr>
        <p:cxnSp>
          <p:nvCxnSpPr>
            <p:cNvPr id="52" name="Google Shape;52;p13"/>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13"/>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4" name="Google Shape;54;p13"/>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5" name="Google Shape;55;p13"/>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6" name="Google Shape;56;p13"/>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7" name="Google Shape;57;p13"/>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8" name="Google Shape;58;p13"/>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9" name="Google Shape;59;p13"/>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0" name="Google Shape;60;p13"/>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1" name="Google Shape;61;p13"/>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2" name="Google Shape;62;p13"/>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3" name="Google Shape;63;p13"/>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4" name="Google Shape;64;p13"/>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5" name="Google Shape;65;p13"/>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6" name="Google Shape;66;p13"/>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7" name="Google Shape;67;p13"/>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8" name="Google Shape;68;p13"/>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9" name="Google Shape;69;p13"/>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0" name="Google Shape;70;p13"/>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1" name="Google Shape;71;p13"/>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2" name="Google Shape;72;p13"/>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3" name="Google Shape;73;p13"/>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4" name="Google Shape;74;p13"/>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75" name="Google Shape;75;p1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76" name="Google Shape;76;p13"/>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77" name="Google Shape;77;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rtl="0" algn="r">
              <a:buNone/>
              <a:defRPr sz="1000">
                <a:solidFill>
                  <a:srgbClr val="FFFFFF"/>
                </a:solidFill>
                <a:latin typeface="Oswald"/>
                <a:ea typeface="Oswald"/>
                <a:cs typeface="Oswald"/>
                <a:sym typeface="Oswald"/>
              </a:defRPr>
            </a:lvl1pPr>
            <a:lvl2pPr lvl="1" rtl="0" algn="r">
              <a:buNone/>
              <a:defRPr sz="1000">
                <a:solidFill>
                  <a:srgbClr val="FFFFFF"/>
                </a:solidFill>
                <a:latin typeface="Oswald"/>
                <a:ea typeface="Oswald"/>
                <a:cs typeface="Oswald"/>
                <a:sym typeface="Oswald"/>
              </a:defRPr>
            </a:lvl2pPr>
            <a:lvl3pPr lvl="2" rtl="0" algn="r">
              <a:buNone/>
              <a:defRPr sz="1000">
                <a:solidFill>
                  <a:srgbClr val="FFFFFF"/>
                </a:solidFill>
                <a:latin typeface="Oswald"/>
                <a:ea typeface="Oswald"/>
                <a:cs typeface="Oswald"/>
                <a:sym typeface="Oswald"/>
              </a:defRPr>
            </a:lvl3pPr>
            <a:lvl4pPr lvl="3" rtl="0" algn="r">
              <a:buNone/>
              <a:defRPr sz="1000">
                <a:solidFill>
                  <a:srgbClr val="FFFFFF"/>
                </a:solidFill>
                <a:latin typeface="Oswald"/>
                <a:ea typeface="Oswald"/>
                <a:cs typeface="Oswald"/>
                <a:sym typeface="Oswald"/>
              </a:defRPr>
            </a:lvl4pPr>
            <a:lvl5pPr lvl="4" rtl="0" algn="r">
              <a:buNone/>
              <a:defRPr sz="1000">
                <a:solidFill>
                  <a:srgbClr val="FFFFFF"/>
                </a:solidFill>
                <a:latin typeface="Oswald"/>
                <a:ea typeface="Oswald"/>
                <a:cs typeface="Oswald"/>
                <a:sym typeface="Oswald"/>
              </a:defRPr>
            </a:lvl5pPr>
            <a:lvl6pPr lvl="5" rtl="0" algn="r">
              <a:buNone/>
              <a:defRPr sz="1000">
                <a:solidFill>
                  <a:srgbClr val="FFFFFF"/>
                </a:solidFill>
                <a:latin typeface="Oswald"/>
                <a:ea typeface="Oswald"/>
                <a:cs typeface="Oswald"/>
                <a:sym typeface="Oswald"/>
              </a:defRPr>
            </a:lvl6pPr>
            <a:lvl7pPr lvl="6" rtl="0" algn="r">
              <a:buNone/>
              <a:defRPr sz="1000">
                <a:solidFill>
                  <a:srgbClr val="FFFFFF"/>
                </a:solidFill>
                <a:latin typeface="Oswald"/>
                <a:ea typeface="Oswald"/>
                <a:cs typeface="Oswald"/>
                <a:sym typeface="Oswald"/>
              </a:defRPr>
            </a:lvl7pPr>
            <a:lvl8pPr lvl="7" rtl="0" algn="r">
              <a:buNone/>
              <a:defRPr sz="1000">
                <a:solidFill>
                  <a:srgbClr val="FFFFFF"/>
                </a:solidFill>
                <a:latin typeface="Oswald"/>
                <a:ea typeface="Oswald"/>
                <a:cs typeface="Oswald"/>
                <a:sym typeface="Oswald"/>
              </a:defRPr>
            </a:lvl8pPr>
            <a:lvl9pPr lvl="8" rtl="0"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40.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38.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hyperlink" Target="https://www.kaggle.com/tanmoyx/covid19-patient-precondition-dataset?select=covid.csv"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5"/>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Analisis Urgensi Penanganan Pasien Covid-19</a:t>
            </a:r>
            <a:endParaRPr/>
          </a:p>
        </p:txBody>
      </p:sp>
      <p:sp>
        <p:nvSpPr>
          <p:cNvPr id="510" name="Google Shape;510;p25"/>
          <p:cNvSpPr txBox="1"/>
          <p:nvPr/>
        </p:nvSpPr>
        <p:spPr>
          <a:xfrm>
            <a:off x="186175" y="4463625"/>
            <a:ext cx="324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ource Sans Pro"/>
                <a:ea typeface="Source Sans Pro"/>
                <a:cs typeface="Source Sans Pro"/>
                <a:sym typeface="Source Sans Pro"/>
              </a:rPr>
              <a:t>By Kelompok Regression</a:t>
            </a:r>
            <a:endParaRPr b="1" sz="18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4"/>
          <p:cNvSpPr txBox="1"/>
          <p:nvPr>
            <p:ph idx="4294967295" type="body"/>
          </p:nvPr>
        </p:nvSpPr>
        <p:spPr>
          <a:xfrm>
            <a:off x="213175" y="1541275"/>
            <a:ext cx="3575400" cy="28002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EDA TASK 1 Distribusi hari seorang pasien muncul gejala sampai meninggal:</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sz="1600"/>
              <a:t>Distribusinya cenderung positively skewed. Kami melakukan feature engineering kolom confirmed_died yang menunjukkan apakah pasien meninggal dan died_symptoms_delta yang menunjukkan waktu dari bergejala hingga meninggal.</a:t>
            </a:r>
            <a:endParaRPr sz="1600"/>
          </a:p>
        </p:txBody>
      </p:sp>
      <p:sp>
        <p:nvSpPr>
          <p:cNvPr id="587" name="Google Shape;587;p34"/>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8" name="Google Shape;588;p34"/>
          <p:cNvPicPr preferRelativeResize="0"/>
          <p:nvPr/>
        </p:nvPicPr>
        <p:blipFill>
          <a:blip r:embed="rId3">
            <a:alphaModFix/>
          </a:blip>
          <a:stretch>
            <a:fillRect/>
          </a:stretch>
        </p:blipFill>
        <p:spPr>
          <a:xfrm>
            <a:off x="4087350" y="1445425"/>
            <a:ext cx="4761725" cy="29919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5"/>
          <p:cNvSpPr txBox="1"/>
          <p:nvPr>
            <p:ph idx="4294967295" type="body"/>
          </p:nvPr>
        </p:nvSpPr>
        <p:spPr>
          <a:xfrm>
            <a:off x="213175" y="1906425"/>
            <a:ext cx="3575400" cy="23100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EDA TASK 2 Distribusi hari seorang pasien masuk ICU sampai meninggal:</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sz="1600"/>
              <a:t>Mirip dengan task sebelumnya, yaitu positively skewed. Kali ini, kami membuat kolom died_icu_delta yang menunjukkan waktu dari masuk ICU hingga meninggal.</a:t>
            </a:r>
            <a:endParaRPr sz="1600"/>
          </a:p>
        </p:txBody>
      </p:sp>
      <p:sp>
        <p:nvSpPr>
          <p:cNvPr id="594" name="Google Shape;594;p35"/>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5" name="Google Shape;595;p35"/>
          <p:cNvPicPr preferRelativeResize="0"/>
          <p:nvPr/>
        </p:nvPicPr>
        <p:blipFill>
          <a:blip r:embed="rId3">
            <a:alphaModFix/>
          </a:blip>
          <a:stretch>
            <a:fillRect/>
          </a:stretch>
        </p:blipFill>
        <p:spPr>
          <a:xfrm>
            <a:off x="3913275" y="1719950"/>
            <a:ext cx="5050625" cy="2682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6"/>
          <p:cNvSpPr txBox="1"/>
          <p:nvPr>
            <p:ph idx="4294967295" type="body"/>
          </p:nvPr>
        </p:nvSpPr>
        <p:spPr>
          <a:xfrm>
            <a:off x="249250" y="1664375"/>
            <a:ext cx="3575400" cy="28944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EDA TASK 3 hubungan antara sex seseorang yang positif covid-19 dengan meninggalnya mereka:</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sz="1600"/>
              <a:t>Kami memfilter yang positif saja, lalu membandingkan fatality rate (yang meninggal di antara yang positif) antara male dan female. Berdasarkan dataset, fatality rate male lebih tinggi sekitar 10% dibandingkan female.</a:t>
            </a:r>
            <a:endParaRPr sz="1600"/>
          </a:p>
        </p:txBody>
      </p:sp>
      <p:sp>
        <p:nvSpPr>
          <p:cNvPr id="601" name="Google Shape;601;p36"/>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36"/>
          <p:cNvPicPr preferRelativeResize="0"/>
          <p:nvPr/>
        </p:nvPicPr>
        <p:blipFill>
          <a:blip r:embed="rId3">
            <a:alphaModFix/>
          </a:blip>
          <a:stretch>
            <a:fillRect/>
          </a:stretch>
        </p:blipFill>
        <p:spPr>
          <a:xfrm>
            <a:off x="4624325" y="1337047"/>
            <a:ext cx="3788125" cy="354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7"/>
          <p:cNvSpPr txBox="1"/>
          <p:nvPr>
            <p:ph idx="4294967295" type="body"/>
          </p:nvPr>
        </p:nvSpPr>
        <p:spPr>
          <a:xfrm>
            <a:off x="175350" y="91475"/>
            <a:ext cx="8793300" cy="5919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sz="1800">
                <a:solidFill>
                  <a:schemeClr val="accent1"/>
                </a:solidFill>
                <a:latin typeface="Oswald"/>
                <a:ea typeface="Oswald"/>
                <a:cs typeface="Oswald"/>
                <a:sym typeface="Oswald"/>
              </a:rPr>
              <a:t>EDA TASK 4: Bagaimana hubungan antara age seseorang dengan meninggalnya mereka?</a:t>
            </a:r>
            <a:endParaRPr sz="1400">
              <a:solidFill>
                <a:schemeClr val="accent1"/>
              </a:solidFill>
            </a:endParaRPr>
          </a:p>
        </p:txBody>
      </p:sp>
      <p:sp>
        <p:nvSpPr>
          <p:cNvPr id="608" name="Google Shape;608;p37"/>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9" name="Google Shape;609;p37"/>
          <p:cNvPicPr preferRelativeResize="0"/>
          <p:nvPr/>
        </p:nvPicPr>
        <p:blipFill>
          <a:blip r:embed="rId3">
            <a:alphaModFix/>
          </a:blip>
          <a:stretch>
            <a:fillRect/>
          </a:stretch>
        </p:blipFill>
        <p:spPr>
          <a:xfrm>
            <a:off x="170925" y="683375"/>
            <a:ext cx="8424374" cy="429501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8"/>
          <p:cNvSpPr txBox="1"/>
          <p:nvPr>
            <p:ph idx="4294967295" type="body"/>
          </p:nvPr>
        </p:nvSpPr>
        <p:spPr>
          <a:xfrm>
            <a:off x="146150" y="1469600"/>
            <a:ext cx="3575400" cy="31602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EDA TASK 5 hubungan banyaknya penyakit komorbid yang dimiliki seseorang dengan meninggalnya mereka?:</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sz="1600"/>
              <a:t>Semakin banyak komorbid, semakin tinggi fatality rate (ada pengecualian pada jumlah komorbid tertinggi yang justru menurun). Namun, secara umum trend-nya adalah peningkatan fatality rate seiring dengan meningkatnya jumlah komorbid.</a:t>
            </a:r>
            <a:endParaRPr sz="1600"/>
          </a:p>
        </p:txBody>
      </p:sp>
      <p:sp>
        <p:nvSpPr>
          <p:cNvPr id="615" name="Google Shape;615;p38"/>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6" name="Google Shape;616;p38"/>
          <p:cNvPicPr preferRelativeResize="0"/>
          <p:nvPr/>
        </p:nvPicPr>
        <p:blipFill>
          <a:blip r:embed="rId3">
            <a:alphaModFix/>
          </a:blip>
          <a:stretch>
            <a:fillRect/>
          </a:stretch>
        </p:blipFill>
        <p:spPr>
          <a:xfrm>
            <a:off x="3922525" y="1408250"/>
            <a:ext cx="5050624" cy="32829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9"/>
          <p:cNvSpPr txBox="1"/>
          <p:nvPr>
            <p:ph idx="4294967295" type="body"/>
          </p:nvPr>
        </p:nvSpPr>
        <p:spPr>
          <a:xfrm>
            <a:off x="118450" y="1315203"/>
            <a:ext cx="3575400" cy="31263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EDA TASK 6 Penyakit komorbid apa yang paling berkorelasi dengan meninggalnya pasien:</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sz="1600"/>
              <a:t>Kami membandingkan fatality rate yang meninggal berdasarkan berbagai komorbid dan positif Covid-19. Hasilnya Copd (penyakit paru-paru yang menghalangi aliran udara dan membuat sulit bernapas) menjadi komorbid dengan fatality rate tertinggi, yaitu 39.36%.</a:t>
            </a:r>
            <a:endParaRPr sz="1600"/>
          </a:p>
        </p:txBody>
      </p:sp>
      <p:sp>
        <p:nvSpPr>
          <p:cNvPr id="622" name="Google Shape;622;p39"/>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3" name="Google Shape;623;p39"/>
          <p:cNvPicPr preferRelativeResize="0"/>
          <p:nvPr/>
        </p:nvPicPr>
        <p:blipFill>
          <a:blip r:embed="rId3">
            <a:alphaModFix/>
          </a:blip>
          <a:stretch>
            <a:fillRect/>
          </a:stretch>
        </p:blipFill>
        <p:spPr>
          <a:xfrm>
            <a:off x="4051800" y="311113"/>
            <a:ext cx="4603943" cy="4521287"/>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0"/>
          <p:cNvSpPr txBox="1"/>
          <p:nvPr>
            <p:ph idx="4294967295" type="body"/>
          </p:nvPr>
        </p:nvSpPr>
        <p:spPr>
          <a:xfrm>
            <a:off x="360925" y="1321050"/>
            <a:ext cx="3575400" cy="33102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CLUSTERING</a:t>
            </a:r>
            <a:endParaRPr b="1">
              <a:solidFill>
                <a:srgbClr val="FFFFFF"/>
              </a:solidFill>
              <a:latin typeface="Oswald"/>
              <a:ea typeface="Oswald"/>
              <a:cs typeface="Oswald"/>
              <a:sym typeface="Oswald"/>
            </a:endParaRPr>
          </a:p>
          <a:p>
            <a:pPr indent="0" lvl="0" marL="0" rtl="0" algn="just">
              <a:spcBef>
                <a:spcPts val="600"/>
              </a:spcBef>
              <a:spcAft>
                <a:spcPts val="0"/>
              </a:spcAft>
              <a:buNone/>
            </a:pPr>
            <a:r>
              <a:rPr lang="en"/>
              <a:t>Analisis cluster yang dapat terbentuk pada pasien yang terdeteksi positif Covid-19, lalu menjelaskan karakteristik masing-masing cluster yang didapatkan. Proses ini dapat menjawab pertanyaan “di antara orang yang positif covid, apakah ada polanya?”.</a:t>
            </a:r>
            <a:endParaRPr/>
          </a:p>
        </p:txBody>
      </p:sp>
      <p:sp>
        <p:nvSpPr>
          <p:cNvPr id="629" name="Google Shape;629;p40"/>
          <p:cNvSpPr txBox="1"/>
          <p:nvPr>
            <p:ph idx="12" type="sldNum"/>
          </p:nvPr>
        </p:nvSpPr>
        <p:spPr>
          <a:xfrm>
            <a:off x="8595300" y="4826088"/>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0" name="Google Shape;630;p40"/>
          <p:cNvPicPr preferRelativeResize="0"/>
          <p:nvPr/>
        </p:nvPicPr>
        <p:blipFill>
          <a:blip r:embed="rId3">
            <a:alphaModFix/>
          </a:blip>
          <a:stretch>
            <a:fillRect/>
          </a:stretch>
        </p:blipFill>
        <p:spPr>
          <a:xfrm>
            <a:off x="4274350" y="1347337"/>
            <a:ext cx="4387101" cy="3039825"/>
          </a:xfrm>
          <a:prstGeom prst="rect">
            <a:avLst/>
          </a:prstGeom>
          <a:noFill/>
          <a:ln cap="flat" cmpd="sng" w="28575">
            <a:solidFill>
              <a:schemeClr val="accent2"/>
            </a:solidFill>
            <a:prstDash val="solid"/>
            <a:round/>
            <a:headEnd len="sm" w="sm" type="none"/>
            <a:tailEnd len="sm" w="sm" type="none"/>
          </a:ln>
        </p:spPr>
      </p:pic>
      <p:sp>
        <p:nvSpPr>
          <p:cNvPr id="631" name="Google Shape;631;p40"/>
          <p:cNvSpPr txBox="1"/>
          <p:nvPr/>
        </p:nvSpPr>
        <p:spPr>
          <a:xfrm>
            <a:off x="4330100" y="4472100"/>
            <a:ext cx="427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Catatan: visualisasi hanya contoh, tidak berhubungan dengan dataset.</a:t>
            </a:r>
            <a:endParaRPr sz="110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1"/>
          <p:cNvSpPr txBox="1"/>
          <p:nvPr/>
        </p:nvSpPr>
        <p:spPr>
          <a:xfrm>
            <a:off x="989850" y="1245050"/>
            <a:ext cx="71643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Source Sans Pro"/>
                <a:ea typeface="Source Sans Pro"/>
                <a:cs typeface="Source Sans Pro"/>
                <a:sym typeface="Source Sans Pro"/>
              </a:rPr>
              <a:t>Dikarenakan pada dataset kami terdapat banyak data categorical, kami memutuskan untuk hanya melakukan clustering pada feature age dan died_symptoms_delta (rentang waktu kematian seseorang mulai dari terkena gejala covid).</a:t>
            </a:r>
            <a:endParaRPr sz="1700">
              <a:latin typeface="Source Sans Pro"/>
              <a:ea typeface="Source Sans Pro"/>
              <a:cs typeface="Source Sans Pro"/>
              <a:sym typeface="Source Sans Pro"/>
            </a:endParaRPr>
          </a:p>
        </p:txBody>
      </p:sp>
      <p:pic>
        <p:nvPicPr>
          <p:cNvPr id="637" name="Google Shape;637;p41"/>
          <p:cNvPicPr preferRelativeResize="0"/>
          <p:nvPr/>
        </p:nvPicPr>
        <p:blipFill>
          <a:blip r:embed="rId3">
            <a:alphaModFix/>
          </a:blip>
          <a:stretch>
            <a:fillRect/>
          </a:stretch>
        </p:blipFill>
        <p:spPr>
          <a:xfrm>
            <a:off x="1038225" y="2628950"/>
            <a:ext cx="7067550" cy="16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2"/>
          <p:cNvSpPr txBox="1"/>
          <p:nvPr/>
        </p:nvSpPr>
        <p:spPr>
          <a:xfrm>
            <a:off x="1990038" y="1071550"/>
            <a:ext cx="494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Hasil Plot Age &amp; Delta</a:t>
            </a:r>
            <a:endParaRPr b="1" sz="1600">
              <a:latin typeface="Source Sans Pro"/>
              <a:ea typeface="Source Sans Pro"/>
              <a:cs typeface="Source Sans Pro"/>
              <a:sym typeface="Source Sans Pro"/>
            </a:endParaRPr>
          </a:p>
        </p:txBody>
      </p:sp>
      <p:pic>
        <p:nvPicPr>
          <p:cNvPr id="643" name="Google Shape;643;p42"/>
          <p:cNvPicPr preferRelativeResize="0"/>
          <p:nvPr/>
        </p:nvPicPr>
        <p:blipFill>
          <a:blip r:embed="rId3">
            <a:alphaModFix/>
          </a:blip>
          <a:stretch>
            <a:fillRect/>
          </a:stretch>
        </p:blipFill>
        <p:spPr>
          <a:xfrm>
            <a:off x="1540175" y="1716275"/>
            <a:ext cx="6063634" cy="308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43"/>
          <p:cNvPicPr preferRelativeResize="0"/>
          <p:nvPr/>
        </p:nvPicPr>
        <p:blipFill>
          <a:blip r:embed="rId3">
            <a:alphaModFix/>
          </a:blip>
          <a:stretch>
            <a:fillRect/>
          </a:stretch>
        </p:blipFill>
        <p:spPr>
          <a:xfrm>
            <a:off x="2057400" y="1907750"/>
            <a:ext cx="5029200" cy="2628900"/>
          </a:xfrm>
          <a:prstGeom prst="rect">
            <a:avLst/>
          </a:prstGeom>
          <a:noFill/>
          <a:ln>
            <a:noFill/>
          </a:ln>
        </p:spPr>
      </p:pic>
      <p:sp>
        <p:nvSpPr>
          <p:cNvPr id="649" name="Google Shape;649;p43"/>
          <p:cNvSpPr txBox="1"/>
          <p:nvPr/>
        </p:nvSpPr>
        <p:spPr>
          <a:xfrm>
            <a:off x="2928900" y="1285875"/>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Melakukan Standarisasi</a:t>
            </a:r>
            <a:endParaRPr b="1" sz="17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Anggota </a:t>
            </a:r>
            <a:r>
              <a:rPr lang="en" sz="1800">
                <a:solidFill>
                  <a:schemeClr val="dk1"/>
                </a:solidFill>
                <a:latin typeface="Source Sans Pro"/>
                <a:ea typeface="Source Sans Pro"/>
                <a:cs typeface="Source Sans Pro"/>
                <a:sym typeface="Source Sans Pro"/>
              </a:rPr>
              <a:t>Kelompok Regression:</a:t>
            </a:r>
            <a:endParaRPr sz="1800">
              <a:solidFill>
                <a:schemeClr val="dk1"/>
              </a:solidFill>
              <a:latin typeface="Source Sans Pro"/>
              <a:ea typeface="Source Sans Pro"/>
              <a:cs typeface="Source Sans Pro"/>
              <a:sym typeface="Source Sans Pro"/>
            </a:endParaRPr>
          </a:p>
        </p:txBody>
      </p:sp>
      <p:sp>
        <p:nvSpPr>
          <p:cNvPr id="516" name="Google Shape;516;p26"/>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a:t>David Alexander (2006596062)</a:t>
            </a:r>
            <a:endParaRPr/>
          </a:p>
          <a:p>
            <a:pPr indent="-355600" lvl="0" marL="457200" rtl="0" algn="l">
              <a:spcBef>
                <a:spcPts val="0"/>
              </a:spcBef>
              <a:spcAft>
                <a:spcPts val="0"/>
              </a:spcAft>
              <a:buSzPts val="2000"/>
              <a:buAutoNum type="arabicPeriod"/>
            </a:pPr>
            <a:r>
              <a:rPr lang="en"/>
              <a:t>Muhammad Imam Luthfi Balaka (2006524290)</a:t>
            </a:r>
            <a:endParaRPr/>
          </a:p>
          <a:p>
            <a:pPr indent="-355600" lvl="0" marL="457200" rtl="0" algn="l">
              <a:spcBef>
                <a:spcPts val="0"/>
              </a:spcBef>
              <a:spcAft>
                <a:spcPts val="0"/>
              </a:spcAft>
              <a:buSzPts val="2000"/>
              <a:buAutoNum type="arabicPeriod"/>
            </a:pPr>
            <a:r>
              <a:rPr lang="en"/>
              <a:t>Ramdhan Firdaus Amelia (2006595753)</a:t>
            </a:r>
            <a:endParaRPr/>
          </a:p>
          <a:p>
            <a:pPr indent="-355600" lvl="0" marL="457200" rtl="0" algn="l">
              <a:spcBef>
                <a:spcPts val="0"/>
              </a:spcBef>
              <a:spcAft>
                <a:spcPts val="0"/>
              </a:spcAft>
              <a:buSzPts val="2000"/>
              <a:buAutoNum type="arabicPeriod"/>
            </a:pPr>
            <a:r>
              <a:rPr lang="en"/>
              <a:t>Taufik Pragusga (2006595980)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4"/>
          <p:cNvSpPr txBox="1"/>
          <p:nvPr/>
        </p:nvSpPr>
        <p:spPr>
          <a:xfrm>
            <a:off x="2877863" y="959275"/>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Elbow Method</a:t>
            </a:r>
            <a:endParaRPr b="1" sz="1700">
              <a:latin typeface="Source Sans Pro"/>
              <a:ea typeface="Source Sans Pro"/>
              <a:cs typeface="Source Sans Pro"/>
              <a:sym typeface="Source Sans Pro"/>
            </a:endParaRPr>
          </a:p>
        </p:txBody>
      </p:sp>
      <p:pic>
        <p:nvPicPr>
          <p:cNvPr id="655" name="Google Shape;655;p44"/>
          <p:cNvPicPr preferRelativeResize="0"/>
          <p:nvPr/>
        </p:nvPicPr>
        <p:blipFill>
          <a:blip r:embed="rId3">
            <a:alphaModFix/>
          </a:blip>
          <a:stretch>
            <a:fillRect/>
          </a:stretch>
        </p:blipFill>
        <p:spPr>
          <a:xfrm>
            <a:off x="2576875" y="1405675"/>
            <a:ext cx="3888199" cy="365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5"/>
          <p:cNvSpPr txBox="1"/>
          <p:nvPr/>
        </p:nvSpPr>
        <p:spPr>
          <a:xfrm>
            <a:off x="2928900" y="1285875"/>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Silhouette Visualization</a:t>
            </a:r>
            <a:endParaRPr b="1" sz="1700">
              <a:latin typeface="Source Sans Pro"/>
              <a:ea typeface="Source Sans Pro"/>
              <a:cs typeface="Source Sans Pro"/>
              <a:sym typeface="Source Sans Pro"/>
            </a:endParaRPr>
          </a:p>
        </p:txBody>
      </p:sp>
      <p:pic>
        <p:nvPicPr>
          <p:cNvPr id="661" name="Google Shape;661;p45"/>
          <p:cNvPicPr preferRelativeResize="0"/>
          <p:nvPr/>
        </p:nvPicPr>
        <p:blipFill>
          <a:blip r:embed="rId3">
            <a:alphaModFix/>
          </a:blip>
          <a:stretch>
            <a:fillRect/>
          </a:stretch>
        </p:blipFill>
        <p:spPr>
          <a:xfrm>
            <a:off x="1612100" y="1803025"/>
            <a:ext cx="5919791" cy="310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6"/>
          <p:cNvSpPr txBox="1"/>
          <p:nvPr/>
        </p:nvSpPr>
        <p:spPr>
          <a:xfrm>
            <a:off x="2867675" y="204125"/>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K-means Model</a:t>
            </a:r>
            <a:endParaRPr b="1" sz="1700">
              <a:latin typeface="Source Sans Pro"/>
              <a:ea typeface="Source Sans Pro"/>
              <a:cs typeface="Source Sans Pro"/>
              <a:sym typeface="Source Sans Pro"/>
            </a:endParaRPr>
          </a:p>
        </p:txBody>
      </p:sp>
      <p:pic>
        <p:nvPicPr>
          <p:cNvPr id="667" name="Google Shape;667;p46"/>
          <p:cNvPicPr preferRelativeResize="0"/>
          <p:nvPr/>
        </p:nvPicPr>
        <p:blipFill>
          <a:blip r:embed="rId3">
            <a:alphaModFix/>
          </a:blip>
          <a:stretch>
            <a:fillRect/>
          </a:stretch>
        </p:blipFill>
        <p:spPr>
          <a:xfrm>
            <a:off x="2632188" y="762776"/>
            <a:ext cx="3879625" cy="4183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7"/>
          <p:cNvSpPr txBox="1"/>
          <p:nvPr/>
        </p:nvSpPr>
        <p:spPr>
          <a:xfrm>
            <a:off x="2928900" y="1245050"/>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Silhouette Score</a:t>
            </a:r>
            <a:endParaRPr b="1" sz="1700">
              <a:latin typeface="Source Sans Pro"/>
              <a:ea typeface="Source Sans Pro"/>
              <a:cs typeface="Source Sans Pro"/>
              <a:sym typeface="Source Sans Pro"/>
            </a:endParaRPr>
          </a:p>
        </p:txBody>
      </p:sp>
      <p:pic>
        <p:nvPicPr>
          <p:cNvPr id="673" name="Google Shape;673;p47"/>
          <p:cNvPicPr preferRelativeResize="0"/>
          <p:nvPr/>
        </p:nvPicPr>
        <p:blipFill>
          <a:blip r:embed="rId3">
            <a:alphaModFix/>
          </a:blip>
          <a:stretch>
            <a:fillRect/>
          </a:stretch>
        </p:blipFill>
        <p:spPr>
          <a:xfrm>
            <a:off x="1709738" y="2088775"/>
            <a:ext cx="5724525" cy="126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8"/>
          <p:cNvSpPr txBox="1"/>
          <p:nvPr/>
        </p:nvSpPr>
        <p:spPr>
          <a:xfrm>
            <a:off x="2928900" y="1245050"/>
            <a:ext cx="3286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Kesimpulan</a:t>
            </a:r>
            <a:endParaRPr b="1" sz="1700">
              <a:latin typeface="Source Sans Pro"/>
              <a:ea typeface="Source Sans Pro"/>
              <a:cs typeface="Source Sans Pro"/>
              <a:sym typeface="Source Sans Pro"/>
            </a:endParaRPr>
          </a:p>
        </p:txBody>
      </p:sp>
      <p:sp>
        <p:nvSpPr>
          <p:cNvPr id="679" name="Google Shape;679;p48"/>
          <p:cNvSpPr txBox="1"/>
          <p:nvPr/>
        </p:nvSpPr>
        <p:spPr>
          <a:xfrm>
            <a:off x="2214150" y="1919950"/>
            <a:ext cx="47157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Source Sans Pro"/>
                <a:ea typeface="Source Sans Pro"/>
                <a:cs typeface="Source Sans Pro"/>
                <a:sym typeface="Source Sans Pro"/>
              </a:rPr>
              <a:t>Dari hasil clustering, dapat disimpulkan bahwa orang-orang yang berusia sangat muda dan sangat tua memiliki durasi kematian yang relatif lebih rendah (lebih cepat meninggal) daripada orang yang berusia dewasa-tua (sekitar 40-70 tahun)</a:t>
            </a:r>
            <a:endParaRPr b="1" sz="1700">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9"/>
          <p:cNvSpPr txBox="1"/>
          <p:nvPr>
            <p:ph idx="4294967295" type="body"/>
          </p:nvPr>
        </p:nvSpPr>
        <p:spPr>
          <a:xfrm>
            <a:off x="451350" y="1323900"/>
            <a:ext cx="7725900" cy="141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KLASIFIKASI</a:t>
            </a:r>
            <a:endParaRPr b="1">
              <a:solidFill>
                <a:srgbClr val="FFFFFF"/>
              </a:solidFill>
              <a:latin typeface="Oswald"/>
              <a:ea typeface="Oswald"/>
              <a:cs typeface="Oswald"/>
              <a:sym typeface="Oswald"/>
            </a:endParaRPr>
          </a:p>
          <a:p>
            <a:pPr indent="0" lvl="0" marL="0" rtl="0" algn="just">
              <a:spcBef>
                <a:spcPts val="600"/>
              </a:spcBef>
              <a:spcAft>
                <a:spcPts val="0"/>
              </a:spcAft>
              <a:buNone/>
            </a:pPr>
            <a:r>
              <a:rPr lang="en"/>
              <a:t>Kami akan melatih suatu model untuk memprediksi apakah seseorang meninggal setelah terdeteksi positif Covid-19.</a:t>
            </a:r>
            <a:endParaRPr/>
          </a:p>
        </p:txBody>
      </p:sp>
      <p:sp>
        <p:nvSpPr>
          <p:cNvPr id="685" name="Google Shape;685;p4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0"/>
          <p:cNvSpPr txBox="1"/>
          <p:nvPr>
            <p:ph idx="4294967295" type="body"/>
          </p:nvPr>
        </p:nvSpPr>
        <p:spPr>
          <a:xfrm>
            <a:off x="451350" y="132390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solidFill>
                  <a:srgbClr val="FFFFFF"/>
                </a:solidFill>
                <a:latin typeface="Oswald"/>
                <a:ea typeface="Oswald"/>
                <a:cs typeface="Oswald"/>
                <a:sym typeface="Oswald"/>
              </a:rPr>
              <a:t>Train Test Split</a:t>
            </a:r>
            <a:endParaRPr sz="2300"/>
          </a:p>
        </p:txBody>
      </p:sp>
      <p:sp>
        <p:nvSpPr>
          <p:cNvPr id="691" name="Google Shape;691;p5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2" name="Google Shape;692;p50"/>
          <p:cNvPicPr preferRelativeResize="0"/>
          <p:nvPr/>
        </p:nvPicPr>
        <p:blipFill>
          <a:blip r:embed="rId3">
            <a:alphaModFix/>
          </a:blip>
          <a:stretch>
            <a:fillRect/>
          </a:stretch>
        </p:blipFill>
        <p:spPr>
          <a:xfrm>
            <a:off x="152400" y="2151900"/>
            <a:ext cx="8839200" cy="12128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1"/>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Try Models</a:t>
            </a:r>
            <a:endParaRPr sz="2300"/>
          </a:p>
        </p:txBody>
      </p:sp>
      <p:sp>
        <p:nvSpPr>
          <p:cNvPr id="698" name="Google Shape;698;p5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9" name="Google Shape;699;p51"/>
          <p:cNvPicPr preferRelativeResize="0"/>
          <p:nvPr/>
        </p:nvPicPr>
        <p:blipFill>
          <a:blip r:embed="rId3">
            <a:alphaModFix/>
          </a:blip>
          <a:stretch>
            <a:fillRect/>
          </a:stretch>
        </p:blipFill>
        <p:spPr>
          <a:xfrm>
            <a:off x="0" y="1462762"/>
            <a:ext cx="4409325" cy="2217975"/>
          </a:xfrm>
          <a:prstGeom prst="rect">
            <a:avLst/>
          </a:prstGeom>
          <a:noFill/>
          <a:ln>
            <a:noFill/>
          </a:ln>
        </p:spPr>
      </p:pic>
      <p:pic>
        <p:nvPicPr>
          <p:cNvPr id="700" name="Google Shape;700;p51"/>
          <p:cNvPicPr preferRelativeResize="0"/>
          <p:nvPr/>
        </p:nvPicPr>
        <p:blipFill>
          <a:blip r:embed="rId4">
            <a:alphaModFix/>
          </a:blip>
          <a:stretch>
            <a:fillRect/>
          </a:stretch>
        </p:blipFill>
        <p:spPr>
          <a:xfrm>
            <a:off x="4469250" y="1475225"/>
            <a:ext cx="4674750" cy="26511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2"/>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Score Visualization</a:t>
            </a:r>
            <a:endParaRPr sz="2300"/>
          </a:p>
        </p:txBody>
      </p:sp>
      <p:sp>
        <p:nvSpPr>
          <p:cNvPr id="706" name="Google Shape;706;p5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7" name="Google Shape;707;p52"/>
          <p:cNvPicPr preferRelativeResize="0"/>
          <p:nvPr/>
        </p:nvPicPr>
        <p:blipFill>
          <a:blip r:embed="rId3">
            <a:alphaModFix/>
          </a:blip>
          <a:stretch>
            <a:fillRect/>
          </a:stretch>
        </p:blipFill>
        <p:spPr>
          <a:xfrm>
            <a:off x="345450" y="1034925"/>
            <a:ext cx="3274462" cy="3983751"/>
          </a:xfrm>
          <a:prstGeom prst="rect">
            <a:avLst/>
          </a:prstGeom>
          <a:noFill/>
          <a:ln>
            <a:noFill/>
          </a:ln>
        </p:spPr>
      </p:pic>
      <p:pic>
        <p:nvPicPr>
          <p:cNvPr id="708" name="Google Shape;708;p52"/>
          <p:cNvPicPr preferRelativeResize="0"/>
          <p:nvPr/>
        </p:nvPicPr>
        <p:blipFill>
          <a:blip r:embed="rId4">
            <a:alphaModFix/>
          </a:blip>
          <a:stretch>
            <a:fillRect/>
          </a:stretch>
        </p:blipFill>
        <p:spPr>
          <a:xfrm>
            <a:off x="5551162" y="1034925"/>
            <a:ext cx="3275050" cy="398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3"/>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Grid Search for Best Hyperparameters</a:t>
            </a:r>
            <a:endParaRPr sz="2300"/>
          </a:p>
        </p:txBody>
      </p:sp>
      <p:sp>
        <p:nvSpPr>
          <p:cNvPr id="714" name="Google Shape;714;p5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5" name="Google Shape;715;p53"/>
          <p:cNvPicPr preferRelativeResize="0"/>
          <p:nvPr/>
        </p:nvPicPr>
        <p:blipFill>
          <a:blip r:embed="rId3">
            <a:alphaModFix/>
          </a:blip>
          <a:stretch>
            <a:fillRect/>
          </a:stretch>
        </p:blipFill>
        <p:spPr>
          <a:xfrm>
            <a:off x="549700" y="854950"/>
            <a:ext cx="7446447" cy="39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7"/>
          <p:cNvSpPr txBox="1"/>
          <p:nvPr>
            <p:ph type="title"/>
          </p:nvPr>
        </p:nvSpPr>
        <p:spPr>
          <a:xfrm>
            <a:off x="1073700" y="125275"/>
            <a:ext cx="6996600" cy="53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Latar Belakang</a:t>
            </a:r>
            <a:endParaRPr sz="2400">
              <a:solidFill>
                <a:schemeClr val="accent2"/>
              </a:solidFill>
            </a:endParaRPr>
          </a:p>
        </p:txBody>
      </p:sp>
      <p:sp>
        <p:nvSpPr>
          <p:cNvPr id="522" name="Google Shape;522;p27"/>
          <p:cNvSpPr txBox="1"/>
          <p:nvPr>
            <p:ph idx="1" type="body"/>
          </p:nvPr>
        </p:nvSpPr>
        <p:spPr>
          <a:xfrm>
            <a:off x="60600" y="660175"/>
            <a:ext cx="9022800" cy="35895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sz="2100">
                <a:solidFill>
                  <a:srgbClr val="595959"/>
                </a:solidFill>
              </a:rPr>
              <a:t>Kejadian munculnya Covid-19 banyak menimbulkan kerugian bagi masyarakat dunia. Virus ini dapat menimbulkan dampak yang sangat fatal bagi kesehatan dan kasus kematiannya pun sangat besar. Hal tersebut banyak terjadi karena para pengidapnya tidak mengetahui bahwa dirinya sudah terpapar oleh virus ini.</a:t>
            </a:r>
            <a:endParaRPr sz="2100">
              <a:solidFill>
                <a:srgbClr val="595959"/>
              </a:solidFill>
            </a:endParaRPr>
          </a:p>
          <a:p>
            <a:pPr indent="457200" lvl="0" marL="0" rtl="0" algn="just">
              <a:lnSpc>
                <a:spcPct val="115000"/>
              </a:lnSpc>
              <a:spcBef>
                <a:spcPts val="1200"/>
              </a:spcBef>
              <a:spcAft>
                <a:spcPts val="1200"/>
              </a:spcAft>
              <a:buNone/>
            </a:pPr>
            <a:r>
              <a:rPr lang="en" sz="2100">
                <a:solidFill>
                  <a:srgbClr val="595959"/>
                </a:solidFill>
              </a:rPr>
              <a:t>Dengan penyebaran Covid-19 yang sangat cepat dan agak sulitnya untuk mengetahui seseorang sudah terpapar atau belum, dibutuhkan suatu solusi untuk memprediksi kondisi seseorang yang berhubungan dengan Covid-19 ini.</a:t>
            </a:r>
            <a:endParaRPr sz="2100"/>
          </a:p>
        </p:txBody>
      </p:sp>
      <p:sp>
        <p:nvSpPr>
          <p:cNvPr id="523" name="Google Shape;523;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4"/>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Train Model</a:t>
            </a:r>
            <a:endParaRPr sz="2300"/>
          </a:p>
        </p:txBody>
      </p:sp>
      <p:sp>
        <p:nvSpPr>
          <p:cNvPr id="721" name="Google Shape;721;p5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2" name="Google Shape;722;p54"/>
          <p:cNvPicPr preferRelativeResize="0"/>
          <p:nvPr/>
        </p:nvPicPr>
        <p:blipFill>
          <a:blip r:embed="rId3">
            <a:alphaModFix/>
          </a:blip>
          <a:stretch>
            <a:fillRect/>
          </a:stretch>
        </p:blipFill>
        <p:spPr>
          <a:xfrm>
            <a:off x="152400" y="1007350"/>
            <a:ext cx="7334250" cy="242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5"/>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View Metrics</a:t>
            </a:r>
            <a:endParaRPr sz="2300"/>
          </a:p>
        </p:txBody>
      </p:sp>
      <p:sp>
        <p:nvSpPr>
          <p:cNvPr id="728" name="Google Shape;728;p5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9" name="Google Shape;729;p55"/>
          <p:cNvPicPr preferRelativeResize="0"/>
          <p:nvPr/>
        </p:nvPicPr>
        <p:blipFill>
          <a:blip r:embed="rId3">
            <a:alphaModFix/>
          </a:blip>
          <a:stretch>
            <a:fillRect/>
          </a:stretch>
        </p:blipFill>
        <p:spPr>
          <a:xfrm>
            <a:off x="152400" y="1007350"/>
            <a:ext cx="8251976" cy="31002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6"/>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Oversample with SMOTE</a:t>
            </a:r>
            <a:endParaRPr sz="2300"/>
          </a:p>
        </p:txBody>
      </p:sp>
      <p:sp>
        <p:nvSpPr>
          <p:cNvPr id="735" name="Google Shape;735;p5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6" name="Google Shape;736;p56"/>
          <p:cNvPicPr preferRelativeResize="0"/>
          <p:nvPr/>
        </p:nvPicPr>
        <p:blipFill>
          <a:blip r:embed="rId3">
            <a:alphaModFix/>
          </a:blip>
          <a:stretch>
            <a:fillRect/>
          </a:stretch>
        </p:blipFill>
        <p:spPr>
          <a:xfrm>
            <a:off x="152400" y="1007350"/>
            <a:ext cx="6602378" cy="3983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pic>
        <p:nvPicPr>
          <p:cNvPr id="741" name="Google Shape;741;p57"/>
          <p:cNvPicPr preferRelativeResize="0"/>
          <p:nvPr/>
        </p:nvPicPr>
        <p:blipFill>
          <a:blip r:embed="rId3">
            <a:alphaModFix/>
          </a:blip>
          <a:stretch>
            <a:fillRect/>
          </a:stretch>
        </p:blipFill>
        <p:spPr>
          <a:xfrm>
            <a:off x="152400" y="152400"/>
            <a:ext cx="8190017"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8"/>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Oversample with Borderline SMOTE</a:t>
            </a:r>
            <a:endParaRPr sz="2300"/>
          </a:p>
        </p:txBody>
      </p:sp>
      <p:sp>
        <p:nvSpPr>
          <p:cNvPr id="747" name="Google Shape;747;p5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8" name="Google Shape;748;p58"/>
          <p:cNvPicPr preferRelativeResize="0"/>
          <p:nvPr/>
        </p:nvPicPr>
        <p:blipFill>
          <a:blip r:embed="rId3">
            <a:alphaModFix/>
          </a:blip>
          <a:stretch>
            <a:fillRect/>
          </a:stretch>
        </p:blipFill>
        <p:spPr>
          <a:xfrm>
            <a:off x="152400" y="1007350"/>
            <a:ext cx="6753568" cy="398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59"/>
          <p:cNvPicPr preferRelativeResize="0"/>
          <p:nvPr/>
        </p:nvPicPr>
        <p:blipFill>
          <a:blip r:embed="rId3">
            <a:alphaModFix/>
          </a:blip>
          <a:stretch>
            <a:fillRect/>
          </a:stretch>
        </p:blipFill>
        <p:spPr>
          <a:xfrm>
            <a:off x="152400" y="152400"/>
            <a:ext cx="8196549" cy="48386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0"/>
          <p:cNvSpPr txBox="1"/>
          <p:nvPr>
            <p:ph idx="4294967295" type="body"/>
          </p:nvPr>
        </p:nvSpPr>
        <p:spPr>
          <a:xfrm>
            <a:off x="360925" y="1597300"/>
            <a:ext cx="3575400" cy="18294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b="1" lang="en">
                <a:solidFill>
                  <a:srgbClr val="FFFFFF"/>
                </a:solidFill>
                <a:latin typeface="Oswald"/>
                <a:ea typeface="Oswald"/>
                <a:cs typeface="Oswald"/>
                <a:sym typeface="Oswald"/>
              </a:rPr>
              <a:t>REGRESI</a:t>
            </a:r>
            <a:endParaRPr b="1">
              <a:solidFill>
                <a:srgbClr val="FFFFFF"/>
              </a:solidFill>
              <a:latin typeface="Oswald"/>
              <a:ea typeface="Oswald"/>
              <a:cs typeface="Oswald"/>
              <a:sym typeface="Oswald"/>
            </a:endParaRPr>
          </a:p>
          <a:p>
            <a:pPr indent="0" lvl="0" marL="0" rtl="0" algn="just">
              <a:spcBef>
                <a:spcPts val="600"/>
              </a:spcBef>
              <a:spcAft>
                <a:spcPts val="0"/>
              </a:spcAft>
              <a:buNone/>
            </a:pPr>
            <a:r>
              <a:rPr lang="en"/>
              <a:t>Analisis regresi akan memprediksi durasi seseorang terdeteksi positif sampai hari kematiannya. </a:t>
            </a:r>
            <a:endParaRPr/>
          </a:p>
        </p:txBody>
      </p:sp>
      <p:sp>
        <p:nvSpPr>
          <p:cNvPr id="759" name="Google Shape;759;p6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0" name="Google Shape;760;p60"/>
          <p:cNvPicPr preferRelativeResize="0"/>
          <p:nvPr/>
        </p:nvPicPr>
        <p:blipFill>
          <a:blip r:embed="rId3">
            <a:alphaModFix/>
          </a:blip>
          <a:stretch>
            <a:fillRect/>
          </a:stretch>
        </p:blipFill>
        <p:spPr>
          <a:xfrm>
            <a:off x="4438069" y="1597299"/>
            <a:ext cx="4380031" cy="2991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1"/>
          <p:cNvSpPr txBox="1"/>
          <p:nvPr>
            <p:ph idx="4294967295" type="body"/>
          </p:nvPr>
        </p:nvSpPr>
        <p:spPr>
          <a:xfrm>
            <a:off x="360925" y="1749700"/>
            <a:ext cx="8196000" cy="3228900"/>
          </a:xfrm>
          <a:prstGeom prst="rect">
            <a:avLst/>
          </a:prstGeom>
        </p:spPr>
        <p:txBody>
          <a:bodyPr anchorCtr="0" anchor="b" bIns="91425" lIns="91425" spcFirstLastPara="1" rIns="91425" wrap="square" tIns="91425">
            <a:noAutofit/>
          </a:bodyPr>
          <a:lstStyle/>
          <a:p>
            <a:pPr indent="0" lvl="0" marL="0" rtl="0" algn="just">
              <a:spcBef>
                <a:spcPts val="600"/>
              </a:spcBef>
              <a:spcAft>
                <a:spcPts val="0"/>
              </a:spcAft>
              <a:buNone/>
            </a:pPr>
            <a:r>
              <a:rPr lang="en"/>
              <a:t>Analisis regresi dilakukan dengan menggunakan beberapa kolom pada dataset ini. Kolom yang digunakan pada analisis regresi, yaitu </a:t>
            </a:r>
            <a:endParaRPr/>
          </a:p>
          <a:p>
            <a:pPr indent="-355600" lvl="0" marL="457200" rtl="0" algn="just">
              <a:spcBef>
                <a:spcPts val="600"/>
              </a:spcBef>
              <a:spcAft>
                <a:spcPts val="0"/>
              </a:spcAft>
              <a:buSzPts val="2000"/>
              <a:buChar char="◉"/>
            </a:pPr>
            <a:r>
              <a:rPr lang="en"/>
              <a:t>sex	(jenis kelamin pasien)</a:t>
            </a:r>
            <a:endParaRPr/>
          </a:p>
          <a:p>
            <a:pPr indent="-355600" lvl="0" marL="457200" rtl="0" algn="just">
              <a:spcBef>
                <a:spcPts val="0"/>
              </a:spcBef>
              <a:spcAft>
                <a:spcPts val="0"/>
              </a:spcAft>
              <a:buSzPts val="2000"/>
              <a:buChar char="◉"/>
            </a:pPr>
            <a:r>
              <a:rPr lang="en"/>
              <a:t>patient_type	 (tipe pasien)</a:t>
            </a:r>
            <a:endParaRPr/>
          </a:p>
          <a:p>
            <a:pPr indent="-355600" lvl="0" marL="457200" rtl="0" algn="just">
              <a:spcBef>
                <a:spcPts val="0"/>
              </a:spcBef>
              <a:spcAft>
                <a:spcPts val="0"/>
              </a:spcAft>
              <a:buSzPts val="2000"/>
              <a:buChar char="◉"/>
            </a:pPr>
            <a:r>
              <a:rPr lang="en"/>
              <a:t>age	(umur pasien)</a:t>
            </a:r>
            <a:endParaRPr/>
          </a:p>
          <a:p>
            <a:pPr indent="-355600" lvl="0" marL="457200" rtl="0" algn="just">
              <a:spcBef>
                <a:spcPts val="0"/>
              </a:spcBef>
              <a:spcAft>
                <a:spcPts val="0"/>
              </a:spcAft>
              <a:buSzPts val="2000"/>
              <a:buChar char="◉"/>
            </a:pPr>
            <a:r>
              <a:rPr lang="en"/>
              <a:t>intubed	(di intubasi atau tidaknya pasien)</a:t>
            </a:r>
            <a:endParaRPr/>
          </a:p>
          <a:p>
            <a:pPr indent="-355600" lvl="0" marL="457200" rtl="0" algn="just">
              <a:spcBef>
                <a:spcPts val="0"/>
              </a:spcBef>
              <a:spcAft>
                <a:spcPts val="0"/>
              </a:spcAft>
              <a:buSzPts val="2000"/>
              <a:buChar char="◉"/>
            </a:pPr>
            <a:r>
              <a:rPr lang="en"/>
              <a:t>pregnancy (hamil atau tidaknya pasien)</a:t>
            </a:r>
            <a:endParaRPr/>
          </a:p>
          <a:p>
            <a:pPr indent="-355600" lvl="0" marL="457200" rtl="0" algn="just">
              <a:spcBef>
                <a:spcPts val="0"/>
              </a:spcBef>
              <a:spcAft>
                <a:spcPts val="0"/>
              </a:spcAft>
              <a:buSzPts val="2000"/>
              <a:buChar char="◉"/>
            </a:pPr>
            <a:r>
              <a:rPr lang="en"/>
              <a:t>contact_other_covid	(kontak pasien lain atau tidak)</a:t>
            </a:r>
            <a:endParaRPr/>
          </a:p>
          <a:p>
            <a:pPr indent="-355600" lvl="0" marL="457200" rtl="0" algn="just">
              <a:spcBef>
                <a:spcPts val="0"/>
              </a:spcBef>
              <a:spcAft>
                <a:spcPts val="0"/>
              </a:spcAft>
              <a:buSzPts val="2000"/>
              <a:buChar char="◉"/>
            </a:pPr>
            <a:r>
              <a:rPr lang="en"/>
              <a:t>Icu (masuk icu atau tidaknya pasien)</a:t>
            </a:r>
            <a:endParaRPr/>
          </a:p>
          <a:p>
            <a:pPr indent="-355600" lvl="0" marL="457200" rtl="0" algn="just">
              <a:spcBef>
                <a:spcPts val="0"/>
              </a:spcBef>
              <a:spcAft>
                <a:spcPts val="0"/>
              </a:spcAft>
              <a:buSzPts val="2000"/>
              <a:buChar char="◉"/>
            </a:pPr>
            <a:r>
              <a:rPr lang="en"/>
              <a:t>died_symptoms_delta (total hari dari gejala terdeteksi)</a:t>
            </a:r>
            <a:endParaRPr/>
          </a:p>
          <a:p>
            <a:pPr indent="-355600" lvl="0" marL="457200" rtl="0" algn="just">
              <a:spcBef>
                <a:spcPts val="0"/>
              </a:spcBef>
              <a:spcAft>
                <a:spcPts val="0"/>
              </a:spcAft>
              <a:buSzPts val="2000"/>
              <a:buChar char="◉"/>
            </a:pPr>
            <a:r>
              <a:rPr lang="en"/>
              <a:t>died_icu_delta (total hari dari masuknya ke icu)</a:t>
            </a:r>
            <a:endParaRPr/>
          </a:p>
          <a:p>
            <a:pPr indent="-355600" lvl="0" marL="457200" rtl="0" algn="just">
              <a:spcBef>
                <a:spcPts val="0"/>
              </a:spcBef>
              <a:spcAft>
                <a:spcPts val="0"/>
              </a:spcAft>
              <a:buSzPts val="2000"/>
              <a:buChar char="◉"/>
            </a:pPr>
            <a:r>
              <a:rPr lang="en"/>
              <a:t>comorbid_amount (total penyakit komorbid yang diderita)</a:t>
            </a:r>
            <a:endParaRPr/>
          </a:p>
        </p:txBody>
      </p:sp>
      <p:sp>
        <p:nvSpPr>
          <p:cNvPr id="766" name="Google Shape;766;p6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2"/>
          <p:cNvSpPr txBox="1"/>
          <p:nvPr>
            <p:ph idx="4294967295" type="body"/>
          </p:nvPr>
        </p:nvSpPr>
        <p:spPr>
          <a:xfrm>
            <a:off x="451350" y="132390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solidFill>
                  <a:srgbClr val="FFFFFF"/>
                </a:solidFill>
                <a:latin typeface="Oswald"/>
                <a:ea typeface="Oswald"/>
                <a:cs typeface="Oswald"/>
                <a:sym typeface="Oswald"/>
              </a:rPr>
              <a:t>Membagi data dan Normalization</a:t>
            </a:r>
            <a:endParaRPr sz="2300"/>
          </a:p>
        </p:txBody>
      </p:sp>
      <p:sp>
        <p:nvSpPr>
          <p:cNvPr id="772" name="Google Shape;772;p6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3" name="Google Shape;773;p62"/>
          <p:cNvPicPr preferRelativeResize="0"/>
          <p:nvPr/>
        </p:nvPicPr>
        <p:blipFill>
          <a:blip r:embed="rId3">
            <a:alphaModFix/>
          </a:blip>
          <a:stretch>
            <a:fillRect/>
          </a:stretch>
        </p:blipFill>
        <p:spPr>
          <a:xfrm>
            <a:off x="500925" y="2246950"/>
            <a:ext cx="4493172" cy="685800"/>
          </a:xfrm>
          <a:prstGeom prst="rect">
            <a:avLst/>
          </a:prstGeom>
          <a:noFill/>
          <a:ln>
            <a:noFill/>
          </a:ln>
        </p:spPr>
      </p:pic>
      <p:pic>
        <p:nvPicPr>
          <p:cNvPr id="774" name="Google Shape;774;p62"/>
          <p:cNvPicPr preferRelativeResize="0"/>
          <p:nvPr/>
        </p:nvPicPr>
        <p:blipFill>
          <a:blip r:embed="rId4">
            <a:alphaModFix/>
          </a:blip>
          <a:stretch>
            <a:fillRect/>
          </a:stretch>
        </p:blipFill>
        <p:spPr>
          <a:xfrm>
            <a:off x="5361475" y="3078600"/>
            <a:ext cx="2893558" cy="850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3"/>
          <p:cNvSpPr txBox="1"/>
          <p:nvPr>
            <p:ph idx="4294967295" type="body"/>
          </p:nvPr>
        </p:nvSpPr>
        <p:spPr>
          <a:xfrm>
            <a:off x="451350" y="132390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solidFill>
                  <a:srgbClr val="FFFFFF"/>
                </a:solidFill>
                <a:latin typeface="Oswald"/>
                <a:ea typeface="Oswald"/>
                <a:cs typeface="Oswald"/>
                <a:sym typeface="Oswald"/>
              </a:rPr>
              <a:t>Train Test Split</a:t>
            </a:r>
            <a:endParaRPr sz="2300"/>
          </a:p>
        </p:txBody>
      </p:sp>
      <p:sp>
        <p:nvSpPr>
          <p:cNvPr id="780" name="Google Shape;780;p6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1" name="Google Shape;781;p63"/>
          <p:cNvPicPr preferRelativeResize="0"/>
          <p:nvPr/>
        </p:nvPicPr>
        <p:blipFill>
          <a:blip r:embed="rId3">
            <a:alphaModFix/>
          </a:blip>
          <a:stretch>
            <a:fillRect/>
          </a:stretch>
        </p:blipFill>
        <p:spPr>
          <a:xfrm>
            <a:off x="152400" y="2151900"/>
            <a:ext cx="8839199" cy="6898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8"/>
          <p:cNvSpPr txBox="1"/>
          <p:nvPr>
            <p:ph type="title"/>
          </p:nvPr>
        </p:nvSpPr>
        <p:spPr>
          <a:xfrm>
            <a:off x="1073700" y="165025"/>
            <a:ext cx="6996600" cy="5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Tujuan</a:t>
            </a:r>
            <a:endParaRPr sz="2400">
              <a:solidFill>
                <a:schemeClr val="accent2"/>
              </a:solidFill>
            </a:endParaRPr>
          </a:p>
        </p:txBody>
      </p:sp>
      <p:sp>
        <p:nvSpPr>
          <p:cNvPr id="529" name="Google Shape;529;p28"/>
          <p:cNvSpPr txBox="1"/>
          <p:nvPr>
            <p:ph idx="1" type="body"/>
          </p:nvPr>
        </p:nvSpPr>
        <p:spPr>
          <a:xfrm>
            <a:off x="220050" y="756275"/>
            <a:ext cx="8733000" cy="34797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Char char="◉"/>
            </a:pPr>
            <a:r>
              <a:rPr lang="en" sz="2300"/>
              <a:t>Memberikan informasi kepada masyarakat terkait hubungan antara kondisi kesehatan dengan urgensi penanganan pasien.</a:t>
            </a:r>
            <a:endParaRPr sz="2300"/>
          </a:p>
          <a:p>
            <a:pPr indent="-374650" lvl="0" marL="457200" rtl="0" algn="l">
              <a:spcBef>
                <a:spcPts val="0"/>
              </a:spcBef>
              <a:spcAft>
                <a:spcPts val="0"/>
              </a:spcAft>
              <a:buSzPts val="2300"/>
              <a:buChar char="◉"/>
            </a:pPr>
            <a:r>
              <a:rPr lang="en" sz="2300"/>
              <a:t>Memberikan informasi kepada rumah sakit dan lembaga kesehatan terkait pasien yang perlu diberikan layanan </a:t>
            </a:r>
            <a:r>
              <a:rPr i="1" lang="en" sz="2300"/>
              <a:t>extra </a:t>
            </a:r>
            <a:r>
              <a:rPr lang="en" sz="2300"/>
              <a:t>dalam proses penyembuhan dari penyakit Covid-19.</a:t>
            </a:r>
            <a:endParaRPr sz="2300"/>
          </a:p>
        </p:txBody>
      </p:sp>
      <p:sp>
        <p:nvSpPr>
          <p:cNvPr id="530" name="Google Shape;530;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4"/>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Try Models</a:t>
            </a:r>
            <a:endParaRPr sz="2300"/>
          </a:p>
        </p:txBody>
      </p:sp>
      <p:sp>
        <p:nvSpPr>
          <p:cNvPr id="787" name="Google Shape;787;p6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8" name="Google Shape;788;p64"/>
          <p:cNvPicPr preferRelativeResize="0"/>
          <p:nvPr/>
        </p:nvPicPr>
        <p:blipFill>
          <a:blip r:embed="rId3">
            <a:alphaModFix/>
          </a:blip>
          <a:stretch>
            <a:fillRect/>
          </a:stretch>
        </p:blipFill>
        <p:spPr>
          <a:xfrm>
            <a:off x="32975" y="1462750"/>
            <a:ext cx="4064925" cy="1815925"/>
          </a:xfrm>
          <a:prstGeom prst="rect">
            <a:avLst/>
          </a:prstGeom>
          <a:noFill/>
          <a:ln>
            <a:noFill/>
          </a:ln>
        </p:spPr>
      </p:pic>
      <p:pic>
        <p:nvPicPr>
          <p:cNvPr id="789" name="Google Shape;789;p64"/>
          <p:cNvPicPr preferRelativeResize="0"/>
          <p:nvPr/>
        </p:nvPicPr>
        <p:blipFill>
          <a:blip r:embed="rId4">
            <a:alphaModFix/>
          </a:blip>
          <a:stretch>
            <a:fillRect/>
          </a:stretch>
        </p:blipFill>
        <p:spPr>
          <a:xfrm>
            <a:off x="4176965" y="1462750"/>
            <a:ext cx="4928509" cy="2307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5"/>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Score Visualization - R2 Score</a:t>
            </a:r>
            <a:endParaRPr sz="2300"/>
          </a:p>
        </p:txBody>
      </p:sp>
      <p:sp>
        <p:nvSpPr>
          <p:cNvPr id="795" name="Google Shape;795;p6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6" name="Google Shape;796;p65"/>
          <p:cNvPicPr preferRelativeResize="0"/>
          <p:nvPr/>
        </p:nvPicPr>
        <p:blipFill>
          <a:blip r:embed="rId3">
            <a:alphaModFix/>
          </a:blip>
          <a:stretch>
            <a:fillRect/>
          </a:stretch>
        </p:blipFill>
        <p:spPr>
          <a:xfrm>
            <a:off x="2441460" y="982125"/>
            <a:ext cx="3662937" cy="39837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6"/>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Grid Search for Best Hyperparameters - Linear Regression</a:t>
            </a:r>
            <a:endParaRPr sz="2300"/>
          </a:p>
        </p:txBody>
      </p:sp>
      <p:sp>
        <p:nvSpPr>
          <p:cNvPr id="802" name="Google Shape;802;p6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66"/>
          <p:cNvPicPr preferRelativeResize="0"/>
          <p:nvPr/>
        </p:nvPicPr>
        <p:blipFill>
          <a:blip r:embed="rId3">
            <a:alphaModFix/>
          </a:blip>
          <a:stretch>
            <a:fillRect/>
          </a:stretch>
        </p:blipFill>
        <p:spPr>
          <a:xfrm>
            <a:off x="559513" y="1348050"/>
            <a:ext cx="8024975" cy="316378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7"/>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Grid Search for Best Hyperparameters - Ridge Regression</a:t>
            </a:r>
            <a:endParaRPr sz="2300"/>
          </a:p>
        </p:txBody>
      </p:sp>
      <p:sp>
        <p:nvSpPr>
          <p:cNvPr id="809" name="Google Shape;809;p6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0" name="Google Shape;810;p67"/>
          <p:cNvPicPr preferRelativeResize="0"/>
          <p:nvPr/>
        </p:nvPicPr>
        <p:blipFill>
          <a:blip r:embed="rId3">
            <a:alphaModFix/>
          </a:blip>
          <a:stretch>
            <a:fillRect/>
          </a:stretch>
        </p:blipFill>
        <p:spPr>
          <a:xfrm>
            <a:off x="559525" y="1338250"/>
            <a:ext cx="8024950" cy="31460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8"/>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Try Models - Linear Regression vs Ridge Regression</a:t>
            </a:r>
            <a:endParaRPr sz="2300"/>
          </a:p>
        </p:txBody>
      </p:sp>
      <p:sp>
        <p:nvSpPr>
          <p:cNvPr id="816" name="Google Shape;816;p6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7" name="Google Shape;817;p68"/>
          <p:cNvPicPr preferRelativeResize="0"/>
          <p:nvPr/>
        </p:nvPicPr>
        <p:blipFill>
          <a:blip r:embed="rId3">
            <a:alphaModFix/>
          </a:blip>
          <a:stretch>
            <a:fillRect/>
          </a:stretch>
        </p:blipFill>
        <p:spPr>
          <a:xfrm>
            <a:off x="1633525" y="1117800"/>
            <a:ext cx="5876925" cy="3752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9"/>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Score Visualization - R2 Score</a:t>
            </a:r>
            <a:endParaRPr sz="2300"/>
          </a:p>
        </p:txBody>
      </p:sp>
      <p:sp>
        <p:nvSpPr>
          <p:cNvPr id="823" name="Google Shape;823;p6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4" name="Google Shape;824;p69"/>
          <p:cNvPicPr preferRelativeResize="0"/>
          <p:nvPr/>
        </p:nvPicPr>
        <p:blipFill>
          <a:blip r:embed="rId3">
            <a:alphaModFix/>
          </a:blip>
          <a:stretch>
            <a:fillRect/>
          </a:stretch>
        </p:blipFill>
        <p:spPr>
          <a:xfrm>
            <a:off x="2347838" y="944000"/>
            <a:ext cx="3850173" cy="3983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70"/>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Train Model and Prediction</a:t>
            </a:r>
            <a:endParaRPr sz="2300"/>
          </a:p>
        </p:txBody>
      </p:sp>
      <p:sp>
        <p:nvSpPr>
          <p:cNvPr id="830" name="Google Shape;830;p7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1" name="Google Shape;831;p70"/>
          <p:cNvPicPr preferRelativeResize="0"/>
          <p:nvPr/>
        </p:nvPicPr>
        <p:blipFill>
          <a:blip r:embed="rId3">
            <a:alphaModFix/>
          </a:blip>
          <a:stretch>
            <a:fillRect/>
          </a:stretch>
        </p:blipFill>
        <p:spPr>
          <a:xfrm>
            <a:off x="3164294" y="2781438"/>
            <a:ext cx="5558731" cy="726200"/>
          </a:xfrm>
          <a:prstGeom prst="rect">
            <a:avLst/>
          </a:prstGeom>
          <a:noFill/>
          <a:ln>
            <a:noFill/>
          </a:ln>
        </p:spPr>
      </p:pic>
      <p:pic>
        <p:nvPicPr>
          <p:cNvPr id="832" name="Google Shape;832;p70"/>
          <p:cNvPicPr preferRelativeResize="0"/>
          <p:nvPr/>
        </p:nvPicPr>
        <p:blipFill>
          <a:blip r:embed="rId4">
            <a:alphaModFix/>
          </a:blip>
          <a:stretch>
            <a:fillRect/>
          </a:stretch>
        </p:blipFill>
        <p:spPr>
          <a:xfrm>
            <a:off x="420975" y="1635862"/>
            <a:ext cx="4943049" cy="836350"/>
          </a:xfrm>
          <a:prstGeom prst="rect">
            <a:avLst/>
          </a:prstGeom>
          <a:noFill/>
          <a:ln>
            <a:noFill/>
          </a:ln>
        </p:spPr>
      </p:pic>
      <p:pic>
        <p:nvPicPr>
          <p:cNvPr id="833" name="Google Shape;833;p70"/>
          <p:cNvPicPr preferRelativeResize="0"/>
          <p:nvPr/>
        </p:nvPicPr>
        <p:blipFill>
          <a:blip r:embed="rId5">
            <a:alphaModFix/>
          </a:blip>
          <a:stretch>
            <a:fillRect/>
          </a:stretch>
        </p:blipFill>
        <p:spPr>
          <a:xfrm>
            <a:off x="409975" y="3816900"/>
            <a:ext cx="3069475" cy="791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1"/>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Visualization antara Actual dan Prediction</a:t>
            </a:r>
            <a:endParaRPr sz="2300"/>
          </a:p>
        </p:txBody>
      </p:sp>
      <p:sp>
        <p:nvSpPr>
          <p:cNvPr id="839" name="Google Shape;839;p7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71"/>
          <p:cNvPicPr preferRelativeResize="0"/>
          <p:nvPr/>
        </p:nvPicPr>
        <p:blipFill>
          <a:blip r:embed="rId3">
            <a:alphaModFix/>
          </a:blip>
          <a:stretch>
            <a:fillRect/>
          </a:stretch>
        </p:blipFill>
        <p:spPr>
          <a:xfrm>
            <a:off x="152400" y="1007350"/>
            <a:ext cx="3362325" cy="1476375"/>
          </a:xfrm>
          <a:prstGeom prst="rect">
            <a:avLst/>
          </a:prstGeom>
          <a:noFill/>
          <a:ln>
            <a:noFill/>
          </a:ln>
        </p:spPr>
      </p:pic>
      <p:pic>
        <p:nvPicPr>
          <p:cNvPr id="841" name="Google Shape;841;p71"/>
          <p:cNvPicPr preferRelativeResize="0"/>
          <p:nvPr/>
        </p:nvPicPr>
        <p:blipFill>
          <a:blip r:embed="rId4">
            <a:alphaModFix/>
          </a:blip>
          <a:stretch>
            <a:fillRect/>
          </a:stretch>
        </p:blipFill>
        <p:spPr>
          <a:xfrm>
            <a:off x="3667125" y="1007350"/>
            <a:ext cx="5324475" cy="363607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2"/>
          <p:cNvSpPr txBox="1"/>
          <p:nvPr>
            <p:ph idx="4294967295" type="body"/>
          </p:nvPr>
        </p:nvSpPr>
        <p:spPr>
          <a:xfrm>
            <a:off x="409975" y="179350"/>
            <a:ext cx="7725900" cy="675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latin typeface="Oswald"/>
                <a:ea typeface="Oswald"/>
                <a:cs typeface="Oswald"/>
                <a:sym typeface="Oswald"/>
              </a:rPr>
              <a:t>View Metrics</a:t>
            </a:r>
            <a:endParaRPr sz="2300"/>
          </a:p>
        </p:txBody>
      </p:sp>
      <p:sp>
        <p:nvSpPr>
          <p:cNvPr id="847" name="Google Shape;847;p7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8" name="Google Shape;848;p72"/>
          <p:cNvPicPr preferRelativeResize="0"/>
          <p:nvPr/>
        </p:nvPicPr>
        <p:blipFill>
          <a:blip r:embed="rId3">
            <a:alphaModFix/>
          </a:blip>
          <a:stretch>
            <a:fillRect/>
          </a:stretch>
        </p:blipFill>
        <p:spPr>
          <a:xfrm>
            <a:off x="1320200" y="1299350"/>
            <a:ext cx="6408250" cy="2334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2" name="Shape 852"/>
        <p:cNvGrpSpPr/>
        <p:nvPr/>
      </p:nvGrpSpPr>
      <p:grpSpPr>
        <a:xfrm>
          <a:off x="0" y="0"/>
          <a:ext cx="0" cy="0"/>
          <a:chOff x="0" y="0"/>
          <a:chExt cx="0" cy="0"/>
        </a:xfrm>
      </p:grpSpPr>
      <p:sp>
        <p:nvSpPr>
          <p:cNvPr id="853" name="Google Shape;853;p73"/>
          <p:cNvSpPr txBox="1"/>
          <p:nvPr>
            <p:ph type="title"/>
          </p:nvPr>
        </p:nvSpPr>
        <p:spPr>
          <a:xfrm>
            <a:off x="1073700" y="165025"/>
            <a:ext cx="6996600" cy="5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Langkah Pengerjaan</a:t>
            </a:r>
            <a:endParaRPr sz="2400">
              <a:solidFill>
                <a:schemeClr val="accent2"/>
              </a:solidFill>
            </a:endParaRPr>
          </a:p>
        </p:txBody>
      </p:sp>
      <p:sp>
        <p:nvSpPr>
          <p:cNvPr id="854" name="Google Shape;854;p73"/>
          <p:cNvSpPr txBox="1"/>
          <p:nvPr>
            <p:ph idx="1" type="body"/>
          </p:nvPr>
        </p:nvSpPr>
        <p:spPr>
          <a:xfrm>
            <a:off x="110025" y="756275"/>
            <a:ext cx="8995500" cy="3479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Menyiapkan Google Colaboratory untuk bekerjasama.</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Melakukan EDA sesuai yang dideskripsikan.</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Melakukan feature selection</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Melakukan feature engineering</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Melakukan feature scaling</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Memilih model paling baik</a:t>
            </a:r>
            <a:endParaRPr sz="2400">
              <a:solidFill>
                <a:srgbClr val="595959"/>
              </a:solidFill>
              <a:latin typeface="Arial"/>
              <a:ea typeface="Arial"/>
              <a:cs typeface="Arial"/>
              <a:sym typeface="Arial"/>
            </a:endParaRPr>
          </a:p>
          <a:p>
            <a:pPr indent="-381000" lvl="0" marL="457200" rtl="0" algn="l">
              <a:lnSpc>
                <a:spcPct val="115000"/>
              </a:lnSpc>
              <a:spcBef>
                <a:spcPts val="0"/>
              </a:spcBef>
              <a:spcAft>
                <a:spcPts val="0"/>
              </a:spcAft>
              <a:buClr>
                <a:srgbClr val="595959"/>
              </a:buClr>
              <a:buSzPts val="2400"/>
              <a:buFont typeface="Arial"/>
              <a:buChar char="◉"/>
            </a:pPr>
            <a:r>
              <a:rPr lang="en" sz="2400">
                <a:solidFill>
                  <a:srgbClr val="595959"/>
                </a:solidFill>
                <a:latin typeface="Arial"/>
                <a:ea typeface="Arial"/>
                <a:cs typeface="Arial"/>
                <a:sym typeface="Arial"/>
              </a:rPr>
              <a:t>Melakukan tuning hyperparameters</a:t>
            </a:r>
            <a:endParaRPr sz="2700"/>
          </a:p>
        </p:txBody>
      </p:sp>
      <p:sp>
        <p:nvSpPr>
          <p:cNvPr id="855" name="Google Shape;855;p7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9"/>
          <p:cNvSpPr txBox="1"/>
          <p:nvPr>
            <p:ph type="title"/>
          </p:nvPr>
        </p:nvSpPr>
        <p:spPr>
          <a:xfrm>
            <a:off x="1073700" y="220050"/>
            <a:ext cx="6996600" cy="49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36" name="Google Shape;536;p29"/>
          <p:cNvSpPr txBox="1"/>
          <p:nvPr>
            <p:ph idx="1" type="body"/>
          </p:nvPr>
        </p:nvSpPr>
        <p:spPr>
          <a:xfrm>
            <a:off x="257575" y="1398050"/>
            <a:ext cx="2765700" cy="1526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2200"/>
              <a:t>D</a:t>
            </a:r>
            <a:r>
              <a:rPr lang="en" sz="2200"/>
              <a:t>ataset COVID-19 patient pre-condition dari pemerintah Mexico.</a:t>
            </a:r>
            <a:endParaRPr sz="2200"/>
          </a:p>
        </p:txBody>
      </p:sp>
      <p:pic>
        <p:nvPicPr>
          <p:cNvPr id="537" name="Google Shape;537;p29"/>
          <p:cNvPicPr preferRelativeResize="0"/>
          <p:nvPr/>
        </p:nvPicPr>
        <p:blipFill rotWithShape="1">
          <a:blip r:embed="rId3">
            <a:alphaModFix/>
          </a:blip>
          <a:srcRect b="0" l="21875" r="21875" t="0"/>
          <a:stretch/>
        </p:blipFill>
        <p:spPr>
          <a:xfrm>
            <a:off x="3189150" y="778550"/>
            <a:ext cx="2765700" cy="2765700"/>
          </a:xfrm>
          <a:prstGeom prst="ellipse">
            <a:avLst/>
          </a:prstGeom>
          <a:noFill/>
          <a:ln>
            <a:noFill/>
          </a:ln>
        </p:spPr>
      </p:pic>
      <p:sp>
        <p:nvSpPr>
          <p:cNvPr id="538" name="Google Shape;538;p29"/>
          <p:cNvSpPr txBox="1"/>
          <p:nvPr>
            <p:ph idx="1" type="body"/>
          </p:nvPr>
        </p:nvSpPr>
        <p:spPr>
          <a:xfrm>
            <a:off x="6120725" y="691850"/>
            <a:ext cx="2765700" cy="29391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Terdiri atas 23 kolom terkait gambaran umum pasien, yaitu jenis kelamin, tanggal masuk, tanggal mulainya gejala, umur, dan berbagai macam penyakit komorbid.</a:t>
            </a:r>
            <a:endParaRPr/>
          </a:p>
        </p:txBody>
      </p:sp>
      <p:sp>
        <p:nvSpPr>
          <p:cNvPr id="539" name="Google Shape;539;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29"/>
          <p:cNvSpPr txBox="1"/>
          <p:nvPr/>
        </p:nvSpPr>
        <p:spPr>
          <a:xfrm>
            <a:off x="274350" y="3695250"/>
            <a:ext cx="8595300" cy="4464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1200"/>
              </a:spcAft>
              <a:buNone/>
            </a:pPr>
            <a:r>
              <a:rPr lang="en" sz="1700" u="sng">
                <a:solidFill>
                  <a:srgbClr val="0097A7"/>
                </a:solidFill>
                <a:hlinkClick r:id="rId4">
                  <a:extLst>
                    <a:ext uri="{A12FA001-AC4F-418D-AE19-62706E023703}">
                      <ahyp:hlinkClr val="tx"/>
                    </a:ext>
                  </a:extLst>
                </a:hlinkClick>
              </a:rPr>
              <a:t>https://www.kaggle.com/tanmoyx/covid19-patient-precondition-dataset?select=covid.csv</a:t>
            </a:r>
            <a:endParaRPr sz="1300">
              <a:latin typeface="Source Sans Pro"/>
              <a:ea typeface="Source Sans Pro"/>
              <a:cs typeface="Source Sans Pro"/>
              <a:sym typeface="Source Sans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9" name="Shape 859"/>
        <p:cNvGrpSpPr/>
        <p:nvPr/>
      </p:nvGrpSpPr>
      <p:grpSpPr>
        <a:xfrm>
          <a:off x="0" y="0"/>
          <a:ext cx="0" cy="0"/>
          <a:chOff x="0" y="0"/>
          <a:chExt cx="0" cy="0"/>
        </a:xfrm>
      </p:grpSpPr>
      <p:sp>
        <p:nvSpPr>
          <p:cNvPr id="860" name="Google Shape;860;p7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861" name="Google Shape;861;p7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74"/>
          <p:cNvSpPr/>
          <p:nvPr/>
        </p:nvSpPr>
        <p:spPr>
          <a:xfrm>
            <a:off x="825300" y="1420675"/>
            <a:ext cx="3678600" cy="13857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Week 2</a:t>
            </a:r>
            <a:r>
              <a:rPr b="1" lang="en">
                <a:solidFill>
                  <a:schemeClr val="dk1"/>
                </a:solidFill>
                <a:latin typeface="Source Sans Pro"/>
                <a:ea typeface="Source Sans Pro"/>
                <a:cs typeface="Source Sans Pro"/>
                <a:sym typeface="Source Sans Pro"/>
              </a:rPr>
              <a:t>-3</a:t>
            </a:r>
            <a:r>
              <a:rPr b="1" lang="en">
                <a:solidFill>
                  <a:schemeClr val="dk1"/>
                </a:solidFill>
                <a:latin typeface="Source Sans Pro"/>
                <a:ea typeface="Source Sans Pro"/>
                <a:cs typeface="Source Sans Pro"/>
                <a:sym typeface="Source Sans Pro"/>
              </a:rPr>
              <a:t> April</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600"/>
              </a:spcAft>
              <a:buNone/>
            </a:pPr>
            <a:r>
              <a:rPr lang="en">
                <a:solidFill>
                  <a:schemeClr val="dk1"/>
                </a:solidFill>
                <a:latin typeface="Source Sans Pro"/>
                <a:ea typeface="Source Sans Pro"/>
                <a:cs typeface="Source Sans Pro"/>
                <a:sym typeface="Source Sans Pro"/>
              </a:rPr>
              <a:t>EDA</a:t>
            </a:r>
            <a:endParaRPr>
              <a:solidFill>
                <a:schemeClr val="dk1"/>
              </a:solidFill>
              <a:latin typeface="Source Sans Pro"/>
              <a:ea typeface="Source Sans Pro"/>
              <a:cs typeface="Source Sans Pro"/>
              <a:sym typeface="Source Sans Pro"/>
            </a:endParaRPr>
          </a:p>
        </p:txBody>
      </p:sp>
      <p:sp>
        <p:nvSpPr>
          <p:cNvPr id="863" name="Google Shape;863;p74"/>
          <p:cNvSpPr/>
          <p:nvPr/>
        </p:nvSpPr>
        <p:spPr>
          <a:xfrm>
            <a:off x="4656162" y="1420675"/>
            <a:ext cx="3678600" cy="13857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Source Sans Pro"/>
                <a:ea typeface="Source Sans Pro"/>
                <a:cs typeface="Source Sans Pro"/>
                <a:sym typeface="Source Sans Pro"/>
              </a:rPr>
              <a:t>Week 1-2 May</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lang="en">
                <a:solidFill>
                  <a:schemeClr val="dk1"/>
                </a:solidFill>
                <a:latin typeface="Source Sans Pro"/>
                <a:ea typeface="Source Sans Pro"/>
                <a:cs typeface="Source Sans Pro"/>
                <a:sym typeface="Source Sans Pro"/>
              </a:rPr>
              <a:t>Klasifikasi</a:t>
            </a:r>
            <a:endParaRPr>
              <a:solidFill>
                <a:schemeClr val="dk1"/>
              </a:solidFill>
              <a:latin typeface="Source Sans Pro"/>
              <a:ea typeface="Source Sans Pro"/>
              <a:cs typeface="Source Sans Pro"/>
              <a:sym typeface="Source Sans Pro"/>
            </a:endParaRPr>
          </a:p>
        </p:txBody>
      </p:sp>
      <p:sp>
        <p:nvSpPr>
          <p:cNvPr id="864" name="Google Shape;864;p74"/>
          <p:cNvSpPr/>
          <p:nvPr/>
        </p:nvSpPr>
        <p:spPr>
          <a:xfrm>
            <a:off x="825300" y="2958593"/>
            <a:ext cx="3678600" cy="13857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Clustering &amp; Analysis</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rPr b="1" lang="en">
                <a:solidFill>
                  <a:schemeClr val="dk1"/>
                </a:solidFill>
                <a:latin typeface="Source Sans Pro"/>
                <a:ea typeface="Source Sans Pro"/>
                <a:cs typeface="Source Sans Pro"/>
                <a:sym typeface="Source Sans Pro"/>
              </a:rPr>
              <a:t>Week 3-4 April</a:t>
            </a:r>
            <a:endParaRPr>
              <a:solidFill>
                <a:schemeClr val="dk1"/>
              </a:solidFill>
              <a:latin typeface="Source Sans Pro"/>
              <a:ea typeface="Source Sans Pro"/>
              <a:cs typeface="Source Sans Pro"/>
              <a:sym typeface="Source Sans Pro"/>
            </a:endParaRPr>
          </a:p>
        </p:txBody>
      </p:sp>
      <p:sp>
        <p:nvSpPr>
          <p:cNvPr id="865" name="Google Shape;865;p74"/>
          <p:cNvSpPr/>
          <p:nvPr/>
        </p:nvSpPr>
        <p:spPr>
          <a:xfrm>
            <a:off x="4656162" y="2958593"/>
            <a:ext cx="3678600" cy="13857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Analisis Regresi</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b="1" lang="en">
                <a:solidFill>
                  <a:schemeClr val="dk1"/>
                </a:solidFill>
                <a:latin typeface="Source Sans Pro"/>
                <a:ea typeface="Source Sans Pro"/>
                <a:cs typeface="Source Sans Pro"/>
                <a:sym typeface="Source Sans Pro"/>
              </a:rPr>
              <a:t>Week 3-4 May</a:t>
            </a:r>
            <a:endParaRPr>
              <a:solidFill>
                <a:schemeClr val="dk1"/>
              </a:solidFill>
              <a:latin typeface="Source Sans Pro"/>
              <a:ea typeface="Source Sans Pro"/>
              <a:cs typeface="Source Sans Pro"/>
              <a:sym typeface="Source Sans Pro"/>
            </a:endParaRPr>
          </a:p>
        </p:txBody>
      </p:sp>
      <p:sp>
        <p:nvSpPr>
          <p:cNvPr id="866" name="Google Shape;866;p74"/>
          <p:cNvSpPr/>
          <p:nvPr/>
        </p:nvSpPr>
        <p:spPr>
          <a:xfrm>
            <a:off x="3447993" y="1748626"/>
            <a:ext cx="2113800" cy="21138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4"/>
          <p:cNvSpPr/>
          <p:nvPr/>
        </p:nvSpPr>
        <p:spPr>
          <a:xfrm rot="5400000">
            <a:off x="3600503" y="1748626"/>
            <a:ext cx="2113800" cy="2113800"/>
          </a:xfrm>
          <a:prstGeom prst="pie">
            <a:avLst>
              <a:gd fmla="val 10788866" name="adj1"/>
              <a:gd fmla="val 1620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4"/>
          <p:cNvSpPr/>
          <p:nvPr/>
        </p:nvSpPr>
        <p:spPr>
          <a:xfrm rot="10800000">
            <a:off x="3600503" y="1902319"/>
            <a:ext cx="2113800" cy="21138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4"/>
          <p:cNvSpPr/>
          <p:nvPr/>
        </p:nvSpPr>
        <p:spPr>
          <a:xfrm rot="-5400000">
            <a:off x="3447993" y="1902319"/>
            <a:ext cx="2113800" cy="21138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4"/>
          <p:cNvSpPr/>
          <p:nvPr/>
        </p:nvSpPr>
        <p:spPr>
          <a:xfrm>
            <a:off x="4899094" y="2196322"/>
            <a:ext cx="240363" cy="452089"/>
          </a:xfrm>
          <a:prstGeom prst="rect">
            <a:avLst/>
          </a:prstGeom>
        </p:spPr>
        <p:txBody>
          <a:bodyPr>
            <a:prstTxWarp prst="textPlain"/>
          </a:bodyPr>
          <a:lstStyle/>
          <a:p>
            <a:pPr lvl="0" algn="ctr"/>
            <a:r>
              <a:rPr b="1" i="0">
                <a:ln>
                  <a:noFill/>
                </a:ln>
                <a:solidFill>
                  <a:schemeClr val="lt1"/>
                </a:solidFill>
                <a:latin typeface="Oswald"/>
              </a:rPr>
              <a:t>3</a:t>
            </a:r>
          </a:p>
        </p:txBody>
      </p:sp>
      <p:sp>
        <p:nvSpPr>
          <p:cNvPr id="871" name="Google Shape;871;p74"/>
          <p:cNvSpPr/>
          <p:nvPr/>
        </p:nvSpPr>
        <p:spPr>
          <a:xfrm>
            <a:off x="3980619" y="3157165"/>
            <a:ext cx="241444" cy="443447"/>
          </a:xfrm>
          <a:prstGeom prst="rect">
            <a:avLst/>
          </a:prstGeom>
        </p:spPr>
        <p:txBody>
          <a:bodyPr>
            <a:prstTxWarp prst="textPlain"/>
          </a:bodyPr>
          <a:lstStyle/>
          <a:p>
            <a:pPr lvl="0" algn="ctr"/>
            <a:r>
              <a:rPr b="1" i="0">
                <a:ln>
                  <a:noFill/>
                </a:ln>
                <a:solidFill>
                  <a:schemeClr val="lt1"/>
                </a:solidFill>
                <a:latin typeface="Oswald"/>
              </a:rPr>
              <a:t>2</a:t>
            </a:r>
          </a:p>
        </p:txBody>
      </p:sp>
      <p:sp>
        <p:nvSpPr>
          <p:cNvPr id="872" name="Google Shape;872;p74"/>
          <p:cNvSpPr/>
          <p:nvPr/>
        </p:nvSpPr>
        <p:spPr>
          <a:xfrm>
            <a:off x="4999021" y="3163916"/>
            <a:ext cx="259268" cy="437505"/>
          </a:xfrm>
          <a:prstGeom prst="rect">
            <a:avLst/>
          </a:prstGeom>
        </p:spPr>
        <p:txBody>
          <a:bodyPr>
            <a:prstTxWarp prst="textPlain"/>
          </a:bodyPr>
          <a:lstStyle/>
          <a:p>
            <a:pPr lvl="0" algn="ctr"/>
            <a:r>
              <a:rPr b="1" i="0">
                <a:ln>
                  <a:noFill/>
                </a:ln>
                <a:solidFill>
                  <a:schemeClr val="lt1"/>
                </a:solidFill>
                <a:latin typeface="Oswald"/>
              </a:rPr>
              <a:t>4</a:t>
            </a:r>
          </a:p>
        </p:txBody>
      </p:sp>
      <p:sp>
        <p:nvSpPr>
          <p:cNvPr id="873" name="Google Shape;873;p74"/>
          <p:cNvSpPr/>
          <p:nvPr/>
        </p:nvSpPr>
        <p:spPr>
          <a:xfrm>
            <a:off x="3980619" y="2190102"/>
            <a:ext cx="150160" cy="437505"/>
          </a:xfrm>
          <a:prstGeom prst="rect">
            <a:avLst/>
          </a:prstGeom>
        </p:spPr>
        <p:txBody>
          <a:bodyPr>
            <a:prstTxWarp prst="textPlain"/>
          </a:bodyPr>
          <a:lstStyle/>
          <a:p>
            <a:pPr lvl="0" algn="ctr"/>
            <a:r>
              <a:rPr b="1" i="0">
                <a:ln>
                  <a:noFill/>
                </a:ln>
                <a:solidFill>
                  <a:schemeClr val="lt1"/>
                </a:solidFill>
                <a:latin typeface="Oswald"/>
              </a:rPr>
              <a:t>1</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5"/>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879" name="Google Shape;879;p75"/>
          <p:cNvSpPr txBox="1"/>
          <p:nvPr>
            <p:ph idx="4294967295" type="subTitle"/>
          </p:nvPr>
        </p:nvSpPr>
        <p:spPr>
          <a:xfrm>
            <a:off x="1413900" y="2438350"/>
            <a:ext cx="6316200" cy="156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500"/>
              <a:t>Credits:</a:t>
            </a:r>
            <a:endParaRPr b="1" sz="2500"/>
          </a:p>
          <a:p>
            <a:pPr indent="-387350" lvl="0" marL="457200" rtl="0" algn="l">
              <a:spcBef>
                <a:spcPts val="600"/>
              </a:spcBef>
              <a:spcAft>
                <a:spcPts val="0"/>
              </a:spcAft>
              <a:buSzPts val="2500"/>
              <a:buChar char="-"/>
            </a:pPr>
            <a:r>
              <a:rPr b="1" lang="en" sz="2500"/>
              <a:t>Images from Unsplash &amp; Slide Kuliah</a:t>
            </a:r>
            <a:endParaRPr b="1" sz="2500"/>
          </a:p>
          <a:p>
            <a:pPr indent="-387350" lvl="0" marL="457200" rtl="0" algn="l">
              <a:spcBef>
                <a:spcPts val="0"/>
              </a:spcBef>
              <a:spcAft>
                <a:spcPts val="0"/>
              </a:spcAft>
              <a:buSzPts val="2500"/>
              <a:buChar char="-"/>
            </a:pPr>
            <a:r>
              <a:rPr b="1" lang="en" sz="2500"/>
              <a:t>Template from Slides Carnival</a:t>
            </a:r>
            <a:endParaRPr b="1" sz="2500"/>
          </a:p>
          <a:p>
            <a:pPr indent="0" lvl="0" marL="0" rtl="0" algn="ctr">
              <a:spcBef>
                <a:spcPts val="600"/>
              </a:spcBef>
              <a:spcAft>
                <a:spcPts val="0"/>
              </a:spcAft>
              <a:buNone/>
            </a:pPr>
            <a:r>
              <a:t/>
            </a:r>
            <a:endParaRPr b="1" sz="3600"/>
          </a:p>
        </p:txBody>
      </p:sp>
      <p:sp>
        <p:nvSpPr>
          <p:cNvPr id="880" name="Google Shape;880;p7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0"/>
          <p:cNvSpPr txBox="1"/>
          <p:nvPr>
            <p:ph type="title"/>
          </p:nvPr>
        </p:nvSpPr>
        <p:spPr>
          <a:xfrm>
            <a:off x="1073700" y="290300"/>
            <a:ext cx="69966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Deskripsi Dataset</a:t>
            </a:r>
            <a:endParaRPr>
              <a:solidFill>
                <a:schemeClr val="accent2"/>
              </a:solidFill>
            </a:endParaRPr>
          </a:p>
        </p:txBody>
      </p:sp>
      <p:sp>
        <p:nvSpPr>
          <p:cNvPr id="546" name="Google Shape;546;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30"/>
          <p:cNvSpPr txBox="1"/>
          <p:nvPr>
            <p:ph idx="1" type="body"/>
          </p:nvPr>
        </p:nvSpPr>
        <p:spPr>
          <a:xfrm>
            <a:off x="67675" y="835300"/>
            <a:ext cx="2469900" cy="2946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'id'</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'sex'</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'patient_type'</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'entry_date': </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'date_symptoms'</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'date_died'</a:t>
            </a:r>
            <a:endParaRPr>
              <a:solidFill>
                <a:schemeClr val="dk1"/>
              </a:solidFill>
              <a:latin typeface="Source Sans Pro"/>
              <a:ea typeface="Source Sans Pro"/>
              <a:cs typeface="Source Sans Pro"/>
              <a:sym typeface="Source Sans Pro"/>
            </a:endParaRPr>
          </a:p>
        </p:txBody>
      </p:sp>
      <p:sp>
        <p:nvSpPr>
          <p:cNvPr id="548" name="Google Shape;548;p30"/>
          <p:cNvSpPr txBox="1"/>
          <p:nvPr>
            <p:ph idx="1" type="body"/>
          </p:nvPr>
        </p:nvSpPr>
        <p:spPr>
          <a:xfrm>
            <a:off x="2537575" y="835300"/>
            <a:ext cx="2139900" cy="2946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'intubed'</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'pneumonia'</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'age'</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'pregnancy'</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'diabetes'</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'copd'</a:t>
            </a:r>
            <a:endParaRPr>
              <a:solidFill>
                <a:schemeClr val="dk1"/>
              </a:solidFill>
              <a:latin typeface="Source Sans Pro"/>
              <a:ea typeface="Source Sans Pro"/>
              <a:cs typeface="Source Sans Pro"/>
              <a:sym typeface="Source Sans Pro"/>
            </a:endParaRPr>
          </a:p>
        </p:txBody>
      </p:sp>
      <p:sp>
        <p:nvSpPr>
          <p:cNvPr id="549" name="Google Shape;549;p30"/>
          <p:cNvSpPr txBox="1"/>
          <p:nvPr>
            <p:ph idx="1" type="body"/>
          </p:nvPr>
        </p:nvSpPr>
        <p:spPr>
          <a:xfrm>
            <a:off x="4475750" y="835300"/>
            <a:ext cx="2469900" cy="2946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'asthma'</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'inmsupr'</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'hypertension'</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'other_disease'</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'cardiovascular'      </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'obesity' </a:t>
            </a:r>
            <a:endParaRPr>
              <a:solidFill>
                <a:schemeClr val="dk1"/>
              </a:solidFill>
              <a:latin typeface="Source Sans Pro"/>
              <a:ea typeface="Source Sans Pro"/>
              <a:cs typeface="Source Sans Pro"/>
              <a:sym typeface="Source Sans Pro"/>
            </a:endParaRPr>
          </a:p>
        </p:txBody>
      </p:sp>
      <p:sp>
        <p:nvSpPr>
          <p:cNvPr id="550" name="Google Shape;550;p30"/>
          <p:cNvSpPr txBox="1"/>
          <p:nvPr>
            <p:ph idx="1" type="body"/>
          </p:nvPr>
        </p:nvSpPr>
        <p:spPr>
          <a:xfrm>
            <a:off x="6738800" y="756500"/>
            <a:ext cx="22830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'renal_chronic'</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'tobacco'</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'contact_other_covid'</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'covid_res'</a:t>
            </a:r>
            <a:endParaRPr>
              <a:solidFill>
                <a:schemeClr val="dk1"/>
              </a:solidFill>
              <a:latin typeface="Source Sans Pro"/>
              <a:ea typeface="Source Sans Pro"/>
              <a:cs typeface="Source Sans Pro"/>
              <a:sym typeface="Source Sans Pro"/>
            </a:endParaRPr>
          </a:p>
          <a:p>
            <a:pPr indent="-355600" lvl="0" marL="457200" rtl="0" algn="l">
              <a:lnSpc>
                <a:spcPct val="150000"/>
              </a:lnSpc>
              <a:spcBef>
                <a:spcPts val="0"/>
              </a:spcBef>
              <a:spcAft>
                <a:spcPts val="0"/>
              </a:spcAft>
              <a:buClr>
                <a:schemeClr val="dk1"/>
              </a:buClr>
              <a:buSzPts val="2000"/>
              <a:buFont typeface="Source Sans Pro"/>
              <a:buChar char="◉"/>
            </a:pPr>
            <a:r>
              <a:rPr lang="en">
                <a:solidFill>
                  <a:schemeClr val="dk1"/>
                </a:solidFill>
                <a:latin typeface="Source Sans Pro"/>
                <a:ea typeface="Source Sans Pro"/>
                <a:cs typeface="Source Sans Pro"/>
                <a:sym typeface="Source Sans Pro"/>
              </a:rPr>
              <a:t>'icu'</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1"/>
          <p:cNvSpPr txBox="1"/>
          <p:nvPr>
            <p:ph idx="4294967295" type="ctrTitle"/>
          </p:nvPr>
        </p:nvSpPr>
        <p:spPr>
          <a:xfrm>
            <a:off x="685800" y="2345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t>TASKS</a:t>
            </a:r>
            <a:endParaRPr sz="9000"/>
          </a:p>
        </p:txBody>
      </p:sp>
      <p:sp>
        <p:nvSpPr>
          <p:cNvPr id="556" name="Google Shape;556;p31"/>
          <p:cNvSpPr txBox="1"/>
          <p:nvPr>
            <p:ph idx="4294967295" type="subTitle"/>
          </p:nvPr>
        </p:nvSpPr>
        <p:spPr>
          <a:xfrm>
            <a:off x="2169650" y="3182950"/>
            <a:ext cx="4804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Penjelasan berbagai task yang kami lakukan dan hasilnya.</a:t>
            </a:r>
            <a:endParaRPr sz="1800"/>
          </a:p>
        </p:txBody>
      </p:sp>
      <p:grpSp>
        <p:nvGrpSpPr>
          <p:cNvPr id="557" name="Google Shape;557;p31"/>
          <p:cNvGrpSpPr/>
          <p:nvPr/>
        </p:nvGrpSpPr>
        <p:grpSpPr>
          <a:xfrm>
            <a:off x="4146171" y="640688"/>
            <a:ext cx="1166508" cy="1166538"/>
            <a:chOff x="6654650" y="3665275"/>
            <a:chExt cx="409100" cy="409125"/>
          </a:xfrm>
        </p:grpSpPr>
        <p:sp>
          <p:nvSpPr>
            <p:cNvPr id="558" name="Google Shape;558;p3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1"/>
          <p:cNvGrpSpPr/>
          <p:nvPr/>
        </p:nvGrpSpPr>
        <p:grpSpPr>
          <a:xfrm rot="1940693">
            <a:off x="3340903" y="1116018"/>
            <a:ext cx="587626" cy="587659"/>
            <a:chOff x="570875" y="4322250"/>
            <a:chExt cx="443300" cy="443325"/>
          </a:xfrm>
        </p:grpSpPr>
        <p:sp>
          <p:nvSpPr>
            <p:cNvPr id="561" name="Google Shape;561;p3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31"/>
          <p:cNvSpPr/>
          <p:nvPr/>
        </p:nvSpPr>
        <p:spPr>
          <a:xfrm>
            <a:off x="3829676" y="640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1793658">
            <a:off x="5318500" y="1302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2"/>
          <p:cNvSpPr txBox="1"/>
          <p:nvPr>
            <p:ph type="title"/>
          </p:nvPr>
        </p:nvSpPr>
        <p:spPr>
          <a:xfrm>
            <a:off x="1073700" y="165025"/>
            <a:ext cx="6996600" cy="5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Data Preprocessing</a:t>
            </a:r>
            <a:endParaRPr sz="2400">
              <a:solidFill>
                <a:schemeClr val="accent2"/>
              </a:solidFill>
            </a:endParaRPr>
          </a:p>
        </p:txBody>
      </p:sp>
      <p:sp>
        <p:nvSpPr>
          <p:cNvPr id="573" name="Google Shape;573;p32"/>
          <p:cNvSpPr txBox="1"/>
          <p:nvPr>
            <p:ph idx="1" type="body"/>
          </p:nvPr>
        </p:nvSpPr>
        <p:spPr>
          <a:xfrm>
            <a:off x="110025" y="756275"/>
            <a:ext cx="8995500" cy="3842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Dataset sudah dalam kondisi ter-</a:t>
            </a:r>
            <a:r>
              <a:rPr i="1" lang="en" sz="2100"/>
              <a:t>encode</a:t>
            </a:r>
            <a:r>
              <a:rPr lang="en" sz="2100"/>
              <a:t> (misalnya missing/NA di-</a:t>
            </a:r>
            <a:r>
              <a:rPr i="1" lang="en" sz="2100"/>
              <a:t>fill </a:t>
            </a:r>
            <a:r>
              <a:rPr lang="en" sz="2100"/>
              <a:t>oleh 97, 98, 99). Oleh karena itu, kami lakukan preprocessing sebelum EDA agar memudahkan dan hasilnya lebih bermakna.</a:t>
            </a:r>
            <a:endParaRPr sz="2100"/>
          </a:p>
          <a:p>
            <a:pPr indent="-361950" lvl="0" marL="457200" rtl="0" algn="l">
              <a:spcBef>
                <a:spcPts val="0"/>
              </a:spcBef>
              <a:spcAft>
                <a:spcPts val="0"/>
              </a:spcAft>
              <a:buSzPts val="2100"/>
              <a:buChar char="◉"/>
            </a:pPr>
            <a:r>
              <a:rPr lang="en" sz="2100"/>
              <a:t>Data Preprocesing yang dilakukan di antaranya adalah:</a:t>
            </a:r>
            <a:endParaRPr sz="2100"/>
          </a:p>
          <a:p>
            <a:pPr indent="-361950" lvl="0" marL="914400" rtl="0" algn="l">
              <a:spcBef>
                <a:spcPts val="0"/>
              </a:spcBef>
              <a:spcAft>
                <a:spcPts val="0"/>
              </a:spcAft>
              <a:buSzPts val="2100"/>
              <a:buChar char="-"/>
            </a:pPr>
            <a:r>
              <a:rPr lang="en" sz="2100"/>
              <a:t>Penanganan null value pada baris dengan sex = 2 (male), yaitu diisi dengan 2 (tidak hamil).</a:t>
            </a:r>
            <a:endParaRPr sz="2100"/>
          </a:p>
          <a:p>
            <a:pPr indent="-361950" lvl="0" marL="914400" rtl="0" algn="l">
              <a:spcBef>
                <a:spcPts val="0"/>
              </a:spcBef>
              <a:spcAft>
                <a:spcPts val="0"/>
              </a:spcAft>
              <a:buSzPts val="2100"/>
              <a:buChar char="-"/>
            </a:pPr>
            <a:r>
              <a:rPr lang="en" sz="2100"/>
              <a:t>Pengembalian data null yang sudah di-encode (97, 98, 99) ke null.</a:t>
            </a:r>
            <a:endParaRPr sz="2100"/>
          </a:p>
          <a:p>
            <a:pPr indent="-361950" lvl="0" marL="914400" rtl="0" algn="l">
              <a:spcBef>
                <a:spcPts val="0"/>
              </a:spcBef>
              <a:spcAft>
                <a:spcPts val="0"/>
              </a:spcAft>
              <a:buSzPts val="2100"/>
              <a:buChar char="-"/>
            </a:pPr>
            <a:r>
              <a:rPr lang="en" sz="2100"/>
              <a:t>Penanganan null values, duplikat, dan outliers (pada kolom age), yaitu dengan men-</a:t>
            </a:r>
            <a:r>
              <a:rPr i="1" lang="en" sz="2100"/>
              <a:t>drop</a:t>
            </a:r>
            <a:r>
              <a:rPr lang="en" sz="2100"/>
              <a:t>-nya.</a:t>
            </a:r>
            <a:endParaRPr sz="2100"/>
          </a:p>
          <a:p>
            <a:pPr indent="-361950" lvl="0" marL="914400" rtl="0" algn="l">
              <a:spcBef>
                <a:spcPts val="0"/>
              </a:spcBef>
              <a:spcAft>
                <a:spcPts val="0"/>
              </a:spcAft>
              <a:buSzPts val="2100"/>
              <a:buChar char="-"/>
            </a:pPr>
            <a:r>
              <a:rPr lang="en" sz="2100"/>
              <a:t>Data formatting untuk kolom tanggal.</a:t>
            </a:r>
            <a:endParaRPr sz="2100"/>
          </a:p>
        </p:txBody>
      </p:sp>
      <p:sp>
        <p:nvSpPr>
          <p:cNvPr id="574" name="Google Shape;574;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3"/>
          <p:cNvSpPr txBox="1"/>
          <p:nvPr>
            <p:ph type="title"/>
          </p:nvPr>
        </p:nvSpPr>
        <p:spPr>
          <a:xfrm>
            <a:off x="1073700" y="165025"/>
            <a:ext cx="6996600" cy="5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EDA</a:t>
            </a:r>
            <a:endParaRPr sz="2400">
              <a:solidFill>
                <a:schemeClr val="accent2"/>
              </a:solidFill>
            </a:endParaRPr>
          </a:p>
        </p:txBody>
      </p:sp>
      <p:sp>
        <p:nvSpPr>
          <p:cNvPr id="580" name="Google Shape;580;p33"/>
          <p:cNvSpPr txBox="1"/>
          <p:nvPr>
            <p:ph idx="1" type="body"/>
          </p:nvPr>
        </p:nvSpPr>
        <p:spPr>
          <a:xfrm>
            <a:off x="110025" y="756275"/>
            <a:ext cx="8995500" cy="42117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EDA kami lakukan untuk menjawab:</a:t>
            </a:r>
            <a:endParaRPr sz="2100"/>
          </a:p>
          <a:p>
            <a:pPr indent="-355600" lvl="0" marL="457200" rtl="0" algn="l">
              <a:lnSpc>
                <a:spcPct val="115000"/>
              </a:lnSpc>
              <a:spcBef>
                <a:spcPts val="0"/>
              </a:spcBef>
              <a:spcAft>
                <a:spcPts val="0"/>
              </a:spcAft>
              <a:buSzPts val="2000"/>
              <a:buChar char="-"/>
            </a:pPr>
            <a:r>
              <a:rPr lang="en"/>
              <a:t>Bagaimana distribusi hari seorang pasien muncul gejala sampai meninggal?</a:t>
            </a:r>
            <a:endParaRPr/>
          </a:p>
          <a:p>
            <a:pPr indent="-355600" lvl="0" marL="457200" rtl="0" algn="l">
              <a:lnSpc>
                <a:spcPct val="115000"/>
              </a:lnSpc>
              <a:spcBef>
                <a:spcPts val="0"/>
              </a:spcBef>
              <a:spcAft>
                <a:spcPts val="0"/>
              </a:spcAft>
              <a:buSzPts val="2000"/>
              <a:buChar char="-"/>
            </a:pPr>
            <a:r>
              <a:rPr lang="en"/>
              <a:t>Bagaimana distribusi hari seorang pasien masuk ICU sampai meninggal?</a:t>
            </a:r>
            <a:endParaRPr/>
          </a:p>
          <a:p>
            <a:pPr indent="-355600" lvl="0" marL="457200" rtl="0" algn="l">
              <a:lnSpc>
                <a:spcPct val="115000"/>
              </a:lnSpc>
              <a:spcBef>
                <a:spcPts val="0"/>
              </a:spcBef>
              <a:spcAft>
                <a:spcPts val="0"/>
              </a:spcAft>
              <a:buSzPts val="2000"/>
              <a:buChar char="-"/>
            </a:pPr>
            <a:r>
              <a:rPr lang="en"/>
              <a:t>Bagaimana hubungan antara sex seseorang yang positif covid-19 dengan meninggalnya mereka?</a:t>
            </a:r>
            <a:endParaRPr/>
          </a:p>
          <a:p>
            <a:pPr indent="-355600" lvl="0" marL="457200" rtl="0" algn="l">
              <a:lnSpc>
                <a:spcPct val="115000"/>
              </a:lnSpc>
              <a:spcBef>
                <a:spcPts val="0"/>
              </a:spcBef>
              <a:spcAft>
                <a:spcPts val="0"/>
              </a:spcAft>
              <a:buSzPts val="2000"/>
              <a:buChar char="-"/>
            </a:pPr>
            <a:r>
              <a:rPr lang="en"/>
              <a:t>Bagaimana hubungan antara age seseorang dengan meninggalnya mereka?</a:t>
            </a:r>
            <a:endParaRPr/>
          </a:p>
          <a:p>
            <a:pPr indent="-355600" lvl="0" marL="457200" rtl="0" algn="l">
              <a:lnSpc>
                <a:spcPct val="115000"/>
              </a:lnSpc>
              <a:spcBef>
                <a:spcPts val="0"/>
              </a:spcBef>
              <a:spcAft>
                <a:spcPts val="0"/>
              </a:spcAft>
              <a:buSzPts val="2000"/>
              <a:buChar char="-"/>
            </a:pPr>
            <a:r>
              <a:rPr lang="en"/>
              <a:t>Bagaimana hubungan banyaknya penyakit komorbid yang dimiliki seseorang dengan meninggalnya mereka?</a:t>
            </a:r>
            <a:endParaRPr/>
          </a:p>
          <a:p>
            <a:pPr indent="-355600" lvl="0" marL="457200" rtl="0" algn="l">
              <a:lnSpc>
                <a:spcPct val="115000"/>
              </a:lnSpc>
              <a:spcBef>
                <a:spcPts val="0"/>
              </a:spcBef>
              <a:spcAft>
                <a:spcPts val="0"/>
              </a:spcAft>
              <a:buSzPts val="2000"/>
              <a:buChar char="-"/>
            </a:pPr>
            <a:r>
              <a:rPr lang="en"/>
              <a:t>Penyakit komorbid apa yang paling berkorelasi dengan meninggalnya pasien?</a:t>
            </a:r>
            <a:endParaRPr/>
          </a:p>
        </p:txBody>
      </p:sp>
      <p:sp>
        <p:nvSpPr>
          <p:cNvPr id="581" name="Google Shape;581;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