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6" r:id="rId5"/>
  </p:sldMasterIdLst>
  <p:notesMasterIdLst>
    <p:notesMasterId r:id="rId24"/>
  </p:notesMasterIdLst>
  <p:sldIdLst>
    <p:sldId id="259" r:id="rId6"/>
    <p:sldId id="266" r:id="rId7"/>
    <p:sldId id="269" r:id="rId8"/>
    <p:sldId id="345" r:id="rId9"/>
    <p:sldId id="309" r:id="rId10"/>
    <p:sldId id="351" r:id="rId11"/>
    <p:sldId id="348" r:id="rId12"/>
    <p:sldId id="294" r:id="rId13"/>
    <p:sldId id="265" r:id="rId14"/>
    <p:sldId id="349" r:id="rId15"/>
    <p:sldId id="261" r:id="rId16"/>
    <p:sldId id="344" r:id="rId17"/>
    <p:sldId id="267" r:id="rId18"/>
    <p:sldId id="258" r:id="rId19"/>
    <p:sldId id="355" r:id="rId20"/>
    <p:sldId id="356" r:id="rId21"/>
    <p:sldId id="350" r:id="rId22"/>
    <p:sldId id="35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sarah Binti Mohamed Pauzi" initials="MP" lastIdx="1" clrIdx="0">
    <p:extLst>
      <p:ext uri="{19B8F6BF-5375-455C-9EA6-DF929625EA0E}">
        <p15:presenceInfo xmlns:p15="http://schemas.microsoft.com/office/powerpoint/2012/main" userId="S::maisarah.mohd.pauzi@student.usm.my::78341e8b-ddf0-4587-97a6-1ae3ed880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1A946-DB9A-4099-9504-DE3D4108C03B}" type="datetimeFigureOut">
              <a:rPr lang="en-US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DC95-275F-4488-AFF1-07DD198EA5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Implementation using Google Cloud Platform.</a:t>
            </a:r>
          </a:p>
          <a:p>
            <a:r>
              <a:rPr lang="en-US">
                <a:cs typeface="Calibri"/>
              </a:rPr>
              <a:t>1. Upload dataset file into Google Cloud Storage</a:t>
            </a:r>
          </a:p>
          <a:p>
            <a:r>
              <a:rPr lang="en-US">
                <a:cs typeface="Calibri"/>
              </a:rPr>
              <a:t>2. Link Google Cloud Storage with Google Cloud Compute Engine (VM). Copy files to VM Filesystem</a:t>
            </a:r>
          </a:p>
          <a:p>
            <a:r>
              <a:rPr lang="en-US">
                <a:cs typeface="Calibri"/>
              </a:rPr>
              <a:t>3. Load data from files into Cassandra &amp; MongoDB.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DC95-275F-4488-AFF1-07DD198EA5A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56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2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76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73261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940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41290"/>
          </a:xfrm>
          <a:custGeom>
            <a:avLst/>
            <a:gdLst>
              <a:gd name="connsiteX0" fmla="*/ 0 w 12192000"/>
              <a:gd name="connsiteY0" fmla="*/ 0 h 6441290"/>
              <a:gd name="connsiteX1" fmla="*/ 12192000 w 12192000"/>
              <a:gd name="connsiteY1" fmla="*/ 0 h 6441290"/>
              <a:gd name="connsiteX2" fmla="*/ 12192000 w 12192000"/>
              <a:gd name="connsiteY2" fmla="*/ 3174454 h 6441290"/>
              <a:gd name="connsiteX3" fmla="*/ 0 w 12192000"/>
              <a:gd name="connsiteY3" fmla="*/ 6441290 h 644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441290">
                <a:moveTo>
                  <a:pt x="0" y="0"/>
                </a:moveTo>
                <a:lnTo>
                  <a:pt x="12192000" y="0"/>
                </a:lnTo>
                <a:lnTo>
                  <a:pt x="12192000" y="3174454"/>
                </a:lnTo>
                <a:lnTo>
                  <a:pt x="0" y="644129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5305922" y="2283575"/>
            <a:ext cx="6886079" cy="4574427"/>
          </a:xfrm>
          <a:custGeom>
            <a:avLst/>
            <a:gdLst>
              <a:gd name="connsiteX0" fmla="*/ 6886079 w 6886079"/>
              <a:gd name="connsiteY0" fmla="*/ 0 h 4574427"/>
              <a:gd name="connsiteX1" fmla="*/ 6886079 w 6886079"/>
              <a:gd name="connsiteY1" fmla="*/ 4574427 h 4574427"/>
              <a:gd name="connsiteX2" fmla="*/ 731662 w 6886079"/>
              <a:gd name="connsiteY2" fmla="*/ 4574427 h 4574427"/>
              <a:gd name="connsiteX3" fmla="*/ 0 w 6886079"/>
              <a:gd name="connsiteY3" fmla="*/ 1847822 h 457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6079" h="4574427">
                <a:moveTo>
                  <a:pt x="6886079" y="0"/>
                </a:moveTo>
                <a:lnTo>
                  <a:pt x="6886079" y="4574427"/>
                </a:lnTo>
                <a:lnTo>
                  <a:pt x="731662" y="4574427"/>
                </a:lnTo>
                <a:lnTo>
                  <a:pt x="0" y="184782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2396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7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0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7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3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1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2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7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61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20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95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97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1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ID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28788" y="2154238"/>
            <a:ext cx="8734425" cy="1395412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6312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8234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681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4488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822706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F359CAC5-3656-4137-A9EC-203E9A3AD9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4942" y="1659861"/>
            <a:ext cx="3005463" cy="1663546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BC719D-EE62-495B-8341-C186CACF7E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46390" y="2005684"/>
            <a:ext cx="4875212" cy="3046412"/>
          </a:xfrm>
          <a:blipFill>
            <a:blip r:embed="rId2"/>
            <a:tile tx="0" ty="0" sx="100000" sy="100000" flip="none" algn="tl"/>
          </a:blip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54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809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7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4F9E-88FB-4A28-8904-C33F6A1BA2F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B3DA-6B97-440B-BF9A-4A59DA08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ARjiXhsq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hyperlink" Target="https://neo4j.com/blog/8-tips-succeeding-with-neo4j/" TargetMode="External"/><Relationship Id="rId4" Type="http://schemas.openxmlformats.org/officeDocument/2006/relationships/hyperlink" Target="https://neo4j.com/developer/cyphe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7411-52D7-4A2C-93F0-121E45D5A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Group9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DF327-CF3F-4893-98A8-6B8824E6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Comparative Study of NoSQL Databases</a:t>
            </a:r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25437" y="1332142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669683" y="360666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400" dirty="0">
                  <a:solidFill>
                    <a:schemeClr val="tx1"/>
                  </a:solidFill>
                  <a:latin typeface="+mj-lt"/>
                </a:rPr>
                <a:t>Part A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927426" y="1619880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Recommendation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778682" y="2314193"/>
            <a:ext cx="6132848" cy="25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There is no "one solution fits all", each NoSQL has its own trade-off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DynamoDB's integration with AWS ecosystem makes it a user-friendly and highly flexible solution. However, its not an open-source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Cassandra's peer-to-peer architecture guarantee a high fault tolerance, but it's the least scalable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MongoDB's JSON support makes it a highly-flexible solution, but it lacks automatic transaction support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Neo4j is a great solution for handling a growing large volume of connected data, but it’s the most complex among others</a:t>
            </a:r>
          </a:p>
        </p:txBody>
      </p:sp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132B22-740B-4446-9332-D6461BCD1F83}"/>
              </a:ext>
            </a:extLst>
          </p:cNvPr>
          <p:cNvSpPr txBox="1"/>
          <p:nvPr/>
        </p:nvSpPr>
        <p:spPr>
          <a:xfrm>
            <a:off x="4927426" y="5301160"/>
            <a:ext cx="61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tillium" panose="00000500000000000000" pitchFamily="50" charset="0"/>
              </a:rPr>
              <a:t>Next: </a:t>
            </a:r>
            <a:r>
              <a:rPr lang="en-US" sz="24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PartB</a:t>
            </a:r>
            <a:endParaRPr lang="en-US" sz="24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pic>
        <p:nvPicPr>
          <p:cNvPr id="27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C21E8A9-7C72-48CF-B761-AD8873BC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76" y="3185196"/>
            <a:ext cx="2129060" cy="1424066"/>
          </a:xfrm>
          <a:prstGeom prst="rect">
            <a:avLst/>
          </a:prstGeom>
        </p:spPr>
      </p:pic>
      <p:pic>
        <p:nvPicPr>
          <p:cNvPr id="28" name="Picture 5" descr="Logo&#10;&#10;Description automatically generated">
            <a:extLst>
              <a:ext uri="{FF2B5EF4-FFF2-40B4-BE49-F238E27FC236}">
                <a16:creationId xmlns:a16="http://schemas.microsoft.com/office/drawing/2014/main" id="{08540189-E772-4A69-B100-45236E83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13" y="1501076"/>
            <a:ext cx="3427973" cy="1927623"/>
          </a:xfrm>
          <a:prstGeom prst="rect">
            <a:avLst/>
          </a:prstGeom>
        </p:spPr>
      </p:pic>
      <p:pic>
        <p:nvPicPr>
          <p:cNvPr id="29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3AE2E81-071A-4E03-A7D7-1F4F7E23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101" y="967132"/>
            <a:ext cx="820154" cy="927089"/>
          </a:xfrm>
          <a:prstGeom prst="rect">
            <a:avLst/>
          </a:prstGeom>
        </p:spPr>
      </p:pic>
      <p:pic>
        <p:nvPicPr>
          <p:cNvPr id="1026" name="Picture 2" descr="Neo4j Graph Platform – The Leader in Graph Databases">
            <a:extLst>
              <a:ext uri="{FF2B5EF4-FFF2-40B4-BE49-F238E27FC236}">
                <a16:creationId xmlns:a16="http://schemas.microsoft.com/office/drawing/2014/main" id="{3ED5843A-457A-49DE-A4F4-A17A1DD4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76" y="4803662"/>
            <a:ext cx="2122099" cy="110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2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7AD0-204D-4CBB-AA8D-81F814DF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0A9E-3417-4733-A6DB-20B3B04F7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Comparison between MongoDB &amp; Cassandra queries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63176" y="2913613"/>
            <a:ext cx="8407493" cy="2092764"/>
            <a:chOff x="1615941" y="2812013"/>
            <a:chExt cx="8407493" cy="2092764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757786" y="2812013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Crime Dataset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15941" y="3335117"/>
              <a:ext cx="826564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Records of crimes in the City of Chicago, U.S.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Originally created by Chicago Police Department's system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From 2001 to present, excluding the most resent one week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Size: 1.41 GB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Consists of 23 keys/columns and 12,534,454 collection of documents/rows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Description of dataset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678500" y="360666"/>
                <a:ext cx="819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Part B</a:t>
                </a: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E3D6C57-7A66-4752-A8C7-7F90EFFCDDF6}"/>
              </a:ext>
            </a:extLst>
          </p:cNvPr>
          <p:cNvSpPr/>
          <p:nvPr/>
        </p:nvSpPr>
        <p:spPr>
          <a:xfrm>
            <a:off x="8384875" y="1706592"/>
            <a:ext cx="3579961" cy="4111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05A2D-81AC-4BB8-B3C0-52B35EFF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Implementation &amp; Installation Process</a:t>
            </a: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A621FFE-8430-4716-8001-1BC1D749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899" y="1407813"/>
            <a:ext cx="2571750" cy="1914525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C43ECFB7-8A01-4A3A-AE13-88B2A222A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68" y="1767966"/>
            <a:ext cx="1165465" cy="117984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A350936-63B4-4B4C-B823-91BB9185F587}"/>
              </a:ext>
            </a:extLst>
          </p:cNvPr>
          <p:cNvSpPr/>
          <p:nvPr/>
        </p:nvSpPr>
        <p:spPr>
          <a:xfrm>
            <a:off x="2457256" y="2049974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BB429-468D-4D10-8369-1CF1E530B173}"/>
              </a:ext>
            </a:extLst>
          </p:cNvPr>
          <p:cNvSpPr txBox="1"/>
          <p:nvPr/>
        </p:nvSpPr>
        <p:spPr>
          <a:xfrm>
            <a:off x="840716" y="3054829"/>
            <a:ext cx="1636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Dataset2.csv</a:t>
            </a:r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7DF8521-E683-43D3-8676-391BA92BD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7569" y="3747580"/>
            <a:ext cx="2743200" cy="131816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1F45CD7-1D5F-48B8-A97E-BB2E29ED2D9E}"/>
              </a:ext>
            </a:extLst>
          </p:cNvPr>
          <p:cNvSpPr/>
          <p:nvPr/>
        </p:nvSpPr>
        <p:spPr>
          <a:xfrm rot="1380000">
            <a:off x="6885482" y="2524426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14674D93-A0B2-4118-A41D-B554C1B7F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965" y="3746052"/>
            <a:ext cx="1549880" cy="1048047"/>
          </a:xfrm>
          <a:prstGeom prst="rect">
            <a:avLst/>
          </a:prstGeom>
        </p:spPr>
      </p:pic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93294E2-CF42-46EA-82E1-02D11DFC7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739" y="5070887"/>
            <a:ext cx="1650521" cy="192082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66602B-CAA9-482E-811A-87D5E27D387F}"/>
              </a:ext>
            </a:extLst>
          </p:cNvPr>
          <p:cNvSpPr/>
          <p:nvPr/>
        </p:nvSpPr>
        <p:spPr>
          <a:xfrm rot="9600000">
            <a:off x="6885482" y="3904653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A6304C-D663-4A02-90AC-2A07505771F1}"/>
              </a:ext>
            </a:extLst>
          </p:cNvPr>
          <p:cNvSpPr/>
          <p:nvPr/>
        </p:nvSpPr>
        <p:spPr>
          <a:xfrm rot="9600000">
            <a:off x="7115519" y="5011709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94646F68-C42A-4DB9-B555-D37EE4DF9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7569" y="2085510"/>
            <a:ext cx="2743200" cy="19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3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8E9B-92E2-4536-9356-537C35D4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3E276-AD4B-4154-9FB2-856055F6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https://www.youtube.com/watch?v=cEARjiXhsqc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57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5FDBAB-7611-4E21-9C48-6413CD5A2065}"/>
              </a:ext>
            </a:extLst>
          </p:cNvPr>
          <p:cNvSpPr/>
          <p:nvPr/>
        </p:nvSpPr>
        <p:spPr>
          <a:xfrm>
            <a:off x="715307" y="1401311"/>
            <a:ext cx="4674111" cy="721203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8372D2-9AA0-4418-A52C-80F27887F8F1}"/>
              </a:ext>
            </a:extLst>
          </p:cNvPr>
          <p:cNvSpPr/>
          <p:nvPr/>
        </p:nvSpPr>
        <p:spPr>
          <a:xfrm>
            <a:off x="9187475" y="1407090"/>
            <a:ext cx="2259464" cy="720394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 execution in MongoDB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B5AC6-1A78-420C-976B-2A7E0EEB6E4E}"/>
              </a:ext>
            </a:extLst>
          </p:cNvPr>
          <p:cNvSpPr/>
          <p:nvPr/>
        </p:nvSpPr>
        <p:spPr>
          <a:xfrm>
            <a:off x="742977" y="2174954"/>
            <a:ext cx="4674112" cy="46413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Loading Data from CSV file into Database 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0CA7B-A7B5-4825-9804-2A45FBD999EA}"/>
              </a:ext>
            </a:extLst>
          </p:cNvPr>
          <p:cNvSpPr/>
          <p:nvPr/>
        </p:nvSpPr>
        <p:spPr>
          <a:xfrm>
            <a:off x="9189559" y="2219935"/>
            <a:ext cx="2259464" cy="4065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47.666 seconds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60751F-EC06-4816-837D-7C38758CDBC9}"/>
              </a:ext>
            </a:extLst>
          </p:cNvPr>
          <p:cNvSpPr/>
          <p:nvPr/>
        </p:nvSpPr>
        <p:spPr>
          <a:xfrm>
            <a:off x="742977" y="2667250"/>
            <a:ext cx="4674112" cy="46413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Snapshot of 1000 data list 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0754E-7DAD-4079-B962-1F6B613AF031}"/>
              </a:ext>
            </a:extLst>
          </p:cNvPr>
          <p:cNvSpPr/>
          <p:nvPr/>
        </p:nvSpPr>
        <p:spPr>
          <a:xfrm>
            <a:off x="9189559" y="2702995"/>
            <a:ext cx="2259464" cy="40656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0.037 seconds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6BF9F3-F354-4FE2-A46E-40EB7CCF65A7}"/>
              </a:ext>
            </a:extLst>
          </p:cNvPr>
          <p:cNvSpPr/>
          <p:nvPr/>
        </p:nvSpPr>
        <p:spPr>
          <a:xfrm>
            <a:off x="742977" y="3159546"/>
            <a:ext cx="4674112" cy="46413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 of 1000 successfully arrested crime ​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7548F6-B49A-46A0-A454-4E9AEB4B83BB}"/>
              </a:ext>
            </a:extLst>
          </p:cNvPr>
          <p:cNvSpPr/>
          <p:nvPr/>
        </p:nvSpPr>
        <p:spPr>
          <a:xfrm>
            <a:off x="9189559" y="3186055"/>
            <a:ext cx="2259464" cy="4065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0.038 seconds ​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EC21E3-66E3-454E-9733-B33ACC3D678A}"/>
              </a:ext>
            </a:extLst>
          </p:cNvPr>
          <p:cNvSpPr/>
          <p:nvPr/>
        </p:nvSpPr>
        <p:spPr>
          <a:xfrm>
            <a:off x="742977" y="3651842"/>
            <a:ext cx="4674112" cy="46413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 of 1000 Theft cases 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87275A-66CE-4B43-AC23-209624F1BA50}"/>
              </a:ext>
            </a:extLst>
          </p:cNvPr>
          <p:cNvSpPr/>
          <p:nvPr/>
        </p:nvSpPr>
        <p:spPr>
          <a:xfrm>
            <a:off x="9189559" y="3678351"/>
            <a:ext cx="2259464" cy="40656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0.057 seconds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909A01-CCD5-4163-9AAC-A539B2EF1330}"/>
              </a:ext>
            </a:extLst>
          </p:cNvPr>
          <p:cNvSpPr/>
          <p:nvPr/>
        </p:nvSpPr>
        <p:spPr>
          <a:xfrm>
            <a:off x="742977" y="4144139"/>
            <a:ext cx="4674112" cy="46413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 of 1000 crimes happen on the Street 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AB0045-6839-4F86-85BA-9B3911D9D65A}"/>
              </a:ext>
            </a:extLst>
          </p:cNvPr>
          <p:cNvSpPr/>
          <p:nvPr/>
        </p:nvSpPr>
        <p:spPr>
          <a:xfrm>
            <a:off x="9189559" y="4161410"/>
            <a:ext cx="2259464" cy="4065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0.071 seconds 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D6CBA47-92E2-4DA5-A54E-9F4D0872F126}"/>
              </a:ext>
            </a:extLst>
          </p:cNvPr>
          <p:cNvSpPr/>
          <p:nvPr/>
        </p:nvSpPr>
        <p:spPr>
          <a:xfrm>
            <a:off x="9189555" y="5144314"/>
            <a:ext cx="2259464" cy="40656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0.934 seconds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AAAA57-0D53-4A54-9478-73B5800F20EE}"/>
              </a:ext>
            </a:extLst>
          </p:cNvPr>
          <p:cNvSpPr/>
          <p:nvPr/>
        </p:nvSpPr>
        <p:spPr>
          <a:xfrm>
            <a:off x="291457" y="2228821"/>
            <a:ext cx="362398" cy="33793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6CC616-A70C-46B2-81C4-4BEB23482826}"/>
              </a:ext>
            </a:extLst>
          </p:cNvPr>
          <p:cNvSpPr/>
          <p:nvPr/>
        </p:nvSpPr>
        <p:spPr>
          <a:xfrm>
            <a:off x="291457" y="2744212"/>
            <a:ext cx="362398" cy="33793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14E1B67-7D82-4F7F-BF54-9394DB163114}"/>
              </a:ext>
            </a:extLst>
          </p:cNvPr>
          <p:cNvSpPr/>
          <p:nvPr/>
        </p:nvSpPr>
        <p:spPr>
          <a:xfrm>
            <a:off x="291457" y="3241129"/>
            <a:ext cx="362398" cy="33793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54D771B-38FB-4C25-A50E-AF96FFBA0230}"/>
              </a:ext>
            </a:extLst>
          </p:cNvPr>
          <p:cNvSpPr/>
          <p:nvPr/>
        </p:nvSpPr>
        <p:spPr>
          <a:xfrm>
            <a:off x="291457" y="3719574"/>
            <a:ext cx="362398" cy="33793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6A9F52-A767-417B-95A9-F15C8D2258D5}"/>
              </a:ext>
            </a:extLst>
          </p:cNvPr>
          <p:cNvSpPr/>
          <p:nvPr/>
        </p:nvSpPr>
        <p:spPr>
          <a:xfrm>
            <a:off x="291457" y="4193400"/>
            <a:ext cx="362398" cy="33793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C590239-194D-4393-B0D9-8C5D83DD9967}"/>
              </a:ext>
            </a:extLst>
          </p:cNvPr>
          <p:cNvSpPr/>
          <p:nvPr/>
        </p:nvSpPr>
        <p:spPr>
          <a:xfrm>
            <a:off x="9189556" y="4648244"/>
            <a:ext cx="2259464" cy="40656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2.292 seconds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C7E2F82-79FF-4379-A5FF-FE8ABE43002D}"/>
              </a:ext>
            </a:extLst>
          </p:cNvPr>
          <p:cNvSpPr/>
          <p:nvPr/>
        </p:nvSpPr>
        <p:spPr>
          <a:xfrm>
            <a:off x="9189555" y="5642184"/>
            <a:ext cx="2259464" cy="406567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10.885 seconds 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98C5B3-A84E-42CE-993E-E25F49645474}"/>
              </a:ext>
            </a:extLst>
          </p:cNvPr>
          <p:cNvSpPr/>
          <p:nvPr/>
        </p:nvSpPr>
        <p:spPr>
          <a:xfrm>
            <a:off x="742977" y="5119499"/>
            <a:ext cx="4674112" cy="46413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 of 1000 crimes happened after 2010 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CAF4692-A31B-47A4-BE60-8E68C0683D18}"/>
              </a:ext>
            </a:extLst>
          </p:cNvPr>
          <p:cNvSpPr/>
          <p:nvPr/>
        </p:nvSpPr>
        <p:spPr>
          <a:xfrm>
            <a:off x="742977" y="4630307"/>
            <a:ext cx="4674112" cy="46413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 of 1000 theft cases happen on the street in 2016 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5E2719-B01D-425E-9C9E-D1ADBF919819}"/>
              </a:ext>
            </a:extLst>
          </p:cNvPr>
          <p:cNvSpPr/>
          <p:nvPr/>
        </p:nvSpPr>
        <p:spPr>
          <a:xfrm>
            <a:off x="742977" y="5598118"/>
            <a:ext cx="4674112" cy="46413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List of 1000 crimes happened in either 2012 or 2013 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D403CC2-63EF-4499-80B0-A9BB45BECF0B}"/>
              </a:ext>
            </a:extLst>
          </p:cNvPr>
          <p:cNvSpPr/>
          <p:nvPr/>
        </p:nvSpPr>
        <p:spPr>
          <a:xfrm>
            <a:off x="6222603" y="1402120"/>
            <a:ext cx="2259464" cy="720394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 execution in Cassandra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DAF32E1-0EC7-4FF0-933F-680FA94AD03D}"/>
              </a:ext>
            </a:extLst>
          </p:cNvPr>
          <p:cNvSpPr/>
          <p:nvPr/>
        </p:nvSpPr>
        <p:spPr>
          <a:xfrm>
            <a:off x="6224687" y="2214965"/>
            <a:ext cx="2259464" cy="4065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7 minutes, 49.195 seconds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35A2624-E8FE-4A9F-9DFB-3012743870A2}"/>
              </a:ext>
            </a:extLst>
          </p:cNvPr>
          <p:cNvSpPr/>
          <p:nvPr/>
        </p:nvSpPr>
        <p:spPr>
          <a:xfrm>
            <a:off x="6224687" y="2698025"/>
            <a:ext cx="2259464" cy="40656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0.003 seconds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A91DBFE-9135-48CA-BD60-93DF31367704}"/>
              </a:ext>
            </a:extLst>
          </p:cNvPr>
          <p:cNvSpPr/>
          <p:nvPr/>
        </p:nvSpPr>
        <p:spPr>
          <a:xfrm>
            <a:off x="6224687" y="3181085"/>
            <a:ext cx="2259464" cy="4065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0.009 seconds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9F81346-D344-4399-B359-3F765669B413}"/>
              </a:ext>
            </a:extLst>
          </p:cNvPr>
          <p:cNvSpPr/>
          <p:nvPr/>
        </p:nvSpPr>
        <p:spPr>
          <a:xfrm>
            <a:off x="6224687" y="3673381"/>
            <a:ext cx="2259464" cy="40656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0.011 seconds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5F9C1D6-EB2F-464C-8F5D-1FD497F3B058}"/>
              </a:ext>
            </a:extLst>
          </p:cNvPr>
          <p:cNvSpPr/>
          <p:nvPr/>
        </p:nvSpPr>
        <p:spPr>
          <a:xfrm>
            <a:off x="6224687" y="4156440"/>
            <a:ext cx="2259464" cy="4065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0.008 seconds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402DC68-3B75-4A31-97B7-AD3DB01FED02}"/>
              </a:ext>
            </a:extLst>
          </p:cNvPr>
          <p:cNvSpPr/>
          <p:nvPr/>
        </p:nvSpPr>
        <p:spPr>
          <a:xfrm>
            <a:off x="6224683" y="5130108"/>
            <a:ext cx="2259464" cy="406567"/>
          </a:xfrm>
          <a:prstGeom prst="roundRect">
            <a:avLst/>
          </a:prstGeom>
          <a:solidFill>
            <a:srgbClr val="D3D3D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0.009 seconds 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FC1F9C2-804C-48E4-85EE-3C2A98A1D6D1}"/>
              </a:ext>
            </a:extLst>
          </p:cNvPr>
          <p:cNvSpPr/>
          <p:nvPr/>
        </p:nvSpPr>
        <p:spPr>
          <a:xfrm>
            <a:off x="6224684" y="4643274"/>
            <a:ext cx="2259464" cy="40656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0.114 seconds 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E3F24-FF4F-46EB-8A76-A760A1AEC99D}"/>
              </a:ext>
            </a:extLst>
          </p:cNvPr>
          <p:cNvSpPr/>
          <p:nvPr/>
        </p:nvSpPr>
        <p:spPr>
          <a:xfrm>
            <a:off x="6224683" y="5637214"/>
            <a:ext cx="2259464" cy="406567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C06964B-CC95-43F3-82F6-643F37D0AD3D}"/>
              </a:ext>
            </a:extLst>
          </p:cNvPr>
          <p:cNvSpPr/>
          <p:nvPr/>
        </p:nvSpPr>
        <p:spPr>
          <a:xfrm>
            <a:off x="286328" y="5175996"/>
            <a:ext cx="362398" cy="33793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8BFDA57-5C02-48D0-8656-DA5F08746BDC}"/>
              </a:ext>
            </a:extLst>
          </p:cNvPr>
          <p:cNvSpPr/>
          <p:nvPr/>
        </p:nvSpPr>
        <p:spPr>
          <a:xfrm>
            <a:off x="286328" y="4702865"/>
            <a:ext cx="362398" cy="33793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8709C6-BFE2-4321-A7BE-E921CCEEED4A}"/>
              </a:ext>
            </a:extLst>
          </p:cNvPr>
          <p:cNvSpPr/>
          <p:nvPr/>
        </p:nvSpPr>
        <p:spPr>
          <a:xfrm>
            <a:off x="290435" y="5658363"/>
            <a:ext cx="362398" cy="33793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7905E7-1761-4A28-AE9B-80E963E69FD0}"/>
              </a:ext>
            </a:extLst>
          </p:cNvPr>
          <p:cNvSpPr txBox="1"/>
          <p:nvPr/>
        </p:nvSpPr>
        <p:spPr>
          <a:xfrm>
            <a:off x="859071" y="625742"/>
            <a:ext cx="387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tillium" panose="00000500000000000000" pitchFamily="50" charset="0"/>
              </a:rPr>
              <a:t>Results</a:t>
            </a:r>
            <a:endParaRPr lang="en-US" sz="3200" b="1" u="sng" dirty="0">
              <a:solidFill>
                <a:schemeClr val="tx1">
                  <a:alpha val="60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5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7940950" y="1830252"/>
            <a:ext cx="325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Cassandra</a:t>
            </a:r>
            <a:endParaRPr kumimoji="0" lang="en-US" sz="3600" b="1" i="0" u="none" strike="noStrike" kern="1200" cap="none" spc="4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591" y="2407856"/>
            <a:ext cx="3801050" cy="286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Slower in loading dataset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Faster to execute query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Display data concurrently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Do not support OR and NOT EQUAL operator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Result in Row &amp; Columns like SQL database.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046BBC9-787C-4E66-90E6-B1888B2D5C47}"/>
              </a:ext>
            </a:extLst>
          </p:cNvPr>
          <p:cNvSpPr txBox="1"/>
          <p:nvPr/>
        </p:nvSpPr>
        <p:spPr>
          <a:xfrm>
            <a:off x="939091" y="2647503"/>
            <a:ext cx="4114235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Loading dataset is faster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Slower time to execute query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Display data in serial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Flexible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Source Sans Pro" charset="0"/>
                <a:cs typeface="Source Sans Pro" charset="0"/>
              </a:rPr>
              <a:t>Results in JSON, easier to encode in front end 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AF094-2823-4CDA-91C1-0D29682E38D3}"/>
              </a:ext>
            </a:extLst>
          </p:cNvPr>
          <p:cNvSpPr txBox="1"/>
          <p:nvPr/>
        </p:nvSpPr>
        <p:spPr>
          <a:xfrm>
            <a:off x="1261838" y="1860938"/>
            <a:ext cx="325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MongoDB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256096-9577-4318-936A-B36FAFF62A60}"/>
              </a:ext>
            </a:extLst>
          </p:cNvPr>
          <p:cNvGrpSpPr/>
          <p:nvPr/>
        </p:nvGrpSpPr>
        <p:grpSpPr>
          <a:xfrm>
            <a:off x="4870396" y="5875834"/>
            <a:ext cx="3249861" cy="461665"/>
            <a:chOff x="4463296" y="313537"/>
            <a:chExt cx="3249861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E53756-B19C-4CB4-ACFA-B4FE95047A32}"/>
                </a:ext>
              </a:extLst>
            </p:cNvPr>
            <p:cNvSpPr txBox="1"/>
            <p:nvPr userDrawn="1"/>
          </p:nvSpPr>
          <p:spPr>
            <a:xfrm>
              <a:off x="5105425" y="313537"/>
              <a:ext cx="1965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Discu</a:t>
              </a:r>
              <a:r>
                <a:rPr kumimoji="0" lang="en-US" sz="2400" b="1" i="0" u="none" strike="noStrike" kern="1200" cap="none" spc="4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ssion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7C18D7-5A94-4E5B-B673-39BF6158C910}"/>
                </a:ext>
              </a:extLst>
            </p:cNvPr>
            <p:cNvSpPr txBox="1"/>
            <p:nvPr userDrawn="1"/>
          </p:nvSpPr>
          <p:spPr>
            <a:xfrm>
              <a:off x="4463296" y="319593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-[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A42467-7C07-4AE7-8BFA-B7C97BDC2FC7}"/>
                </a:ext>
              </a:extLst>
            </p:cNvPr>
            <p:cNvSpPr txBox="1"/>
            <p:nvPr userDrawn="1"/>
          </p:nvSpPr>
          <p:spPr>
            <a:xfrm>
              <a:off x="7270407" y="319593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99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9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9" grpId="0"/>
          <p:bldP spid="3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25437" y="1738541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669683" y="360666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400" dirty="0">
                  <a:solidFill>
                    <a:schemeClr val="tx1"/>
                  </a:solidFill>
                  <a:latin typeface="+mj-lt"/>
                </a:rPr>
                <a:t>Part B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927426" y="2026279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Recommendation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2871286"/>
            <a:ext cx="6132848" cy="186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For unstructured data, MongoDB is the most suitable.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E.g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dataset from various raw records.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For structured data, Cassandra is the best option.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E.g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, data from big systems such as Social Media &amp; E-commerce sites.</a:t>
            </a:r>
          </a:p>
        </p:txBody>
      </p:sp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C21E8A9-7C72-48CF-B761-AD8873BC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75" y="3185196"/>
            <a:ext cx="2129060" cy="1424066"/>
          </a:xfrm>
          <a:prstGeom prst="rect">
            <a:avLst/>
          </a:prstGeom>
        </p:spPr>
      </p:pic>
      <p:pic>
        <p:nvPicPr>
          <p:cNvPr id="28" name="Picture 5" descr="Logo&#10;&#10;Description automatically generated">
            <a:extLst>
              <a:ext uri="{FF2B5EF4-FFF2-40B4-BE49-F238E27FC236}">
                <a16:creationId xmlns:a16="http://schemas.microsoft.com/office/drawing/2014/main" id="{08540189-E772-4A69-B100-45236E83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19" y="1350381"/>
            <a:ext cx="3427973" cy="19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4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C84ED5E-BD4C-473F-8854-2217300C6C4A}"/>
              </a:ext>
            </a:extLst>
          </p:cNvPr>
          <p:cNvSpPr/>
          <p:nvPr/>
        </p:nvSpPr>
        <p:spPr>
          <a:xfrm>
            <a:off x="449943" y="261257"/>
            <a:ext cx="783771" cy="701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F7884F-9692-4359-BAC9-3846298E14F2}"/>
              </a:ext>
            </a:extLst>
          </p:cNvPr>
          <p:cNvSpPr/>
          <p:nvPr/>
        </p:nvSpPr>
        <p:spPr>
          <a:xfrm>
            <a:off x="0" y="0"/>
            <a:ext cx="12192000" cy="6442075"/>
          </a:xfrm>
          <a:custGeom>
            <a:avLst/>
            <a:gdLst>
              <a:gd name="connsiteX0" fmla="*/ 0 w 12192000"/>
              <a:gd name="connsiteY0" fmla="*/ 0 h 6441290"/>
              <a:gd name="connsiteX1" fmla="*/ 12192000 w 12192000"/>
              <a:gd name="connsiteY1" fmla="*/ 0 h 6441290"/>
              <a:gd name="connsiteX2" fmla="*/ 12192000 w 12192000"/>
              <a:gd name="connsiteY2" fmla="*/ 3174454 h 6441290"/>
              <a:gd name="connsiteX3" fmla="*/ 0 w 12192000"/>
              <a:gd name="connsiteY3" fmla="*/ 6441290 h 644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441290">
                <a:moveTo>
                  <a:pt x="0" y="0"/>
                </a:moveTo>
                <a:lnTo>
                  <a:pt x="12192000" y="0"/>
                </a:lnTo>
                <a:lnTo>
                  <a:pt x="12192000" y="3174454"/>
                </a:lnTo>
                <a:lnTo>
                  <a:pt x="0" y="64412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55C436-AAAB-45AC-86E9-FD12C61E60B9}"/>
              </a:ext>
            </a:extLst>
          </p:cNvPr>
          <p:cNvSpPr/>
          <p:nvPr/>
        </p:nvSpPr>
        <p:spPr>
          <a:xfrm>
            <a:off x="5305425" y="2282825"/>
            <a:ext cx="6886575" cy="4575175"/>
          </a:xfrm>
          <a:custGeom>
            <a:avLst/>
            <a:gdLst>
              <a:gd name="connsiteX0" fmla="*/ 6886079 w 6886079"/>
              <a:gd name="connsiteY0" fmla="*/ 0 h 4574427"/>
              <a:gd name="connsiteX1" fmla="*/ 6886079 w 6886079"/>
              <a:gd name="connsiteY1" fmla="*/ 4574427 h 4574427"/>
              <a:gd name="connsiteX2" fmla="*/ 731662 w 6886079"/>
              <a:gd name="connsiteY2" fmla="*/ 4574427 h 4574427"/>
              <a:gd name="connsiteX3" fmla="*/ 0 w 6886079"/>
              <a:gd name="connsiteY3" fmla="*/ 1847822 h 457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6079" h="4574427">
                <a:moveTo>
                  <a:pt x="6886079" y="0"/>
                </a:moveTo>
                <a:lnTo>
                  <a:pt x="6886079" y="4574427"/>
                </a:lnTo>
                <a:lnTo>
                  <a:pt x="731662" y="4574427"/>
                </a:lnTo>
                <a:lnTo>
                  <a:pt x="0" y="184782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7D083-F207-4044-B76A-BDAAA9645ECF}"/>
              </a:ext>
            </a:extLst>
          </p:cNvPr>
          <p:cNvSpPr/>
          <p:nvPr/>
        </p:nvSpPr>
        <p:spPr>
          <a:xfrm>
            <a:off x="3684171" y="2912318"/>
            <a:ext cx="482365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50" normalizeH="0" baseline="0" noProof="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Roboto"/>
                <a:ea typeface="+mn-ea"/>
                <a:cs typeface="+mn-cs"/>
              </a:rPr>
              <a:t>Thank You</a:t>
            </a:r>
            <a:endParaRPr kumimoji="0" lang="en-US" sz="4000" b="1" i="0" u="none" strike="noStrike" kern="1200" cap="none" spc="50" normalizeH="0" baseline="0" noProof="0" dirty="0">
              <a:ln w="0"/>
              <a:solidFill>
                <a:srgbClr val="FFFF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BF008A8-529A-4AE5-8141-A4E64069BF54}"/>
              </a:ext>
            </a:extLst>
          </p:cNvPr>
          <p:cNvSpPr/>
          <p:nvPr/>
        </p:nvSpPr>
        <p:spPr>
          <a:xfrm>
            <a:off x="11558588" y="0"/>
            <a:ext cx="633412" cy="1346200"/>
          </a:xfrm>
          <a:custGeom>
            <a:avLst/>
            <a:gdLst>
              <a:gd name="connsiteX0" fmla="*/ 0 w 633337"/>
              <a:gd name="connsiteY0" fmla="*/ 0 h 1346584"/>
              <a:gd name="connsiteX1" fmla="*/ 633337 w 633337"/>
              <a:gd name="connsiteY1" fmla="*/ 0 h 1346584"/>
              <a:gd name="connsiteX2" fmla="*/ 633337 w 633337"/>
              <a:gd name="connsiteY2" fmla="*/ 1346584 h 134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337" h="1346584">
                <a:moveTo>
                  <a:pt x="0" y="0"/>
                </a:moveTo>
                <a:lnTo>
                  <a:pt x="633337" y="0"/>
                </a:lnTo>
                <a:lnTo>
                  <a:pt x="633337" y="134658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590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04596-93B9-42F4-B5A1-091FF3BE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09" y="1317273"/>
            <a:ext cx="3385450" cy="2549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Member Roles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08082E-9953-440D-9796-73FDDEAC5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806136"/>
              </p:ext>
            </p:extLst>
          </p:nvPr>
        </p:nvGraphicFramePr>
        <p:xfrm>
          <a:off x="5137150" y="1258104"/>
          <a:ext cx="6239776" cy="4329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941">
                  <a:extLst>
                    <a:ext uri="{9D8B030D-6E8A-4147-A177-3AD203B41FA5}">
                      <a16:colId xmlns:a16="http://schemas.microsoft.com/office/drawing/2014/main" val="2190335454"/>
                    </a:ext>
                  </a:extLst>
                </a:gridCol>
                <a:gridCol w="4522835">
                  <a:extLst>
                    <a:ext uri="{9D8B030D-6E8A-4147-A177-3AD203B41FA5}">
                      <a16:colId xmlns:a16="http://schemas.microsoft.com/office/drawing/2014/main" val="441817920"/>
                    </a:ext>
                  </a:extLst>
                </a:gridCol>
              </a:tblGrid>
              <a:tr h="529112">
                <a:tc>
                  <a:txBody>
                    <a:bodyPr/>
                    <a:lstStyle/>
                    <a:p>
                      <a:r>
                        <a:rPr lang="en-US" sz="2400" b="1"/>
                        <a:t>Member</a:t>
                      </a:r>
                    </a:p>
                  </a:txBody>
                  <a:tcPr marL="120253" marR="120253" marT="60126" marB="60126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Section</a:t>
                      </a:r>
                    </a:p>
                  </a:txBody>
                  <a:tcPr marL="120253" marR="120253" marT="60126" marB="60126"/>
                </a:tc>
                <a:extLst>
                  <a:ext uri="{0D108BD9-81ED-4DB2-BD59-A6C34878D82A}">
                    <a16:rowId xmlns:a16="http://schemas.microsoft.com/office/drawing/2014/main" val="218882747"/>
                  </a:ext>
                </a:extLst>
              </a:tr>
              <a:tr h="889870">
                <a:tc>
                  <a:txBody>
                    <a:bodyPr/>
                    <a:lstStyle/>
                    <a:p>
                      <a:r>
                        <a:rPr lang="en-US" sz="2400"/>
                        <a:t>Ramdhan</a:t>
                      </a:r>
                    </a:p>
                  </a:txBody>
                  <a:tcPr marL="120253" marR="120253" marT="60126" marB="6012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DynamoDB, database Comparison</a:t>
                      </a:r>
                    </a:p>
                  </a:txBody>
                  <a:tcPr marL="120253" marR="120253" marT="60126" marB="60126"/>
                </a:tc>
                <a:extLst>
                  <a:ext uri="{0D108BD9-81ED-4DB2-BD59-A6C34878D82A}">
                    <a16:rowId xmlns:a16="http://schemas.microsoft.com/office/drawing/2014/main" val="2236982804"/>
                  </a:ext>
                </a:extLst>
              </a:tr>
              <a:tr h="1250628">
                <a:tc>
                  <a:txBody>
                    <a:bodyPr/>
                    <a:lstStyle/>
                    <a:p>
                      <a:r>
                        <a:rPr lang="en-US" sz="2400"/>
                        <a:t>Maisarah</a:t>
                      </a:r>
                    </a:p>
                  </a:txBody>
                  <a:tcPr marL="120253" marR="120253" marT="60126" marB="6012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Setting up Cassandra &amp; MongoDB, Cassandra queries, presentation</a:t>
                      </a:r>
                    </a:p>
                  </a:txBody>
                  <a:tcPr marL="120253" marR="120253" marT="60126" marB="60126"/>
                </a:tc>
                <a:extLst>
                  <a:ext uri="{0D108BD9-81ED-4DB2-BD59-A6C34878D82A}">
                    <a16:rowId xmlns:a16="http://schemas.microsoft.com/office/drawing/2014/main" val="33706779"/>
                  </a:ext>
                </a:extLst>
              </a:tr>
              <a:tr h="529112">
                <a:tc>
                  <a:txBody>
                    <a:bodyPr/>
                    <a:lstStyle/>
                    <a:p>
                      <a:r>
                        <a:rPr lang="en-US" sz="2400"/>
                        <a:t>Kie</a:t>
                      </a:r>
                    </a:p>
                  </a:txBody>
                  <a:tcPr marL="120253" marR="120253" marT="60126" marB="6012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Neo4j, MongoDB queries</a:t>
                      </a:r>
                    </a:p>
                  </a:txBody>
                  <a:tcPr marL="120253" marR="120253" marT="60126" marB="60126"/>
                </a:tc>
                <a:extLst>
                  <a:ext uri="{0D108BD9-81ED-4DB2-BD59-A6C34878D82A}">
                    <a16:rowId xmlns:a16="http://schemas.microsoft.com/office/drawing/2014/main" val="2809771883"/>
                  </a:ext>
                </a:extLst>
              </a:tr>
              <a:tr h="529112">
                <a:tc>
                  <a:txBody>
                    <a:bodyPr/>
                    <a:lstStyle/>
                    <a:p>
                      <a:r>
                        <a:rPr lang="en-US" sz="2400"/>
                        <a:t>Alia</a:t>
                      </a:r>
                    </a:p>
                  </a:txBody>
                  <a:tcPr marL="120253" marR="120253" marT="60126" marB="6012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MongoDB, presentation</a:t>
                      </a:r>
                    </a:p>
                  </a:txBody>
                  <a:tcPr marL="120253" marR="120253" marT="60126" marB="60126"/>
                </a:tc>
                <a:extLst>
                  <a:ext uri="{0D108BD9-81ED-4DB2-BD59-A6C34878D82A}">
                    <a16:rowId xmlns:a16="http://schemas.microsoft.com/office/drawing/2014/main" val="347309397"/>
                  </a:ext>
                </a:extLst>
              </a:tr>
              <a:tr h="6012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Atina</a:t>
                      </a:r>
                    </a:p>
                  </a:txBody>
                  <a:tcPr marL="120253" marR="120253" marT="60126" marB="601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Cassandra, presentation</a:t>
                      </a:r>
                    </a:p>
                  </a:txBody>
                  <a:tcPr marL="120253" marR="120253" marT="60126" marB="60126"/>
                </a:tc>
                <a:extLst>
                  <a:ext uri="{0D108BD9-81ED-4DB2-BD59-A6C34878D82A}">
                    <a16:rowId xmlns:a16="http://schemas.microsoft.com/office/drawing/2014/main" val="343684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57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7AD0-204D-4CBB-AA8D-81F814DF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0A9E-3417-4733-A6DB-20B3B04F7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 to NoSQL Database</a:t>
            </a:r>
          </a:p>
          <a:p>
            <a:pPr algn="ctr"/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8" y="1549374"/>
            <a:ext cx="5044278" cy="1617207"/>
            <a:chOff x="950122" y="2231545"/>
            <a:chExt cx="5044278" cy="1617207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18072"/>
              <a:chOff x="4472113" y="319593"/>
              <a:chExt cx="3232227" cy="318072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660161" y="360666"/>
                <a:ext cx="856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pc="400" dirty="0">
                    <a:solidFill>
                      <a:schemeClr val="tx1"/>
                    </a:solidFill>
                    <a:latin typeface="+mj-lt"/>
                  </a:rPr>
                  <a:t>Part A</a:t>
                </a: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Highlights of </a:t>
              </a:r>
            </a:p>
            <a:p>
              <a:r>
                <a:rPr lang="en-US" sz="3600" b="1" dirty="0">
                  <a:latin typeface="Titillium" panose="00000500000000000000" pitchFamily="50" charset="0"/>
                </a:rPr>
                <a:t>4 </a:t>
              </a:r>
              <a:r>
                <a:rPr lang="en-US" sz="3600" b="1" dirty="0">
                  <a:solidFill>
                    <a:srgbClr val="FF9900"/>
                  </a:solidFill>
                  <a:latin typeface="Titillium" panose="00000500000000000000" pitchFamily="50" charset="0"/>
                </a:rPr>
                <a:t>NoSQL</a:t>
              </a:r>
              <a:r>
                <a:rPr lang="en-US" sz="3600" b="1" dirty="0">
                  <a:latin typeface="Titillium" panose="00000500000000000000" pitchFamily="50" charset="0"/>
                </a:rPr>
                <a:t> Databases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DynamoDB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MongoDB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Cassandra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Neo4j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42140" y="3631165"/>
            <a:ext cx="5857424" cy="186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 proprietary database released by Amazon in 2012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Schema less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Table -&gt; Items -&gt; Primary key and Attributes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Support various data types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Integrates with AWS Ecosystem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205A63-0BCB-4463-A785-8C89592C00BC}"/>
              </a:ext>
            </a:extLst>
          </p:cNvPr>
          <p:cNvSpPr txBox="1"/>
          <p:nvPr/>
        </p:nvSpPr>
        <p:spPr>
          <a:xfrm>
            <a:off x="2020437" y="2903642"/>
            <a:ext cx="169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DynamoDB</a:t>
            </a:r>
            <a:endParaRPr lang="en-US" sz="2400" b="1" i="1" dirty="0">
              <a:solidFill>
                <a:schemeClr val="tx1">
                  <a:alpha val="60000"/>
                </a:schemeClr>
              </a:solidFill>
              <a:latin typeface="Titillium" panose="00000500000000000000" pitchFamily="50" charset="0"/>
            </a:endParaRPr>
          </a:p>
        </p:txBody>
      </p:sp>
      <p:pic>
        <p:nvPicPr>
          <p:cNvPr id="23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3C6E8FD-8892-4ABA-9FCE-D9E5ACFA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85" y="1843624"/>
            <a:ext cx="820154" cy="927089"/>
          </a:xfrm>
          <a:prstGeom prst="rect">
            <a:avLst/>
          </a:prstGeom>
        </p:spPr>
      </p:pic>
      <p:pic>
        <p:nvPicPr>
          <p:cNvPr id="24" name="Picture 4" descr="Diagram&#10;&#10;Description automatically generated">
            <a:extLst>
              <a:ext uri="{FF2B5EF4-FFF2-40B4-BE49-F238E27FC236}">
                <a16:creationId xmlns:a16="http://schemas.microsoft.com/office/drawing/2014/main" id="{2267CCD8-4595-40D4-83FE-E6EE51F68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43" y="1971734"/>
            <a:ext cx="5196213" cy="305300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834129-0681-4AFF-99D2-72F85CB815F4}"/>
              </a:ext>
            </a:extLst>
          </p:cNvPr>
          <p:cNvGrpSpPr/>
          <p:nvPr/>
        </p:nvGrpSpPr>
        <p:grpSpPr>
          <a:xfrm>
            <a:off x="1254049" y="1191742"/>
            <a:ext cx="3232227" cy="307777"/>
            <a:chOff x="4472113" y="319593"/>
            <a:chExt cx="3232227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6C82EF-E4C6-4DD3-8466-BFF84D7194AE}"/>
                </a:ext>
              </a:extLst>
            </p:cNvPr>
            <p:cNvSpPr txBox="1"/>
            <p:nvPr userDrawn="1"/>
          </p:nvSpPr>
          <p:spPr>
            <a:xfrm>
              <a:off x="5470911" y="360666"/>
              <a:ext cx="12346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Highlights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0CB12-0057-4814-AC06-A12E48F916A0}"/>
                </a:ext>
              </a:extLst>
            </p:cNvPr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D1B9E7-F167-4DB4-AE58-7A1347F3C18A}"/>
                </a:ext>
              </a:extLst>
            </p:cNvPr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254049" y="77610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469308" y="360666"/>
              <a:ext cx="12378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 err="1">
                  <a:solidFill>
                    <a:schemeClr val="tx1"/>
                  </a:solidFill>
                  <a:latin typeface="+mj-lt"/>
                </a:rPr>
                <a:t>HIghlights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785092" y="2519010"/>
            <a:ext cx="5070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Non-relational</a:t>
            </a:r>
            <a:r>
              <a:rPr lang="en-US" dirty="0">
                <a:ea typeface="+mn-lt"/>
                <a:cs typeface="+mn-lt"/>
              </a:rPr>
              <a:t>  JSON-based database written in C++ founded by 10gen in 2009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Support various and complex data types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Flexible and scalable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Lack of support for transactions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Database -&gt; Collections -&gt; Documents -&gt; Keys: Values</a:t>
            </a:r>
          </a:p>
        </p:txBody>
      </p:sp>
      <p:pic>
        <p:nvPicPr>
          <p:cNvPr id="22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31F4BEF-EE0B-4F45-92EB-A3B243E7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2" y="1477691"/>
            <a:ext cx="6553198" cy="4180640"/>
          </a:xfrm>
          <a:prstGeom prst="rect">
            <a:avLst/>
          </a:prstGeom>
        </p:spPr>
      </p:pic>
      <p:pic>
        <p:nvPicPr>
          <p:cNvPr id="29" name="Picture 5" descr="Logo&#10;&#10;Description automatically generated">
            <a:extLst>
              <a:ext uri="{FF2B5EF4-FFF2-40B4-BE49-F238E27FC236}">
                <a16:creationId xmlns:a16="http://schemas.microsoft.com/office/drawing/2014/main" id="{22ADE919-2124-459F-BE3E-6DA83B7E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14" y="696521"/>
            <a:ext cx="3654315" cy="20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09905" y="3429000"/>
            <a:ext cx="6069860" cy="222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An open-source NoSQL database built by Apache Software Foundation.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First developed by Facebook team.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Peer-to-peer distributed system.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Keyspace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 -&gt; Column families -&gt; 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Columnkey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-&gt; Column values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Has its own query language: CQL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834129-0681-4AFF-99D2-72F85CB815F4}"/>
              </a:ext>
            </a:extLst>
          </p:cNvPr>
          <p:cNvGrpSpPr/>
          <p:nvPr/>
        </p:nvGrpSpPr>
        <p:grpSpPr>
          <a:xfrm>
            <a:off x="1254049" y="1099382"/>
            <a:ext cx="3232227" cy="307777"/>
            <a:chOff x="4472113" y="319593"/>
            <a:chExt cx="3232227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6C82EF-E4C6-4DD3-8466-BFF84D7194AE}"/>
                </a:ext>
              </a:extLst>
            </p:cNvPr>
            <p:cNvSpPr txBox="1"/>
            <p:nvPr userDrawn="1"/>
          </p:nvSpPr>
          <p:spPr>
            <a:xfrm>
              <a:off x="5470911" y="360666"/>
              <a:ext cx="12346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Highlights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0CB12-0057-4814-AC06-A12E48F916A0}"/>
                </a:ext>
              </a:extLst>
            </p:cNvPr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D1B9E7-F167-4DB4-AE58-7A1347F3C18A}"/>
                </a:ext>
              </a:extLst>
            </p:cNvPr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pic>
        <p:nvPicPr>
          <p:cNvPr id="10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B04D980-890B-4BEC-8E3E-494A5351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65" y="1479323"/>
            <a:ext cx="2162213" cy="1446241"/>
          </a:xfrm>
          <a:prstGeom prst="rect">
            <a:avLst/>
          </a:prstGeom>
        </p:spPr>
      </p:pic>
      <p:pic>
        <p:nvPicPr>
          <p:cNvPr id="11" name="Picture 5" descr="Diagram&#10;&#10;Description automatically generated">
            <a:extLst>
              <a:ext uri="{FF2B5EF4-FFF2-40B4-BE49-F238E27FC236}">
                <a16:creationId xmlns:a16="http://schemas.microsoft.com/office/drawing/2014/main" id="{097D9A40-3664-4464-9C2F-139C9B07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630" y="1508587"/>
            <a:ext cx="4238430" cy="38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420921" y="791781"/>
            <a:ext cx="3232227" cy="307777"/>
            <a:chOff x="4472113" y="319593"/>
            <a:chExt cx="3232227" cy="307777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5470911" y="360666"/>
              <a:ext cx="12346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Highlights</a:t>
              </a: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07908" y="1973347"/>
            <a:ext cx="5296241" cy="222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Open Source - NoSQL Graph Database, ACID-compliant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Began development in 2003,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Written in Java and Scala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Available in Community, Enterprise and Government edition</a:t>
            </a:r>
          </a:p>
        </p:txBody>
      </p:sp>
      <p:pic>
        <p:nvPicPr>
          <p:cNvPr id="16" name="Picture 6" descr="https://lh6.googleusercontent.com/knfkTi_IxyvwGWmMcnXrOuhLYfiMu0jbatRelB4dwK2reh1oFFBtUnpME46QgKfr1BgxZ-mHjm5G1J-XaMm3r-JPCUmID2yZ92Hh8sVGd7rNxixDYeWdbSOsNPyINeE4fZ43rlPUyVw">
            <a:extLst>
              <a:ext uri="{FF2B5EF4-FFF2-40B4-BE49-F238E27FC236}">
                <a16:creationId xmlns:a16="http://schemas.microsoft.com/office/drawing/2014/main" id="{FAF4B848-6E3C-4737-81C5-0DECADAB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08" y="4244007"/>
            <a:ext cx="5653403" cy="15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lh4.googleusercontent.com/Nzpo4gOXCA-uFm6GVxS9ernL9rtkhWGlMo0HGsbdwJinpcWCF1HNeLgDbCWcWpipx2hDosyrjmA-LlESV8cKO9zt7n7xZjeLIjpKTqxZxJJS2zMQPIQwHhNGqO-Sg2AwILlxnTLWvBs">
            <a:extLst>
              <a:ext uri="{FF2B5EF4-FFF2-40B4-BE49-F238E27FC236}">
                <a16:creationId xmlns:a16="http://schemas.microsoft.com/office/drawing/2014/main" id="{91298C19-2856-479E-AB99-60445388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37" y="1878948"/>
            <a:ext cx="4864325" cy="16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B9CC20-1626-4308-BFF5-657EEFD16C83}"/>
              </a:ext>
            </a:extLst>
          </p:cNvPr>
          <p:cNvSpPr txBox="1"/>
          <p:nvPr/>
        </p:nvSpPr>
        <p:spPr>
          <a:xfrm>
            <a:off x="7497052" y="3810732"/>
            <a:ext cx="4023003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Consists of Nodes and Relationship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Uses Cypher as its query language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7D41E-C563-4641-AE3B-A826B311FF33}"/>
              </a:ext>
            </a:extLst>
          </p:cNvPr>
          <p:cNvSpPr txBox="1"/>
          <p:nvPr/>
        </p:nvSpPr>
        <p:spPr>
          <a:xfrm>
            <a:off x="1571342" y="5604119"/>
            <a:ext cx="4023003" cy="34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Example of Neo4j queries²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9D89A-1296-4DD7-8895-7DD904E0BC9B}"/>
              </a:ext>
            </a:extLst>
          </p:cNvPr>
          <p:cNvSpPr txBox="1"/>
          <p:nvPr/>
        </p:nvSpPr>
        <p:spPr>
          <a:xfrm>
            <a:off x="7267297" y="3126785"/>
            <a:ext cx="4023003" cy="34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Example of graph structure¹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99D56-2AD8-407A-BF7E-D2B7EF27725B}"/>
              </a:ext>
            </a:extLst>
          </p:cNvPr>
          <p:cNvSpPr txBox="1"/>
          <p:nvPr/>
        </p:nvSpPr>
        <p:spPr>
          <a:xfrm>
            <a:off x="6334838" y="4850092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¹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https://neo4j.com/developer/cypher/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²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https://neo4j.com/blog/8-tips-succeeding-with-neo4j/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39" name="Picture 2" descr="Neo4j Graph Platform – The Leader in Graph Databases">
            <a:extLst>
              <a:ext uri="{FF2B5EF4-FFF2-40B4-BE49-F238E27FC236}">
                <a16:creationId xmlns:a16="http://schemas.microsoft.com/office/drawing/2014/main" id="{E54AE90D-BF6F-4AF5-9DFC-B626287AF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32" y="1070773"/>
            <a:ext cx="1786654" cy="93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6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AC362-0490-4E1F-8420-E965D6F3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features between databases 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0E0B40-FC35-4641-AD0A-A43C0E89B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8961"/>
              </p:ext>
            </p:extLst>
          </p:nvPr>
        </p:nvGraphicFramePr>
        <p:xfrm>
          <a:off x="796925" y="2136498"/>
          <a:ext cx="10621871" cy="368766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83888">
                  <a:extLst>
                    <a:ext uri="{9D8B030D-6E8A-4147-A177-3AD203B41FA5}">
                      <a16:colId xmlns:a16="http://schemas.microsoft.com/office/drawing/2014/main" val="2248556134"/>
                    </a:ext>
                  </a:extLst>
                </a:gridCol>
                <a:gridCol w="1879268">
                  <a:extLst>
                    <a:ext uri="{9D8B030D-6E8A-4147-A177-3AD203B41FA5}">
                      <a16:colId xmlns:a16="http://schemas.microsoft.com/office/drawing/2014/main" val="3549718999"/>
                    </a:ext>
                  </a:extLst>
                </a:gridCol>
                <a:gridCol w="2443572">
                  <a:extLst>
                    <a:ext uri="{9D8B030D-6E8A-4147-A177-3AD203B41FA5}">
                      <a16:colId xmlns:a16="http://schemas.microsoft.com/office/drawing/2014/main" val="4130515746"/>
                    </a:ext>
                  </a:extLst>
                </a:gridCol>
                <a:gridCol w="1983672">
                  <a:extLst>
                    <a:ext uri="{9D8B030D-6E8A-4147-A177-3AD203B41FA5}">
                      <a16:colId xmlns:a16="http://schemas.microsoft.com/office/drawing/2014/main" val="847546579"/>
                    </a:ext>
                  </a:extLst>
                </a:gridCol>
                <a:gridCol w="1931471">
                  <a:extLst>
                    <a:ext uri="{9D8B030D-6E8A-4147-A177-3AD203B41FA5}">
                      <a16:colId xmlns:a16="http://schemas.microsoft.com/office/drawing/2014/main" val="3310914021"/>
                    </a:ext>
                  </a:extLst>
                </a:gridCol>
              </a:tblGrid>
              <a:tr h="410383">
                <a:tc>
                  <a:txBody>
                    <a:bodyPr/>
                    <a:lstStyle/>
                    <a:p>
                      <a:pPr algn="just" rtl="0" fontAlgn="base"/>
                      <a:endParaRPr lang="en-US" sz="1300" b="0" i="0" cap="none" spc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112711" marR="86701" marT="86701" marB="8670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DynamoDB </a:t>
                      </a:r>
                      <a:endParaRPr lang="en-US" sz="13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2711" marR="86701" marT="86701" marB="8670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MongoDB </a:t>
                      </a:r>
                      <a:endParaRPr lang="en-US" sz="13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2711" marR="86701" marT="86701" marB="8670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Cassandra </a:t>
                      </a:r>
                      <a:endParaRPr lang="en-US" sz="13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2711" marR="86701" marT="86701" marB="8670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Neo4j </a:t>
                      </a:r>
                      <a:endParaRPr lang="en-US" sz="13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2711" marR="86701" marT="86701" marB="8670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8741"/>
                  </a:ext>
                </a:extLst>
              </a:tr>
              <a:tr h="41038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Storage Method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Unique Key-Value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Documents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Columns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Graph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15982"/>
                  </a:ext>
                </a:extLst>
              </a:tr>
              <a:tr h="814986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License Type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Commercial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Open Source  and  Commercial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Open Source (Apache V2)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Open Source (GPL V3) , Commercial &amp; Government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46733"/>
                  </a:ext>
                </a:extLst>
              </a:tr>
              <a:tr h="41038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Format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Schema-less 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Schema-less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Schema-less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Dynamic Schema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8753"/>
                  </a:ext>
                </a:extLst>
              </a:tr>
              <a:tr h="41038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Applications </a:t>
                      </a:r>
                      <a:endParaRPr lang="en-US" sz="13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Indexing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Programming objects storage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Sparse data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Social connections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33829"/>
                  </a:ext>
                </a:extLst>
              </a:tr>
              <a:tr h="41038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Complexity </a:t>
                      </a:r>
                      <a:endParaRPr lang="en-US" sz="13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Low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Low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Low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High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36739"/>
                  </a:ext>
                </a:extLst>
              </a:tr>
              <a:tr h="41038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Flexibility of Schema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High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Varies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High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High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488077"/>
                  </a:ext>
                </a:extLst>
              </a:tr>
              <a:tr h="410383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Scalability of data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High </a:t>
                      </a:r>
                      <a:endParaRPr lang="en-US" sz="13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High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Average </a:t>
                      </a:r>
                      <a:endParaRPr lang="en-US" sz="13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High </a:t>
                      </a:r>
                      <a:endParaRPr lang="en-US" sz="13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711" marR="86701" marT="86701" marB="867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06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5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55612151B29A4490906C9FDD8C99D5" ma:contentTypeVersion="8" ma:contentTypeDescription="Create a new document." ma:contentTypeScope="" ma:versionID="ebf554f85031bcbb6698d0f4adaab8e0">
  <xsd:schema xmlns:xsd="http://www.w3.org/2001/XMLSchema" xmlns:xs="http://www.w3.org/2001/XMLSchema" xmlns:p="http://schemas.microsoft.com/office/2006/metadata/properties" xmlns:ns3="06753dc9-bfc7-4a0f-b81c-ffaaeed39f88" xmlns:ns4="f38f5088-05c8-4bbe-8fe2-6857762358c0" targetNamespace="http://schemas.microsoft.com/office/2006/metadata/properties" ma:root="true" ma:fieldsID="fca7319d823b31b6b0a1e84a41eada4d" ns3:_="" ns4:_="">
    <xsd:import namespace="06753dc9-bfc7-4a0f-b81c-ffaaeed39f88"/>
    <xsd:import namespace="f38f5088-05c8-4bbe-8fe2-6857762358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53dc9-bfc7-4a0f-b81c-ffaaeed39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f5088-05c8-4bbe-8fe2-6857762358c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D88096-9B11-497D-A59C-1C75161912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A8A2D4-C0B0-4EE9-8D63-3389CFF7A594}">
  <ds:schemaRefs>
    <ds:schemaRef ds:uri="06753dc9-bfc7-4a0f-b81c-ffaaeed39f88"/>
    <ds:schemaRef ds:uri="f38f5088-05c8-4bbe-8fe2-6857762358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D1EE83-CCC4-4CF1-BEEC-1FE7C586297E}">
  <ds:schemaRefs>
    <ds:schemaRef ds:uri="06753dc9-bfc7-4a0f-b81c-ffaaeed39f88"/>
    <ds:schemaRef ds:uri="f38f5088-05c8-4bbe-8fe2-6857762358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760</Words>
  <Application>Microsoft Office PowerPoint</Application>
  <PresentationFormat>Widescreen</PresentationFormat>
  <Paragraphs>195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Times New Roman</vt:lpstr>
      <vt:lpstr>Titillium</vt:lpstr>
      <vt:lpstr>Office Theme</vt:lpstr>
      <vt:lpstr>1_Office Theme</vt:lpstr>
      <vt:lpstr>Comparative Study of NoSQL Databases</vt:lpstr>
      <vt:lpstr>Member Roles</vt:lpstr>
      <vt:lpstr>Part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features between databases </vt:lpstr>
      <vt:lpstr>PowerPoint Presentation</vt:lpstr>
      <vt:lpstr>Part B</vt:lpstr>
      <vt:lpstr>PowerPoint Presentation</vt:lpstr>
      <vt:lpstr>Implementation &amp; Installation Process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dataset</dc:title>
  <dc:creator>尾松 紀依</dc:creator>
  <cp:lastModifiedBy>Hidayat Muhammad Ramdhan</cp:lastModifiedBy>
  <cp:revision>4</cp:revision>
  <dcterms:created xsi:type="dcterms:W3CDTF">2021-01-11T12:04:09Z</dcterms:created>
  <dcterms:modified xsi:type="dcterms:W3CDTF">2021-01-15T10:35:19Z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0x0101004155612151B29A4490906C9FDD8C99D5</vt:lpwstr>
  </property>
</Properties>
</file>