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5" r:id="rId2"/>
    <p:sldId id="256" r:id="rId3"/>
    <p:sldId id="266" r:id="rId4"/>
    <p:sldId id="267" r:id="rId5"/>
    <p:sldId id="259" r:id="rId6"/>
    <p:sldId id="268" r:id="rId7"/>
    <p:sldId id="261" r:id="rId8"/>
    <p:sldId id="263" r:id="rId9"/>
    <p:sldId id="262" r:id="rId10"/>
    <p:sldId id="270" r:id="rId11"/>
    <p:sldId id="269" r:id="rId12"/>
    <p:sldId id="271"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E71013FC-0181-4A67-A757-82A78A981E5C}">
          <p14:sldIdLst>
            <p14:sldId id="275"/>
          </p14:sldIdLst>
        </p14:section>
        <p14:section name="Final Project on Cartpole using Q learning " id="{E3F847AA-1023-4C4F-B2B4-D9923EC9D9D8}">
          <p14:sldIdLst>
            <p14:sldId id="256"/>
          </p14:sldIdLst>
        </p14:section>
        <p14:section name="Contents" id="{D9562CD0-C996-48D4-B502-A02F3DC8A05C}">
          <p14:sldIdLst>
            <p14:sldId id="266"/>
          </p14:sldIdLst>
        </p14:section>
        <p14:section name="Introductioon" id="{9BCA301A-C3AE-40F8-A661-8ED573E4CC25}">
          <p14:sldIdLst>
            <p14:sldId id="267"/>
          </p14:sldIdLst>
        </p14:section>
        <p14:section name="Goal" id="{86B5E03F-D4F8-4E33-8B79-6AD6ED05D1C8}">
          <p14:sldIdLst>
            <p14:sldId id="259"/>
          </p14:sldIdLst>
        </p14:section>
        <p14:section name="Methodology" id="{3DE3377C-A3A9-4B09-9022-340DD87FBCD2}">
          <p14:sldIdLst>
            <p14:sldId id="268"/>
          </p14:sldIdLst>
        </p14:section>
        <p14:section name="Approach" id="{E31EF1AB-43B6-4881-8911-A5E5CEA1382E}">
          <p14:sldIdLst>
            <p14:sldId id="261"/>
            <p14:sldId id="263"/>
          </p14:sldIdLst>
        </p14:section>
        <p14:section name="Q-Learning Algorithm" id="{3DDA4581-1620-4B73-8F3A-31D08C9237AB}">
          <p14:sldIdLst>
            <p14:sldId id="262"/>
          </p14:sldIdLst>
        </p14:section>
        <p14:section name="Implementation" id="{55C150E5-FDF2-44C2-A369-335D70DA841C}">
          <p14:sldIdLst>
            <p14:sldId id="270"/>
            <p14:sldId id="269"/>
          </p14:sldIdLst>
        </p14:section>
        <p14:section name="Evaluation/Result" id="{DDC0EF43-E9E4-4277-A9B2-727744778398}">
          <p14:sldIdLst>
            <p14:sldId id="271"/>
          </p14:sldIdLst>
        </p14:section>
        <p14:section name="Graph" id="{5F52FA77-BB3B-4A6F-8068-8AF2D48665E7}">
          <p14:sldIdLst>
            <p14:sldId id="272"/>
          </p14:sldIdLst>
        </p14:section>
        <p14:section name="Conclusion" id="{A819207F-8D23-4BF5-BDCE-9E2FE230DB35}">
          <p14:sldIdLst>
            <p14:sldId id="273"/>
          </p14:sldIdLst>
        </p14:section>
        <p14:section name="Thank You" id="{8B2B67C4-3165-4F44-8772-1D81B9F378DB}">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7CE2F-538C-4695-B759-B55DE0C4AAB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1F0D7E97-A0D9-4A34-A22E-C7FE5AFD1DE5}">
      <dgm:prSet/>
      <dgm:spPr/>
      <dgm:t>
        <a:bodyPr/>
        <a:lstStyle/>
        <a:p>
          <a:r>
            <a:rPr lang="en-US"/>
            <a:t>Introduction</a:t>
          </a:r>
        </a:p>
      </dgm:t>
    </dgm:pt>
    <dgm:pt modelId="{8F11F1C3-F9A8-4DC4-9918-BC06612E61FD}" type="parTrans" cxnId="{9D65A1CC-F6A9-45FB-9FCC-699622EEE256}">
      <dgm:prSet/>
      <dgm:spPr/>
      <dgm:t>
        <a:bodyPr/>
        <a:lstStyle/>
        <a:p>
          <a:endParaRPr lang="en-US"/>
        </a:p>
      </dgm:t>
    </dgm:pt>
    <dgm:pt modelId="{C1DA246D-5358-4760-B36C-3314E1937B1C}" type="sibTrans" cxnId="{9D65A1CC-F6A9-45FB-9FCC-699622EEE256}">
      <dgm:prSet/>
      <dgm:spPr/>
      <dgm:t>
        <a:bodyPr/>
        <a:lstStyle/>
        <a:p>
          <a:endParaRPr lang="en-US"/>
        </a:p>
      </dgm:t>
    </dgm:pt>
    <dgm:pt modelId="{7486CF1A-2EB2-4380-B024-C082B12164BA}">
      <dgm:prSet/>
      <dgm:spPr/>
      <dgm:t>
        <a:bodyPr/>
        <a:lstStyle/>
        <a:p>
          <a:r>
            <a:rPr lang="en-US"/>
            <a:t>Goal</a:t>
          </a:r>
        </a:p>
      </dgm:t>
    </dgm:pt>
    <dgm:pt modelId="{5839ABE0-22DE-4A4F-8EB2-ACD650C41078}" type="parTrans" cxnId="{A5890D95-1E19-4830-9398-0AEC89548A56}">
      <dgm:prSet/>
      <dgm:spPr/>
      <dgm:t>
        <a:bodyPr/>
        <a:lstStyle/>
        <a:p>
          <a:endParaRPr lang="en-US"/>
        </a:p>
      </dgm:t>
    </dgm:pt>
    <dgm:pt modelId="{9FF8AFA4-052A-4783-BC50-3A0A0017622A}" type="sibTrans" cxnId="{A5890D95-1E19-4830-9398-0AEC89548A56}">
      <dgm:prSet/>
      <dgm:spPr/>
      <dgm:t>
        <a:bodyPr/>
        <a:lstStyle/>
        <a:p>
          <a:endParaRPr lang="en-US"/>
        </a:p>
      </dgm:t>
    </dgm:pt>
    <dgm:pt modelId="{E3D4324A-CFF6-4548-BFAE-E30AF504B6A1}">
      <dgm:prSet/>
      <dgm:spPr/>
      <dgm:t>
        <a:bodyPr/>
        <a:lstStyle/>
        <a:p>
          <a:r>
            <a:rPr lang="en-US"/>
            <a:t>Methodology</a:t>
          </a:r>
        </a:p>
      </dgm:t>
    </dgm:pt>
    <dgm:pt modelId="{61DD0BA5-D800-4266-B5E2-933CA5CBDA06}" type="parTrans" cxnId="{4ED5F981-1301-42A6-9819-2C42F79E6DBC}">
      <dgm:prSet/>
      <dgm:spPr/>
      <dgm:t>
        <a:bodyPr/>
        <a:lstStyle/>
        <a:p>
          <a:endParaRPr lang="en-US"/>
        </a:p>
      </dgm:t>
    </dgm:pt>
    <dgm:pt modelId="{151C446B-AD02-493B-BF91-FDE7E6BDF003}" type="sibTrans" cxnId="{4ED5F981-1301-42A6-9819-2C42F79E6DBC}">
      <dgm:prSet/>
      <dgm:spPr/>
      <dgm:t>
        <a:bodyPr/>
        <a:lstStyle/>
        <a:p>
          <a:endParaRPr lang="en-US"/>
        </a:p>
      </dgm:t>
    </dgm:pt>
    <dgm:pt modelId="{248084E6-AC61-41B9-BFE6-0D6EE8922C3C}">
      <dgm:prSet/>
      <dgm:spPr/>
      <dgm:t>
        <a:bodyPr/>
        <a:lstStyle/>
        <a:p>
          <a:r>
            <a:rPr lang="en-US"/>
            <a:t>Approach</a:t>
          </a:r>
        </a:p>
      </dgm:t>
    </dgm:pt>
    <dgm:pt modelId="{98951293-BA0A-4A6A-BA59-927FCC4B9744}" type="parTrans" cxnId="{C9BF9F2E-21E6-4D7A-8818-32B22A345C27}">
      <dgm:prSet/>
      <dgm:spPr/>
      <dgm:t>
        <a:bodyPr/>
        <a:lstStyle/>
        <a:p>
          <a:endParaRPr lang="en-US"/>
        </a:p>
      </dgm:t>
    </dgm:pt>
    <dgm:pt modelId="{C22FA0EC-05C5-44E6-A566-4056F9F31A3B}" type="sibTrans" cxnId="{C9BF9F2E-21E6-4D7A-8818-32B22A345C27}">
      <dgm:prSet/>
      <dgm:spPr/>
      <dgm:t>
        <a:bodyPr/>
        <a:lstStyle/>
        <a:p>
          <a:endParaRPr lang="en-US"/>
        </a:p>
      </dgm:t>
    </dgm:pt>
    <dgm:pt modelId="{CA975578-4722-4550-8AE0-CB2769A2F17A}">
      <dgm:prSet/>
      <dgm:spPr/>
      <dgm:t>
        <a:bodyPr/>
        <a:lstStyle/>
        <a:p>
          <a:r>
            <a:rPr lang="en-US"/>
            <a:t>Algorithm</a:t>
          </a:r>
        </a:p>
      </dgm:t>
    </dgm:pt>
    <dgm:pt modelId="{C8B4113F-A62A-4F3B-8787-8605C163C484}" type="parTrans" cxnId="{814D08EF-B0EB-4B02-8AA8-0A218F6AA415}">
      <dgm:prSet/>
      <dgm:spPr/>
      <dgm:t>
        <a:bodyPr/>
        <a:lstStyle/>
        <a:p>
          <a:endParaRPr lang="en-US"/>
        </a:p>
      </dgm:t>
    </dgm:pt>
    <dgm:pt modelId="{FCCC4062-A926-41D7-A2EB-6EAF0243421D}" type="sibTrans" cxnId="{814D08EF-B0EB-4B02-8AA8-0A218F6AA415}">
      <dgm:prSet/>
      <dgm:spPr/>
      <dgm:t>
        <a:bodyPr/>
        <a:lstStyle/>
        <a:p>
          <a:endParaRPr lang="en-US"/>
        </a:p>
      </dgm:t>
    </dgm:pt>
    <dgm:pt modelId="{FFF10DEA-9DD8-4298-8464-88FC0ABD1F6B}">
      <dgm:prSet/>
      <dgm:spPr/>
      <dgm:t>
        <a:bodyPr/>
        <a:lstStyle/>
        <a:p>
          <a:r>
            <a:rPr lang="en-US"/>
            <a:t>Implementation</a:t>
          </a:r>
        </a:p>
      </dgm:t>
    </dgm:pt>
    <dgm:pt modelId="{32072FEB-2DFB-4FB9-A39A-F25EA51BBCE5}" type="parTrans" cxnId="{22324119-FEEE-40B0-B68B-83165FB2415A}">
      <dgm:prSet/>
      <dgm:spPr/>
      <dgm:t>
        <a:bodyPr/>
        <a:lstStyle/>
        <a:p>
          <a:endParaRPr lang="en-US"/>
        </a:p>
      </dgm:t>
    </dgm:pt>
    <dgm:pt modelId="{C568F4A3-B318-4F82-9A1C-2AD829531B22}" type="sibTrans" cxnId="{22324119-FEEE-40B0-B68B-83165FB2415A}">
      <dgm:prSet/>
      <dgm:spPr/>
      <dgm:t>
        <a:bodyPr/>
        <a:lstStyle/>
        <a:p>
          <a:endParaRPr lang="en-US"/>
        </a:p>
      </dgm:t>
    </dgm:pt>
    <dgm:pt modelId="{D7FC7B06-1AAF-42E3-B794-0493583B55B8}">
      <dgm:prSet/>
      <dgm:spPr/>
      <dgm:t>
        <a:bodyPr/>
        <a:lstStyle/>
        <a:p>
          <a:r>
            <a:rPr lang="en-US"/>
            <a:t>Evaluation/Result</a:t>
          </a:r>
        </a:p>
      </dgm:t>
    </dgm:pt>
    <dgm:pt modelId="{E6F633C6-26A9-4F42-8D40-1E00A08BD91E}" type="parTrans" cxnId="{8C064077-F8CF-4A46-916C-2BABAFBD48AF}">
      <dgm:prSet/>
      <dgm:spPr/>
      <dgm:t>
        <a:bodyPr/>
        <a:lstStyle/>
        <a:p>
          <a:endParaRPr lang="en-US"/>
        </a:p>
      </dgm:t>
    </dgm:pt>
    <dgm:pt modelId="{CB765FE2-8888-4954-9C16-4BD9ABC30DA2}" type="sibTrans" cxnId="{8C064077-F8CF-4A46-916C-2BABAFBD48AF}">
      <dgm:prSet/>
      <dgm:spPr/>
      <dgm:t>
        <a:bodyPr/>
        <a:lstStyle/>
        <a:p>
          <a:endParaRPr lang="en-US"/>
        </a:p>
      </dgm:t>
    </dgm:pt>
    <dgm:pt modelId="{8679F8F3-13E7-4BDB-A6B7-E5737D9EE3E5}">
      <dgm:prSet/>
      <dgm:spPr/>
      <dgm:t>
        <a:bodyPr/>
        <a:lstStyle/>
        <a:p>
          <a:r>
            <a:rPr lang="en-US"/>
            <a:t>Conclusion</a:t>
          </a:r>
        </a:p>
      </dgm:t>
    </dgm:pt>
    <dgm:pt modelId="{388DAF7B-493E-4C99-80B9-BAB8AC4AA82A}" type="parTrans" cxnId="{E62129AE-414D-4965-8A2B-8492D7DFA3C3}">
      <dgm:prSet/>
      <dgm:spPr/>
      <dgm:t>
        <a:bodyPr/>
        <a:lstStyle/>
        <a:p>
          <a:endParaRPr lang="en-US"/>
        </a:p>
      </dgm:t>
    </dgm:pt>
    <dgm:pt modelId="{DE7C111D-E738-4582-A241-615B44FFC832}" type="sibTrans" cxnId="{E62129AE-414D-4965-8A2B-8492D7DFA3C3}">
      <dgm:prSet/>
      <dgm:spPr/>
      <dgm:t>
        <a:bodyPr/>
        <a:lstStyle/>
        <a:p>
          <a:endParaRPr lang="en-US"/>
        </a:p>
      </dgm:t>
    </dgm:pt>
    <dgm:pt modelId="{CA84B534-63AD-42E1-9C9F-BEED561E6E24}">
      <dgm:prSet/>
      <dgm:spPr/>
      <dgm:t>
        <a:bodyPr/>
        <a:lstStyle/>
        <a:p>
          <a:r>
            <a:rPr lang="en-US"/>
            <a:t>Thank you</a:t>
          </a:r>
        </a:p>
      </dgm:t>
    </dgm:pt>
    <dgm:pt modelId="{A8E6F7D2-A27C-464A-AE5E-CBA76FE5D337}" type="parTrans" cxnId="{84098718-BFF2-4B62-9D4D-5B3849FF016B}">
      <dgm:prSet/>
      <dgm:spPr/>
      <dgm:t>
        <a:bodyPr/>
        <a:lstStyle/>
        <a:p>
          <a:endParaRPr lang="en-US"/>
        </a:p>
      </dgm:t>
    </dgm:pt>
    <dgm:pt modelId="{31516E42-6BEF-4850-8314-0B33442610AB}" type="sibTrans" cxnId="{84098718-BFF2-4B62-9D4D-5B3849FF016B}">
      <dgm:prSet/>
      <dgm:spPr/>
      <dgm:t>
        <a:bodyPr/>
        <a:lstStyle/>
        <a:p>
          <a:endParaRPr lang="en-US"/>
        </a:p>
      </dgm:t>
    </dgm:pt>
    <dgm:pt modelId="{97B46307-2D6B-4248-9F26-1A7719FD2120}" type="pres">
      <dgm:prSet presAssocID="{FBA7CE2F-538C-4695-B759-B55DE0C4AAB6}" presName="diagram" presStyleCnt="0">
        <dgm:presLayoutVars>
          <dgm:dir/>
          <dgm:resizeHandles val="exact"/>
        </dgm:presLayoutVars>
      </dgm:prSet>
      <dgm:spPr/>
    </dgm:pt>
    <dgm:pt modelId="{79A88F02-EE9C-4828-85DE-280A2192080D}" type="pres">
      <dgm:prSet presAssocID="{1F0D7E97-A0D9-4A34-A22E-C7FE5AFD1DE5}" presName="node" presStyleLbl="node1" presStyleIdx="0" presStyleCnt="9">
        <dgm:presLayoutVars>
          <dgm:bulletEnabled val="1"/>
        </dgm:presLayoutVars>
      </dgm:prSet>
      <dgm:spPr/>
    </dgm:pt>
    <dgm:pt modelId="{7AEDB280-8F9E-4F4C-BCB8-C08158C43460}" type="pres">
      <dgm:prSet presAssocID="{C1DA246D-5358-4760-B36C-3314E1937B1C}" presName="sibTrans" presStyleCnt="0"/>
      <dgm:spPr/>
    </dgm:pt>
    <dgm:pt modelId="{B6B7AF74-F6ED-4AE0-AD69-2678F5AB8CB2}" type="pres">
      <dgm:prSet presAssocID="{7486CF1A-2EB2-4380-B024-C082B12164BA}" presName="node" presStyleLbl="node1" presStyleIdx="1" presStyleCnt="9">
        <dgm:presLayoutVars>
          <dgm:bulletEnabled val="1"/>
        </dgm:presLayoutVars>
      </dgm:prSet>
      <dgm:spPr/>
    </dgm:pt>
    <dgm:pt modelId="{C2246F8C-3442-4333-B42E-DB70971D9322}" type="pres">
      <dgm:prSet presAssocID="{9FF8AFA4-052A-4783-BC50-3A0A0017622A}" presName="sibTrans" presStyleCnt="0"/>
      <dgm:spPr/>
    </dgm:pt>
    <dgm:pt modelId="{010D10C3-50EE-4DA9-9CF7-D38B8F81FC34}" type="pres">
      <dgm:prSet presAssocID="{E3D4324A-CFF6-4548-BFAE-E30AF504B6A1}" presName="node" presStyleLbl="node1" presStyleIdx="2" presStyleCnt="9">
        <dgm:presLayoutVars>
          <dgm:bulletEnabled val="1"/>
        </dgm:presLayoutVars>
      </dgm:prSet>
      <dgm:spPr/>
    </dgm:pt>
    <dgm:pt modelId="{E8EB2F9E-738E-4CE5-BBEF-1338C199D133}" type="pres">
      <dgm:prSet presAssocID="{151C446B-AD02-493B-BF91-FDE7E6BDF003}" presName="sibTrans" presStyleCnt="0"/>
      <dgm:spPr/>
    </dgm:pt>
    <dgm:pt modelId="{9D20FA14-659D-4C13-B2D0-82355CD46871}" type="pres">
      <dgm:prSet presAssocID="{248084E6-AC61-41B9-BFE6-0D6EE8922C3C}" presName="node" presStyleLbl="node1" presStyleIdx="3" presStyleCnt="9">
        <dgm:presLayoutVars>
          <dgm:bulletEnabled val="1"/>
        </dgm:presLayoutVars>
      </dgm:prSet>
      <dgm:spPr/>
    </dgm:pt>
    <dgm:pt modelId="{AF25AF4C-7791-4DDD-B6A8-46BF74A19FB5}" type="pres">
      <dgm:prSet presAssocID="{C22FA0EC-05C5-44E6-A566-4056F9F31A3B}" presName="sibTrans" presStyleCnt="0"/>
      <dgm:spPr/>
    </dgm:pt>
    <dgm:pt modelId="{60DCF3D6-7ADD-4D53-87ED-C883A7BB1B36}" type="pres">
      <dgm:prSet presAssocID="{CA975578-4722-4550-8AE0-CB2769A2F17A}" presName="node" presStyleLbl="node1" presStyleIdx="4" presStyleCnt="9">
        <dgm:presLayoutVars>
          <dgm:bulletEnabled val="1"/>
        </dgm:presLayoutVars>
      </dgm:prSet>
      <dgm:spPr/>
    </dgm:pt>
    <dgm:pt modelId="{9157BC60-CA17-46C6-9707-ED467AED2E85}" type="pres">
      <dgm:prSet presAssocID="{FCCC4062-A926-41D7-A2EB-6EAF0243421D}" presName="sibTrans" presStyleCnt="0"/>
      <dgm:spPr/>
    </dgm:pt>
    <dgm:pt modelId="{7ACC2174-BCE6-446B-A06A-B231B93960E6}" type="pres">
      <dgm:prSet presAssocID="{FFF10DEA-9DD8-4298-8464-88FC0ABD1F6B}" presName="node" presStyleLbl="node1" presStyleIdx="5" presStyleCnt="9">
        <dgm:presLayoutVars>
          <dgm:bulletEnabled val="1"/>
        </dgm:presLayoutVars>
      </dgm:prSet>
      <dgm:spPr/>
    </dgm:pt>
    <dgm:pt modelId="{6C1EBAEE-07C0-4202-B22B-021052A733B9}" type="pres">
      <dgm:prSet presAssocID="{C568F4A3-B318-4F82-9A1C-2AD829531B22}" presName="sibTrans" presStyleCnt="0"/>
      <dgm:spPr/>
    </dgm:pt>
    <dgm:pt modelId="{0B3D8815-F585-4478-8CC2-20D4C005462F}" type="pres">
      <dgm:prSet presAssocID="{D7FC7B06-1AAF-42E3-B794-0493583B55B8}" presName="node" presStyleLbl="node1" presStyleIdx="6" presStyleCnt="9">
        <dgm:presLayoutVars>
          <dgm:bulletEnabled val="1"/>
        </dgm:presLayoutVars>
      </dgm:prSet>
      <dgm:spPr/>
    </dgm:pt>
    <dgm:pt modelId="{6B6F4C22-C053-44A5-8C50-E3D4726FBB1C}" type="pres">
      <dgm:prSet presAssocID="{CB765FE2-8888-4954-9C16-4BD9ABC30DA2}" presName="sibTrans" presStyleCnt="0"/>
      <dgm:spPr/>
    </dgm:pt>
    <dgm:pt modelId="{35F9DD61-FF92-4F20-B8C8-0BF2FA36DFD3}" type="pres">
      <dgm:prSet presAssocID="{8679F8F3-13E7-4BDB-A6B7-E5737D9EE3E5}" presName="node" presStyleLbl="node1" presStyleIdx="7" presStyleCnt="9">
        <dgm:presLayoutVars>
          <dgm:bulletEnabled val="1"/>
        </dgm:presLayoutVars>
      </dgm:prSet>
      <dgm:spPr/>
    </dgm:pt>
    <dgm:pt modelId="{98B0F991-ED2F-49BE-90E6-E3A01706920A}" type="pres">
      <dgm:prSet presAssocID="{DE7C111D-E738-4582-A241-615B44FFC832}" presName="sibTrans" presStyleCnt="0"/>
      <dgm:spPr/>
    </dgm:pt>
    <dgm:pt modelId="{9F33DEAA-65DA-4D50-A2FB-5C476BFC1E7B}" type="pres">
      <dgm:prSet presAssocID="{CA84B534-63AD-42E1-9C9F-BEED561E6E24}" presName="node" presStyleLbl="node1" presStyleIdx="8" presStyleCnt="9">
        <dgm:presLayoutVars>
          <dgm:bulletEnabled val="1"/>
        </dgm:presLayoutVars>
      </dgm:prSet>
      <dgm:spPr/>
    </dgm:pt>
  </dgm:ptLst>
  <dgm:cxnLst>
    <dgm:cxn modelId="{84098718-BFF2-4B62-9D4D-5B3849FF016B}" srcId="{FBA7CE2F-538C-4695-B759-B55DE0C4AAB6}" destId="{CA84B534-63AD-42E1-9C9F-BEED561E6E24}" srcOrd="8" destOrd="0" parTransId="{A8E6F7D2-A27C-464A-AE5E-CBA76FE5D337}" sibTransId="{31516E42-6BEF-4850-8314-0B33442610AB}"/>
    <dgm:cxn modelId="{22324119-FEEE-40B0-B68B-83165FB2415A}" srcId="{FBA7CE2F-538C-4695-B759-B55DE0C4AAB6}" destId="{FFF10DEA-9DD8-4298-8464-88FC0ABD1F6B}" srcOrd="5" destOrd="0" parTransId="{32072FEB-2DFB-4FB9-A39A-F25EA51BBCE5}" sibTransId="{C568F4A3-B318-4F82-9A1C-2AD829531B22}"/>
    <dgm:cxn modelId="{9F632721-D89F-474F-A0CB-43E75592EF4F}" type="presOf" srcId="{D7FC7B06-1AAF-42E3-B794-0493583B55B8}" destId="{0B3D8815-F585-4478-8CC2-20D4C005462F}" srcOrd="0" destOrd="0" presId="urn:microsoft.com/office/officeart/2005/8/layout/default"/>
    <dgm:cxn modelId="{053B7527-4DAF-4772-BB32-D18A2802D0FA}" type="presOf" srcId="{FBA7CE2F-538C-4695-B759-B55DE0C4AAB6}" destId="{97B46307-2D6B-4248-9F26-1A7719FD2120}" srcOrd="0" destOrd="0" presId="urn:microsoft.com/office/officeart/2005/8/layout/default"/>
    <dgm:cxn modelId="{C9BF9F2E-21E6-4D7A-8818-32B22A345C27}" srcId="{FBA7CE2F-538C-4695-B759-B55DE0C4AAB6}" destId="{248084E6-AC61-41B9-BFE6-0D6EE8922C3C}" srcOrd="3" destOrd="0" parTransId="{98951293-BA0A-4A6A-BA59-927FCC4B9744}" sibTransId="{C22FA0EC-05C5-44E6-A566-4056F9F31A3B}"/>
    <dgm:cxn modelId="{24ECAF3E-4A15-4313-9656-1E64BF3FA074}" type="presOf" srcId="{FFF10DEA-9DD8-4298-8464-88FC0ABD1F6B}" destId="{7ACC2174-BCE6-446B-A06A-B231B93960E6}" srcOrd="0" destOrd="0" presId="urn:microsoft.com/office/officeart/2005/8/layout/default"/>
    <dgm:cxn modelId="{45FCBA41-2F0F-4F01-8ADF-4753F83D7267}" type="presOf" srcId="{8679F8F3-13E7-4BDB-A6B7-E5737D9EE3E5}" destId="{35F9DD61-FF92-4F20-B8C8-0BF2FA36DFD3}" srcOrd="0" destOrd="0" presId="urn:microsoft.com/office/officeart/2005/8/layout/default"/>
    <dgm:cxn modelId="{6B164A68-CD78-4289-A3C2-BD1248D7C7B7}" type="presOf" srcId="{7486CF1A-2EB2-4380-B024-C082B12164BA}" destId="{B6B7AF74-F6ED-4AE0-AD69-2678F5AB8CB2}" srcOrd="0" destOrd="0" presId="urn:microsoft.com/office/officeart/2005/8/layout/default"/>
    <dgm:cxn modelId="{98854252-B2C0-4E78-88C5-5D3D08138ED1}" type="presOf" srcId="{CA84B534-63AD-42E1-9C9F-BEED561E6E24}" destId="{9F33DEAA-65DA-4D50-A2FB-5C476BFC1E7B}" srcOrd="0" destOrd="0" presId="urn:microsoft.com/office/officeart/2005/8/layout/default"/>
    <dgm:cxn modelId="{E7606455-4F7C-40D0-818C-D80AD0E9BE97}" type="presOf" srcId="{E3D4324A-CFF6-4548-BFAE-E30AF504B6A1}" destId="{010D10C3-50EE-4DA9-9CF7-D38B8F81FC34}" srcOrd="0" destOrd="0" presId="urn:microsoft.com/office/officeart/2005/8/layout/default"/>
    <dgm:cxn modelId="{8C064077-F8CF-4A46-916C-2BABAFBD48AF}" srcId="{FBA7CE2F-538C-4695-B759-B55DE0C4AAB6}" destId="{D7FC7B06-1AAF-42E3-B794-0493583B55B8}" srcOrd="6" destOrd="0" parTransId="{E6F633C6-26A9-4F42-8D40-1E00A08BD91E}" sibTransId="{CB765FE2-8888-4954-9C16-4BD9ABC30DA2}"/>
    <dgm:cxn modelId="{4ED5F981-1301-42A6-9819-2C42F79E6DBC}" srcId="{FBA7CE2F-538C-4695-B759-B55DE0C4AAB6}" destId="{E3D4324A-CFF6-4548-BFAE-E30AF504B6A1}" srcOrd="2" destOrd="0" parTransId="{61DD0BA5-D800-4266-B5E2-933CA5CBDA06}" sibTransId="{151C446B-AD02-493B-BF91-FDE7E6BDF003}"/>
    <dgm:cxn modelId="{A5890D95-1E19-4830-9398-0AEC89548A56}" srcId="{FBA7CE2F-538C-4695-B759-B55DE0C4AAB6}" destId="{7486CF1A-2EB2-4380-B024-C082B12164BA}" srcOrd="1" destOrd="0" parTransId="{5839ABE0-22DE-4A4F-8EB2-ACD650C41078}" sibTransId="{9FF8AFA4-052A-4783-BC50-3A0A0017622A}"/>
    <dgm:cxn modelId="{E62129AE-414D-4965-8A2B-8492D7DFA3C3}" srcId="{FBA7CE2F-538C-4695-B759-B55DE0C4AAB6}" destId="{8679F8F3-13E7-4BDB-A6B7-E5737D9EE3E5}" srcOrd="7" destOrd="0" parTransId="{388DAF7B-493E-4C99-80B9-BAB8AC4AA82A}" sibTransId="{DE7C111D-E738-4582-A241-615B44FFC832}"/>
    <dgm:cxn modelId="{9D65A1CC-F6A9-45FB-9FCC-699622EEE256}" srcId="{FBA7CE2F-538C-4695-B759-B55DE0C4AAB6}" destId="{1F0D7E97-A0D9-4A34-A22E-C7FE5AFD1DE5}" srcOrd="0" destOrd="0" parTransId="{8F11F1C3-F9A8-4DC4-9918-BC06612E61FD}" sibTransId="{C1DA246D-5358-4760-B36C-3314E1937B1C}"/>
    <dgm:cxn modelId="{BDC271DB-B637-47DE-85E1-0154DD2AE96E}" type="presOf" srcId="{1F0D7E97-A0D9-4A34-A22E-C7FE5AFD1DE5}" destId="{79A88F02-EE9C-4828-85DE-280A2192080D}" srcOrd="0" destOrd="0" presId="urn:microsoft.com/office/officeart/2005/8/layout/default"/>
    <dgm:cxn modelId="{3932CDE1-7C4A-4A24-8C16-192A2B9B5EA9}" type="presOf" srcId="{248084E6-AC61-41B9-BFE6-0D6EE8922C3C}" destId="{9D20FA14-659D-4C13-B2D0-82355CD46871}" srcOrd="0" destOrd="0" presId="urn:microsoft.com/office/officeart/2005/8/layout/default"/>
    <dgm:cxn modelId="{9A909EE5-533A-42F4-A7AD-643AA631AAD7}" type="presOf" srcId="{CA975578-4722-4550-8AE0-CB2769A2F17A}" destId="{60DCF3D6-7ADD-4D53-87ED-C883A7BB1B36}" srcOrd="0" destOrd="0" presId="urn:microsoft.com/office/officeart/2005/8/layout/default"/>
    <dgm:cxn modelId="{814D08EF-B0EB-4B02-8AA8-0A218F6AA415}" srcId="{FBA7CE2F-538C-4695-B759-B55DE0C4AAB6}" destId="{CA975578-4722-4550-8AE0-CB2769A2F17A}" srcOrd="4" destOrd="0" parTransId="{C8B4113F-A62A-4F3B-8787-8605C163C484}" sibTransId="{FCCC4062-A926-41D7-A2EB-6EAF0243421D}"/>
    <dgm:cxn modelId="{643A28C9-0D07-4D93-BAC9-F367DD2E7115}" type="presParOf" srcId="{97B46307-2D6B-4248-9F26-1A7719FD2120}" destId="{79A88F02-EE9C-4828-85DE-280A2192080D}" srcOrd="0" destOrd="0" presId="urn:microsoft.com/office/officeart/2005/8/layout/default"/>
    <dgm:cxn modelId="{9726DDEC-A693-4C08-9AE0-645529506F8F}" type="presParOf" srcId="{97B46307-2D6B-4248-9F26-1A7719FD2120}" destId="{7AEDB280-8F9E-4F4C-BCB8-C08158C43460}" srcOrd="1" destOrd="0" presId="urn:microsoft.com/office/officeart/2005/8/layout/default"/>
    <dgm:cxn modelId="{3F2DDA94-EA99-4BC5-B1AA-260007078868}" type="presParOf" srcId="{97B46307-2D6B-4248-9F26-1A7719FD2120}" destId="{B6B7AF74-F6ED-4AE0-AD69-2678F5AB8CB2}" srcOrd="2" destOrd="0" presId="urn:microsoft.com/office/officeart/2005/8/layout/default"/>
    <dgm:cxn modelId="{1A902A97-91CE-4425-BC7C-B19CF58A49E6}" type="presParOf" srcId="{97B46307-2D6B-4248-9F26-1A7719FD2120}" destId="{C2246F8C-3442-4333-B42E-DB70971D9322}" srcOrd="3" destOrd="0" presId="urn:microsoft.com/office/officeart/2005/8/layout/default"/>
    <dgm:cxn modelId="{81F1AB1A-ACF8-4314-A1B2-6C6FA4CE1351}" type="presParOf" srcId="{97B46307-2D6B-4248-9F26-1A7719FD2120}" destId="{010D10C3-50EE-4DA9-9CF7-D38B8F81FC34}" srcOrd="4" destOrd="0" presId="urn:microsoft.com/office/officeart/2005/8/layout/default"/>
    <dgm:cxn modelId="{F0D77A19-75A6-4F80-8229-24431A6E6A58}" type="presParOf" srcId="{97B46307-2D6B-4248-9F26-1A7719FD2120}" destId="{E8EB2F9E-738E-4CE5-BBEF-1338C199D133}" srcOrd="5" destOrd="0" presId="urn:microsoft.com/office/officeart/2005/8/layout/default"/>
    <dgm:cxn modelId="{ADD92C3D-1E44-4C6A-BBB1-90CFAD1C50FF}" type="presParOf" srcId="{97B46307-2D6B-4248-9F26-1A7719FD2120}" destId="{9D20FA14-659D-4C13-B2D0-82355CD46871}" srcOrd="6" destOrd="0" presId="urn:microsoft.com/office/officeart/2005/8/layout/default"/>
    <dgm:cxn modelId="{EC512511-A784-43AA-9CA9-1F8852646CB4}" type="presParOf" srcId="{97B46307-2D6B-4248-9F26-1A7719FD2120}" destId="{AF25AF4C-7791-4DDD-B6A8-46BF74A19FB5}" srcOrd="7" destOrd="0" presId="urn:microsoft.com/office/officeart/2005/8/layout/default"/>
    <dgm:cxn modelId="{A5840C38-653B-4DEF-BF5C-EAB8B4ACF393}" type="presParOf" srcId="{97B46307-2D6B-4248-9F26-1A7719FD2120}" destId="{60DCF3D6-7ADD-4D53-87ED-C883A7BB1B36}" srcOrd="8" destOrd="0" presId="urn:microsoft.com/office/officeart/2005/8/layout/default"/>
    <dgm:cxn modelId="{123F192C-DD31-48CB-A13E-E52C98ECBBD4}" type="presParOf" srcId="{97B46307-2D6B-4248-9F26-1A7719FD2120}" destId="{9157BC60-CA17-46C6-9707-ED467AED2E85}" srcOrd="9" destOrd="0" presId="urn:microsoft.com/office/officeart/2005/8/layout/default"/>
    <dgm:cxn modelId="{E57F666F-41B1-4366-ABE7-DDC3D0A35E57}" type="presParOf" srcId="{97B46307-2D6B-4248-9F26-1A7719FD2120}" destId="{7ACC2174-BCE6-446B-A06A-B231B93960E6}" srcOrd="10" destOrd="0" presId="urn:microsoft.com/office/officeart/2005/8/layout/default"/>
    <dgm:cxn modelId="{A52CD342-0687-4EDF-A933-E10B24572380}" type="presParOf" srcId="{97B46307-2D6B-4248-9F26-1A7719FD2120}" destId="{6C1EBAEE-07C0-4202-B22B-021052A733B9}" srcOrd="11" destOrd="0" presId="urn:microsoft.com/office/officeart/2005/8/layout/default"/>
    <dgm:cxn modelId="{A39B7F4D-459C-4353-B536-E0E6DF8F7852}" type="presParOf" srcId="{97B46307-2D6B-4248-9F26-1A7719FD2120}" destId="{0B3D8815-F585-4478-8CC2-20D4C005462F}" srcOrd="12" destOrd="0" presId="urn:microsoft.com/office/officeart/2005/8/layout/default"/>
    <dgm:cxn modelId="{8DE1DE54-B463-4EA8-BDF9-67E9E6A247F4}" type="presParOf" srcId="{97B46307-2D6B-4248-9F26-1A7719FD2120}" destId="{6B6F4C22-C053-44A5-8C50-E3D4726FBB1C}" srcOrd="13" destOrd="0" presId="urn:microsoft.com/office/officeart/2005/8/layout/default"/>
    <dgm:cxn modelId="{5E2C7A7D-3E35-4966-9FF0-F11DCC7E4EFE}" type="presParOf" srcId="{97B46307-2D6B-4248-9F26-1A7719FD2120}" destId="{35F9DD61-FF92-4F20-B8C8-0BF2FA36DFD3}" srcOrd="14" destOrd="0" presId="urn:microsoft.com/office/officeart/2005/8/layout/default"/>
    <dgm:cxn modelId="{A25E6CF9-A680-4C9B-905C-D241E62A9B80}" type="presParOf" srcId="{97B46307-2D6B-4248-9F26-1A7719FD2120}" destId="{98B0F991-ED2F-49BE-90E6-E3A01706920A}" srcOrd="15" destOrd="0" presId="urn:microsoft.com/office/officeart/2005/8/layout/default"/>
    <dgm:cxn modelId="{A16BB25B-A053-403E-A65E-47D382D51C35}" type="presParOf" srcId="{97B46307-2D6B-4248-9F26-1A7719FD2120}" destId="{9F33DEAA-65DA-4D50-A2FB-5C476BFC1E7B}"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59584C-7E05-4616-BC3A-622E192D7F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7786B63A-B77B-497D-955F-F6348CF7799D}">
      <dgm:prSet/>
      <dgm:spPr/>
      <dgm:t>
        <a:bodyPr/>
        <a:lstStyle/>
        <a:p>
          <a:r>
            <a:rPr lang="en-US"/>
            <a:t>Set the gamma parameter, and environment rewards.</a:t>
          </a:r>
        </a:p>
      </dgm:t>
    </dgm:pt>
    <dgm:pt modelId="{A8DE538C-48CD-43C6-91DC-E56F2238EFC4}" type="parTrans" cxnId="{44CAA53B-9095-4210-AD85-C563CFF7D465}">
      <dgm:prSet/>
      <dgm:spPr/>
      <dgm:t>
        <a:bodyPr/>
        <a:lstStyle/>
        <a:p>
          <a:endParaRPr lang="en-US"/>
        </a:p>
      </dgm:t>
    </dgm:pt>
    <dgm:pt modelId="{4E9CA855-01CF-4836-BF1E-F942A170D4E0}" type="sibTrans" cxnId="{44CAA53B-9095-4210-AD85-C563CFF7D465}">
      <dgm:prSet/>
      <dgm:spPr/>
      <dgm:t>
        <a:bodyPr/>
        <a:lstStyle/>
        <a:p>
          <a:endParaRPr lang="en-US"/>
        </a:p>
      </dgm:t>
    </dgm:pt>
    <dgm:pt modelId="{BA3118FA-CF60-43C8-89F4-201232963978}">
      <dgm:prSet/>
      <dgm:spPr/>
      <dgm:t>
        <a:bodyPr/>
        <a:lstStyle/>
        <a:p>
          <a:r>
            <a:rPr lang="en-US"/>
            <a:t>Initialize matrix Q to zero.</a:t>
          </a:r>
        </a:p>
      </dgm:t>
    </dgm:pt>
    <dgm:pt modelId="{339683C8-A262-4137-B5D0-01FB1BCAE4B7}" type="parTrans" cxnId="{71A0ECBE-E1E9-49C3-8048-1B82C92592D1}">
      <dgm:prSet/>
      <dgm:spPr/>
      <dgm:t>
        <a:bodyPr/>
        <a:lstStyle/>
        <a:p>
          <a:endParaRPr lang="en-US"/>
        </a:p>
      </dgm:t>
    </dgm:pt>
    <dgm:pt modelId="{21D795BD-55B5-4FF6-8683-AB1019B6B3EC}" type="sibTrans" cxnId="{71A0ECBE-E1E9-49C3-8048-1B82C92592D1}">
      <dgm:prSet/>
      <dgm:spPr/>
      <dgm:t>
        <a:bodyPr/>
        <a:lstStyle/>
        <a:p>
          <a:endParaRPr lang="en-US"/>
        </a:p>
      </dgm:t>
    </dgm:pt>
    <dgm:pt modelId="{DB532FD6-DF57-40FC-B2A6-1506B8B9522D}">
      <dgm:prSet/>
      <dgm:spPr/>
      <dgm:t>
        <a:bodyPr/>
        <a:lstStyle/>
        <a:p>
          <a:r>
            <a:rPr lang="en-US"/>
            <a:t>For each episode:</a:t>
          </a:r>
        </a:p>
      </dgm:t>
    </dgm:pt>
    <dgm:pt modelId="{770B569C-45AE-4A67-B7CD-FD3AE9C1C264}" type="parTrans" cxnId="{87A1B407-0776-4337-BB41-8B3BC6F3B17D}">
      <dgm:prSet/>
      <dgm:spPr/>
      <dgm:t>
        <a:bodyPr/>
        <a:lstStyle/>
        <a:p>
          <a:endParaRPr lang="en-US"/>
        </a:p>
      </dgm:t>
    </dgm:pt>
    <dgm:pt modelId="{6B02CA3D-0C04-4433-A024-4BDAEBDEC7FB}" type="sibTrans" cxnId="{87A1B407-0776-4337-BB41-8B3BC6F3B17D}">
      <dgm:prSet/>
      <dgm:spPr/>
      <dgm:t>
        <a:bodyPr/>
        <a:lstStyle/>
        <a:p>
          <a:endParaRPr lang="en-US"/>
        </a:p>
      </dgm:t>
    </dgm:pt>
    <dgm:pt modelId="{25E68FB3-E6DF-40E5-80CC-9A1C502E353A}">
      <dgm:prSet/>
      <dgm:spPr/>
      <dgm:t>
        <a:bodyPr/>
        <a:lstStyle/>
        <a:p>
          <a:r>
            <a:rPr lang="en-US"/>
            <a:t>Select a random initial state.</a:t>
          </a:r>
        </a:p>
      </dgm:t>
    </dgm:pt>
    <dgm:pt modelId="{791BE40F-2CE8-4602-BB15-12F2F4BA0EE1}" type="parTrans" cxnId="{DAE1E15D-AB3D-4F37-9007-A9D49204BE18}">
      <dgm:prSet/>
      <dgm:spPr/>
      <dgm:t>
        <a:bodyPr/>
        <a:lstStyle/>
        <a:p>
          <a:endParaRPr lang="en-US"/>
        </a:p>
      </dgm:t>
    </dgm:pt>
    <dgm:pt modelId="{CA93EA3E-8044-447D-9945-CE9386D59B9F}" type="sibTrans" cxnId="{DAE1E15D-AB3D-4F37-9007-A9D49204BE18}">
      <dgm:prSet/>
      <dgm:spPr/>
      <dgm:t>
        <a:bodyPr/>
        <a:lstStyle/>
        <a:p>
          <a:endParaRPr lang="en-US"/>
        </a:p>
      </dgm:t>
    </dgm:pt>
    <dgm:pt modelId="{D8118778-B712-4147-B52F-597FB5E7AC02}">
      <dgm:prSet/>
      <dgm:spPr/>
      <dgm:t>
        <a:bodyPr/>
        <a:lstStyle/>
        <a:p>
          <a:r>
            <a:rPr lang="en-US" dirty="0"/>
            <a:t>Do While the goal state hasn't been reached.</a:t>
          </a:r>
        </a:p>
      </dgm:t>
    </dgm:pt>
    <dgm:pt modelId="{DA743A47-6BCA-4AE9-8587-71AE018E096D}" type="parTrans" cxnId="{85BBAD05-3D03-4560-B977-9A3CA5FDF5BF}">
      <dgm:prSet/>
      <dgm:spPr/>
      <dgm:t>
        <a:bodyPr/>
        <a:lstStyle/>
        <a:p>
          <a:endParaRPr lang="en-US"/>
        </a:p>
      </dgm:t>
    </dgm:pt>
    <dgm:pt modelId="{43D92627-3578-40BE-AA87-5B192D22ED3D}" type="sibTrans" cxnId="{85BBAD05-3D03-4560-B977-9A3CA5FDF5BF}">
      <dgm:prSet/>
      <dgm:spPr/>
      <dgm:t>
        <a:bodyPr/>
        <a:lstStyle/>
        <a:p>
          <a:endParaRPr lang="en-US"/>
        </a:p>
      </dgm:t>
    </dgm:pt>
    <dgm:pt modelId="{89BE3A86-7AF7-4FA7-80FE-761EEBA76F99}">
      <dgm:prSet/>
      <dgm:spPr/>
      <dgm:t>
        <a:bodyPr/>
        <a:lstStyle/>
        <a:p>
          <a:r>
            <a:rPr lang="en-US" dirty="0"/>
            <a:t>Using this possible action, consider going to the next state.</a:t>
          </a:r>
        </a:p>
      </dgm:t>
    </dgm:pt>
    <dgm:pt modelId="{F60A68B7-FFA7-4E17-9593-93BDBE048A22}" type="parTrans" cxnId="{B339F26E-2CFC-47BF-8EEA-B9F6A0500DC3}">
      <dgm:prSet/>
      <dgm:spPr/>
      <dgm:t>
        <a:bodyPr/>
        <a:lstStyle/>
        <a:p>
          <a:endParaRPr lang="en-US"/>
        </a:p>
      </dgm:t>
    </dgm:pt>
    <dgm:pt modelId="{EB07A411-24C4-435B-8836-DB48AF75F985}" type="sibTrans" cxnId="{B339F26E-2CFC-47BF-8EEA-B9F6A0500DC3}">
      <dgm:prSet/>
      <dgm:spPr/>
      <dgm:t>
        <a:bodyPr/>
        <a:lstStyle/>
        <a:p>
          <a:endParaRPr lang="en-US"/>
        </a:p>
      </dgm:t>
    </dgm:pt>
    <dgm:pt modelId="{6E67DAFF-2DD0-427E-91AD-91960D0590BD}">
      <dgm:prSet/>
      <dgm:spPr/>
      <dgm:t>
        <a:bodyPr/>
        <a:lstStyle/>
        <a:p>
          <a:r>
            <a:rPr lang="en-US" dirty="0"/>
            <a:t>Get maximum Q value for this next state based on all possible actions.</a:t>
          </a:r>
        </a:p>
      </dgm:t>
    </dgm:pt>
    <dgm:pt modelId="{928A6D7C-7067-4C35-9112-84A5315BA9DF}" type="parTrans" cxnId="{FAE20076-5EAD-4CDA-9AC6-664A61F7871A}">
      <dgm:prSet/>
      <dgm:spPr/>
      <dgm:t>
        <a:bodyPr/>
        <a:lstStyle/>
        <a:p>
          <a:endParaRPr lang="en-US"/>
        </a:p>
      </dgm:t>
    </dgm:pt>
    <dgm:pt modelId="{794AF9AB-64A5-4331-BE50-17544C44AB90}" type="sibTrans" cxnId="{FAE20076-5EAD-4CDA-9AC6-664A61F7871A}">
      <dgm:prSet/>
      <dgm:spPr/>
      <dgm:t>
        <a:bodyPr/>
        <a:lstStyle/>
        <a:p>
          <a:endParaRPr lang="en-US"/>
        </a:p>
      </dgm:t>
    </dgm:pt>
    <dgm:pt modelId="{A060DE24-C38C-45A7-B71B-82A8658F8850}">
      <dgm:prSet/>
      <dgm:spPr/>
      <dgm:t>
        <a:bodyPr/>
        <a:lstStyle/>
        <a:p>
          <a:r>
            <a:rPr lang="en-US" dirty="0"/>
            <a:t>Compute: Q(state, action) = R(state, action) + Gamma * Max[Q(next state, all actions)].</a:t>
          </a:r>
        </a:p>
      </dgm:t>
    </dgm:pt>
    <dgm:pt modelId="{376825E6-C47A-48DE-8404-85A789027584}" type="parTrans" cxnId="{E512C0AD-9E04-4D85-83ED-D53D7E9A16C4}">
      <dgm:prSet/>
      <dgm:spPr/>
      <dgm:t>
        <a:bodyPr/>
        <a:lstStyle/>
        <a:p>
          <a:endParaRPr lang="en-US"/>
        </a:p>
      </dgm:t>
    </dgm:pt>
    <dgm:pt modelId="{CA19278D-38BD-4B63-829A-DE7546653297}" type="sibTrans" cxnId="{E512C0AD-9E04-4D85-83ED-D53D7E9A16C4}">
      <dgm:prSet/>
      <dgm:spPr/>
      <dgm:t>
        <a:bodyPr/>
        <a:lstStyle/>
        <a:p>
          <a:endParaRPr lang="en-US"/>
        </a:p>
      </dgm:t>
    </dgm:pt>
    <dgm:pt modelId="{B3C5C73E-0982-4135-BE10-7E1E2D428018}">
      <dgm:prSet/>
      <dgm:spPr/>
      <dgm:t>
        <a:bodyPr/>
        <a:lstStyle/>
        <a:p>
          <a:r>
            <a:rPr lang="en-US" dirty="0"/>
            <a:t>Set the next state as the current state.</a:t>
          </a:r>
        </a:p>
      </dgm:t>
    </dgm:pt>
    <dgm:pt modelId="{A55C9DBC-EE61-4509-B1D6-3CF6B51751C1}" type="parTrans" cxnId="{7B700412-0C65-4AC1-B1A5-CB87BE40C620}">
      <dgm:prSet/>
      <dgm:spPr/>
      <dgm:t>
        <a:bodyPr/>
        <a:lstStyle/>
        <a:p>
          <a:endParaRPr lang="en-US"/>
        </a:p>
      </dgm:t>
    </dgm:pt>
    <dgm:pt modelId="{0C8B85EA-DCDA-47A5-B21A-74294D64360E}" type="sibTrans" cxnId="{7B700412-0C65-4AC1-B1A5-CB87BE40C620}">
      <dgm:prSet/>
      <dgm:spPr/>
      <dgm:t>
        <a:bodyPr/>
        <a:lstStyle/>
        <a:p>
          <a:endParaRPr lang="en-US"/>
        </a:p>
      </dgm:t>
    </dgm:pt>
    <dgm:pt modelId="{12E91B65-4896-404F-918B-81EF56FDFA30}">
      <dgm:prSet/>
      <dgm:spPr/>
      <dgm:t>
        <a:bodyPr/>
        <a:lstStyle/>
        <a:p>
          <a:r>
            <a:rPr lang="en-US" dirty="0"/>
            <a:t>End Do</a:t>
          </a:r>
        </a:p>
      </dgm:t>
    </dgm:pt>
    <dgm:pt modelId="{F354BD13-6F9E-4FE5-BDAC-C6841C8B28B8}" type="parTrans" cxnId="{F06F3837-688D-4B0F-9549-346337D8EFFD}">
      <dgm:prSet/>
      <dgm:spPr/>
      <dgm:t>
        <a:bodyPr/>
        <a:lstStyle/>
        <a:p>
          <a:endParaRPr lang="en-US"/>
        </a:p>
      </dgm:t>
    </dgm:pt>
    <dgm:pt modelId="{3C1A8401-1FA4-485D-ABF3-D9A6CEF727AC}" type="sibTrans" cxnId="{F06F3837-688D-4B0F-9549-346337D8EFFD}">
      <dgm:prSet/>
      <dgm:spPr/>
      <dgm:t>
        <a:bodyPr/>
        <a:lstStyle/>
        <a:p>
          <a:endParaRPr lang="en-US"/>
        </a:p>
      </dgm:t>
    </dgm:pt>
    <dgm:pt modelId="{10182EDD-6C58-4FDE-928A-7F1E23A4831C}">
      <dgm:prSet/>
      <dgm:spPr/>
      <dgm:t>
        <a:bodyPr/>
        <a:lstStyle/>
        <a:p>
          <a:r>
            <a:rPr lang="en-US"/>
            <a:t>End For</a:t>
          </a:r>
        </a:p>
      </dgm:t>
    </dgm:pt>
    <dgm:pt modelId="{0CB5694F-E260-4276-B1B3-C49825ACE060}" type="parTrans" cxnId="{6C37CFC6-5070-45C9-A230-0C073915E9BC}">
      <dgm:prSet/>
      <dgm:spPr/>
      <dgm:t>
        <a:bodyPr/>
        <a:lstStyle/>
        <a:p>
          <a:endParaRPr lang="en-US"/>
        </a:p>
      </dgm:t>
    </dgm:pt>
    <dgm:pt modelId="{75E0EDE7-BEF9-4013-9F99-3045F7B7E217}" type="sibTrans" cxnId="{6C37CFC6-5070-45C9-A230-0C073915E9BC}">
      <dgm:prSet/>
      <dgm:spPr/>
      <dgm:t>
        <a:bodyPr/>
        <a:lstStyle/>
        <a:p>
          <a:endParaRPr lang="en-US"/>
        </a:p>
      </dgm:t>
    </dgm:pt>
    <dgm:pt modelId="{E93F6488-CFEC-496C-9C69-A7FCAB3C005E}" type="pres">
      <dgm:prSet presAssocID="{2259584C-7E05-4616-BC3A-622E192D7F4C}" presName="linear" presStyleCnt="0">
        <dgm:presLayoutVars>
          <dgm:dir/>
          <dgm:animLvl val="lvl"/>
          <dgm:resizeHandles val="exact"/>
        </dgm:presLayoutVars>
      </dgm:prSet>
      <dgm:spPr/>
    </dgm:pt>
    <dgm:pt modelId="{31DD0018-8CF2-43BA-A234-D5DDDB65E2C7}" type="pres">
      <dgm:prSet presAssocID="{7786B63A-B77B-497D-955F-F6348CF7799D}" presName="parentLin" presStyleCnt="0"/>
      <dgm:spPr/>
    </dgm:pt>
    <dgm:pt modelId="{BAAF77AE-95B9-4CDC-B648-9F73CC75BF92}" type="pres">
      <dgm:prSet presAssocID="{7786B63A-B77B-497D-955F-F6348CF7799D}" presName="parentLeftMargin" presStyleLbl="node1" presStyleIdx="0" presStyleCnt="4"/>
      <dgm:spPr/>
    </dgm:pt>
    <dgm:pt modelId="{3C5D5319-D3BF-4AD8-B94D-8F689A4DBFA5}" type="pres">
      <dgm:prSet presAssocID="{7786B63A-B77B-497D-955F-F6348CF7799D}" presName="parentText" presStyleLbl="node1" presStyleIdx="0" presStyleCnt="4">
        <dgm:presLayoutVars>
          <dgm:chMax val="0"/>
          <dgm:bulletEnabled val="1"/>
        </dgm:presLayoutVars>
      </dgm:prSet>
      <dgm:spPr/>
    </dgm:pt>
    <dgm:pt modelId="{723CC3DD-1705-48C8-8C57-DEAA05977032}" type="pres">
      <dgm:prSet presAssocID="{7786B63A-B77B-497D-955F-F6348CF7799D}" presName="negativeSpace" presStyleCnt="0"/>
      <dgm:spPr/>
    </dgm:pt>
    <dgm:pt modelId="{F49A2FAD-8D8D-43C5-9D13-06FCD3827D18}" type="pres">
      <dgm:prSet presAssocID="{7786B63A-B77B-497D-955F-F6348CF7799D}" presName="childText" presStyleLbl="conFgAcc1" presStyleIdx="0" presStyleCnt="4">
        <dgm:presLayoutVars>
          <dgm:bulletEnabled val="1"/>
        </dgm:presLayoutVars>
      </dgm:prSet>
      <dgm:spPr/>
    </dgm:pt>
    <dgm:pt modelId="{63AD72BF-DEA9-4FEF-8A58-C9FE165572B9}" type="pres">
      <dgm:prSet presAssocID="{4E9CA855-01CF-4836-BF1E-F942A170D4E0}" presName="spaceBetweenRectangles" presStyleCnt="0"/>
      <dgm:spPr/>
    </dgm:pt>
    <dgm:pt modelId="{AEDEAF7D-703F-419B-927D-3A2C73EF0A61}" type="pres">
      <dgm:prSet presAssocID="{BA3118FA-CF60-43C8-89F4-201232963978}" presName="parentLin" presStyleCnt="0"/>
      <dgm:spPr/>
    </dgm:pt>
    <dgm:pt modelId="{7D085766-3AB7-4C26-8EE1-4F6A1C8559AA}" type="pres">
      <dgm:prSet presAssocID="{BA3118FA-CF60-43C8-89F4-201232963978}" presName="parentLeftMargin" presStyleLbl="node1" presStyleIdx="0" presStyleCnt="4"/>
      <dgm:spPr/>
    </dgm:pt>
    <dgm:pt modelId="{2FD9343E-1F64-4CD6-B9B5-E5C2F75E487A}" type="pres">
      <dgm:prSet presAssocID="{BA3118FA-CF60-43C8-89F4-201232963978}" presName="parentText" presStyleLbl="node1" presStyleIdx="1" presStyleCnt="4">
        <dgm:presLayoutVars>
          <dgm:chMax val="0"/>
          <dgm:bulletEnabled val="1"/>
        </dgm:presLayoutVars>
      </dgm:prSet>
      <dgm:spPr/>
    </dgm:pt>
    <dgm:pt modelId="{1FE22B93-79E1-486F-BA6A-71E64F7B4814}" type="pres">
      <dgm:prSet presAssocID="{BA3118FA-CF60-43C8-89F4-201232963978}" presName="negativeSpace" presStyleCnt="0"/>
      <dgm:spPr/>
    </dgm:pt>
    <dgm:pt modelId="{11602988-44FA-49FF-862C-BCBBD9ECB90B}" type="pres">
      <dgm:prSet presAssocID="{BA3118FA-CF60-43C8-89F4-201232963978}" presName="childText" presStyleLbl="conFgAcc1" presStyleIdx="1" presStyleCnt="4">
        <dgm:presLayoutVars>
          <dgm:bulletEnabled val="1"/>
        </dgm:presLayoutVars>
      </dgm:prSet>
      <dgm:spPr/>
    </dgm:pt>
    <dgm:pt modelId="{CA9854A5-82B2-4461-8CE4-D7053D064993}" type="pres">
      <dgm:prSet presAssocID="{21D795BD-55B5-4FF6-8683-AB1019B6B3EC}" presName="spaceBetweenRectangles" presStyleCnt="0"/>
      <dgm:spPr/>
    </dgm:pt>
    <dgm:pt modelId="{46D4B23A-4507-4683-8571-7741D274729C}" type="pres">
      <dgm:prSet presAssocID="{DB532FD6-DF57-40FC-B2A6-1506B8B9522D}" presName="parentLin" presStyleCnt="0"/>
      <dgm:spPr/>
    </dgm:pt>
    <dgm:pt modelId="{1F0BA745-0076-4B5D-8EA1-A2EE7D0F79E7}" type="pres">
      <dgm:prSet presAssocID="{DB532FD6-DF57-40FC-B2A6-1506B8B9522D}" presName="parentLeftMargin" presStyleLbl="node1" presStyleIdx="1" presStyleCnt="4"/>
      <dgm:spPr/>
    </dgm:pt>
    <dgm:pt modelId="{775C7F2A-7458-4234-B0A6-5EA7ACB59D56}" type="pres">
      <dgm:prSet presAssocID="{DB532FD6-DF57-40FC-B2A6-1506B8B9522D}" presName="parentText" presStyleLbl="node1" presStyleIdx="2" presStyleCnt="4">
        <dgm:presLayoutVars>
          <dgm:chMax val="0"/>
          <dgm:bulletEnabled val="1"/>
        </dgm:presLayoutVars>
      </dgm:prSet>
      <dgm:spPr/>
    </dgm:pt>
    <dgm:pt modelId="{1008461C-B637-4F87-90BC-53799DE13897}" type="pres">
      <dgm:prSet presAssocID="{DB532FD6-DF57-40FC-B2A6-1506B8B9522D}" presName="negativeSpace" presStyleCnt="0"/>
      <dgm:spPr/>
    </dgm:pt>
    <dgm:pt modelId="{7087D817-7118-4CD8-9438-04B42372B8D8}" type="pres">
      <dgm:prSet presAssocID="{DB532FD6-DF57-40FC-B2A6-1506B8B9522D}" presName="childText" presStyleLbl="conFgAcc1" presStyleIdx="2" presStyleCnt="4">
        <dgm:presLayoutVars>
          <dgm:bulletEnabled val="1"/>
        </dgm:presLayoutVars>
      </dgm:prSet>
      <dgm:spPr/>
    </dgm:pt>
    <dgm:pt modelId="{80DEAE2D-0969-4BE9-82B1-843D0CA1956F}" type="pres">
      <dgm:prSet presAssocID="{6B02CA3D-0C04-4433-A024-4BDAEBDEC7FB}" presName="spaceBetweenRectangles" presStyleCnt="0"/>
      <dgm:spPr/>
    </dgm:pt>
    <dgm:pt modelId="{19347432-A535-44FE-A769-0C119096335E}" type="pres">
      <dgm:prSet presAssocID="{10182EDD-6C58-4FDE-928A-7F1E23A4831C}" presName="parentLin" presStyleCnt="0"/>
      <dgm:spPr/>
    </dgm:pt>
    <dgm:pt modelId="{C9124306-633B-46AF-9DBA-9523F82E2FC5}" type="pres">
      <dgm:prSet presAssocID="{10182EDD-6C58-4FDE-928A-7F1E23A4831C}" presName="parentLeftMargin" presStyleLbl="node1" presStyleIdx="2" presStyleCnt="4"/>
      <dgm:spPr/>
    </dgm:pt>
    <dgm:pt modelId="{D5EE39D0-985B-4B1E-877E-4DC5B07C8E82}" type="pres">
      <dgm:prSet presAssocID="{10182EDD-6C58-4FDE-928A-7F1E23A4831C}" presName="parentText" presStyleLbl="node1" presStyleIdx="3" presStyleCnt="4">
        <dgm:presLayoutVars>
          <dgm:chMax val="0"/>
          <dgm:bulletEnabled val="1"/>
        </dgm:presLayoutVars>
      </dgm:prSet>
      <dgm:spPr/>
    </dgm:pt>
    <dgm:pt modelId="{7C89EDB9-2825-411E-B1B7-74CFBA0A2676}" type="pres">
      <dgm:prSet presAssocID="{10182EDD-6C58-4FDE-928A-7F1E23A4831C}" presName="negativeSpace" presStyleCnt="0"/>
      <dgm:spPr/>
    </dgm:pt>
    <dgm:pt modelId="{789ADE58-4F7A-49BA-B271-20C32D62D5FE}" type="pres">
      <dgm:prSet presAssocID="{10182EDD-6C58-4FDE-928A-7F1E23A4831C}" presName="childText" presStyleLbl="conFgAcc1" presStyleIdx="3" presStyleCnt="4">
        <dgm:presLayoutVars>
          <dgm:bulletEnabled val="1"/>
        </dgm:presLayoutVars>
      </dgm:prSet>
      <dgm:spPr/>
    </dgm:pt>
  </dgm:ptLst>
  <dgm:cxnLst>
    <dgm:cxn modelId="{85BBAD05-3D03-4560-B977-9A3CA5FDF5BF}" srcId="{DB532FD6-DF57-40FC-B2A6-1506B8B9522D}" destId="{D8118778-B712-4147-B52F-597FB5E7AC02}" srcOrd="1" destOrd="0" parTransId="{DA743A47-6BCA-4AE9-8587-71AE018E096D}" sibTransId="{43D92627-3578-40BE-AA87-5B192D22ED3D}"/>
    <dgm:cxn modelId="{87A1B407-0776-4337-BB41-8B3BC6F3B17D}" srcId="{2259584C-7E05-4616-BC3A-622E192D7F4C}" destId="{DB532FD6-DF57-40FC-B2A6-1506B8B9522D}" srcOrd="2" destOrd="0" parTransId="{770B569C-45AE-4A67-B7CD-FD3AE9C1C264}" sibTransId="{6B02CA3D-0C04-4433-A024-4BDAEBDEC7FB}"/>
    <dgm:cxn modelId="{D35C9F11-CF94-41ED-9DB0-BD220C28E8C7}" type="presOf" srcId="{10182EDD-6C58-4FDE-928A-7F1E23A4831C}" destId="{D5EE39D0-985B-4B1E-877E-4DC5B07C8E82}" srcOrd="1" destOrd="0" presId="urn:microsoft.com/office/officeart/2005/8/layout/list1"/>
    <dgm:cxn modelId="{7B700412-0C65-4AC1-B1A5-CB87BE40C620}" srcId="{DB532FD6-DF57-40FC-B2A6-1506B8B9522D}" destId="{B3C5C73E-0982-4135-BE10-7E1E2D428018}" srcOrd="5" destOrd="0" parTransId="{A55C9DBC-EE61-4509-B1D6-3CF6B51751C1}" sibTransId="{0C8B85EA-DCDA-47A5-B21A-74294D64360E}"/>
    <dgm:cxn modelId="{08D8481B-1133-4F5A-A573-22525EB45E62}" type="presOf" srcId="{10182EDD-6C58-4FDE-928A-7F1E23A4831C}" destId="{C9124306-633B-46AF-9DBA-9523F82E2FC5}" srcOrd="0" destOrd="0" presId="urn:microsoft.com/office/officeart/2005/8/layout/list1"/>
    <dgm:cxn modelId="{C2E3771F-37DA-4CA9-B908-1D1C29F457C0}" type="presOf" srcId="{7786B63A-B77B-497D-955F-F6348CF7799D}" destId="{BAAF77AE-95B9-4CDC-B648-9F73CC75BF92}" srcOrd="0" destOrd="0" presId="urn:microsoft.com/office/officeart/2005/8/layout/list1"/>
    <dgm:cxn modelId="{F2795A21-445F-410F-BF58-72A26AB55AB3}" type="presOf" srcId="{DB532FD6-DF57-40FC-B2A6-1506B8B9522D}" destId="{1F0BA745-0076-4B5D-8EA1-A2EE7D0F79E7}" srcOrd="0" destOrd="0" presId="urn:microsoft.com/office/officeart/2005/8/layout/list1"/>
    <dgm:cxn modelId="{E2B09C28-79DD-4AC0-97AC-0EA27DF1868B}" type="presOf" srcId="{89BE3A86-7AF7-4FA7-80FE-761EEBA76F99}" destId="{7087D817-7118-4CD8-9438-04B42372B8D8}" srcOrd="0" destOrd="2" presId="urn:microsoft.com/office/officeart/2005/8/layout/list1"/>
    <dgm:cxn modelId="{F06F3837-688D-4B0F-9549-346337D8EFFD}" srcId="{DB532FD6-DF57-40FC-B2A6-1506B8B9522D}" destId="{12E91B65-4896-404F-918B-81EF56FDFA30}" srcOrd="6" destOrd="0" parTransId="{F354BD13-6F9E-4FE5-BDAC-C6841C8B28B8}" sibTransId="{3C1A8401-1FA4-485D-ABF3-D9A6CEF727AC}"/>
    <dgm:cxn modelId="{44CAA53B-9095-4210-AD85-C563CFF7D465}" srcId="{2259584C-7E05-4616-BC3A-622E192D7F4C}" destId="{7786B63A-B77B-497D-955F-F6348CF7799D}" srcOrd="0" destOrd="0" parTransId="{A8DE538C-48CD-43C6-91DC-E56F2238EFC4}" sibTransId="{4E9CA855-01CF-4836-BF1E-F942A170D4E0}"/>
    <dgm:cxn modelId="{DAE1E15D-AB3D-4F37-9007-A9D49204BE18}" srcId="{DB532FD6-DF57-40FC-B2A6-1506B8B9522D}" destId="{25E68FB3-E6DF-40E5-80CC-9A1C502E353A}" srcOrd="0" destOrd="0" parTransId="{791BE40F-2CE8-4602-BB15-12F2F4BA0EE1}" sibTransId="{CA93EA3E-8044-447D-9945-CE9386D59B9F}"/>
    <dgm:cxn modelId="{F471F843-37E4-48A3-B1A7-A5F7C51C8C4C}" type="presOf" srcId="{D8118778-B712-4147-B52F-597FB5E7AC02}" destId="{7087D817-7118-4CD8-9438-04B42372B8D8}" srcOrd="0" destOrd="1" presId="urn:microsoft.com/office/officeart/2005/8/layout/list1"/>
    <dgm:cxn modelId="{B339F26E-2CFC-47BF-8EEA-B9F6A0500DC3}" srcId="{DB532FD6-DF57-40FC-B2A6-1506B8B9522D}" destId="{89BE3A86-7AF7-4FA7-80FE-761EEBA76F99}" srcOrd="2" destOrd="0" parTransId="{F60A68B7-FFA7-4E17-9593-93BDBE048A22}" sibTransId="{EB07A411-24C4-435B-8836-DB48AF75F985}"/>
    <dgm:cxn modelId="{FAE20076-5EAD-4CDA-9AC6-664A61F7871A}" srcId="{DB532FD6-DF57-40FC-B2A6-1506B8B9522D}" destId="{6E67DAFF-2DD0-427E-91AD-91960D0590BD}" srcOrd="3" destOrd="0" parTransId="{928A6D7C-7067-4C35-9112-84A5315BA9DF}" sibTransId="{794AF9AB-64A5-4331-BE50-17544C44AB90}"/>
    <dgm:cxn modelId="{9C2EC78C-2EC6-40F7-9C35-68C3A8905826}" type="presOf" srcId="{BA3118FA-CF60-43C8-89F4-201232963978}" destId="{7D085766-3AB7-4C26-8EE1-4F6A1C8559AA}" srcOrd="0" destOrd="0" presId="urn:microsoft.com/office/officeart/2005/8/layout/list1"/>
    <dgm:cxn modelId="{FDAC848E-9BD9-483B-8519-FE075BC0001D}" type="presOf" srcId="{A060DE24-C38C-45A7-B71B-82A8658F8850}" destId="{7087D817-7118-4CD8-9438-04B42372B8D8}" srcOrd="0" destOrd="4" presId="urn:microsoft.com/office/officeart/2005/8/layout/list1"/>
    <dgm:cxn modelId="{CE699DA4-52FD-4631-BA78-31602D5DB880}" type="presOf" srcId="{B3C5C73E-0982-4135-BE10-7E1E2D428018}" destId="{7087D817-7118-4CD8-9438-04B42372B8D8}" srcOrd="0" destOrd="5" presId="urn:microsoft.com/office/officeart/2005/8/layout/list1"/>
    <dgm:cxn modelId="{E512C0AD-9E04-4D85-83ED-D53D7E9A16C4}" srcId="{DB532FD6-DF57-40FC-B2A6-1506B8B9522D}" destId="{A060DE24-C38C-45A7-B71B-82A8658F8850}" srcOrd="4" destOrd="0" parTransId="{376825E6-C47A-48DE-8404-85A789027584}" sibTransId="{CA19278D-38BD-4B63-829A-DE7546653297}"/>
    <dgm:cxn modelId="{A7D6D8AE-AF5C-4B97-A905-651604688F77}" type="presOf" srcId="{12E91B65-4896-404F-918B-81EF56FDFA30}" destId="{7087D817-7118-4CD8-9438-04B42372B8D8}" srcOrd="0" destOrd="6" presId="urn:microsoft.com/office/officeart/2005/8/layout/list1"/>
    <dgm:cxn modelId="{381B22B5-54FC-4234-9171-449F2ABCB191}" type="presOf" srcId="{DB532FD6-DF57-40FC-B2A6-1506B8B9522D}" destId="{775C7F2A-7458-4234-B0A6-5EA7ACB59D56}" srcOrd="1" destOrd="0" presId="urn:microsoft.com/office/officeart/2005/8/layout/list1"/>
    <dgm:cxn modelId="{5B5866B7-25AD-479E-B97E-2F39B76F1996}" type="presOf" srcId="{BA3118FA-CF60-43C8-89F4-201232963978}" destId="{2FD9343E-1F64-4CD6-B9B5-E5C2F75E487A}" srcOrd="1" destOrd="0" presId="urn:microsoft.com/office/officeart/2005/8/layout/list1"/>
    <dgm:cxn modelId="{284D34BB-E398-4E04-B2EE-ECB1421DDC62}" type="presOf" srcId="{25E68FB3-E6DF-40E5-80CC-9A1C502E353A}" destId="{7087D817-7118-4CD8-9438-04B42372B8D8}" srcOrd="0" destOrd="0" presId="urn:microsoft.com/office/officeart/2005/8/layout/list1"/>
    <dgm:cxn modelId="{71A0ECBE-E1E9-49C3-8048-1B82C92592D1}" srcId="{2259584C-7E05-4616-BC3A-622E192D7F4C}" destId="{BA3118FA-CF60-43C8-89F4-201232963978}" srcOrd="1" destOrd="0" parTransId="{339683C8-A262-4137-B5D0-01FB1BCAE4B7}" sibTransId="{21D795BD-55B5-4FF6-8683-AB1019B6B3EC}"/>
    <dgm:cxn modelId="{6C37CFC6-5070-45C9-A230-0C073915E9BC}" srcId="{2259584C-7E05-4616-BC3A-622E192D7F4C}" destId="{10182EDD-6C58-4FDE-928A-7F1E23A4831C}" srcOrd="3" destOrd="0" parTransId="{0CB5694F-E260-4276-B1B3-C49825ACE060}" sibTransId="{75E0EDE7-BEF9-4013-9F99-3045F7B7E217}"/>
    <dgm:cxn modelId="{52C8C3DC-10A5-428A-B657-F32BB773AFDD}" type="presOf" srcId="{2259584C-7E05-4616-BC3A-622E192D7F4C}" destId="{E93F6488-CFEC-496C-9C69-A7FCAB3C005E}" srcOrd="0" destOrd="0" presId="urn:microsoft.com/office/officeart/2005/8/layout/list1"/>
    <dgm:cxn modelId="{095E6CF3-C5BC-40E2-A34B-093206E1EB72}" type="presOf" srcId="{7786B63A-B77B-497D-955F-F6348CF7799D}" destId="{3C5D5319-D3BF-4AD8-B94D-8F689A4DBFA5}" srcOrd="1" destOrd="0" presId="urn:microsoft.com/office/officeart/2005/8/layout/list1"/>
    <dgm:cxn modelId="{6BF14AFC-0365-42FE-877D-83F2C2FBE5E3}" type="presOf" srcId="{6E67DAFF-2DD0-427E-91AD-91960D0590BD}" destId="{7087D817-7118-4CD8-9438-04B42372B8D8}" srcOrd="0" destOrd="3" presId="urn:microsoft.com/office/officeart/2005/8/layout/list1"/>
    <dgm:cxn modelId="{BB2ABE7B-E07A-4C76-8047-2942B8F28291}" type="presParOf" srcId="{E93F6488-CFEC-496C-9C69-A7FCAB3C005E}" destId="{31DD0018-8CF2-43BA-A234-D5DDDB65E2C7}" srcOrd="0" destOrd="0" presId="urn:microsoft.com/office/officeart/2005/8/layout/list1"/>
    <dgm:cxn modelId="{037F7768-9215-47FA-8182-5D8E2C14E3C3}" type="presParOf" srcId="{31DD0018-8CF2-43BA-A234-D5DDDB65E2C7}" destId="{BAAF77AE-95B9-4CDC-B648-9F73CC75BF92}" srcOrd="0" destOrd="0" presId="urn:microsoft.com/office/officeart/2005/8/layout/list1"/>
    <dgm:cxn modelId="{D9FDDE0A-82E5-414E-AD77-312E192DEBFA}" type="presParOf" srcId="{31DD0018-8CF2-43BA-A234-D5DDDB65E2C7}" destId="{3C5D5319-D3BF-4AD8-B94D-8F689A4DBFA5}" srcOrd="1" destOrd="0" presId="urn:microsoft.com/office/officeart/2005/8/layout/list1"/>
    <dgm:cxn modelId="{1F64686D-0907-4801-AF4A-DE2232FA4749}" type="presParOf" srcId="{E93F6488-CFEC-496C-9C69-A7FCAB3C005E}" destId="{723CC3DD-1705-48C8-8C57-DEAA05977032}" srcOrd="1" destOrd="0" presId="urn:microsoft.com/office/officeart/2005/8/layout/list1"/>
    <dgm:cxn modelId="{AAA451DD-4A14-4B51-8F9B-A951111630C2}" type="presParOf" srcId="{E93F6488-CFEC-496C-9C69-A7FCAB3C005E}" destId="{F49A2FAD-8D8D-43C5-9D13-06FCD3827D18}" srcOrd="2" destOrd="0" presId="urn:microsoft.com/office/officeart/2005/8/layout/list1"/>
    <dgm:cxn modelId="{CA6406D0-EB36-405D-9F40-A69429D6EE42}" type="presParOf" srcId="{E93F6488-CFEC-496C-9C69-A7FCAB3C005E}" destId="{63AD72BF-DEA9-4FEF-8A58-C9FE165572B9}" srcOrd="3" destOrd="0" presId="urn:microsoft.com/office/officeart/2005/8/layout/list1"/>
    <dgm:cxn modelId="{57539BA3-F6B2-427A-8886-9B0C0E444957}" type="presParOf" srcId="{E93F6488-CFEC-496C-9C69-A7FCAB3C005E}" destId="{AEDEAF7D-703F-419B-927D-3A2C73EF0A61}" srcOrd="4" destOrd="0" presId="urn:microsoft.com/office/officeart/2005/8/layout/list1"/>
    <dgm:cxn modelId="{59468EA1-6985-4451-BF3C-D5777EF2E00E}" type="presParOf" srcId="{AEDEAF7D-703F-419B-927D-3A2C73EF0A61}" destId="{7D085766-3AB7-4C26-8EE1-4F6A1C8559AA}" srcOrd="0" destOrd="0" presId="urn:microsoft.com/office/officeart/2005/8/layout/list1"/>
    <dgm:cxn modelId="{FEDA6A7A-B278-401F-B74C-B448A343D15B}" type="presParOf" srcId="{AEDEAF7D-703F-419B-927D-3A2C73EF0A61}" destId="{2FD9343E-1F64-4CD6-B9B5-E5C2F75E487A}" srcOrd="1" destOrd="0" presId="urn:microsoft.com/office/officeart/2005/8/layout/list1"/>
    <dgm:cxn modelId="{570F0924-3743-4519-A8C0-80B5F53CA931}" type="presParOf" srcId="{E93F6488-CFEC-496C-9C69-A7FCAB3C005E}" destId="{1FE22B93-79E1-486F-BA6A-71E64F7B4814}" srcOrd="5" destOrd="0" presId="urn:microsoft.com/office/officeart/2005/8/layout/list1"/>
    <dgm:cxn modelId="{D35FC39C-A27A-4972-B525-52B8F53F9B23}" type="presParOf" srcId="{E93F6488-CFEC-496C-9C69-A7FCAB3C005E}" destId="{11602988-44FA-49FF-862C-BCBBD9ECB90B}" srcOrd="6" destOrd="0" presId="urn:microsoft.com/office/officeart/2005/8/layout/list1"/>
    <dgm:cxn modelId="{8C31D036-66C9-4DA6-9F5C-AF4A8CDA8E9E}" type="presParOf" srcId="{E93F6488-CFEC-496C-9C69-A7FCAB3C005E}" destId="{CA9854A5-82B2-4461-8CE4-D7053D064993}" srcOrd="7" destOrd="0" presId="urn:microsoft.com/office/officeart/2005/8/layout/list1"/>
    <dgm:cxn modelId="{A644B944-66E0-4CB7-99B6-2E36350B474D}" type="presParOf" srcId="{E93F6488-CFEC-496C-9C69-A7FCAB3C005E}" destId="{46D4B23A-4507-4683-8571-7741D274729C}" srcOrd="8" destOrd="0" presId="urn:microsoft.com/office/officeart/2005/8/layout/list1"/>
    <dgm:cxn modelId="{5E6D73B4-392C-46F0-A679-46AB0870FF3D}" type="presParOf" srcId="{46D4B23A-4507-4683-8571-7741D274729C}" destId="{1F0BA745-0076-4B5D-8EA1-A2EE7D0F79E7}" srcOrd="0" destOrd="0" presId="urn:microsoft.com/office/officeart/2005/8/layout/list1"/>
    <dgm:cxn modelId="{BCB419D0-D16A-42E6-8F08-04258502B080}" type="presParOf" srcId="{46D4B23A-4507-4683-8571-7741D274729C}" destId="{775C7F2A-7458-4234-B0A6-5EA7ACB59D56}" srcOrd="1" destOrd="0" presId="urn:microsoft.com/office/officeart/2005/8/layout/list1"/>
    <dgm:cxn modelId="{19BADD89-0927-4798-BC86-E43A102B0679}" type="presParOf" srcId="{E93F6488-CFEC-496C-9C69-A7FCAB3C005E}" destId="{1008461C-B637-4F87-90BC-53799DE13897}" srcOrd="9" destOrd="0" presId="urn:microsoft.com/office/officeart/2005/8/layout/list1"/>
    <dgm:cxn modelId="{B3F5FEB8-BC3F-4C0C-B72B-106C30D296EB}" type="presParOf" srcId="{E93F6488-CFEC-496C-9C69-A7FCAB3C005E}" destId="{7087D817-7118-4CD8-9438-04B42372B8D8}" srcOrd="10" destOrd="0" presId="urn:microsoft.com/office/officeart/2005/8/layout/list1"/>
    <dgm:cxn modelId="{F7EFE5D3-D8B9-4BFC-B22A-975BB63D399E}" type="presParOf" srcId="{E93F6488-CFEC-496C-9C69-A7FCAB3C005E}" destId="{80DEAE2D-0969-4BE9-82B1-843D0CA1956F}" srcOrd="11" destOrd="0" presId="urn:microsoft.com/office/officeart/2005/8/layout/list1"/>
    <dgm:cxn modelId="{B66FB22F-E92B-4690-9149-84ED02305BDB}" type="presParOf" srcId="{E93F6488-CFEC-496C-9C69-A7FCAB3C005E}" destId="{19347432-A535-44FE-A769-0C119096335E}" srcOrd="12" destOrd="0" presId="urn:microsoft.com/office/officeart/2005/8/layout/list1"/>
    <dgm:cxn modelId="{51562518-281B-4424-AB5E-7446CCAE93E1}" type="presParOf" srcId="{19347432-A535-44FE-A769-0C119096335E}" destId="{C9124306-633B-46AF-9DBA-9523F82E2FC5}" srcOrd="0" destOrd="0" presId="urn:microsoft.com/office/officeart/2005/8/layout/list1"/>
    <dgm:cxn modelId="{8FED0118-FD59-4997-BA57-134B4DBA8203}" type="presParOf" srcId="{19347432-A535-44FE-A769-0C119096335E}" destId="{D5EE39D0-985B-4B1E-877E-4DC5B07C8E82}" srcOrd="1" destOrd="0" presId="urn:microsoft.com/office/officeart/2005/8/layout/list1"/>
    <dgm:cxn modelId="{1CF7F76E-AFF9-4F56-A68A-56B3F3A75CE7}" type="presParOf" srcId="{E93F6488-CFEC-496C-9C69-A7FCAB3C005E}" destId="{7C89EDB9-2825-411E-B1B7-74CFBA0A2676}" srcOrd="13" destOrd="0" presId="urn:microsoft.com/office/officeart/2005/8/layout/list1"/>
    <dgm:cxn modelId="{26981230-EF46-49D8-9575-B0E98D49B98F}" type="presParOf" srcId="{E93F6488-CFEC-496C-9C69-A7FCAB3C005E}" destId="{789ADE58-4F7A-49BA-B271-20C32D62D5F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88F02-EE9C-4828-85DE-280A2192080D}">
      <dsp:nvSpPr>
        <dsp:cNvPr id="0" name=""/>
        <dsp:cNvSpPr/>
      </dsp:nvSpPr>
      <dsp:spPr>
        <a:xfrm>
          <a:off x="804389" y="2172"/>
          <a:ext cx="1859440" cy="111566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Introduction</a:t>
          </a:r>
        </a:p>
      </dsp:txBody>
      <dsp:txXfrm>
        <a:off x="804389" y="2172"/>
        <a:ext cx="1859440" cy="1115664"/>
      </dsp:txXfrm>
    </dsp:sp>
    <dsp:sp modelId="{B6B7AF74-F6ED-4AE0-AD69-2678F5AB8CB2}">
      <dsp:nvSpPr>
        <dsp:cNvPr id="0" name=""/>
        <dsp:cNvSpPr/>
      </dsp:nvSpPr>
      <dsp:spPr>
        <a:xfrm>
          <a:off x="2849774" y="2172"/>
          <a:ext cx="1859440" cy="111566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Goal</a:t>
          </a:r>
        </a:p>
      </dsp:txBody>
      <dsp:txXfrm>
        <a:off x="2849774" y="2172"/>
        <a:ext cx="1859440" cy="1115664"/>
      </dsp:txXfrm>
    </dsp:sp>
    <dsp:sp modelId="{010D10C3-50EE-4DA9-9CF7-D38B8F81FC34}">
      <dsp:nvSpPr>
        <dsp:cNvPr id="0" name=""/>
        <dsp:cNvSpPr/>
      </dsp:nvSpPr>
      <dsp:spPr>
        <a:xfrm>
          <a:off x="4895159" y="2172"/>
          <a:ext cx="1859440" cy="111566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Methodology</a:t>
          </a:r>
        </a:p>
      </dsp:txBody>
      <dsp:txXfrm>
        <a:off x="4895159" y="2172"/>
        <a:ext cx="1859440" cy="1115664"/>
      </dsp:txXfrm>
    </dsp:sp>
    <dsp:sp modelId="{9D20FA14-659D-4C13-B2D0-82355CD46871}">
      <dsp:nvSpPr>
        <dsp:cNvPr id="0" name=""/>
        <dsp:cNvSpPr/>
      </dsp:nvSpPr>
      <dsp:spPr>
        <a:xfrm>
          <a:off x="6940544" y="2172"/>
          <a:ext cx="1859440" cy="1115664"/>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Approach</a:t>
          </a:r>
        </a:p>
      </dsp:txBody>
      <dsp:txXfrm>
        <a:off x="6940544" y="2172"/>
        <a:ext cx="1859440" cy="1115664"/>
      </dsp:txXfrm>
    </dsp:sp>
    <dsp:sp modelId="{60DCF3D6-7ADD-4D53-87ED-C883A7BB1B36}">
      <dsp:nvSpPr>
        <dsp:cNvPr id="0" name=""/>
        <dsp:cNvSpPr/>
      </dsp:nvSpPr>
      <dsp:spPr>
        <a:xfrm>
          <a:off x="804389" y="1303781"/>
          <a:ext cx="1859440" cy="1115664"/>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Algorithm</a:t>
          </a:r>
        </a:p>
      </dsp:txBody>
      <dsp:txXfrm>
        <a:off x="804389" y="1303781"/>
        <a:ext cx="1859440" cy="1115664"/>
      </dsp:txXfrm>
    </dsp:sp>
    <dsp:sp modelId="{7ACC2174-BCE6-446B-A06A-B231B93960E6}">
      <dsp:nvSpPr>
        <dsp:cNvPr id="0" name=""/>
        <dsp:cNvSpPr/>
      </dsp:nvSpPr>
      <dsp:spPr>
        <a:xfrm>
          <a:off x="2849774" y="1303781"/>
          <a:ext cx="1859440" cy="111566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Implementation</a:t>
          </a:r>
        </a:p>
      </dsp:txBody>
      <dsp:txXfrm>
        <a:off x="2849774" y="1303781"/>
        <a:ext cx="1859440" cy="1115664"/>
      </dsp:txXfrm>
    </dsp:sp>
    <dsp:sp modelId="{0B3D8815-F585-4478-8CC2-20D4C005462F}">
      <dsp:nvSpPr>
        <dsp:cNvPr id="0" name=""/>
        <dsp:cNvSpPr/>
      </dsp:nvSpPr>
      <dsp:spPr>
        <a:xfrm>
          <a:off x="4895159" y="1303781"/>
          <a:ext cx="1859440" cy="111566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Evaluation/Result</a:t>
          </a:r>
        </a:p>
      </dsp:txBody>
      <dsp:txXfrm>
        <a:off x="4895159" y="1303781"/>
        <a:ext cx="1859440" cy="1115664"/>
      </dsp:txXfrm>
    </dsp:sp>
    <dsp:sp modelId="{35F9DD61-FF92-4F20-B8C8-0BF2FA36DFD3}">
      <dsp:nvSpPr>
        <dsp:cNvPr id="0" name=""/>
        <dsp:cNvSpPr/>
      </dsp:nvSpPr>
      <dsp:spPr>
        <a:xfrm>
          <a:off x="6940544" y="1303781"/>
          <a:ext cx="1859440" cy="111566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Conclusion</a:t>
          </a:r>
        </a:p>
      </dsp:txBody>
      <dsp:txXfrm>
        <a:off x="6940544" y="1303781"/>
        <a:ext cx="1859440" cy="1115664"/>
      </dsp:txXfrm>
    </dsp:sp>
    <dsp:sp modelId="{9F33DEAA-65DA-4D50-A2FB-5C476BFC1E7B}">
      <dsp:nvSpPr>
        <dsp:cNvPr id="0" name=""/>
        <dsp:cNvSpPr/>
      </dsp:nvSpPr>
      <dsp:spPr>
        <a:xfrm>
          <a:off x="3872467" y="2605389"/>
          <a:ext cx="1859440" cy="1115664"/>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Thank you</a:t>
          </a:r>
        </a:p>
      </dsp:txBody>
      <dsp:txXfrm>
        <a:off x="3872467" y="2605389"/>
        <a:ext cx="1859440" cy="1115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A2FAD-8D8D-43C5-9D13-06FCD3827D18}">
      <dsp:nvSpPr>
        <dsp:cNvPr id="0" name=""/>
        <dsp:cNvSpPr/>
      </dsp:nvSpPr>
      <dsp:spPr>
        <a:xfrm>
          <a:off x="0" y="192608"/>
          <a:ext cx="9604375" cy="327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5D5319-D3BF-4AD8-B94D-8F689A4DBFA5}">
      <dsp:nvSpPr>
        <dsp:cNvPr id="0" name=""/>
        <dsp:cNvSpPr/>
      </dsp:nvSpPr>
      <dsp:spPr>
        <a:xfrm>
          <a:off x="480218" y="728"/>
          <a:ext cx="6723062" cy="3837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77850">
            <a:lnSpc>
              <a:spcPct val="90000"/>
            </a:lnSpc>
            <a:spcBef>
              <a:spcPct val="0"/>
            </a:spcBef>
            <a:spcAft>
              <a:spcPct val="35000"/>
            </a:spcAft>
            <a:buNone/>
          </a:pPr>
          <a:r>
            <a:rPr lang="en-US" sz="1300" kern="1200"/>
            <a:t>Set the gamma parameter, and environment rewards.</a:t>
          </a:r>
        </a:p>
      </dsp:txBody>
      <dsp:txXfrm>
        <a:off x="498952" y="19462"/>
        <a:ext cx="6685594" cy="346292"/>
      </dsp:txXfrm>
    </dsp:sp>
    <dsp:sp modelId="{11602988-44FA-49FF-862C-BCBBD9ECB90B}">
      <dsp:nvSpPr>
        <dsp:cNvPr id="0" name=""/>
        <dsp:cNvSpPr/>
      </dsp:nvSpPr>
      <dsp:spPr>
        <a:xfrm>
          <a:off x="0" y="782288"/>
          <a:ext cx="9604375" cy="327600"/>
        </a:xfrm>
        <a:prstGeom prst="rect">
          <a:avLst/>
        </a:prstGeom>
        <a:solidFill>
          <a:schemeClr val="lt1">
            <a:alpha val="90000"/>
            <a:hueOff val="0"/>
            <a:satOff val="0"/>
            <a:lumOff val="0"/>
            <a:alphaOff val="0"/>
          </a:schemeClr>
        </a:solidFill>
        <a:ln w="15875" cap="flat" cmpd="sng" algn="ctr">
          <a:solidFill>
            <a:schemeClr val="accent5">
              <a:hueOff val="-561544"/>
              <a:satOff val="-2648"/>
              <a:lumOff val="653"/>
              <a:alphaOff val="0"/>
            </a:schemeClr>
          </a:solidFill>
          <a:prstDash val="solid"/>
        </a:ln>
        <a:effectLst/>
      </dsp:spPr>
      <dsp:style>
        <a:lnRef idx="2">
          <a:scrgbClr r="0" g="0" b="0"/>
        </a:lnRef>
        <a:fillRef idx="1">
          <a:scrgbClr r="0" g="0" b="0"/>
        </a:fillRef>
        <a:effectRef idx="0">
          <a:scrgbClr r="0" g="0" b="0"/>
        </a:effectRef>
        <a:fontRef idx="minor"/>
      </dsp:style>
    </dsp:sp>
    <dsp:sp modelId="{2FD9343E-1F64-4CD6-B9B5-E5C2F75E487A}">
      <dsp:nvSpPr>
        <dsp:cNvPr id="0" name=""/>
        <dsp:cNvSpPr/>
      </dsp:nvSpPr>
      <dsp:spPr>
        <a:xfrm>
          <a:off x="480218" y="590408"/>
          <a:ext cx="6723062" cy="383760"/>
        </a:xfrm>
        <a:prstGeom prst="roundRect">
          <a:avLst/>
        </a:prstGeom>
        <a:solidFill>
          <a:schemeClr val="accent5">
            <a:hueOff val="-561544"/>
            <a:satOff val="-2648"/>
            <a:lumOff val="6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77850">
            <a:lnSpc>
              <a:spcPct val="90000"/>
            </a:lnSpc>
            <a:spcBef>
              <a:spcPct val="0"/>
            </a:spcBef>
            <a:spcAft>
              <a:spcPct val="35000"/>
            </a:spcAft>
            <a:buNone/>
          </a:pPr>
          <a:r>
            <a:rPr lang="en-US" sz="1300" kern="1200"/>
            <a:t>Initialize matrix Q to zero.</a:t>
          </a:r>
        </a:p>
      </dsp:txBody>
      <dsp:txXfrm>
        <a:off x="498952" y="609142"/>
        <a:ext cx="6685594" cy="346292"/>
      </dsp:txXfrm>
    </dsp:sp>
    <dsp:sp modelId="{7087D817-7118-4CD8-9438-04B42372B8D8}">
      <dsp:nvSpPr>
        <dsp:cNvPr id="0" name=""/>
        <dsp:cNvSpPr/>
      </dsp:nvSpPr>
      <dsp:spPr>
        <a:xfrm>
          <a:off x="0" y="1371968"/>
          <a:ext cx="9604375" cy="1760850"/>
        </a:xfrm>
        <a:prstGeom prst="rect">
          <a:avLst/>
        </a:prstGeom>
        <a:solidFill>
          <a:schemeClr val="lt1">
            <a:alpha val="90000"/>
            <a:hueOff val="0"/>
            <a:satOff val="0"/>
            <a:lumOff val="0"/>
            <a:alphaOff val="0"/>
          </a:schemeClr>
        </a:solidFill>
        <a:ln w="15875" cap="flat" cmpd="sng" algn="ctr">
          <a:solidFill>
            <a:schemeClr val="accent5">
              <a:hueOff val="-1123087"/>
              <a:satOff val="-5296"/>
              <a:lumOff val="1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270764" rIns="74540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Select a random initial state.</a:t>
          </a:r>
        </a:p>
        <a:p>
          <a:pPr marL="114300" lvl="1" indent="-114300" algn="l" defTabSz="577850">
            <a:lnSpc>
              <a:spcPct val="90000"/>
            </a:lnSpc>
            <a:spcBef>
              <a:spcPct val="0"/>
            </a:spcBef>
            <a:spcAft>
              <a:spcPct val="15000"/>
            </a:spcAft>
            <a:buChar char="•"/>
          </a:pPr>
          <a:r>
            <a:rPr lang="en-US" sz="1300" kern="1200" dirty="0"/>
            <a:t>Do While the goal state hasn't been reached.</a:t>
          </a:r>
        </a:p>
        <a:p>
          <a:pPr marL="114300" lvl="1" indent="-114300" algn="l" defTabSz="577850">
            <a:lnSpc>
              <a:spcPct val="90000"/>
            </a:lnSpc>
            <a:spcBef>
              <a:spcPct val="0"/>
            </a:spcBef>
            <a:spcAft>
              <a:spcPct val="15000"/>
            </a:spcAft>
            <a:buChar char="•"/>
          </a:pPr>
          <a:r>
            <a:rPr lang="en-US" sz="1300" kern="1200" dirty="0"/>
            <a:t>Using this possible action, consider going to the next state.</a:t>
          </a:r>
        </a:p>
        <a:p>
          <a:pPr marL="114300" lvl="1" indent="-114300" algn="l" defTabSz="577850">
            <a:lnSpc>
              <a:spcPct val="90000"/>
            </a:lnSpc>
            <a:spcBef>
              <a:spcPct val="0"/>
            </a:spcBef>
            <a:spcAft>
              <a:spcPct val="15000"/>
            </a:spcAft>
            <a:buChar char="•"/>
          </a:pPr>
          <a:r>
            <a:rPr lang="en-US" sz="1300" kern="1200" dirty="0"/>
            <a:t>Get maximum Q value for this next state based on all possible actions.</a:t>
          </a:r>
        </a:p>
        <a:p>
          <a:pPr marL="114300" lvl="1" indent="-114300" algn="l" defTabSz="577850">
            <a:lnSpc>
              <a:spcPct val="90000"/>
            </a:lnSpc>
            <a:spcBef>
              <a:spcPct val="0"/>
            </a:spcBef>
            <a:spcAft>
              <a:spcPct val="15000"/>
            </a:spcAft>
            <a:buChar char="•"/>
          </a:pPr>
          <a:r>
            <a:rPr lang="en-US" sz="1300" kern="1200" dirty="0"/>
            <a:t>Compute: Q(state, action) = R(state, action) + Gamma * Max[Q(next state, all actions)].</a:t>
          </a:r>
        </a:p>
        <a:p>
          <a:pPr marL="114300" lvl="1" indent="-114300" algn="l" defTabSz="577850">
            <a:lnSpc>
              <a:spcPct val="90000"/>
            </a:lnSpc>
            <a:spcBef>
              <a:spcPct val="0"/>
            </a:spcBef>
            <a:spcAft>
              <a:spcPct val="15000"/>
            </a:spcAft>
            <a:buChar char="•"/>
          </a:pPr>
          <a:r>
            <a:rPr lang="en-US" sz="1300" kern="1200" dirty="0"/>
            <a:t>Set the next state as the current state.</a:t>
          </a:r>
        </a:p>
        <a:p>
          <a:pPr marL="114300" lvl="1" indent="-114300" algn="l" defTabSz="577850">
            <a:lnSpc>
              <a:spcPct val="90000"/>
            </a:lnSpc>
            <a:spcBef>
              <a:spcPct val="0"/>
            </a:spcBef>
            <a:spcAft>
              <a:spcPct val="15000"/>
            </a:spcAft>
            <a:buChar char="•"/>
          </a:pPr>
          <a:r>
            <a:rPr lang="en-US" sz="1300" kern="1200" dirty="0"/>
            <a:t>End Do</a:t>
          </a:r>
        </a:p>
      </dsp:txBody>
      <dsp:txXfrm>
        <a:off x="0" y="1371968"/>
        <a:ext cx="9604375" cy="1760850"/>
      </dsp:txXfrm>
    </dsp:sp>
    <dsp:sp modelId="{775C7F2A-7458-4234-B0A6-5EA7ACB59D56}">
      <dsp:nvSpPr>
        <dsp:cNvPr id="0" name=""/>
        <dsp:cNvSpPr/>
      </dsp:nvSpPr>
      <dsp:spPr>
        <a:xfrm>
          <a:off x="480218" y="1180088"/>
          <a:ext cx="6723062" cy="383760"/>
        </a:xfrm>
        <a:prstGeom prst="roundRect">
          <a:avLst/>
        </a:prstGeom>
        <a:solidFill>
          <a:schemeClr val="accent5">
            <a:hueOff val="-1123087"/>
            <a:satOff val="-5296"/>
            <a:lumOff val="130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77850">
            <a:lnSpc>
              <a:spcPct val="90000"/>
            </a:lnSpc>
            <a:spcBef>
              <a:spcPct val="0"/>
            </a:spcBef>
            <a:spcAft>
              <a:spcPct val="35000"/>
            </a:spcAft>
            <a:buNone/>
          </a:pPr>
          <a:r>
            <a:rPr lang="en-US" sz="1300" kern="1200"/>
            <a:t>For each episode:</a:t>
          </a:r>
        </a:p>
      </dsp:txBody>
      <dsp:txXfrm>
        <a:off x="498952" y="1198822"/>
        <a:ext cx="6685594" cy="346292"/>
      </dsp:txXfrm>
    </dsp:sp>
    <dsp:sp modelId="{789ADE58-4F7A-49BA-B271-20C32D62D5FE}">
      <dsp:nvSpPr>
        <dsp:cNvPr id="0" name=""/>
        <dsp:cNvSpPr/>
      </dsp:nvSpPr>
      <dsp:spPr>
        <a:xfrm>
          <a:off x="0" y="3394898"/>
          <a:ext cx="9604375" cy="327600"/>
        </a:xfrm>
        <a:prstGeom prst="rect">
          <a:avLst/>
        </a:prstGeom>
        <a:solidFill>
          <a:schemeClr val="lt1">
            <a:alpha val="90000"/>
            <a:hueOff val="0"/>
            <a:satOff val="0"/>
            <a:lumOff val="0"/>
            <a:alphaOff val="0"/>
          </a:schemeClr>
        </a:solidFill>
        <a:ln w="15875" cap="flat" cmpd="sng" algn="ctr">
          <a:solidFill>
            <a:schemeClr val="accent5">
              <a:hueOff val="-1684631"/>
              <a:satOff val="-7944"/>
              <a:lumOff val="1960"/>
              <a:alphaOff val="0"/>
            </a:schemeClr>
          </a:solidFill>
          <a:prstDash val="solid"/>
        </a:ln>
        <a:effectLst/>
      </dsp:spPr>
      <dsp:style>
        <a:lnRef idx="2">
          <a:scrgbClr r="0" g="0" b="0"/>
        </a:lnRef>
        <a:fillRef idx="1">
          <a:scrgbClr r="0" g="0" b="0"/>
        </a:fillRef>
        <a:effectRef idx="0">
          <a:scrgbClr r="0" g="0" b="0"/>
        </a:effectRef>
        <a:fontRef idx="minor"/>
      </dsp:style>
    </dsp:sp>
    <dsp:sp modelId="{D5EE39D0-985B-4B1E-877E-4DC5B07C8E82}">
      <dsp:nvSpPr>
        <dsp:cNvPr id="0" name=""/>
        <dsp:cNvSpPr/>
      </dsp:nvSpPr>
      <dsp:spPr>
        <a:xfrm>
          <a:off x="480218" y="3203018"/>
          <a:ext cx="6723062" cy="383760"/>
        </a:xfrm>
        <a:prstGeom prst="round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77850">
            <a:lnSpc>
              <a:spcPct val="90000"/>
            </a:lnSpc>
            <a:spcBef>
              <a:spcPct val="0"/>
            </a:spcBef>
            <a:spcAft>
              <a:spcPct val="35000"/>
            </a:spcAft>
            <a:buNone/>
          </a:pPr>
          <a:r>
            <a:rPr lang="en-US" sz="1300" kern="1200"/>
            <a:t>End For</a:t>
          </a:r>
        </a:p>
      </dsp:txBody>
      <dsp:txXfrm>
        <a:off x="498952" y="3221752"/>
        <a:ext cx="6685594"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5B492-9F10-4840-9D3C-EFAD3CD8AAE4}" type="datetimeFigureOut">
              <a:rPr lang="en-US" smtClean="0"/>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64C8C-FC61-4FB0-A080-B6C2AC6B6990}" type="slidenum">
              <a:rPr lang="en-US" smtClean="0"/>
              <a:t>‹#›</a:t>
            </a:fld>
            <a:endParaRPr lang="en-US"/>
          </a:p>
        </p:txBody>
      </p:sp>
    </p:spTree>
    <p:extLst>
      <p:ext uri="{BB962C8B-B14F-4D97-AF65-F5344CB8AC3E}">
        <p14:creationId xmlns:p14="http://schemas.microsoft.com/office/powerpoint/2010/main" val="982919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F3418-370E-491B-94EA-FC6E329A0CC4}" type="datetime1">
              <a:rPr lang="en-US" smtClean="0"/>
              <a:t>5/11/2020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E41CA5C-5BB7-4214-8CBF-3017139C5F0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64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1EA38-C706-4266-97D0-1A71E6450E4A}" type="datetime1">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1CA5C-5BB7-4214-8CBF-3017139C5F0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044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F4486-1C26-4496-93E6-1BDCECFA4236}" type="datetime1">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1CA5C-5BB7-4214-8CBF-3017139C5F0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435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3DF94-0A61-466C-9D4B-0CEF0AAD2B1F}" type="datetime1">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1CA5C-5BB7-4214-8CBF-3017139C5F0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642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AE52E-71B0-40B6-8DF9-ACD5133B4D7E}" type="datetime1">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1CA5C-5BB7-4214-8CBF-3017139C5F0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467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D1BC53-2215-4CE1-854B-1DC2E0528E0F}" type="datetime1">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1CA5C-5BB7-4214-8CBF-3017139C5F0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0300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FBD810-187D-47D8-A108-FA7DBFE19093}" type="datetime1">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1CA5C-5BB7-4214-8CBF-3017139C5F0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602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F542D-6B3B-4CE9-9DB4-807B9F5AF829}" type="datetime1">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1CA5C-5BB7-4214-8CBF-3017139C5F0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113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43D41-1875-4451-B8A0-1E8D7DAB61F7}" type="datetime1">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1CA5C-5BB7-4214-8CBF-3017139C5F08}" type="slidenum">
              <a:rPr lang="en-US" smtClean="0"/>
              <a:t>‹#›</a:t>
            </a:fld>
            <a:endParaRPr lang="en-US"/>
          </a:p>
        </p:txBody>
      </p:sp>
    </p:spTree>
    <p:extLst>
      <p:ext uri="{BB962C8B-B14F-4D97-AF65-F5344CB8AC3E}">
        <p14:creationId xmlns:p14="http://schemas.microsoft.com/office/powerpoint/2010/main" val="274278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FF7CC-4B1B-4016-914C-1E0AEA44E504}" type="datetime1">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1CA5C-5BB7-4214-8CBF-3017139C5F0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834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BE4B217-2D6C-4794-B6BA-7EC4A2A796E1}" type="datetime1">
              <a:rPr lang="en-US" smtClean="0"/>
              <a:t>5/11/2020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E41CA5C-5BB7-4214-8CBF-3017139C5F0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505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DE32855-A111-4340-945F-B5C377812DE6}" type="datetime1">
              <a:rPr lang="en-US" smtClean="0"/>
              <a:t>5/11/2020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E41CA5C-5BB7-4214-8CBF-3017139C5F0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38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slide" Target="slide5.xml"/><Relationship Id="rId26" Type="http://schemas.openxmlformats.org/officeDocument/2006/relationships/slide" Target="slide15.xml"/><Relationship Id="rId3" Type="http://schemas.openxmlformats.org/officeDocument/2006/relationships/image" Target="../media/image3.png"/><Relationship Id="rId21" Type="http://schemas.openxmlformats.org/officeDocument/2006/relationships/slide" Target="slide9.xml"/><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slide" Target="slide4.xml"/><Relationship Id="rId25" Type="http://schemas.openxmlformats.org/officeDocument/2006/relationships/slide" Target="slide14.xml"/><Relationship Id="rId2" Type="http://schemas.openxmlformats.org/officeDocument/2006/relationships/image" Target="../media/image2.png"/><Relationship Id="rId16" Type="http://schemas.openxmlformats.org/officeDocument/2006/relationships/slide" Target="slide3.xml"/><Relationship Id="rId20"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slide" Target="slide13.xml"/><Relationship Id="rId5" Type="http://schemas.openxmlformats.org/officeDocument/2006/relationships/image" Target="../media/image5.png"/><Relationship Id="rId15" Type="http://schemas.openxmlformats.org/officeDocument/2006/relationships/slide" Target="slide2.xml"/><Relationship Id="rId23" Type="http://schemas.openxmlformats.org/officeDocument/2006/relationships/slide" Target="slide12.xml"/><Relationship Id="rId10" Type="http://schemas.openxmlformats.org/officeDocument/2006/relationships/image" Target="../media/image10.png"/><Relationship Id="rId19" Type="http://schemas.openxmlformats.org/officeDocument/2006/relationships/slide" Target="slide6.xml"/><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slide" Target="slide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E402-E869-402D-8A58-EE1C716E0F91}"/>
              </a:ext>
            </a:extLst>
          </p:cNvPr>
          <p:cNvSpPr>
            <a:spLocks noGrp="1"/>
          </p:cNvSpPr>
          <p:nvPr>
            <p:ph type="title"/>
          </p:nvPr>
        </p:nvSpPr>
        <p:spPr/>
        <p:txBody>
          <a:bodyPr/>
          <a:lstStyle/>
          <a:p>
            <a:r>
              <a:rPr lang="en-US" dirty="0"/>
              <a:t>			Final Project</a:t>
            </a:r>
          </a:p>
        </p:txBody>
      </p:sp>
      <p:sp>
        <p:nvSpPr>
          <p:cNvPr id="4" name="Slide Number Placeholder 3">
            <a:extLst>
              <a:ext uri="{FF2B5EF4-FFF2-40B4-BE49-F238E27FC236}">
                <a16:creationId xmlns:a16="http://schemas.microsoft.com/office/drawing/2014/main" id="{5E4CA673-9239-40F3-B5FC-839B9A25287F}"/>
              </a:ext>
            </a:extLst>
          </p:cNvPr>
          <p:cNvSpPr>
            <a:spLocks noGrp="1"/>
          </p:cNvSpPr>
          <p:nvPr>
            <p:ph type="sldNum" sz="quarter" idx="12"/>
          </p:nvPr>
        </p:nvSpPr>
        <p:spPr/>
        <p:txBody>
          <a:bodyPr/>
          <a:lstStyle/>
          <a:p>
            <a:fld id="{5E41CA5C-5BB7-4214-8CBF-3017139C5F08}" type="slidenum">
              <a:rPr lang="en-US" smtClean="0"/>
              <a:t>1</a:t>
            </a:fld>
            <a:endParaRPr lang="en-US"/>
          </a:p>
        </p:txBody>
      </p:sp>
      <mc:AlternateContent xmlns:mc="http://schemas.openxmlformats.org/markup-compatibility/2006">
        <mc:Choice xmlns:psuz="http://schemas.microsoft.com/office/powerpoint/2016/summaryzoom" Requires="psuz">
          <p:graphicFrame>
            <p:nvGraphicFramePr>
              <p:cNvPr id="6" name="Summary Zoom 5">
                <a:extLst>
                  <a:ext uri="{FF2B5EF4-FFF2-40B4-BE49-F238E27FC236}">
                    <a16:creationId xmlns:a16="http://schemas.microsoft.com/office/drawing/2014/main" id="{743DF75D-CFAC-4675-B7C6-6EAFA718B406}"/>
                  </a:ext>
                </a:extLst>
              </p:cNvPr>
              <p:cNvGraphicFramePr>
                <a:graphicFrameLocks noChangeAspect="1"/>
              </p:cNvGraphicFramePr>
              <p:nvPr>
                <p:extLst>
                  <p:ext uri="{D42A27DB-BD31-4B8C-83A1-F6EECF244321}">
                    <p14:modId xmlns:p14="http://schemas.microsoft.com/office/powerpoint/2010/main" val="3042748269"/>
                  </p:ext>
                </p:extLst>
              </p:nvPr>
            </p:nvGraphicFramePr>
            <p:xfrm>
              <a:off x="1450975" y="2016125"/>
              <a:ext cx="9604375" cy="3449638"/>
            </p:xfrm>
            <a:graphic>
              <a:graphicData uri="http://schemas.microsoft.com/office/powerpoint/2016/summaryzoom">
                <psuz:summaryZm>
                  <psuz:summaryZmObj sectionId="{E3F847AA-1023-4C4F-B2B4-D9923EC9D9D8}">
                    <psuz:zmPr id="{AC8A5398-AE19-45B3-AE65-107345CA680B}" transitionDur="1000">
                      <p166:blipFill xmlns:p166="http://schemas.microsoft.com/office/powerpoint/2016/6/main">
                        <a:blip r:embed="rId2"/>
                        <a:stretch>
                          <a:fillRect/>
                        </a:stretch>
                      </p166:blipFill>
                      <p166:spPr xmlns:p166="http://schemas.microsoft.com/office/powerpoint/2016/6/main">
                        <a:xfrm>
                          <a:off x="350558" y="201325"/>
                          <a:ext cx="1728788" cy="972443"/>
                        </a:xfrm>
                        <a:prstGeom prst="rect">
                          <a:avLst/>
                        </a:prstGeom>
                        <a:ln w="3175">
                          <a:solidFill>
                            <a:prstClr val="ltGray"/>
                          </a:solidFill>
                        </a:ln>
                      </p166:spPr>
                    </psuz:zmPr>
                  </psuz:summaryZmObj>
                  <psuz:summaryZmObj sectionId="{D9562CD0-C996-48D4-B502-A02F3DC8A05C}">
                    <psuz:zmPr id="{D041FE62-C2EA-486D-8640-202B736A2C79}" transitionDur="1000">
                      <p166:blipFill xmlns:p166="http://schemas.microsoft.com/office/powerpoint/2016/6/main">
                        <a:blip r:embed="rId3"/>
                        <a:stretch>
                          <a:fillRect/>
                        </a:stretch>
                      </p166:blipFill>
                      <p166:spPr xmlns:p166="http://schemas.microsoft.com/office/powerpoint/2016/6/main">
                        <a:xfrm>
                          <a:off x="2144176" y="201325"/>
                          <a:ext cx="1728788" cy="972443"/>
                        </a:xfrm>
                        <a:prstGeom prst="rect">
                          <a:avLst/>
                        </a:prstGeom>
                        <a:ln w="3175">
                          <a:solidFill>
                            <a:prstClr val="ltGray"/>
                          </a:solidFill>
                        </a:ln>
                      </p166:spPr>
                    </psuz:zmPr>
                  </psuz:summaryZmObj>
                  <psuz:summaryZmObj sectionId="{9BCA301A-C3AE-40F8-A661-8ED573E4CC25}">
                    <psuz:zmPr id="{82FEF7DE-873E-452C-A162-EDC2577E864B}" transitionDur="1000">
                      <p166:blipFill xmlns:p166="http://schemas.microsoft.com/office/powerpoint/2016/6/main">
                        <a:blip r:embed="rId4"/>
                        <a:stretch>
                          <a:fillRect/>
                        </a:stretch>
                      </p166:blipFill>
                      <p166:spPr xmlns:p166="http://schemas.microsoft.com/office/powerpoint/2016/6/main">
                        <a:xfrm>
                          <a:off x="3937794" y="201325"/>
                          <a:ext cx="1728788" cy="972443"/>
                        </a:xfrm>
                        <a:prstGeom prst="rect">
                          <a:avLst/>
                        </a:prstGeom>
                        <a:ln w="3175">
                          <a:solidFill>
                            <a:prstClr val="ltGray"/>
                          </a:solidFill>
                        </a:ln>
                      </p166:spPr>
                    </psuz:zmPr>
                  </psuz:summaryZmObj>
                  <psuz:summaryZmObj sectionId="{86B5E03F-D4F8-4E33-8B79-6AD6ED05D1C8}">
                    <psuz:zmPr id="{E7F5EE71-8196-4151-8BD5-0F41AFFAE72A}" transitionDur="1000">
                      <p166:blipFill xmlns:p166="http://schemas.microsoft.com/office/powerpoint/2016/6/main">
                        <a:blip r:embed="rId5"/>
                        <a:stretch>
                          <a:fillRect/>
                        </a:stretch>
                      </p166:blipFill>
                      <p166:spPr xmlns:p166="http://schemas.microsoft.com/office/powerpoint/2016/6/main">
                        <a:xfrm>
                          <a:off x="5731412" y="201325"/>
                          <a:ext cx="1728788" cy="972443"/>
                        </a:xfrm>
                        <a:prstGeom prst="rect">
                          <a:avLst/>
                        </a:prstGeom>
                        <a:ln w="3175">
                          <a:solidFill>
                            <a:prstClr val="ltGray"/>
                          </a:solidFill>
                        </a:ln>
                      </p166:spPr>
                    </psuz:zmPr>
                  </psuz:summaryZmObj>
                  <psuz:summaryZmObj sectionId="{3DE3377C-A3A9-4B09-9022-340DD87FBCD2}">
                    <psuz:zmPr id="{F3696EE0-EA50-4D6E-9C44-D8D780BD7B18}" transitionDur="1000">
                      <p166:blipFill xmlns:p166="http://schemas.microsoft.com/office/powerpoint/2016/6/main">
                        <a:blip r:embed="rId6"/>
                        <a:stretch>
                          <a:fillRect/>
                        </a:stretch>
                      </p166:blipFill>
                      <p166:spPr xmlns:p166="http://schemas.microsoft.com/office/powerpoint/2016/6/main">
                        <a:xfrm>
                          <a:off x="7525030" y="201325"/>
                          <a:ext cx="1728788" cy="972443"/>
                        </a:xfrm>
                        <a:prstGeom prst="rect">
                          <a:avLst/>
                        </a:prstGeom>
                        <a:ln w="3175">
                          <a:solidFill>
                            <a:prstClr val="ltGray"/>
                          </a:solidFill>
                        </a:ln>
                      </p166:spPr>
                    </psuz:zmPr>
                  </psuz:summaryZmObj>
                  <psuz:summaryZmObj sectionId="{E31EF1AB-43B6-4881-8911-A5E5CEA1382E}">
                    <psuz:zmPr id="{1F4B5125-17E3-4731-A47B-2725A2C781A7}" transitionDur="1000">
                      <p166:blipFill xmlns:p166="http://schemas.microsoft.com/office/powerpoint/2016/6/main">
                        <a:blip r:embed="rId7"/>
                        <a:stretch>
                          <a:fillRect/>
                        </a:stretch>
                      </p166:blipFill>
                      <p166:spPr xmlns:p166="http://schemas.microsoft.com/office/powerpoint/2016/6/main">
                        <a:xfrm>
                          <a:off x="350558" y="1238598"/>
                          <a:ext cx="1728788" cy="972443"/>
                        </a:xfrm>
                        <a:prstGeom prst="rect">
                          <a:avLst/>
                        </a:prstGeom>
                        <a:ln w="3175">
                          <a:solidFill>
                            <a:prstClr val="ltGray"/>
                          </a:solidFill>
                        </a:ln>
                      </p166:spPr>
                    </psuz:zmPr>
                  </psuz:summaryZmObj>
                  <psuz:summaryZmObj sectionId="{C0189AA5-1FA8-4AE9-9824-CFE2D81626F6}">
                    <psuz:zmPr id="{0001B19D-71A2-499A-B275-EB98178005B1}" transitionDur="1000">
                      <p166:blipFill xmlns:p166="http://schemas.microsoft.com/office/powerpoint/2016/6/main">
                        <a:blip r:embed="rId8"/>
                        <a:stretch>
                          <a:fillRect/>
                        </a:stretch>
                      </p166:blipFill>
                      <p166:spPr xmlns:p166="http://schemas.microsoft.com/office/powerpoint/2016/6/main">
                        <a:xfrm>
                          <a:off x="2144176" y="1238598"/>
                          <a:ext cx="1728788" cy="972443"/>
                        </a:xfrm>
                        <a:prstGeom prst="rect">
                          <a:avLst/>
                        </a:prstGeom>
                        <a:ln w="3175">
                          <a:solidFill>
                            <a:prstClr val="ltGray"/>
                          </a:solidFill>
                        </a:ln>
                      </p166:spPr>
                    </psuz:zmPr>
                  </psuz:summaryZmObj>
                  <psuz:summaryZmObj sectionId="{3DDA4581-1620-4B73-8F3A-31D08C9237AB}">
                    <psuz:zmPr id="{044F8293-98AF-415A-B0BF-569FBAD4BEF7}" transitionDur="1000">
                      <p166:blipFill xmlns:p166="http://schemas.microsoft.com/office/powerpoint/2016/6/main">
                        <a:blip r:embed="rId9"/>
                        <a:stretch>
                          <a:fillRect/>
                        </a:stretch>
                      </p166:blipFill>
                      <p166:spPr xmlns:p166="http://schemas.microsoft.com/office/powerpoint/2016/6/main">
                        <a:xfrm>
                          <a:off x="3937794" y="1238598"/>
                          <a:ext cx="1728788" cy="972443"/>
                        </a:xfrm>
                        <a:prstGeom prst="rect">
                          <a:avLst/>
                        </a:prstGeom>
                        <a:ln w="3175">
                          <a:solidFill>
                            <a:prstClr val="ltGray"/>
                          </a:solidFill>
                        </a:ln>
                      </p166:spPr>
                    </psuz:zmPr>
                  </psuz:summaryZmObj>
                  <psuz:summaryZmObj sectionId="{55C150E5-FDF2-44C2-A369-335D70DA841C}">
                    <psuz:zmPr id="{B5B56D4E-3EB1-427F-B72F-A4432EFB8477}" transitionDur="1000">
                      <p166:blipFill xmlns:p166="http://schemas.microsoft.com/office/powerpoint/2016/6/main">
                        <a:blip r:embed="rId10"/>
                        <a:stretch>
                          <a:fillRect/>
                        </a:stretch>
                      </p166:blipFill>
                      <p166:spPr xmlns:p166="http://schemas.microsoft.com/office/powerpoint/2016/6/main">
                        <a:xfrm>
                          <a:off x="5731412" y="1238598"/>
                          <a:ext cx="1728788" cy="972443"/>
                        </a:xfrm>
                        <a:prstGeom prst="rect">
                          <a:avLst/>
                        </a:prstGeom>
                        <a:ln w="3175">
                          <a:solidFill>
                            <a:prstClr val="ltGray"/>
                          </a:solidFill>
                        </a:ln>
                      </p166:spPr>
                    </psuz:zmPr>
                  </psuz:summaryZmObj>
                  <psuz:summaryZmObj sectionId="{05E76DBC-45D2-4ABC-9A25-35DA33DB2CAD}">
                    <psuz:zmPr id="{A3294851-15F1-4451-AC96-BA339B29EB33}" transitionDur="1000">
                      <p166:blipFill xmlns:p166="http://schemas.microsoft.com/office/powerpoint/2016/6/main">
                        <a:blip r:embed="rId8"/>
                        <a:stretch>
                          <a:fillRect/>
                        </a:stretch>
                      </p166:blipFill>
                      <p166:spPr xmlns:p166="http://schemas.microsoft.com/office/powerpoint/2016/6/main">
                        <a:xfrm>
                          <a:off x="7525030" y="1238598"/>
                          <a:ext cx="1728788" cy="972443"/>
                        </a:xfrm>
                        <a:prstGeom prst="rect">
                          <a:avLst/>
                        </a:prstGeom>
                        <a:ln w="3175">
                          <a:solidFill>
                            <a:prstClr val="ltGray"/>
                          </a:solidFill>
                        </a:ln>
                      </p166:spPr>
                    </psuz:zmPr>
                  </psuz:summaryZmObj>
                  <psuz:summaryZmObj sectionId="{DDC0EF43-E9E4-4277-A9B2-727744778398}">
                    <psuz:zmPr id="{B1380675-0021-469B-A5E1-ADCCA2D1891D}" transitionDur="1000">
                      <p166:blipFill xmlns:p166="http://schemas.microsoft.com/office/powerpoint/2016/6/main">
                        <a:blip r:embed="rId11"/>
                        <a:stretch>
                          <a:fillRect/>
                        </a:stretch>
                      </p166:blipFill>
                      <p166:spPr xmlns:p166="http://schemas.microsoft.com/office/powerpoint/2016/6/main">
                        <a:xfrm>
                          <a:off x="350558" y="2275871"/>
                          <a:ext cx="1728788" cy="972443"/>
                        </a:xfrm>
                        <a:prstGeom prst="rect">
                          <a:avLst/>
                        </a:prstGeom>
                        <a:ln w="3175">
                          <a:solidFill>
                            <a:prstClr val="ltGray"/>
                          </a:solidFill>
                        </a:ln>
                      </p166:spPr>
                    </psuz:zmPr>
                  </psuz:summaryZmObj>
                  <psuz:summaryZmObj sectionId="{5F52FA77-BB3B-4A6F-8068-8AF2D48665E7}">
                    <psuz:zmPr id="{3009E910-A427-4E98-959E-04F93396CCA5}" transitionDur="1000">
                      <p166:blipFill xmlns:p166="http://schemas.microsoft.com/office/powerpoint/2016/6/main">
                        <a:blip r:embed="rId12"/>
                        <a:stretch>
                          <a:fillRect/>
                        </a:stretch>
                      </p166:blipFill>
                      <p166:spPr xmlns:p166="http://schemas.microsoft.com/office/powerpoint/2016/6/main">
                        <a:xfrm>
                          <a:off x="2144176" y="2275871"/>
                          <a:ext cx="1728788" cy="972443"/>
                        </a:xfrm>
                        <a:prstGeom prst="rect">
                          <a:avLst/>
                        </a:prstGeom>
                        <a:ln w="3175">
                          <a:solidFill>
                            <a:prstClr val="ltGray"/>
                          </a:solidFill>
                        </a:ln>
                      </p166:spPr>
                    </psuz:zmPr>
                  </psuz:summaryZmObj>
                  <psuz:summaryZmObj sectionId="{A819207F-8D23-4BF5-BDCE-9E2FE230DB35}">
                    <psuz:zmPr id="{B1BB2BCE-DF0E-48C5-84DA-7A9970FBAC03}" transitionDur="1000">
                      <p166:blipFill xmlns:p166="http://schemas.microsoft.com/office/powerpoint/2016/6/main">
                        <a:blip r:embed="rId13"/>
                        <a:stretch>
                          <a:fillRect/>
                        </a:stretch>
                      </p166:blipFill>
                      <p166:spPr xmlns:p166="http://schemas.microsoft.com/office/powerpoint/2016/6/main">
                        <a:xfrm>
                          <a:off x="3937794" y="2275871"/>
                          <a:ext cx="1728788" cy="972443"/>
                        </a:xfrm>
                        <a:prstGeom prst="rect">
                          <a:avLst/>
                        </a:prstGeom>
                        <a:ln w="3175">
                          <a:solidFill>
                            <a:prstClr val="ltGray"/>
                          </a:solidFill>
                        </a:ln>
                      </p166:spPr>
                    </psuz:zmPr>
                  </psuz:summaryZmObj>
                  <psuz:summaryZmObj sectionId="{8B2B67C4-3165-4F44-8772-1D81B9F378DB}">
                    <psuz:zmPr id="{823F2E79-B328-4448-80A8-201B57A20DFD}" transitionDur="1000">
                      <p166:blipFill xmlns:p166="http://schemas.microsoft.com/office/powerpoint/2016/6/main">
                        <a:blip r:embed="rId14"/>
                        <a:stretch>
                          <a:fillRect/>
                        </a:stretch>
                      </p166:blipFill>
                      <p166:spPr xmlns:p166="http://schemas.microsoft.com/office/powerpoint/2016/6/main">
                        <a:xfrm>
                          <a:off x="5731412" y="2275871"/>
                          <a:ext cx="1728788" cy="972443"/>
                        </a:xfrm>
                        <a:prstGeom prst="rect">
                          <a:avLst/>
                        </a:prstGeom>
                        <a:ln w="3175">
                          <a:solidFill>
                            <a:prstClr val="ltGray"/>
                          </a:solidFill>
                        </a:ln>
                      </p166:spPr>
                    </psuz:zmPr>
                  </psuz:summaryZmObj>
                  <psuz:gridLayout/>
                </psuz:summaryZm>
              </a:graphicData>
            </a:graphic>
          </p:graphicFrame>
        </mc:Choice>
        <mc:Fallback>
          <p:grpSp>
            <p:nvGrpSpPr>
              <p:cNvPr id="6" name="Summary Zoom 5">
                <a:extLst>
                  <a:ext uri="{FF2B5EF4-FFF2-40B4-BE49-F238E27FC236}">
                    <a16:creationId xmlns:a16="http://schemas.microsoft.com/office/drawing/2014/main" id="{743DF75D-CFAC-4675-B7C6-6EAFA718B406}"/>
                  </a:ext>
                </a:extLst>
              </p:cNvPr>
              <p:cNvGrpSpPr>
                <a:grpSpLocks noGrp="1" noUngrp="1" noRot="1" noChangeAspect="1" noMove="1" noResize="1"/>
              </p:cNvGrpSpPr>
              <p:nvPr/>
            </p:nvGrpSpPr>
            <p:grpSpPr>
              <a:xfrm>
                <a:off x="1450975" y="2016125"/>
                <a:ext cx="9604375" cy="3449638"/>
                <a:chOff x="1450975" y="2016125"/>
                <a:chExt cx="9604375" cy="3449638"/>
              </a:xfrm>
            </p:grpSpPr>
            <p:pic>
              <p:nvPicPr>
                <p:cNvPr id="3" name="Picture 3">
                  <a:hlinkClick r:id="rId15"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801533" y="2217450"/>
                  <a:ext cx="1728788" cy="972443"/>
                </a:xfrm>
                <a:prstGeom prst="rect">
                  <a:avLst/>
                </a:prstGeom>
                <a:ln w="3175">
                  <a:solidFill>
                    <a:prstClr val="ltGray"/>
                  </a:solidFill>
                </a:ln>
              </p:spPr>
            </p:pic>
            <p:pic>
              <p:nvPicPr>
                <p:cNvPr id="5" name="Picture 5">
                  <a:hlinkClick r:id="rId16"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595151" y="2217450"/>
                  <a:ext cx="1728788" cy="972443"/>
                </a:xfrm>
                <a:prstGeom prst="rect">
                  <a:avLst/>
                </a:prstGeom>
                <a:ln w="3175">
                  <a:solidFill>
                    <a:prstClr val="ltGray"/>
                  </a:solidFill>
                </a:ln>
              </p:spPr>
            </p:pic>
            <p:pic>
              <p:nvPicPr>
                <p:cNvPr id="7" name="Picture 7">
                  <a:hlinkClick r:id="rId17"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5388769" y="2217450"/>
                  <a:ext cx="1728788" cy="972443"/>
                </a:xfrm>
                <a:prstGeom prst="rect">
                  <a:avLst/>
                </a:prstGeom>
                <a:ln w="3175">
                  <a:solidFill>
                    <a:prstClr val="ltGray"/>
                  </a:solidFill>
                </a:ln>
              </p:spPr>
            </p:pic>
            <p:pic>
              <p:nvPicPr>
                <p:cNvPr id="8" name="Picture 8">
                  <a:hlinkClick r:id="rId18"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7182387" y="2217450"/>
                  <a:ext cx="1728788" cy="972443"/>
                </a:xfrm>
                <a:prstGeom prst="rect">
                  <a:avLst/>
                </a:prstGeom>
                <a:ln w="3175">
                  <a:solidFill>
                    <a:prstClr val="ltGray"/>
                  </a:solidFill>
                </a:ln>
              </p:spPr>
            </p:pic>
            <p:pic>
              <p:nvPicPr>
                <p:cNvPr id="9" name="Picture 9">
                  <a:hlinkClick r:id="rId19"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8976005" y="2217450"/>
                  <a:ext cx="1728788" cy="972443"/>
                </a:xfrm>
                <a:prstGeom prst="rect">
                  <a:avLst/>
                </a:prstGeom>
                <a:ln w="3175">
                  <a:solidFill>
                    <a:prstClr val="ltGray"/>
                  </a:solidFill>
                </a:ln>
              </p:spPr>
            </p:pic>
            <p:pic>
              <p:nvPicPr>
                <p:cNvPr id="10" name="Picture 10">
                  <a:hlinkClick r:id="rId20"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1801533" y="3254723"/>
                  <a:ext cx="1728788" cy="972443"/>
                </a:xfrm>
                <a:prstGeom prst="rect">
                  <a:avLst/>
                </a:prstGeom>
                <a:ln w="3175">
                  <a:solidFill>
                    <a:prstClr val="ltGray"/>
                  </a:solidFill>
                </a:ln>
              </p:spPr>
            </p:pic>
            <p:pic>
              <p:nvPicPr>
                <p:cNvPr id="11" name="Picture 11"/>
                <p:cNvPicPr>
                  <a:picLocks noSelect="1" noRot="1" noChangeAspect="1" noMove="1" noResize="1" noEditPoints="1" noAdjustHandles="1" noChangeArrowheads="1" noChangeShapeType="1"/>
                </p:cNvPicPr>
                <p:nvPr/>
              </p:nvPicPr>
              <p:blipFill>
                <a:blip r:embed="rId8"/>
                <a:stretch>
                  <a:fillRect/>
                </a:stretch>
              </p:blipFill>
              <p:spPr>
                <a:xfrm>
                  <a:off x="3595151" y="3254723"/>
                  <a:ext cx="1728788" cy="972443"/>
                </a:xfrm>
                <a:prstGeom prst="rect">
                  <a:avLst/>
                </a:prstGeom>
                <a:ln w="3175">
                  <a:solidFill>
                    <a:prstClr val="ltGray"/>
                  </a:solidFill>
                </a:ln>
              </p:spPr>
            </p:pic>
            <p:pic>
              <p:nvPicPr>
                <p:cNvPr id="12" name="Picture 12">
                  <a:hlinkClick r:id="rId21"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5388769" y="3254723"/>
                  <a:ext cx="1728788" cy="972443"/>
                </a:xfrm>
                <a:prstGeom prst="rect">
                  <a:avLst/>
                </a:prstGeom>
                <a:ln w="3175">
                  <a:solidFill>
                    <a:prstClr val="ltGray"/>
                  </a:solidFill>
                </a:ln>
              </p:spPr>
            </p:pic>
            <p:pic>
              <p:nvPicPr>
                <p:cNvPr id="13" name="Picture 13">
                  <a:hlinkClick r:id="rId22"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7182387" y="3254723"/>
                  <a:ext cx="1728788" cy="972443"/>
                </a:xfrm>
                <a:prstGeom prst="rect">
                  <a:avLst/>
                </a:prstGeom>
                <a:ln w="3175">
                  <a:solidFill>
                    <a:prstClr val="ltGray"/>
                  </a:solidFill>
                </a:ln>
              </p:spPr>
            </p:pic>
            <p:pic>
              <p:nvPicPr>
                <p:cNvPr id="14" name="Picture 14"/>
                <p:cNvPicPr>
                  <a:picLocks noSelect="1" noRot="1" noChangeAspect="1" noMove="1" noResize="1" noEditPoints="1" noAdjustHandles="1" noChangeArrowheads="1" noChangeShapeType="1"/>
                </p:cNvPicPr>
                <p:nvPr/>
              </p:nvPicPr>
              <p:blipFill>
                <a:blip r:embed="rId8"/>
                <a:stretch>
                  <a:fillRect/>
                </a:stretch>
              </p:blipFill>
              <p:spPr>
                <a:xfrm>
                  <a:off x="8976005" y="3254723"/>
                  <a:ext cx="1728788" cy="972443"/>
                </a:xfrm>
                <a:prstGeom prst="rect">
                  <a:avLst/>
                </a:prstGeom>
                <a:ln w="3175">
                  <a:solidFill>
                    <a:prstClr val="ltGray"/>
                  </a:solidFill>
                </a:ln>
              </p:spPr>
            </p:pic>
            <p:pic>
              <p:nvPicPr>
                <p:cNvPr id="15" name="Picture 15">
                  <a:hlinkClick r:id="rId23"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1801533" y="4291996"/>
                  <a:ext cx="1728788" cy="972443"/>
                </a:xfrm>
                <a:prstGeom prst="rect">
                  <a:avLst/>
                </a:prstGeom>
                <a:ln w="3175">
                  <a:solidFill>
                    <a:prstClr val="ltGray"/>
                  </a:solidFill>
                </a:ln>
              </p:spPr>
            </p:pic>
            <p:pic>
              <p:nvPicPr>
                <p:cNvPr id="16" name="Picture 16">
                  <a:hlinkClick r:id="rId24"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3595151" y="4291996"/>
                  <a:ext cx="1728788" cy="972443"/>
                </a:xfrm>
                <a:prstGeom prst="rect">
                  <a:avLst/>
                </a:prstGeom>
                <a:ln w="3175">
                  <a:solidFill>
                    <a:prstClr val="ltGray"/>
                  </a:solidFill>
                </a:ln>
              </p:spPr>
            </p:pic>
            <p:pic>
              <p:nvPicPr>
                <p:cNvPr id="17" name="Picture 17">
                  <a:hlinkClick r:id="rId25"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5388769" y="4291996"/>
                  <a:ext cx="1728788" cy="972443"/>
                </a:xfrm>
                <a:prstGeom prst="rect">
                  <a:avLst/>
                </a:prstGeom>
                <a:ln w="3175">
                  <a:solidFill>
                    <a:prstClr val="ltGray"/>
                  </a:solidFill>
                </a:ln>
              </p:spPr>
            </p:pic>
            <p:pic>
              <p:nvPicPr>
                <p:cNvPr id="18" name="Picture 18">
                  <a:hlinkClick r:id="rId26"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7182387" y="4291996"/>
                  <a:ext cx="1728788" cy="972443"/>
                </a:xfrm>
                <a:prstGeom prst="rect">
                  <a:avLst/>
                </a:prstGeom>
                <a:ln w="3175">
                  <a:solidFill>
                    <a:prstClr val="ltGray"/>
                  </a:solidFill>
                </a:ln>
              </p:spPr>
            </p:pic>
          </p:grpSp>
        </mc:Fallback>
      </mc:AlternateContent>
    </p:spTree>
    <p:extLst>
      <p:ext uri="{BB962C8B-B14F-4D97-AF65-F5344CB8AC3E}">
        <p14:creationId xmlns:p14="http://schemas.microsoft.com/office/powerpoint/2010/main" val="252121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32B4B-F447-465D-AB19-19D776B97728}"/>
              </a:ext>
            </a:extLst>
          </p:cNvPr>
          <p:cNvSpPr>
            <a:spLocks noGrp="1"/>
          </p:cNvSpPr>
          <p:nvPr>
            <p:ph type="title"/>
          </p:nvPr>
        </p:nvSpPr>
        <p:spPr>
          <a:xfrm>
            <a:off x="844476" y="1600199"/>
            <a:ext cx="3539266" cy="4297680"/>
          </a:xfrm>
        </p:spPr>
        <p:txBody>
          <a:bodyPr anchor="ctr">
            <a:normAutofit/>
          </a:bodyPr>
          <a:lstStyle/>
          <a:p>
            <a:r>
              <a:rPr lang="en-US" dirty="0"/>
              <a:t> </a:t>
            </a:r>
          </a:p>
        </p:txBody>
      </p:sp>
      <p:sp>
        <p:nvSpPr>
          <p:cNvPr id="4" name="Slide Number Placeholder 3">
            <a:extLst>
              <a:ext uri="{FF2B5EF4-FFF2-40B4-BE49-F238E27FC236}">
                <a16:creationId xmlns:a16="http://schemas.microsoft.com/office/drawing/2014/main" id="{4A1A83A9-4F21-42B3-A0EF-0E7A562F5101}"/>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a:pPr>
                <a:lnSpc>
                  <a:spcPct val="90000"/>
                </a:lnSpc>
                <a:spcAft>
                  <a:spcPts val="600"/>
                </a:spcAft>
              </a:pPr>
              <a:t>10</a:t>
            </a:fld>
            <a:endParaRPr lang="en-US"/>
          </a:p>
        </p:txBody>
      </p:sp>
      <p:cxnSp>
        <p:nvCxnSpPr>
          <p:cNvPr id="7"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012F1E-EFAB-4BFB-B9E1-955FEF487561}"/>
              </a:ext>
            </a:extLst>
          </p:cNvPr>
          <p:cNvSpPr>
            <a:spLocks noGrp="1"/>
          </p:cNvSpPr>
          <p:nvPr>
            <p:ph idx="1"/>
          </p:nvPr>
        </p:nvSpPr>
        <p:spPr>
          <a:xfrm>
            <a:off x="4924851" y="1600199"/>
            <a:ext cx="6130003" cy="4297680"/>
          </a:xfrm>
        </p:spPr>
        <p:txBody>
          <a:bodyPr anchor="ctr">
            <a:normAutofit/>
          </a:bodyPr>
          <a:lstStyle/>
          <a:p>
            <a:pPr lvl="1"/>
            <a:r>
              <a:rPr lang="en-US" dirty="0"/>
              <a:t>The implementation of the actual Q-Learning algorithm consist of a function to fetch the best action for a state from the q-table and another function to update the q-table based on the last action. </a:t>
            </a:r>
          </a:p>
          <a:p>
            <a:pPr lvl="1"/>
            <a:r>
              <a:rPr lang="en-US" dirty="0"/>
              <a:t>Calculating algorithm’s hyperparameters, which include </a:t>
            </a:r>
            <a:r>
              <a:rPr lang="en-US" b="1" dirty="0"/>
              <a:t>alpha (learning rate)</a:t>
            </a:r>
            <a:r>
              <a:rPr lang="en-US" dirty="0"/>
              <a:t>, </a:t>
            </a:r>
            <a:r>
              <a:rPr lang="en-US" b="1" dirty="0"/>
              <a:t>epsilon (exploration rate)</a:t>
            </a:r>
            <a:r>
              <a:rPr lang="en-US" dirty="0"/>
              <a:t> and </a:t>
            </a:r>
            <a:r>
              <a:rPr lang="en-US" b="1" dirty="0"/>
              <a:t>gamma (discount factor).</a:t>
            </a:r>
          </a:p>
          <a:p>
            <a:pPr lvl="1"/>
            <a:r>
              <a:rPr lang="en-US" dirty="0"/>
              <a:t>By default, If the pole Angle is more than 12 degrees or cart position is more than 2.4 (center of the cart reaches the edge of the display) or episode length is greater than 200, the environment is going to reset.</a:t>
            </a:r>
            <a:endParaRPr lang="en-US" b="1" dirty="0"/>
          </a:p>
          <a:p>
            <a:pPr lvl="1"/>
            <a:endParaRPr lang="en-US" dirty="0"/>
          </a:p>
        </p:txBody>
      </p:sp>
      <p:sp>
        <p:nvSpPr>
          <p:cNvPr id="8" name="Title 1">
            <a:extLst>
              <a:ext uri="{FF2B5EF4-FFF2-40B4-BE49-F238E27FC236}">
                <a16:creationId xmlns:a16="http://schemas.microsoft.com/office/drawing/2014/main" id="{6A68BCE3-B867-4396-AA5F-EF6461DA810E}"/>
              </a:ext>
            </a:extLst>
          </p:cNvPr>
          <p:cNvSpPr txBox="1">
            <a:spLocks/>
          </p:cNvSpPr>
          <p:nvPr/>
        </p:nvSpPr>
        <p:spPr>
          <a:xfrm>
            <a:off x="996876" y="1752599"/>
            <a:ext cx="3539266" cy="42976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t>Implementation</a:t>
            </a:r>
            <a:endParaRPr lang="en-US" dirty="0"/>
          </a:p>
        </p:txBody>
      </p:sp>
    </p:spTree>
    <p:extLst>
      <p:ext uri="{BB962C8B-B14F-4D97-AF65-F5344CB8AC3E}">
        <p14:creationId xmlns:p14="http://schemas.microsoft.com/office/powerpoint/2010/main" val="38842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B7C02CA-AACE-488C-9885-F2B2A9C0E0EE}"/>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a:pPr>
                <a:lnSpc>
                  <a:spcPct val="90000"/>
                </a:lnSpc>
                <a:spcAft>
                  <a:spcPts val="600"/>
                </a:spcAft>
              </a:pPr>
              <a:t>11</a:t>
            </a:fld>
            <a:endParaRPr lang="en-US"/>
          </a:p>
        </p:txBody>
      </p:sp>
      <p:cxnSp>
        <p:nvCxnSpPr>
          <p:cNvPr id="7"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D0D8B7-C76C-491C-9123-0E34C4D9656A}"/>
              </a:ext>
            </a:extLst>
          </p:cNvPr>
          <p:cNvSpPr>
            <a:spLocks noGrp="1"/>
          </p:cNvSpPr>
          <p:nvPr>
            <p:ph idx="1"/>
          </p:nvPr>
        </p:nvSpPr>
        <p:spPr>
          <a:xfrm>
            <a:off x="4924851" y="1600199"/>
            <a:ext cx="6130003" cy="4297680"/>
          </a:xfrm>
        </p:spPr>
        <p:txBody>
          <a:bodyPr anchor="ctr">
            <a:normAutofit/>
          </a:bodyPr>
          <a:lstStyle/>
          <a:p>
            <a:pPr marL="0" indent="0">
              <a:lnSpc>
                <a:spcPct val="110000"/>
              </a:lnSpc>
              <a:buNone/>
            </a:pPr>
            <a:r>
              <a:rPr lang="en-US" sz="1400" b="1" dirty="0"/>
              <a:t>Transforming the feature space</a:t>
            </a:r>
          </a:p>
          <a:p>
            <a:pPr lvl="0">
              <a:lnSpc>
                <a:spcPct val="110000"/>
              </a:lnSpc>
            </a:pPr>
            <a:r>
              <a:rPr lang="en-US" sz="1400" dirty="0"/>
              <a:t>The main challenge was to convert the continuous, 4-dimensional input space to a discrete space with a finite and preferably small, yet expressive, number of discrete states</a:t>
            </a:r>
          </a:p>
          <a:p>
            <a:pPr lvl="0">
              <a:lnSpc>
                <a:spcPct val="110000"/>
              </a:lnSpc>
            </a:pPr>
            <a:r>
              <a:rPr lang="en-US" sz="1400" dirty="0"/>
              <a:t>The less states we have, the smaller the Q-table will be, the less steps the agent will need to properly learn its values.</a:t>
            </a:r>
          </a:p>
          <a:p>
            <a:pPr lvl="0">
              <a:lnSpc>
                <a:spcPct val="110000"/>
              </a:lnSpc>
            </a:pPr>
            <a:r>
              <a:rPr lang="en-US" sz="1400" dirty="0"/>
              <a:t> The original domains of the input features are these.</a:t>
            </a:r>
          </a:p>
          <a:p>
            <a:pPr lvl="1">
              <a:lnSpc>
                <a:spcPct val="110000"/>
              </a:lnSpc>
            </a:pPr>
            <a:r>
              <a:rPr lang="en-US" sz="1400" dirty="0"/>
              <a:t>cart position ∈ [-4.8, 4.8]</a:t>
            </a:r>
          </a:p>
          <a:p>
            <a:pPr lvl="1">
              <a:lnSpc>
                <a:spcPct val="110000"/>
              </a:lnSpc>
            </a:pPr>
            <a:r>
              <a:rPr lang="en-US" sz="1400" dirty="0"/>
              <a:t>cart velocity ∈ [-3.4 </a:t>
            </a:r>
            <a:r>
              <a:rPr lang="en-US" sz="1400" i="1" dirty="0"/>
              <a:t>10^38, 3.4 </a:t>
            </a:r>
            <a:r>
              <a:rPr lang="en-US" sz="1400" dirty="0"/>
              <a:t>10^38]</a:t>
            </a:r>
          </a:p>
          <a:p>
            <a:pPr lvl="1">
              <a:lnSpc>
                <a:spcPct val="110000"/>
              </a:lnSpc>
            </a:pPr>
            <a:r>
              <a:rPr lang="en-US" sz="1400" dirty="0"/>
              <a:t>angle ∈ [-0.42, 0.42]</a:t>
            </a:r>
          </a:p>
          <a:p>
            <a:pPr lvl="1">
              <a:lnSpc>
                <a:spcPct val="110000"/>
              </a:lnSpc>
            </a:pPr>
            <a:r>
              <a:rPr lang="en-US" sz="1400" dirty="0"/>
              <a:t>angle velocity ∈ [-3.4 </a:t>
            </a:r>
            <a:r>
              <a:rPr lang="en-US" sz="1400" i="1" dirty="0"/>
              <a:t>10^38, 3.4 </a:t>
            </a:r>
            <a:r>
              <a:rPr lang="en-US" sz="1400" dirty="0"/>
              <a:t>10^38]</a:t>
            </a:r>
          </a:p>
          <a:p>
            <a:pPr marL="457200" lvl="1" indent="0">
              <a:lnSpc>
                <a:spcPct val="110000"/>
              </a:lnSpc>
              <a:buNone/>
            </a:pPr>
            <a:endParaRPr lang="en-US" sz="1400" dirty="0"/>
          </a:p>
        </p:txBody>
      </p:sp>
    </p:spTree>
    <p:extLst>
      <p:ext uri="{BB962C8B-B14F-4D97-AF65-F5344CB8AC3E}">
        <p14:creationId xmlns:p14="http://schemas.microsoft.com/office/powerpoint/2010/main" val="52132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AA18-5707-4976-A74E-1BA0A7BDF320}"/>
              </a:ext>
            </a:extLst>
          </p:cNvPr>
          <p:cNvSpPr>
            <a:spLocks noGrp="1"/>
          </p:cNvSpPr>
          <p:nvPr>
            <p:ph type="title"/>
          </p:nvPr>
        </p:nvSpPr>
        <p:spPr/>
        <p:txBody>
          <a:bodyPr/>
          <a:lstStyle/>
          <a:p>
            <a:r>
              <a:rPr lang="en-US"/>
              <a:t>Evaluation/Result</a:t>
            </a:r>
            <a:endParaRPr lang="en-US" dirty="0"/>
          </a:p>
        </p:txBody>
      </p:sp>
      <p:sp>
        <p:nvSpPr>
          <p:cNvPr id="3" name="Content Placeholder 2">
            <a:extLst>
              <a:ext uri="{FF2B5EF4-FFF2-40B4-BE49-F238E27FC236}">
                <a16:creationId xmlns:a16="http://schemas.microsoft.com/office/drawing/2014/main" id="{172AC2FB-0071-4017-855C-6503F721976A}"/>
              </a:ext>
            </a:extLst>
          </p:cNvPr>
          <p:cNvSpPr>
            <a:spLocks noGrp="1"/>
          </p:cNvSpPr>
          <p:nvPr>
            <p:ph idx="1"/>
          </p:nvPr>
        </p:nvSpPr>
        <p:spPr/>
        <p:txBody>
          <a:bodyPr/>
          <a:lstStyle/>
          <a:p>
            <a:r>
              <a:rPr lang="en-US"/>
              <a:t>Computational time</a:t>
            </a:r>
          </a:p>
          <a:p>
            <a:pPr lvl="1"/>
            <a:r>
              <a:rPr lang="en-US"/>
              <a:t>It takes 1- 3 seconds of calculation time without render().</a:t>
            </a:r>
          </a:p>
          <a:p>
            <a:pPr lvl="1"/>
            <a:endParaRPr lang="en-US"/>
          </a:p>
          <a:p>
            <a:pPr lvl="1"/>
            <a:endParaRPr lang="en-US"/>
          </a:p>
          <a:p>
            <a:pPr lvl="1"/>
            <a:endParaRPr lang="en-US"/>
          </a:p>
          <a:p>
            <a:pPr lvl="1"/>
            <a:endParaRPr lang="en-US"/>
          </a:p>
          <a:p>
            <a:pPr lvl="1"/>
            <a:r>
              <a:rPr lang="en-US"/>
              <a:t>It takes 450 – 540 seconds of time with render() active.</a:t>
            </a:r>
          </a:p>
          <a:p>
            <a:pPr marL="0" indent="0">
              <a:buNone/>
            </a:pPr>
            <a:r>
              <a:rPr lang="en-US"/>
              <a:t>	</a:t>
            </a:r>
            <a:endParaRPr lang="en-US" dirty="0"/>
          </a:p>
        </p:txBody>
      </p:sp>
      <p:sp>
        <p:nvSpPr>
          <p:cNvPr id="4" name="Slide Number Placeholder 3">
            <a:extLst>
              <a:ext uri="{FF2B5EF4-FFF2-40B4-BE49-F238E27FC236}">
                <a16:creationId xmlns:a16="http://schemas.microsoft.com/office/drawing/2014/main" id="{D2F8A5C2-827A-415D-9493-7AA5E9FAD8A9}"/>
              </a:ext>
            </a:extLst>
          </p:cNvPr>
          <p:cNvSpPr>
            <a:spLocks noGrp="1"/>
          </p:cNvSpPr>
          <p:nvPr>
            <p:ph type="sldNum" sz="quarter" idx="12"/>
          </p:nvPr>
        </p:nvSpPr>
        <p:spPr/>
        <p:txBody>
          <a:bodyPr/>
          <a:lstStyle/>
          <a:p>
            <a:fld id="{5E41CA5C-5BB7-4214-8CBF-3017139C5F08}" type="slidenum">
              <a:rPr lang="en-US" smtClean="0"/>
              <a:t>12</a:t>
            </a:fld>
            <a:endParaRPr lang="en-US"/>
          </a:p>
        </p:txBody>
      </p:sp>
      <p:pic>
        <p:nvPicPr>
          <p:cNvPr id="6" name="Picture 5" descr="A screen shot of a computer&#10;&#10;Description automatically generated">
            <a:extLst>
              <a:ext uri="{FF2B5EF4-FFF2-40B4-BE49-F238E27FC236}">
                <a16:creationId xmlns:a16="http://schemas.microsoft.com/office/drawing/2014/main" id="{031FCF30-18C2-4D7C-B0C5-D4303565A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392" y="2842652"/>
            <a:ext cx="6175058" cy="121079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B4A6C975-4362-4118-9070-304B5DD7B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392" y="4924399"/>
            <a:ext cx="5778797" cy="1210795"/>
          </a:xfrm>
          <a:prstGeom prst="rect">
            <a:avLst/>
          </a:prstGeom>
        </p:spPr>
      </p:pic>
    </p:spTree>
    <p:extLst>
      <p:ext uri="{BB962C8B-B14F-4D97-AF65-F5344CB8AC3E}">
        <p14:creationId xmlns:p14="http://schemas.microsoft.com/office/powerpoint/2010/main" val="3354885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30">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148C3F2-A9D3-4CA7-B6C2-16D7EBAC518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Graph</a:t>
            </a:r>
          </a:p>
        </p:txBody>
      </p:sp>
      <p:sp>
        <p:nvSpPr>
          <p:cNvPr id="18" name="Content Placeholder 9">
            <a:extLst>
              <a:ext uri="{FF2B5EF4-FFF2-40B4-BE49-F238E27FC236}">
                <a16:creationId xmlns:a16="http://schemas.microsoft.com/office/drawing/2014/main" id="{20FD6FEC-4179-4F0C-BE9F-52C99CF98651}"/>
              </a:ext>
            </a:extLst>
          </p:cNvPr>
          <p:cNvSpPr>
            <a:spLocks noGrp="1"/>
          </p:cNvSpPr>
          <p:nvPr>
            <p:ph idx="1"/>
          </p:nvPr>
        </p:nvSpPr>
        <p:spPr>
          <a:xfrm>
            <a:off x="659302" y="3531204"/>
            <a:ext cx="2823919" cy="1610643"/>
          </a:xfrm>
        </p:spPr>
        <p:txBody>
          <a:bodyPr vert="horz" lIns="91440" tIns="91440" rIns="91440" bIns="91440" rtlCol="0">
            <a:normAutofit/>
          </a:bodyPr>
          <a:lstStyle/>
          <a:p>
            <a:pPr marL="0" indent="0">
              <a:buNone/>
            </a:pPr>
            <a:r>
              <a:rPr lang="en-US" sz="1600" cap="all" dirty="0"/>
              <a:t>Reached the mean score of 195 by running 244 episodes and 144 trails,</a:t>
            </a:r>
          </a:p>
        </p:txBody>
      </p:sp>
      <p:sp>
        <p:nvSpPr>
          <p:cNvPr id="4" name="Slide Number Placeholder 3">
            <a:extLst>
              <a:ext uri="{FF2B5EF4-FFF2-40B4-BE49-F238E27FC236}">
                <a16:creationId xmlns:a16="http://schemas.microsoft.com/office/drawing/2014/main" id="{BAB17603-CC9C-49F0-A58D-701F496365B0}"/>
              </a:ext>
            </a:extLst>
          </p:cNvPr>
          <p:cNvSpPr>
            <a:spLocks noGrp="1"/>
          </p:cNvSpPr>
          <p:nvPr>
            <p:ph type="sldNum" sz="quarter" idx="12"/>
          </p:nvPr>
        </p:nvSpPr>
        <p:spPr>
          <a:xfrm>
            <a:off x="655218" y="798973"/>
            <a:ext cx="811019" cy="503579"/>
          </a:xfrm>
        </p:spPr>
        <p:txBody>
          <a:bodyPr vert="horz" lIns="91440" tIns="45720" rIns="91440" bIns="45720" rtlCol="0" anchor="t">
            <a:normAutofit/>
          </a:bodyPr>
          <a:lstStyle/>
          <a:p>
            <a:pPr algn="l">
              <a:lnSpc>
                <a:spcPct val="90000"/>
              </a:lnSpc>
              <a:spcAft>
                <a:spcPts val="600"/>
              </a:spcAft>
            </a:pPr>
            <a:fld id="{5E41CA5C-5BB7-4214-8CBF-3017139C5F08}" type="slidenum">
              <a:rPr lang="en-US" smtClean="0"/>
              <a:pPr algn="l">
                <a:lnSpc>
                  <a:spcPct val="90000"/>
                </a:lnSpc>
                <a:spcAft>
                  <a:spcPts val="600"/>
                </a:spcAft>
              </a:pPr>
              <a:t>13</a:t>
            </a:fld>
            <a:endParaRPr lang="en-US"/>
          </a:p>
        </p:txBody>
      </p:sp>
      <p:cxnSp>
        <p:nvCxnSpPr>
          <p:cNvPr id="35" name="Straight Connector 34">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7" name="Group 36">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38" name="Rectangle 37">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screenshot of a cell phone&#10;&#10;Description automatically generated">
            <a:extLst>
              <a:ext uri="{FF2B5EF4-FFF2-40B4-BE49-F238E27FC236}">
                <a16:creationId xmlns:a16="http://schemas.microsoft.com/office/drawing/2014/main" id="{8CD33597-EBDF-4FD5-9F74-F5293646AAFC}"/>
              </a:ext>
            </a:extLst>
          </p:cNvPr>
          <p:cNvPicPr>
            <a:picLocks noChangeAspect="1"/>
          </p:cNvPicPr>
          <p:nvPr/>
        </p:nvPicPr>
        <p:blipFill rotWithShape="1">
          <a:blip r:embed="rId3">
            <a:extLst>
              <a:ext uri="{28A0092B-C50C-407E-A947-70E740481C1C}">
                <a14:useLocalDpi xmlns:a14="http://schemas.microsoft.com/office/drawing/2010/main" val="0"/>
              </a:ext>
            </a:extLst>
          </a:blip>
          <a:srcRect r="12650" b="-1"/>
          <a:stretch/>
        </p:blipFill>
        <p:spPr>
          <a:xfrm>
            <a:off x="4618374" y="1116345"/>
            <a:ext cx="6282919" cy="3866172"/>
          </a:xfrm>
          <a:prstGeom prst="rect">
            <a:avLst/>
          </a:prstGeom>
        </p:spPr>
      </p:pic>
      <p:pic>
        <p:nvPicPr>
          <p:cNvPr id="41" name="Picture 40">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945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A338B-C286-4572-B612-E06E655FB76A}"/>
              </a:ext>
            </a:extLst>
          </p:cNvPr>
          <p:cNvSpPr>
            <a:spLocks noGrp="1"/>
          </p:cNvSpPr>
          <p:nvPr>
            <p:ph type="title"/>
          </p:nvPr>
        </p:nvSpPr>
        <p:spPr>
          <a:xfrm>
            <a:off x="844476" y="1600199"/>
            <a:ext cx="3539266" cy="4297680"/>
          </a:xfrm>
        </p:spPr>
        <p:txBody>
          <a:bodyPr anchor="ctr">
            <a:normAutofit/>
          </a:bodyPr>
          <a:lstStyle/>
          <a:p>
            <a:r>
              <a:rPr lang="en-US" dirty="0"/>
              <a:t>Conclusion</a:t>
            </a:r>
          </a:p>
        </p:txBody>
      </p:sp>
      <p:sp>
        <p:nvSpPr>
          <p:cNvPr id="4" name="Slide Number Placeholder 3">
            <a:extLst>
              <a:ext uri="{FF2B5EF4-FFF2-40B4-BE49-F238E27FC236}">
                <a16:creationId xmlns:a16="http://schemas.microsoft.com/office/drawing/2014/main" id="{B9AB03E1-BCBA-4525-8EA1-21E4DA2A49EA}"/>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14</a:t>
            </a:fld>
            <a:endParaRPr lang="en-US"/>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E05CA2-D0F6-45FE-A93A-C268D5B56A89}"/>
              </a:ext>
            </a:extLst>
          </p:cNvPr>
          <p:cNvSpPr>
            <a:spLocks noGrp="1"/>
          </p:cNvSpPr>
          <p:nvPr>
            <p:ph idx="1"/>
          </p:nvPr>
        </p:nvSpPr>
        <p:spPr>
          <a:xfrm>
            <a:off x="4924851" y="1600199"/>
            <a:ext cx="6130003" cy="4297680"/>
          </a:xfrm>
        </p:spPr>
        <p:txBody>
          <a:bodyPr anchor="ctr">
            <a:normAutofit/>
          </a:bodyPr>
          <a:lstStyle/>
          <a:p>
            <a:r>
              <a:rPr lang="en-US" dirty="0"/>
              <a:t>Here, Cartpole-v0 problem has been solved using Reinforcement  Q-Learning Algorithm.</a:t>
            </a:r>
          </a:p>
          <a:p>
            <a:r>
              <a:rPr lang="en-US" dirty="0"/>
              <a:t>On an average Over 100 episodes and approximately in between 140 and 540 trails getting reward greater than 195, which reaching the goal of this project.</a:t>
            </a:r>
          </a:p>
          <a:p>
            <a:endParaRPr lang="en-US" dirty="0"/>
          </a:p>
          <a:p>
            <a:endParaRPr lang="en-US" dirty="0"/>
          </a:p>
        </p:txBody>
      </p:sp>
    </p:spTree>
    <p:extLst>
      <p:ext uri="{BB962C8B-B14F-4D97-AF65-F5344CB8AC3E}">
        <p14:creationId xmlns:p14="http://schemas.microsoft.com/office/powerpoint/2010/main" val="267112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8A4B883-6826-4364-B0F6-E594E2DFA5C9}"/>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Thank You</a:t>
            </a:r>
          </a:p>
        </p:txBody>
      </p:sp>
      <p:sp>
        <p:nvSpPr>
          <p:cNvPr id="4" name="Slide Number Placeholder 3">
            <a:extLst>
              <a:ext uri="{FF2B5EF4-FFF2-40B4-BE49-F238E27FC236}">
                <a16:creationId xmlns:a16="http://schemas.microsoft.com/office/drawing/2014/main" id="{5886D3D2-32E6-4D8C-912F-170F4E885CC1}"/>
              </a:ext>
            </a:extLst>
          </p:cNvPr>
          <p:cNvSpPr>
            <a:spLocks noGrp="1"/>
          </p:cNvSpPr>
          <p:nvPr>
            <p:ph type="sldNum" sz="quarter" idx="12"/>
          </p:nvPr>
        </p:nvSpPr>
        <p:spPr>
          <a:xfrm>
            <a:off x="480060" y="798973"/>
            <a:ext cx="811019" cy="503578"/>
          </a:xfrm>
        </p:spPr>
        <p:txBody>
          <a:bodyPr vert="horz" lIns="91440" tIns="45720" rIns="91440" bIns="45720" rtlCol="0" anchor="t">
            <a:normAutofit/>
          </a:bodyPr>
          <a:lstStyle/>
          <a:p>
            <a:pPr>
              <a:lnSpc>
                <a:spcPct val="90000"/>
              </a:lnSpc>
              <a:spcAft>
                <a:spcPts val="600"/>
              </a:spcAft>
            </a:pPr>
            <a:fld id="{5E41CA5C-5BB7-4214-8CBF-3017139C5F08}" type="slidenum">
              <a:rPr lang="en-US" smtClean="0"/>
              <a:pPr>
                <a:lnSpc>
                  <a:spcPct val="90000"/>
                </a:lnSpc>
                <a:spcAft>
                  <a:spcPts val="600"/>
                </a:spcAft>
              </a:pPr>
              <a:t>15</a:t>
            </a:fld>
            <a:endParaRPr lang="en-US"/>
          </a:p>
        </p:txBody>
      </p:sp>
      <p:pic>
        <p:nvPicPr>
          <p:cNvPr id="8" name="Graphic 7" descr="Accept">
            <a:extLst>
              <a:ext uri="{FF2B5EF4-FFF2-40B4-BE49-F238E27FC236}">
                <a16:creationId xmlns:a16="http://schemas.microsoft.com/office/drawing/2014/main" id="{ECCBB41B-6727-422C-9DA7-464C5455F4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1579" y="2015732"/>
            <a:ext cx="3450613" cy="3450613"/>
          </a:xfrm>
          <a:prstGeom prst="rect">
            <a:avLst/>
          </a:prstGeom>
        </p:spPr>
      </p:pic>
    </p:spTree>
    <p:extLst>
      <p:ext uri="{BB962C8B-B14F-4D97-AF65-F5344CB8AC3E}">
        <p14:creationId xmlns:p14="http://schemas.microsoft.com/office/powerpoint/2010/main" val="459027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D04F430-9F79-4F2A-B70E-C77A3C05BEA2}"/>
              </a:ext>
            </a:extLst>
          </p:cNvPr>
          <p:cNvPicPr>
            <a:picLocks noChangeAspect="1"/>
          </p:cNvPicPr>
          <p:nvPr/>
        </p:nvPicPr>
        <p:blipFill rotWithShape="1">
          <a:blip r:embed="rId2">
            <a:alphaModFix amt="50000"/>
          </a:blip>
          <a:srcRect t="12449" r="-1" b="-1"/>
          <a:stretch/>
        </p:blipFill>
        <p:spPr>
          <a:xfrm>
            <a:off x="20" y="1"/>
            <a:ext cx="12191980" cy="6857999"/>
          </a:xfrm>
          <a:prstGeom prst="rect">
            <a:avLst/>
          </a:prstGeom>
        </p:spPr>
      </p:pic>
      <p:sp>
        <p:nvSpPr>
          <p:cNvPr id="2" name="Title 1">
            <a:extLst>
              <a:ext uri="{FF2B5EF4-FFF2-40B4-BE49-F238E27FC236}">
                <a16:creationId xmlns:a16="http://schemas.microsoft.com/office/drawing/2014/main" id="{32C8420C-7186-4EB6-9B40-953DA4CA068C}"/>
              </a:ext>
            </a:extLst>
          </p:cNvPr>
          <p:cNvSpPr>
            <a:spLocks noGrp="1"/>
          </p:cNvSpPr>
          <p:nvPr>
            <p:ph type="ctrTitle"/>
          </p:nvPr>
        </p:nvSpPr>
        <p:spPr>
          <a:xfrm>
            <a:off x="4976636" y="992221"/>
            <a:ext cx="6247308" cy="4873558"/>
          </a:xfrm>
        </p:spPr>
        <p:txBody>
          <a:bodyPr anchor="ctr">
            <a:normAutofit/>
          </a:bodyPr>
          <a:lstStyle/>
          <a:p>
            <a:r>
              <a:rPr lang="en-US" sz="4800"/>
              <a:t>Final Project on Cartpole using Q learning </a:t>
            </a:r>
          </a:p>
        </p:txBody>
      </p:sp>
      <p:sp>
        <p:nvSpPr>
          <p:cNvPr id="3" name="Subtitle 2">
            <a:extLst>
              <a:ext uri="{FF2B5EF4-FFF2-40B4-BE49-F238E27FC236}">
                <a16:creationId xmlns:a16="http://schemas.microsoft.com/office/drawing/2014/main" id="{79863A70-C7C6-4FC8-AD2B-89DC3B504EC9}"/>
              </a:ext>
            </a:extLst>
          </p:cNvPr>
          <p:cNvSpPr>
            <a:spLocks noGrp="1"/>
          </p:cNvSpPr>
          <p:nvPr>
            <p:ph type="subTitle" idx="1"/>
          </p:nvPr>
        </p:nvSpPr>
        <p:spPr>
          <a:xfrm>
            <a:off x="968056" y="996610"/>
            <a:ext cx="3363901" cy="4864780"/>
          </a:xfrm>
        </p:spPr>
        <p:txBody>
          <a:bodyPr anchor="ctr">
            <a:normAutofit/>
          </a:bodyPr>
          <a:lstStyle/>
          <a:p>
            <a:pPr algn="r"/>
            <a:r>
              <a:rPr lang="en-US" sz="2000"/>
              <a:t>By Ramu Dinesh EC</a:t>
            </a:r>
          </a:p>
        </p:txBody>
      </p:sp>
      <p:sp>
        <p:nvSpPr>
          <p:cNvPr id="5" name="Slide Number Placeholder 4">
            <a:extLst>
              <a:ext uri="{FF2B5EF4-FFF2-40B4-BE49-F238E27FC236}">
                <a16:creationId xmlns:a16="http://schemas.microsoft.com/office/drawing/2014/main" id="{AD34CABA-4A1E-425E-9DC7-4FBE30263334}"/>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a:solidFill>
                  <a:schemeClr val="tx1"/>
                </a:solidFill>
              </a:rPr>
              <a:pPr>
                <a:lnSpc>
                  <a:spcPct val="90000"/>
                </a:lnSpc>
                <a:spcAft>
                  <a:spcPts val="600"/>
                </a:spcAft>
              </a:pPr>
              <a:t>2</a:t>
            </a:fld>
            <a:endParaRPr lang="en-US">
              <a:solidFill>
                <a:schemeClr val="tx1"/>
              </a:solidFill>
            </a:endParaRPr>
          </a:p>
        </p:txBody>
      </p:sp>
      <p:cxnSp>
        <p:nvCxnSpPr>
          <p:cNvPr id="12" name="Straight Connector 11">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931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10">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611E3-3665-4F2E-AC7D-458BF5F5B425}"/>
              </a:ext>
            </a:extLst>
          </p:cNvPr>
          <p:cNvSpPr>
            <a:spLocks noGrp="1"/>
          </p:cNvSpPr>
          <p:nvPr>
            <p:ph type="title"/>
          </p:nvPr>
        </p:nvSpPr>
        <p:spPr>
          <a:xfrm>
            <a:off x="1451579" y="804519"/>
            <a:ext cx="9603275" cy="1049235"/>
          </a:xfrm>
        </p:spPr>
        <p:txBody>
          <a:bodyPr>
            <a:normAutofit/>
          </a:bodyPr>
          <a:lstStyle/>
          <a:p>
            <a:r>
              <a:rPr lang="en-US"/>
              <a:t>Contents</a:t>
            </a:r>
          </a:p>
        </p:txBody>
      </p:sp>
      <p:sp>
        <p:nvSpPr>
          <p:cNvPr id="4" name="Slide Number Placeholder 3">
            <a:extLst>
              <a:ext uri="{FF2B5EF4-FFF2-40B4-BE49-F238E27FC236}">
                <a16:creationId xmlns:a16="http://schemas.microsoft.com/office/drawing/2014/main" id="{4C6625DF-8595-420A-BBDB-032F0CDCD3BB}"/>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3</a:t>
            </a:fld>
            <a:endParaRPr lang="en-US"/>
          </a:p>
        </p:txBody>
      </p:sp>
      <p:cxnSp>
        <p:nvCxnSpPr>
          <p:cNvPr id="13" name="Straight Connector 12">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 name="Content Placeholder 2">
            <a:extLst>
              <a:ext uri="{FF2B5EF4-FFF2-40B4-BE49-F238E27FC236}">
                <a16:creationId xmlns:a16="http://schemas.microsoft.com/office/drawing/2014/main" id="{094B3C10-02A9-402C-AE66-0BA39E460F67}"/>
              </a:ext>
            </a:extLst>
          </p:cNvPr>
          <p:cNvGraphicFramePr>
            <a:graphicFrameLocks noGrp="1"/>
          </p:cNvGraphicFramePr>
          <p:nvPr>
            <p:ph idx="1"/>
            <p:extLst>
              <p:ext uri="{D42A27DB-BD31-4B8C-83A1-F6EECF244321}">
                <p14:modId xmlns:p14="http://schemas.microsoft.com/office/powerpoint/2010/main" val="389485514"/>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61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BCE49B-EC40-4E05-97D4-AD85177ADA9A}"/>
              </a:ext>
            </a:extLst>
          </p:cNvPr>
          <p:cNvSpPr>
            <a:spLocks noGrp="1"/>
          </p:cNvSpPr>
          <p:nvPr>
            <p:ph type="title"/>
          </p:nvPr>
        </p:nvSpPr>
        <p:spPr>
          <a:xfrm>
            <a:off x="844476" y="1600199"/>
            <a:ext cx="3539266" cy="4297680"/>
          </a:xfrm>
        </p:spPr>
        <p:txBody>
          <a:bodyPr anchor="ctr">
            <a:normAutofit/>
          </a:bodyPr>
          <a:lstStyle/>
          <a:p>
            <a:r>
              <a:rPr lang="en-US" dirty="0"/>
              <a:t>Introduction</a:t>
            </a:r>
          </a:p>
        </p:txBody>
      </p:sp>
      <p:sp>
        <p:nvSpPr>
          <p:cNvPr id="4" name="Slide Number Placeholder 3">
            <a:extLst>
              <a:ext uri="{FF2B5EF4-FFF2-40B4-BE49-F238E27FC236}">
                <a16:creationId xmlns:a16="http://schemas.microsoft.com/office/drawing/2014/main" id="{BAC83D5D-1956-41D3-803A-DA99293A9FDA}"/>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4</a:t>
            </a:fld>
            <a:endParaRPr lang="en-US"/>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96C1C0-DFA7-454B-9150-225C9B24B8B0}"/>
              </a:ext>
            </a:extLst>
          </p:cNvPr>
          <p:cNvSpPr>
            <a:spLocks noGrp="1"/>
          </p:cNvSpPr>
          <p:nvPr>
            <p:ph idx="1"/>
          </p:nvPr>
        </p:nvSpPr>
        <p:spPr>
          <a:xfrm>
            <a:off x="4924851" y="2276474"/>
            <a:ext cx="6130003" cy="4297680"/>
          </a:xfrm>
        </p:spPr>
        <p:txBody>
          <a:bodyPr anchor="ctr">
            <a:normAutofit/>
          </a:bodyPr>
          <a:lstStyle/>
          <a:p>
            <a:r>
              <a:rPr lang="en-US" dirty="0"/>
              <a:t>Cartpole is a pendulum(an Inverted Pendulum) with a center of gravity above its pivot point. It's unstable but can be controlled by moving the pivot point under the center of mass.</a:t>
            </a:r>
          </a:p>
          <a:p>
            <a:r>
              <a:rPr lang="en-US" dirty="0"/>
              <a:t>It’s basically a 2D game in which the agent must control, i.e. move left or right, a cart to balance a pole standing perpendicularly on the cart.</a:t>
            </a:r>
          </a:p>
          <a:p>
            <a:pPr marL="0" indent="0">
              <a:buNone/>
            </a:pPr>
            <a:endParaRPr lang="en-US" dirty="0"/>
          </a:p>
          <a:p>
            <a:endParaRPr lang="en-US" dirty="0"/>
          </a:p>
        </p:txBody>
      </p:sp>
    </p:spTree>
    <p:extLst>
      <p:ext uri="{BB962C8B-B14F-4D97-AF65-F5344CB8AC3E}">
        <p14:creationId xmlns:p14="http://schemas.microsoft.com/office/powerpoint/2010/main" val="83361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49808-F507-4BD2-9EC5-405F333ECF4D}"/>
              </a:ext>
            </a:extLst>
          </p:cNvPr>
          <p:cNvSpPr>
            <a:spLocks noGrp="1"/>
          </p:cNvSpPr>
          <p:nvPr>
            <p:ph type="title"/>
          </p:nvPr>
        </p:nvSpPr>
        <p:spPr>
          <a:xfrm>
            <a:off x="844476" y="1600199"/>
            <a:ext cx="3539266" cy="4297680"/>
          </a:xfrm>
        </p:spPr>
        <p:txBody>
          <a:bodyPr anchor="ctr">
            <a:normAutofit/>
          </a:bodyPr>
          <a:lstStyle/>
          <a:p>
            <a:r>
              <a:rPr lang="en-US" dirty="0"/>
              <a:t>Goal</a:t>
            </a:r>
          </a:p>
        </p:txBody>
      </p:sp>
      <p:sp>
        <p:nvSpPr>
          <p:cNvPr id="4" name="Slide Number Placeholder 3">
            <a:extLst>
              <a:ext uri="{FF2B5EF4-FFF2-40B4-BE49-F238E27FC236}">
                <a16:creationId xmlns:a16="http://schemas.microsoft.com/office/drawing/2014/main" id="{3C5623E9-AE38-4F2C-9225-434A7931EC01}"/>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5</a:t>
            </a:fld>
            <a:endParaRPr lang="en-US"/>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63EC04-93EC-4FDB-B7D5-9A9770937B77}"/>
              </a:ext>
            </a:extLst>
          </p:cNvPr>
          <p:cNvSpPr>
            <a:spLocks noGrp="1"/>
          </p:cNvSpPr>
          <p:nvPr>
            <p:ph idx="1"/>
          </p:nvPr>
        </p:nvSpPr>
        <p:spPr>
          <a:xfrm>
            <a:off x="4924851" y="1781174"/>
            <a:ext cx="6130003" cy="4297680"/>
          </a:xfrm>
        </p:spPr>
        <p:txBody>
          <a:bodyPr anchor="ctr">
            <a:normAutofit/>
          </a:bodyPr>
          <a:lstStyle/>
          <a:p>
            <a:r>
              <a:rPr lang="en-US" dirty="0"/>
              <a:t>To keep the </a:t>
            </a:r>
            <a:r>
              <a:rPr lang="en-US" b="1" dirty="0"/>
              <a:t>cartpole</a:t>
            </a:r>
            <a:r>
              <a:rPr lang="en-US" dirty="0"/>
              <a:t> balanced by applying appropriate forces to a pivot point. </a:t>
            </a:r>
          </a:p>
          <a:p>
            <a:r>
              <a:rPr lang="en-US" dirty="0"/>
              <a:t>To obtains an average reward of at least 195.0 over 100 consecutive episodes by an agent.</a:t>
            </a:r>
          </a:p>
          <a:p>
            <a:pPr marL="0" indent="0">
              <a:buNone/>
            </a:pPr>
            <a:endParaRPr lang="en-US" dirty="0"/>
          </a:p>
        </p:txBody>
      </p:sp>
    </p:spTree>
    <p:extLst>
      <p:ext uri="{BB962C8B-B14F-4D97-AF65-F5344CB8AC3E}">
        <p14:creationId xmlns:p14="http://schemas.microsoft.com/office/powerpoint/2010/main" val="410493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A667-B3D4-434F-AC68-E142D59059A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5387910-E684-4D7A-BD6B-A80D97EC813A}"/>
              </a:ext>
            </a:extLst>
          </p:cNvPr>
          <p:cNvSpPr>
            <a:spLocks noGrp="1"/>
          </p:cNvSpPr>
          <p:nvPr>
            <p:ph idx="1"/>
          </p:nvPr>
        </p:nvSpPr>
        <p:spPr>
          <a:xfrm>
            <a:off x="838200" y="1924050"/>
            <a:ext cx="10515600" cy="4286251"/>
          </a:xfrm>
        </p:spPr>
        <p:txBody>
          <a:bodyPr>
            <a:normAutofit/>
          </a:bodyPr>
          <a:lstStyle/>
          <a:p>
            <a:r>
              <a:rPr lang="en-US" dirty="0"/>
              <a:t>OpenAI Gym :</a:t>
            </a:r>
          </a:p>
          <a:p>
            <a:pPr lvl="1"/>
            <a:r>
              <a:rPr lang="en-US" dirty="0"/>
              <a:t>Gym is basically a Python library that includes several machine learning challenges, in which an autonomous agent should be learned to fulfill different tasks.</a:t>
            </a:r>
          </a:p>
          <a:p>
            <a:pPr lvl="1"/>
            <a:r>
              <a:rPr lang="en-US" dirty="0"/>
              <a:t>There are four features as inputs, which include the cart position, its velocity, the pole’s angle to the cart and its derivative (i.e. how fast the pole is “falling”).</a:t>
            </a:r>
          </a:p>
          <a:p>
            <a:pPr lvl="1"/>
            <a:r>
              <a:rPr lang="en-US" dirty="0"/>
              <a:t>Challenge is the fact that all four features are continuous values (floating point numbers), which, naively, implies an infinitely large feature space.</a:t>
            </a:r>
          </a:p>
          <a:p>
            <a:pPr lvl="1"/>
            <a:r>
              <a:rPr lang="en-US" dirty="0"/>
              <a:t>Cartpole-v0 environment creation:</a:t>
            </a:r>
          </a:p>
          <a:p>
            <a:pPr marL="457200" lvl="1" indent="0">
              <a:buNone/>
            </a:pPr>
            <a:endParaRPr lang="en-US" dirty="0"/>
          </a:p>
          <a:p>
            <a:pPr lvl="1"/>
            <a:r>
              <a:rPr lang="en-US" dirty="0"/>
              <a:t>To display the live game: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8CCC2F7-354C-4ECA-864B-30854AD9EA28}"/>
              </a:ext>
            </a:extLst>
          </p:cNvPr>
          <p:cNvSpPr>
            <a:spLocks noGrp="1"/>
          </p:cNvSpPr>
          <p:nvPr>
            <p:ph type="sldNum" sz="quarter" idx="12"/>
          </p:nvPr>
        </p:nvSpPr>
        <p:spPr/>
        <p:txBody>
          <a:bodyPr/>
          <a:lstStyle/>
          <a:p>
            <a:fld id="{5E41CA5C-5BB7-4214-8CBF-3017139C5F08}" type="slidenum">
              <a:rPr lang="en-US" smtClean="0"/>
              <a:t>6</a:t>
            </a:fld>
            <a:endParaRPr lang="en-US"/>
          </a:p>
        </p:txBody>
      </p:sp>
      <p:pic>
        <p:nvPicPr>
          <p:cNvPr id="6" name="Picture 5" descr="A close up of a mans face&#10;&#10;Description automatically generated">
            <a:extLst>
              <a:ext uri="{FF2B5EF4-FFF2-40B4-BE49-F238E27FC236}">
                <a16:creationId xmlns:a16="http://schemas.microsoft.com/office/drawing/2014/main" id="{933A7A2E-8D22-4BD3-ADBF-FA3DEB5A4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068" y="4873614"/>
            <a:ext cx="5022999" cy="669936"/>
          </a:xfrm>
          <a:prstGeom prst="rect">
            <a:avLst/>
          </a:prstGeom>
        </p:spPr>
      </p:pic>
      <p:pic>
        <p:nvPicPr>
          <p:cNvPr id="10" name="Picture 9">
            <a:extLst>
              <a:ext uri="{FF2B5EF4-FFF2-40B4-BE49-F238E27FC236}">
                <a16:creationId xmlns:a16="http://schemas.microsoft.com/office/drawing/2014/main" id="{A541423A-ADC8-4025-A67B-C95C93F44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2557" y="5683245"/>
            <a:ext cx="4116735" cy="527056"/>
          </a:xfrm>
          <a:prstGeom prst="rect">
            <a:avLst/>
          </a:prstGeom>
        </p:spPr>
      </p:pic>
    </p:spTree>
    <p:extLst>
      <p:ext uri="{BB962C8B-B14F-4D97-AF65-F5344CB8AC3E}">
        <p14:creationId xmlns:p14="http://schemas.microsoft.com/office/powerpoint/2010/main" val="289201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ECD7862-AA42-4BCE-BBA9-145BA298A509}"/>
              </a:ext>
            </a:extLst>
          </p:cNvPr>
          <p:cNvSpPr>
            <a:spLocks noGrp="1"/>
          </p:cNvSpPr>
          <p:nvPr>
            <p:ph type="title"/>
          </p:nvPr>
        </p:nvSpPr>
        <p:spPr>
          <a:xfrm>
            <a:off x="1451580" y="804520"/>
            <a:ext cx="4176511" cy="1049235"/>
          </a:xfrm>
        </p:spPr>
        <p:txBody>
          <a:bodyPr>
            <a:normAutofit/>
          </a:bodyPr>
          <a:lstStyle/>
          <a:p>
            <a:r>
              <a:rPr lang="en-US"/>
              <a:t>Approach</a:t>
            </a:r>
            <a:endParaRPr lang="en-US" dirty="0"/>
          </a:p>
        </p:txBody>
      </p:sp>
      <p:sp>
        <p:nvSpPr>
          <p:cNvPr id="6" name="Slide Number Placeholder 5">
            <a:extLst>
              <a:ext uri="{FF2B5EF4-FFF2-40B4-BE49-F238E27FC236}">
                <a16:creationId xmlns:a16="http://schemas.microsoft.com/office/drawing/2014/main" id="{2E11184C-9516-4DBC-A58A-BC8C4CBBA493}"/>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7</a:t>
            </a:fld>
            <a:endParaRPr lang="en-US"/>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D79C0A3-E9F4-4264-A851-DD34F5912E29}"/>
              </a:ext>
            </a:extLst>
          </p:cNvPr>
          <p:cNvSpPr>
            <a:spLocks noGrp="1"/>
          </p:cNvSpPr>
          <p:nvPr>
            <p:ph idx="1"/>
          </p:nvPr>
        </p:nvSpPr>
        <p:spPr>
          <a:xfrm>
            <a:off x="1451581" y="2015732"/>
            <a:ext cx="4172212" cy="3450613"/>
          </a:xfrm>
        </p:spPr>
        <p:txBody>
          <a:bodyPr>
            <a:normAutofit/>
          </a:bodyPr>
          <a:lstStyle/>
          <a:p>
            <a:r>
              <a:rPr lang="en-US" dirty="0"/>
              <a:t>Solving the Cartpole problem using Reinforcement Q learning .</a:t>
            </a:r>
          </a:p>
          <a:p>
            <a:r>
              <a:rPr lang="en-US" dirty="0"/>
              <a:t>The core of Q-Learning is to estimate a value for every possible of a state (s) and an action (a) by getting rewarded.</a:t>
            </a:r>
          </a:p>
          <a:p>
            <a:r>
              <a:rPr lang="en-US" dirty="0"/>
              <a:t>The update of the q-value is done according to the equation shown.</a:t>
            </a:r>
          </a:p>
          <a:p>
            <a:endParaRPr lang="en-US" dirty="0"/>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F6552DF0-C3AF-48AE-957C-72EB554CD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2751530"/>
            <a:ext cx="4960442" cy="768867"/>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27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0C7F46B-C1E7-417C-B9F3-C44BF5704B77}"/>
              </a:ext>
            </a:extLst>
          </p:cNvPr>
          <p:cNvSpPr txBox="1"/>
          <p:nvPr/>
        </p:nvSpPr>
        <p:spPr>
          <a:xfrm>
            <a:off x="844476" y="1600199"/>
            <a:ext cx="3539266" cy="429768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b="0" i="0" kern="1200" cap="all" dirty="0">
                <a:solidFill>
                  <a:schemeClr val="tx1"/>
                </a:solidFill>
                <a:effectLst/>
                <a:latin typeface="+mj-lt"/>
                <a:ea typeface="+mj-ea"/>
                <a:cs typeface="+mj-cs"/>
              </a:rPr>
              <a:t>Approach</a:t>
            </a:r>
          </a:p>
        </p:txBody>
      </p:sp>
      <p:sp>
        <p:nvSpPr>
          <p:cNvPr id="3" name="Slide Number Placeholder 2">
            <a:extLst>
              <a:ext uri="{FF2B5EF4-FFF2-40B4-BE49-F238E27FC236}">
                <a16:creationId xmlns:a16="http://schemas.microsoft.com/office/drawing/2014/main" id="{FBAE91E2-69FB-4F70-94A0-FA9FC7EAF4C1}"/>
              </a:ext>
            </a:extLst>
          </p:cNvPr>
          <p:cNvSpPr>
            <a:spLocks noGrp="1"/>
          </p:cNvSpPr>
          <p:nvPr>
            <p:ph type="sldNum" sz="quarter" idx="12"/>
          </p:nvPr>
        </p:nvSpPr>
        <p:spPr>
          <a:xfrm>
            <a:off x="3512301" y="443732"/>
            <a:ext cx="811019" cy="503578"/>
          </a:xfrm>
        </p:spPr>
        <p:txBody>
          <a:bodyPr vert="horz" lIns="91440" tIns="45720" rIns="91440" bIns="45720" rtlCol="0" anchor="t">
            <a:normAutofit/>
          </a:bodyPr>
          <a:lstStyle/>
          <a:p>
            <a:pPr>
              <a:lnSpc>
                <a:spcPct val="90000"/>
              </a:lnSpc>
              <a:spcAft>
                <a:spcPts val="600"/>
              </a:spcAft>
            </a:pPr>
            <a:fld id="{5E41CA5C-5BB7-4214-8CBF-3017139C5F08}" type="slidenum">
              <a:rPr lang="en-US" kern="1200" dirty="0">
                <a:solidFill>
                  <a:schemeClr val="accent1"/>
                </a:solidFill>
                <a:latin typeface="+mn-lt"/>
                <a:ea typeface="+mn-ea"/>
                <a:cs typeface="+mn-cs"/>
              </a:rPr>
              <a:pPr>
                <a:lnSpc>
                  <a:spcPct val="90000"/>
                </a:lnSpc>
                <a:spcAft>
                  <a:spcPts val="600"/>
                </a:spcAft>
              </a:pPr>
              <a:t>8</a:t>
            </a:fld>
            <a:endParaRPr lang="en-US" kern="1200" dirty="0">
              <a:solidFill>
                <a:schemeClr val="accent1"/>
              </a:solidFill>
              <a:latin typeface="+mn-lt"/>
              <a:ea typeface="+mn-ea"/>
              <a:cs typeface="+mn-cs"/>
            </a:endParaRPr>
          </a:p>
        </p:txBody>
      </p:sp>
      <p:cxnSp>
        <p:nvCxnSpPr>
          <p:cNvPr id="19" name="Straight Connector 18">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65FA8EC-8651-41EF-8F05-C1C6F1B4F378}"/>
              </a:ext>
            </a:extLst>
          </p:cNvPr>
          <p:cNvSpPr txBox="1"/>
          <p:nvPr/>
        </p:nvSpPr>
        <p:spPr>
          <a:xfrm>
            <a:off x="4924851" y="1600199"/>
            <a:ext cx="6130003" cy="4297680"/>
          </a:xfrm>
          <a:prstGeom prst="rect">
            <a:avLst/>
          </a:prstGeom>
        </p:spPr>
        <p:txBody>
          <a:bodyPr vert="horz" lIns="91440" tIns="45720" rIns="91440" bIns="45720" rtlCol="0" anchor="ctr">
            <a:normAutofit/>
          </a:bodyPr>
          <a:lstStyle/>
          <a:p>
            <a:pPr marL="285750" indent="-228600" defTabSz="914400">
              <a:lnSpc>
                <a:spcPct val="110000"/>
              </a:lnSpc>
              <a:spcAft>
                <a:spcPts val="600"/>
              </a:spcAft>
              <a:buClr>
                <a:schemeClr val="accent1"/>
              </a:buClr>
              <a:buSzPct val="100000"/>
              <a:buFont typeface="Arial" panose="020B0604020202020204" pitchFamily="34" charset="0"/>
              <a:buChar char="•"/>
            </a:pPr>
            <a:r>
              <a:rPr lang="en-US" sz="1700" dirty="0"/>
              <a:t>Basically, a (S, A)-tuple’s new q-value depends on its old q-value, the immediate reward received for the action and the maximum q-value achievable in the following state.</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700" dirty="0"/>
              <a:t>So a (S, A)-pair’s q-value indirectly depends on all its successors’ q-values, which is expressed in the recursive function definition.</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700" dirty="0"/>
              <a:t>By repeatedly walking through all nodes and transitions, the agent can update any (S, A)-pairs q-value, while the results of good and bad actions are slowly “backpropagated” from terminal nodes to early nodes.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700" dirty="0"/>
              <a:t>The agent ends up with a table mapping states and actions to q-values, so that given any state, the best action can be picked by choosing the highest respective q-value.</a:t>
            </a:r>
          </a:p>
          <a:p>
            <a:pPr indent="-228600" defTabSz="914400">
              <a:lnSpc>
                <a:spcPct val="110000"/>
              </a:lnSpc>
              <a:spcAft>
                <a:spcPts val="600"/>
              </a:spcAft>
              <a:buClr>
                <a:schemeClr val="accent1"/>
              </a:buClr>
              <a:buSzPct val="100000"/>
              <a:buFont typeface="Arial" panose="020B0604020202020204" pitchFamily="34" charset="0"/>
              <a:buChar char="•"/>
            </a:pPr>
            <a:endParaRPr lang="en-US" sz="1700" dirty="0"/>
          </a:p>
        </p:txBody>
      </p:sp>
    </p:spTree>
    <p:extLst>
      <p:ext uri="{BB962C8B-B14F-4D97-AF65-F5344CB8AC3E}">
        <p14:creationId xmlns:p14="http://schemas.microsoft.com/office/powerpoint/2010/main" val="221656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4EA95-8372-4180-9F66-C6CF44EB4A5F}"/>
              </a:ext>
            </a:extLst>
          </p:cNvPr>
          <p:cNvSpPr>
            <a:spLocks noGrp="1"/>
          </p:cNvSpPr>
          <p:nvPr>
            <p:ph type="title"/>
          </p:nvPr>
        </p:nvSpPr>
        <p:spPr>
          <a:xfrm>
            <a:off x="1451579" y="804519"/>
            <a:ext cx="9603275" cy="1049235"/>
          </a:xfrm>
        </p:spPr>
        <p:txBody>
          <a:bodyPr>
            <a:normAutofit/>
          </a:bodyPr>
          <a:lstStyle/>
          <a:p>
            <a:r>
              <a:rPr lang="en-US"/>
              <a:t>Q-Learning Algorithm</a:t>
            </a:r>
          </a:p>
        </p:txBody>
      </p:sp>
      <p:sp>
        <p:nvSpPr>
          <p:cNvPr id="4" name="Slide Number Placeholder 3">
            <a:extLst>
              <a:ext uri="{FF2B5EF4-FFF2-40B4-BE49-F238E27FC236}">
                <a16:creationId xmlns:a16="http://schemas.microsoft.com/office/drawing/2014/main" id="{65085CD0-70B7-466E-8F3C-3086C0F73CF3}"/>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5E41CA5C-5BB7-4214-8CBF-3017139C5F08}" type="slidenum">
              <a:rPr lang="en-US"/>
              <a:pPr>
                <a:lnSpc>
                  <a:spcPct val="90000"/>
                </a:lnSpc>
                <a:spcAft>
                  <a:spcPts val="600"/>
                </a:spcAft>
              </a:pPr>
              <a:t>9</a:t>
            </a:fld>
            <a:endParaRPr lang="en-US"/>
          </a:p>
        </p:txBody>
      </p:sp>
      <p:cxnSp>
        <p:nvCxnSpPr>
          <p:cNvPr id="26" name="Straight Connector 25">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 name="Content Placeholder 2">
            <a:extLst>
              <a:ext uri="{FF2B5EF4-FFF2-40B4-BE49-F238E27FC236}">
                <a16:creationId xmlns:a16="http://schemas.microsoft.com/office/drawing/2014/main" id="{8DC6ABE3-2B81-43FF-84A8-9B513CAB958F}"/>
              </a:ext>
            </a:extLst>
          </p:cNvPr>
          <p:cNvGraphicFramePr>
            <a:graphicFrameLocks noGrp="1"/>
          </p:cNvGraphicFramePr>
          <p:nvPr>
            <p:ph idx="1"/>
            <p:extLst>
              <p:ext uri="{D42A27DB-BD31-4B8C-83A1-F6EECF244321}">
                <p14:modId xmlns:p14="http://schemas.microsoft.com/office/powerpoint/2010/main" val="2893466513"/>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1457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3301</TotalTime>
  <Words>841</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   Final Project</vt:lpstr>
      <vt:lpstr>Final Project on Cartpole using Q learning </vt:lpstr>
      <vt:lpstr>Contents</vt:lpstr>
      <vt:lpstr>Introduction</vt:lpstr>
      <vt:lpstr>Goal</vt:lpstr>
      <vt:lpstr>Methodology</vt:lpstr>
      <vt:lpstr>Approach</vt:lpstr>
      <vt:lpstr>PowerPoint Presentation</vt:lpstr>
      <vt:lpstr>Q-Learning Algorithm</vt:lpstr>
      <vt:lpstr> </vt:lpstr>
      <vt:lpstr>PowerPoint Presentation</vt:lpstr>
      <vt:lpstr>Evaluation/Result</vt:lpstr>
      <vt:lpstr>Graph</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on Cartpole using Q learning </dc:title>
  <dc:creator>Edupunoor Chitrala, Ramu Dinesh</dc:creator>
  <cp:lastModifiedBy>Edupunoor Chitrala, Ramu Dinesh</cp:lastModifiedBy>
  <cp:revision>14</cp:revision>
  <dcterms:created xsi:type="dcterms:W3CDTF">2020-05-08T03:54:14Z</dcterms:created>
  <dcterms:modified xsi:type="dcterms:W3CDTF">2020-05-11T04:09:49Z</dcterms:modified>
</cp:coreProperties>
</file>