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8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336"/>
    <a:srgbClr val="FF632C"/>
    <a:srgbClr val="FE7F52"/>
    <a:srgbClr val="A4D98D"/>
    <a:srgbClr val="FF6B37"/>
    <a:srgbClr val="E7EFE1"/>
    <a:srgbClr val="FBA78D"/>
    <a:srgbClr val="FFC2CB"/>
    <a:srgbClr val="88B375"/>
    <a:srgbClr val="3D5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66" d="100"/>
          <a:sy n="66" d="100"/>
        </p:scale>
        <p:origin x="4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3BD0-05CA-4B6F-A0FD-BB1F9AF370E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EEC2-B244-4E13-A5C3-E9D8A4E2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incin" descr="A picture containing brass, cup, dark, table&#10;&#10;Description automatically generated">
            <a:extLst>
              <a:ext uri="{FF2B5EF4-FFF2-40B4-BE49-F238E27FC236}">
                <a16:creationId xmlns:a16="http://schemas.microsoft.com/office/drawing/2014/main" id="{0D30E57E-DA49-4928-9983-4F638259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9" y="1400867"/>
            <a:ext cx="6464127" cy="4040079"/>
          </a:xfrm>
          <a:prstGeom prst="rect">
            <a:avLst/>
          </a:prstGeom>
        </p:spPr>
      </p:pic>
      <p:sp>
        <p:nvSpPr>
          <p:cNvPr id="69" name="bg">
            <a:extLst>
              <a:ext uri="{FF2B5EF4-FFF2-40B4-BE49-F238E27FC236}">
                <a16:creationId xmlns:a16="http://schemas.microsoft.com/office/drawing/2014/main" id="{F6580CA0-F811-4C59-BB70-831DDF077E2A}"/>
              </a:ext>
            </a:extLst>
          </p:cNvPr>
          <p:cNvSpPr/>
          <p:nvPr/>
        </p:nvSpPr>
        <p:spPr>
          <a:xfrm>
            <a:off x="3446399" y="0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g Hitam">
            <a:extLst>
              <a:ext uri="{FF2B5EF4-FFF2-40B4-BE49-F238E27FC236}">
                <a16:creationId xmlns:a16="http://schemas.microsoft.com/office/drawing/2014/main" id="{5256823C-3A90-49EA-9909-B6F58972E5EC}"/>
              </a:ext>
            </a:extLst>
          </p:cNvPr>
          <p:cNvSpPr/>
          <p:nvPr/>
        </p:nvSpPr>
        <p:spPr>
          <a:xfrm rot="10800000">
            <a:off x="0" y="0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ackground Cosyi'in">
            <a:extLst>
              <a:ext uri="{FF2B5EF4-FFF2-40B4-BE49-F238E27FC236}">
                <a16:creationId xmlns:a16="http://schemas.microsoft.com/office/drawing/2014/main" id="{4A8BE04F-1619-4CA6-9432-2C713EAA70E2}"/>
              </a:ext>
            </a:extLst>
          </p:cNvPr>
          <p:cNvSpPr/>
          <p:nvPr/>
        </p:nvSpPr>
        <p:spPr>
          <a:xfrm>
            <a:off x="-15950" y="3079569"/>
            <a:ext cx="1792611" cy="698863"/>
          </a:xfrm>
          <a:prstGeom prst="rect">
            <a:avLst/>
          </a:prstGeom>
          <a:solidFill>
            <a:srgbClr val="A4D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D59D"/>
              </a:solidFill>
            </a:endParaRPr>
          </a:p>
        </p:txBody>
      </p:sp>
      <p:sp>
        <p:nvSpPr>
          <p:cNvPr id="53" name="Garis Cosyi'in">
            <a:extLst>
              <a:ext uri="{FF2B5EF4-FFF2-40B4-BE49-F238E27FC236}">
                <a16:creationId xmlns:a16="http://schemas.microsoft.com/office/drawing/2014/main" id="{90019317-2B22-41A9-9F41-3D8AFFD03CFB}"/>
              </a:ext>
            </a:extLst>
          </p:cNvPr>
          <p:cNvSpPr/>
          <p:nvPr/>
        </p:nvSpPr>
        <p:spPr>
          <a:xfrm>
            <a:off x="-2120737" y="3147061"/>
            <a:ext cx="3867746" cy="57002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Background Alma">
            <a:extLst>
              <a:ext uri="{FF2B5EF4-FFF2-40B4-BE49-F238E27FC236}">
                <a16:creationId xmlns:a16="http://schemas.microsoft.com/office/drawing/2014/main" id="{8D0DF371-1C03-4B22-9E3E-C84DC896B090}"/>
              </a:ext>
            </a:extLst>
          </p:cNvPr>
          <p:cNvSpPr/>
          <p:nvPr/>
        </p:nvSpPr>
        <p:spPr>
          <a:xfrm>
            <a:off x="5314510" y="3079569"/>
            <a:ext cx="1543489" cy="698863"/>
          </a:xfrm>
          <a:prstGeom prst="rect">
            <a:avLst/>
          </a:prstGeom>
          <a:solidFill>
            <a:srgbClr val="A4D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D59D"/>
              </a:solidFill>
            </a:endParaRPr>
          </a:p>
        </p:txBody>
      </p:sp>
      <p:sp>
        <p:nvSpPr>
          <p:cNvPr id="16" name="Garis Alma">
            <a:extLst>
              <a:ext uri="{FF2B5EF4-FFF2-40B4-BE49-F238E27FC236}">
                <a16:creationId xmlns:a16="http://schemas.microsoft.com/office/drawing/2014/main" id="{B47D5313-9DAB-43F3-8B86-FF3D2F68BF10}"/>
              </a:ext>
            </a:extLst>
          </p:cNvPr>
          <p:cNvSpPr/>
          <p:nvPr/>
        </p:nvSpPr>
        <p:spPr>
          <a:xfrm>
            <a:off x="5325628" y="3147061"/>
            <a:ext cx="3332856" cy="57002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gkaran">
            <a:extLst>
              <a:ext uri="{FF2B5EF4-FFF2-40B4-BE49-F238E27FC236}">
                <a16:creationId xmlns:a16="http://schemas.microsoft.com/office/drawing/2014/main" id="{0FC70E11-C575-4EB1-B128-EEBEC0DE270F}"/>
              </a:ext>
            </a:extLst>
          </p:cNvPr>
          <p:cNvSpPr/>
          <p:nvPr/>
        </p:nvSpPr>
        <p:spPr>
          <a:xfrm>
            <a:off x="1613762" y="1529233"/>
            <a:ext cx="3839966" cy="3817625"/>
          </a:xfrm>
          <a:prstGeom prst="ellipse">
            <a:avLst/>
          </a:prstGeom>
          <a:solidFill>
            <a:srgbClr val="A4D9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engantin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5BF1CFF-71E0-496D-B3C0-C7BC11EDF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49" t="-4479" r="-6956" b="11963"/>
          <a:stretch/>
        </p:blipFill>
        <p:spPr>
          <a:xfrm>
            <a:off x="1579766" y="1407449"/>
            <a:ext cx="3952068" cy="3938698"/>
          </a:xfrm>
          <a:prstGeom prst="ellipse">
            <a:avLst/>
          </a:prstGeom>
        </p:spPr>
      </p:pic>
      <p:pic>
        <p:nvPicPr>
          <p:cNvPr id="29" name="Picture 28" descr="A close up of a plant&#10;&#10;Description automatically generated">
            <a:extLst>
              <a:ext uri="{FF2B5EF4-FFF2-40B4-BE49-F238E27FC236}">
                <a16:creationId xmlns:a16="http://schemas.microsoft.com/office/drawing/2014/main" id="{17A67853-F0C9-4042-A786-01D8909B43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0467">
            <a:off x="-873736" y="-980053"/>
            <a:ext cx="2321461" cy="2189279"/>
          </a:xfrm>
          <a:prstGeom prst="rect">
            <a:avLst/>
          </a:prstGeom>
        </p:spPr>
      </p:pic>
      <p:pic>
        <p:nvPicPr>
          <p:cNvPr id="31" name="Picture 30" descr="A close up of a tree&#10;&#10;Description automatically generated">
            <a:extLst>
              <a:ext uri="{FF2B5EF4-FFF2-40B4-BE49-F238E27FC236}">
                <a16:creationId xmlns:a16="http://schemas.microsoft.com/office/drawing/2014/main" id="{0FCE0B9B-89B1-447C-99D5-58F8F8431D4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3936">
            <a:off x="4913744" y="5338733"/>
            <a:ext cx="2577566" cy="2974114"/>
          </a:xfrm>
          <a:prstGeom prst="rect">
            <a:avLst/>
          </a:prstGeom>
        </p:spPr>
      </p:pic>
      <p:pic>
        <p:nvPicPr>
          <p:cNvPr id="33" name="Picture 32" descr="A picture containing looking, sitting, table, water&#10;&#10;Description automatically generated">
            <a:extLst>
              <a:ext uri="{FF2B5EF4-FFF2-40B4-BE49-F238E27FC236}">
                <a16:creationId xmlns:a16="http://schemas.microsoft.com/office/drawing/2014/main" id="{6F86F7E7-9C06-4FA9-A091-EFA12E7FD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01" y="7117326"/>
            <a:ext cx="1148338" cy="1338352"/>
          </a:xfrm>
          <a:prstGeom prst="rect">
            <a:avLst/>
          </a:prstGeom>
        </p:spPr>
      </p:pic>
      <p:pic>
        <p:nvPicPr>
          <p:cNvPr id="35" name="Picture 34" descr="A close up&#10;&#10;Description automatically generated">
            <a:extLst>
              <a:ext uri="{FF2B5EF4-FFF2-40B4-BE49-F238E27FC236}">
                <a16:creationId xmlns:a16="http://schemas.microsoft.com/office/drawing/2014/main" id="{8D5771C7-4F6C-4D08-A2EF-39EDB0B20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5" y="7552124"/>
            <a:ext cx="1346613" cy="941803"/>
          </a:xfrm>
          <a:prstGeom prst="rect">
            <a:avLst/>
          </a:prstGeom>
        </p:spPr>
      </p:pic>
      <p:pic>
        <p:nvPicPr>
          <p:cNvPr id="37" name="Picture 36" descr="A close up of a plant&#10;&#10;Description automatically generated">
            <a:extLst>
              <a:ext uri="{FF2B5EF4-FFF2-40B4-BE49-F238E27FC236}">
                <a16:creationId xmlns:a16="http://schemas.microsoft.com/office/drawing/2014/main" id="{D1FC0FC6-8F4C-4335-9A45-443CE7BDA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6" y="-1579706"/>
            <a:ext cx="2280154" cy="1396181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01B660A8-1CE6-4FDA-86F7-C3361023E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89" y="7768543"/>
            <a:ext cx="2123188" cy="1024418"/>
          </a:xfrm>
          <a:prstGeom prst="rect">
            <a:avLst/>
          </a:prstGeom>
        </p:spPr>
      </p:pic>
      <p:pic>
        <p:nvPicPr>
          <p:cNvPr id="56" name="Picture 55" descr="A close up of a tree&#10;&#10;Description automatically generated">
            <a:extLst>
              <a:ext uri="{FF2B5EF4-FFF2-40B4-BE49-F238E27FC236}">
                <a16:creationId xmlns:a16="http://schemas.microsoft.com/office/drawing/2014/main" id="{0AE31896-F535-4AF2-84E9-93228B6C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80" y="5264803"/>
            <a:ext cx="1463528" cy="1688687"/>
          </a:xfrm>
          <a:prstGeom prst="rect">
            <a:avLst/>
          </a:prstGeom>
        </p:spPr>
      </p:pic>
      <p:sp>
        <p:nvSpPr>
          <p:cNvPr id="75" name="The Wedding">
            <a:extLst>
              <a:ext uri="{FF2B5EF4-FFF2-40B4-BE49-F238E27FC236}">
                <a16:creationId xmlns:a16="http://schemas.microsoft.com/office/drawing/2014/main" id="{B184EF50-CD0C-45ED-8C02-6C283C896132}"/>
              </a:ext>
            </a:extLst>
          </p:cNvPr>
          <p:cNvSpPr txBox="1"/>
          <p:nvPr/>
        </p:nvSpPr>
        <p:spPr>
          <a:xfrm>
            <a:off x="1401490" y="668788"/>
            <a:ext cx="405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acific Again" pitchFamily="2" charset="0"/>
              </a:rPr>
              <a:t>The </a:t>
            </a:r>
            <a:r>
              <a:rPr lang="en-US" sz="3200" dirty="0">
                <a:latin typeface="Pacific Again" pitchFamily="2" charset="0"/>
              </a:rPr>
              <a:t>Wedding</a:t>
            </a:r>
            <a:endParaRPr lang="en-US" sz="4000" dirty="0">
              <a:latin typeface="Pacific Again" pitchFamily="2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71D4729-5F45-4590-A352-39E7022986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53" y="4173717"/>
            <a:ext cx="1961147" cy="26987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FA81DEC-F51D-4547-A3A4-A3089B882FD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54656" y="-1"/>
            <a:ext cx="1521259" cy="2093451"/>
          </a:xfrm>
          <a:prstGeom prst="rect">
            <a:avLst/>
          </a:prstGeom>
        </p:spPr>
      </p:pic>
      <p:pic>
        <p:nvPicPr>
          <p:cNvPr id="74" name="Picture 73" descr="A close up&#10;&#10;Description automatically generated">
            <a:extLst>
              <a:ext uri="{FF2B5EF4-FFF2-40B4-BE49-F238E27FC236}">
                <a16:creationId xmlns:a16="http://schemas.microsoft.com/office/drawing/2014/main" id="{D904774F-BD50-43C6-BFD7-9FC056C951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3471">
            <a:off x="1315690" y="675248"/>
            <a:ext cx="677909" cy="474120"/>
          </a:xfrm>
          <a:prstGeom prst="rect">
            <a:avLst/>
          </a:prstGeom>
        </p:spPr>
      </p:pic>
      <p:pic>
        <p:nvPicPr>
          <p:cNvPr id="79" name="Picture 78" descr="A close up&#10;&#10;Description automatically generated">
            <a:extLst>
              <a:ext uri="{FF2B5EF4-FFF2-40B4-BE49-F238E27FC236}">
                <a16:creationId xmlns:a16="http://schemas.microsoft.com/office/drawing/2014/main" id="{DDE28F58-404E-4871-B557-57A30A576A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529" flipH="1">
            <a:off x="4946918" y="653772"/>
            <a:ext cx="677908" cy="4741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CD4522-A138-433E-9036-4A5E8D75E347}"/>
              </a:ext>
            </a:extLst>
          </p:cNvPr>
          <p:cNvCxnSpPr>
            <a:cxnSpLocks/>
          </p:cNvCxnSpPr>
          <p:nvPr/>
        </p:nvCxnSpPr>
        <p:spPr>
          <a:xfrm>
            <a:off x="2353235" y="2383987"/>
            <a:ext cx="231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1F1EB1-A4F6-4960-A5BC-5BDC0F623C43}"/>
              </a:ext>
            </a:extLst>
          </p:cNvPr>
          <p:cNvCxnSpPr>
            <a:cxnSpLocks/>
          </p:cNvCxnSpPr>
          <p:nvPr/>
        </p:nvCxnSpPr>
        <p:spPr>
          <a:xfrm>
            <a:off x="2353235" y="4298512"/>
            <a:ext cx="231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51FDBE9-BC2E-407C-AA15-83BECBADC7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123435" y="1323480"/>
            <a:ext cx="4578369" cy="4360822"/>
          </a:xfrm>
          <a:prstGeom prst="ellipse">
            <a:avLst/>
          </a:prstGeom>
        </p:spPr>
      </p:pic>
      <p:sp>
        <p:nvSpPr>
          <p:cNvPr id="7" name="Text Informasi">
            <a:extLst>
              <a:ext uri="{FF2B5EF4-FFF2-40B4-BE49-F238E27FC236}">
                <a16:creationId xmlns:a16="http://schemas.microsoft.com/office/drawing/2014/main" id="{4FAA2F2C-6E73-4CC1-8DC1-23B08B103CA8}"/>
              </a:ext>
            </a:extLst>
          </p:cNvPr>
          <p:cNvSpPr txBox="1"/>
          <p:nvPr/>
        </p:nvSpPr>
        <p:spPr>
          <a:xfrm>
            <a:off x="2009600" y="2560216"/>
            <a:ext cx="30483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Tanpa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mengurangi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rasa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hormat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, </a:t>
            </a:r>
          </a:p>
          <a:p>
            <a:pPr algn="ctr"/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Kami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ingin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mengundang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</a:p>
          <a:p>
            <a:pPr algn="ctr"/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Bapak/Ibu/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Saudara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(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i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)</a:t>
            </a:r>
          </a:p>
          <a:p>
            <a:pPr algn="ctr"/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Untuk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menghadiri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</a:p>
          <a:p>
            <a:pPr algn="ctr"/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acara </a:t>
            </a:r>
            <a:r>
              <a:rPr lang="en-US" sz="2000" dirty="0" err="1">
                <a:latin typeface="Adobe Naskh Medium" panose="01010101010101010101" pitchFamily="50" charset="-78"/>
                <a:cs typeface="Adobe Naskh Medium" panose="01010101010101010101" pitchFamily="50" charset="-78"/>
              </a:rPr>
              <a:t>Akad</a:t>
            </a:r>
            <a:r>
              <a:rPr lang="en-US" sz="2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Nikah kami</a:t>
            </a:r>
          </a:p>
        </p:txBody>
      </p:sp>
      <p:sp>
        <p:nvSpPr>
          <p:cNvPr id="76" name="Cosyi'in">
            <a:extLst>
              <a:ext uri="{FF2B5EF4-FFF2-40B4-BE49-F238E27FC236}">
                <a16:creationId xmlns:a16="http://schemas.microsoft.com/office/drawing/2014/main" id="{F12B372D-278F-40E8-8217-4450F760B455}"/>
              </a:ext>
            </a:extLst>
          </p:cNvPr>
          <p:cNvSpPr txBox="1"/>
          <p:nvPr/>
        </p:nvSpPr>
        <p:spPr>
          <a:xfrm>
            <a:off x="5478119" y="3232121"/>
            <a:ext cx="1381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Pacific Again" pitchFamily="2" charset="0"/>
              </a:rPr>
              <a:t>Chosyi'in</a:t>
            </a:r>
            <a:endParaRPr lang="en-US" sz="2800" dirty="0">
              <a:latin typeface="Pacific Again" pitchFamily="2" charset="0"/>
            </a:endParaRPr>
          </a:p>
        </p:txBody>
      </p:sp>
      <p:sp>
        <p:nvSpPr>
          <p:cNvPr id="77" name="Alma">
            <a:extLst>
              <a:ext uri="{FF2B5EF4-FFF2-40B4-BE49-F238E27FC236}">
                <a16:creationId xmlns:a16="http://schemas.microsoft.com/office/drawing/2014/main" id="{B03EE166-0EA4-4A3F-AE94-F8B3FFDEFFD0}"/>
              </a:ext>
            </a:extLst>
          </p:cNvPr>
          <p:cNvSpPr txBox="1"/>
          <p:nvPr/>
        </p:nvSpPr>
        <p:spPr>
          <a:xfrm>
            <a:off x="6050" y="3191245"/>
            <a:ext cx="117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cific Again" pitchFamily="2" charset="0"/>
              </a:rPr>
              <a:t>Alma</a:t>
            </a:r>
          </a:p>
        </p:txBody>
      </p:sp>
    </p:spTree>
    <p:extLst>
      <p:ext uri="{BB962C8B-B14F-4D97-AF65-F5344CB8AC3E}">
        <p14:creationId xmlns:p14="http://schemas.microsoft.com/office/powerpoint/2010/main" val="14400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36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36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6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360" fill="hold">
                                          <p:stCondLst>
                                            <p:cond delay="144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7" dur="1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380" fill="hold">
                                          <p:stCondLst>
                                            <p:cond delay="3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9" dur="380" fill="hold">
                                          <p:stCondLst>
                                            <p:cond delay="7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380" fill="hold">
                                          <p:stCondLst>
                                            <p:cond delay="1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1" dur="380" fill="hold">
                                          <p:stCondLst>
                                            <p:cond delay="15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3" grpId="0" animBg="1"/>
      <p:bldP spid="53" grpId="1" animBg="1"/>
      <p:bldP spid="11" grpId="0" animBg="1"/>
      <p:bldP spid="11" grpId="1" animBg="1"/>
      <p:bldP spid="16" grpId="0" animBg="1"/>
      <p:bldP spid="16" grpId="1" animBg="1"/>
      <p:bldP spid="18" grpId="0" animBg="1"/>
      <p:bldP spid="18" grpId="1" animBg="1"/>
      <p:bldP spid="75" grpId="0"/>
      <p:bldP spid="7" grpId="0"/>
      <p:bldP spid="7" grpId="1"/>
      <p:bldP spid="76" grpId="0"/>
      <p:bldP spid="76" grpId="1"/>
      <p:bldP spid="77" grpId="0"/>
      <p:bldP spid="7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g">
            <a:extLst>
              <a:ext uri="{FF2B5EF4-FFF2-40B4-BE49-F238E27FC236}">
                <a16:creationId xmlns:a16="http://schemas.microsoft.com/office/drawing/2014/main" id="{F6580CA0-F811-4C59-BB70-831DDF077E2A}"/>
              </a:ext>
            </a:extLst>
          </p:cNvPr>
          <p:cNvSpPr/>
          <p:nvPr/>
        </p:nvSpPr>
        <p:spPr>
          <a:xfrm>
            <a:off x="3446399" y="-3444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g Hitam">
            <a:extLst>
              <a:ext uri="{FF2B5EF4-FFF2-40B4-BE49-F238E27FC236}">
                <a16:creationId xmlns:a16="http://schemas.microsoft.com/office/drawing/2014/main" id="{5256823C-3A90-49EA-9909-B6F58972E5EC}"/>
              </a:ext>
            </a:extLst>
          </p:cNvPr>
          <p:cNvSpPr/>
          <p:nvPr/>
        </p:nvSpPr>
        <p:spPr>
          <a:xfrm rot="10800000">
            <a:off x="0" y="0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engantin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7E2C417-B098-4B6D-B5D3-E22ED5B86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7" t="-2714" r="329" b="-4354"/>
          <a:stretch/>
        </p:blipFill>
        <p:spPr>
          <a:xfrm>
            <a:off x="4766984" y="4181958"/>
            <a:ext cx="2174428" cy="325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9EFD5-8449-4358-9A0C-5F66796A0029}"/>
              </a:ext>
            </a:extLst>
          </p:cNvPr>
          <p:cNvSpPr txBox="1"/>
          <p:nvPr/>
        </p:nvSpPr>
        <p:spPr>
          <a:xfrm>
            <a:off x="1731088" y="2430413"/>
            <a:ext cx="3430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Putri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Bapak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Syamsul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Arifin dan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Ibu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Astuti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maa">
            <a:extLst>
              <a:ext uri="{FF2B5EF4-FFF2-40B4-BE49-F238E27FC236}">
                <a16:creationId xmlns:a16="http://schemas.microsoft.com/office/drawing/2014/main" id="{A817319D-D26C-4347-B911-435B29B6468C}"/>
              </a:ext>
            </a:extLst>
          </p:cNvPr>
          <p:cNvSpPr/>
          <p:nvPr/>
        </p:nvSpPr>
        <p:spPr>
          <a:xfrm>
            <a:off x="1140732" y="1342021"/>
            <a:ext cx="461133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Khalimatus</a:t>
            </a:r>
            <a:r>
              <a:rPr lang="en-US" sz="3200" b="1" dirty="0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Sadiyah</a:t>
            </a:r>
            <a:r>
              <a:rPr lang="en-US" sz="3200" b="1" dirty="0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b="1" dirty="0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(Alma)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EEC583-BB6D-4A35-9E20-A48E28DE315D}"/>
              </a:ext>
            </a:extLst>
          </p:cNvPr>
          <p:cNvSpPr txBox="1"/>
          <p:nvPr/>
        </p:nvSpPr>
        <p:spPr>
          <a:xfrm>
            <a:off x="1785404" y="4697647"/>
            <a:ext cx="3324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Putra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Bapak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Ibu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Chusnia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ojone">
            <a:extLst>
              <a:ext uri="{FF2B5EF4-FFF2-40B4-BE49-F238E27FC236}">
                <a16:creationId xmlns:a16="http://schemas.microsoft.com/office/drawing/2014/main" id="{17C6BCEE-46DB-47FB-B502-E9685A99D6FF}"/>
              </a:ext>
            </a:extLst>
          </p:cNvPr>
          <p:cNvSpPr/>
          <p:nvPr/>
        </p:nvSpPr>
        <p:spPr>
          <a:xfrm>
            <a:off x="2040040" y="4094274"/>
            <a:ext cx="27740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0"/>
                <a:solidFill>
                  <a:srgbClr val="FF63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Chosyi'in</a:t>
            </a:r>
            <a:endParaRPr lang="en-US" sz="3200" b="1" cap="none" spc="0" dirty="0">
              <a:ln w="0"/>
              <a:solidFill>
                <a:srgbClr val="FF63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66CD3D4-B241-4F95-88BE-1449009180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9286" y1="54015" x2="39286" y2="54015"/>
                        <a14:backgroundMark x1="65000" y1="44526" x2="65000" y2="44526"/>
                        <a14:backgroundMark x1="61429" y1="35766" x2="61429" y2="35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12" y="3264617"/>
            <a:ext cx="1225773" cy="70788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0E579F9-7B61-414E-AB44-D05E4DBA78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1893" flipH="1">
            <a:off x="-2876" y="-98358"/>
            <a:ext cx="1146484" cy="157054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9D88C1E-10CE-44A6-89B4-749796ED91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5303">
            <a:off x="523654" y="-292808"/>
            <a:ext cx="847839" cy="10241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2413A2-DCDA-4374-81B6-C1C8A6202B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5145">
            <a:off x="-810943" y="719069"/>
            <a:ext cx="2067889" cy="98466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AD52B05-9AC2-488E-80AB-4823BE7FBF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-158667" y="-242271"/>
            <a:ext cx="901591" cy="10108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BACC914-66B0-4461-AF53-09A89BE8B1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2035">
            <a:off x="5649704" y="6251438"/>
            <a:ext cx="847839" cy="102410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86A9DF5-9920-4570-AC4E-29DDF9485F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9097" flipV="1">
            <a:off x="-386232" y="6288586"/>
            <a:ext cx="1647095" cy="7893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C45C883-2179-4264-8334-5AE60EB26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48577" flipH="1">
            <a:off x="-457826" y="5426529"/>
            <a:ext cx="1146484" cy="157054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7F4667D-BCED-4E47-A091-F22BCB4F0A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1174" flipH="1">
            <a:off x="5746834" y="5380259"/>
            <a:ext cx="2067889" cy="98466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24CF37D-F8BD-4FE1-A803-96F919C15C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0480" flipH="1" flipV="1">
            <a:off x="5830808" y="5611157"/>
            <a:ext cx="1146484" cy="157054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A496B3A-8A3A-44C9-BAA8-BA7FF25713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2849">
            <a:off x="6124132" y="6073308"/>
            <a:ext cx="901591" cy="101087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6A07186-484B-4FC6-B970-4EAA1A5F21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39505" flipH="1">
            <a:off x="5039679" y="-266077"/>
            <a:ext cx="2067889" cy="984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CF55EDD-F313-4287-9A19-02CD0B6762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811" flipV="1">
            <a:off x="5996029" y="-168466"/>
            <a:ext cx="1146484" cy="15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3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g">
            <a:extLst>
              <a:ext uri="{FF2B5EF4-FFF2-40B4-BE49-F238E27FC236}">
                <a16:creationId xmlns:a16="http://schemas.microsoft.com/office/drawing/2014/main" id="{F6580CA0-F811-4C59-BB70-831DDF077E2A}"/>
              </a:ext>
            </a:extLst>
          </p:cNvPr>
          <p:cNvSpPr/>
          <p:nvPr/>
        </p:nvSpPr>
        <p:spPr>
          <a:xfrm>
            <a:off x="3446399" y="-3444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g Hitam">
            <a:extLst>
              <a:ext uri="{FF2B5EF4-FFF2-40B4-BE49-F238E27FC236}">
                <a16:creationId xmlns:a16="http://schemas.microsoft.com/office/drawing/2014/main" id="{5256823C-3A90-49EA-9909-B6F58972E5EC}"/>
              </a:ext>
            </a:extLst>
          </p:cNvPr>
          <p:cNvSpPr/>
          <p:nvPr/>
        </p:nvSpPr>
        <p:spPr>
          <a:xfrm rot="10800000">
            <a:off x="0" y="0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88BBC4-178F-4CB1-AEA4-B736DD11AFB5}"/>
              </a:ext>
            </a:extLst>
          </p:cNvPr>
          <p:cNvGrpSpPr/>
          <p:nvPr/>
        </p:nvGrpSpPr>
        <p:grpSpPr>
          <a:xfrm>
            <a:off x="2818467" y="4774622"/>
            <a:ext cx="1208644" cy="338554"/>
            <a:chOff x="2842077" y="4482270"/>
            <a:chExt cx="1208644" cy="338554"/>
          </a:xfrm>
        </p:grpSpPr>
        <p:sp>
          <p:nvSpPr>
            <p:cNvPr id="62" name="Rounded Rectangle 82">
              <a:extLst>
                <a:ext uri="{FF2B5EF4-FFF2-40B4-BE49-F238E27FC236}">
                  <a16:creationId xmlns:a16="http://schemas.microsoft.com/office/drawing/2014/main" id="{D1898E25-2AE3-4CD3-94C6-BF25DA96A421}"/>
                </a:ext>
              </a:extLst>
            </p:cNvPr>
            <p:cNvSpPr/>
            <p:nvPr/>
          </p:nvSpPr>
          <p:spPr>
            <a:xfrm>
              <a:off x="2842077" y="4529461"/>
              <a:ext cx="1185811" cy="239429"/>
            </a:xfrm>
            <a:prstGeom prst="roundRect">
              <a:avLst>
                <a:gd name="adj" fmla="val 50000"/>
              </a:avLst>
            </a:prstGeom>
            <a:solidFill>
              <a:srgbClr val="3F5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ABEAFE-EF05-42F7-9B9A-5AAF8B5DF76F}"/>
                </a:ext>
              </a:extLst>
            </p:cNvPr>
            <p:cNvSpPr txBox="1"/>
            <p:nvPr/>
          </p:nvSpPr>
          <p:spPr>
            <a:xfrm>
              <a:off x="2860972" y="4482270"/>
              <a:ext cx="11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pc="3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LOKASI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2DE39A-5B53-4CF5-AE8F-918B1FEA1D81}"/>
              </a:ext>
            </a:extLst>
          </p:cNvPr>
          <p:cNvSpPr txBox="1"/>
          <p:nvPr/>
        </p:nvSpPr>
        <p:spPr>
          <a:xfrm>
            <a:off x="2499579" y="521701"/>
            <a:ext cx="18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SAVE THE DATE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653397C-46FD-4683-9C5C-E4E972D12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09" y="343395"/>
            <a:ext cx="394991" cy="3856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2FDCD2-3DB6-484D-B43E-E76BB69B19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60" y="511014"/>
            <a:ext cx="356343" cy="3995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FE9B02C-3F02-4E14-9926-434D4B5E1C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7811" y="343394"/>
            <a:ext cx="422878" cy="3856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DA8E6F7-2F5F-4C79-91A9-820283262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3582" y="511014"/>
            <a:ext cx="356342" cy="39953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7DF3E6F-FDA3-41FD-9AF1-B62E6EBCAC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 flipV="1">
            <a:off x="2474789" y="7527288"/>
            <a:ext cx="1850683" cy="345343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0BF2C28-6A5C-4D68-8AB4-8A0851479992}"/>
              </a:ext>
            </a:extLst>
          </p:cNvPr>
          <p:cNvSpPr txBox="1"/>
          <p:nvPr/>
        </p:nvSpPr>
        <p:spPr>
          <a:xfrm>
            <a:off x="1747204" y="4307347"/>
            <a:ext cx="3418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Candy Beans" panose="02000500000000000000" pitchFamily="2" charset="0"/>
                <a:ea typeface="Adobe Gothic Std B" panose="020B0800000000000000" pitchFamily="34" charset="-128"/>
              </a:rPr>
              <a:t>Pukul</a:t>
            </a:r>
            <a:r>
              <a:rPr lang="en-US" sz="2000" dirty="0">
                <a:latin typeface="Candy Beans" panose="02000500000000000000" pitchFamily="2" charset="0"/>
                <a:ea typeface="Adobe Gothic Std B" panose="020B0800000000000000" pitchFamily="34" charset="-128"/>
              </a:rPr>
              <a:t>  :  09.00 WIB s/d </a:t>
            </a:r>
            <a:r>
              <a:rPr lang="en-US" sz="2000" dirty="0" err="1">
                <a:latin typeface="Candy Beans" panose="02000500000000000000" pitchFamily="2" charset="0"/>
                <a:ea typeface="Adobe Gothic Std B" panose="020B0800000000000000" pitchFamily="34" charset="-128"/>
              </a:rPr>
              <a:t>Selesai</a:t>
            </a:r>
            <a:endParaRPr lang="en-US" sz="2000" dirty="0">
              <a:latin typeface="Candy Beans" panose="020005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78DE1C-8262-47AB-84F2-90C8930E19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 flipV="1">
            <a:off x="2512642" y="1108858"/>
            <a:ext cx="1850683" cy="34534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1E7A1A1-5E8D-40F7-AB99-48D10F0F6D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>
            <a:off x="2512642" y="1673799"/>
            <a:ext cx="1850683" cy="34534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A7C38D8-8732-47C8-922E-373474B81295}"/>
              </a:ext>
            </a:extLst>
          </p:cNvPr>
          <p:cNvSpPr txBox="1"/>
          <p:nvPr/>
        </p:nvSpPr>
        <p:spPr>
          <a:xfrm>
            <a:off x="2519775" y="1395277"/>
            <a:ext cx="18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AKAD NIKAH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E1CE40-89FC-4936-AA89-161012598DAF}"/>
              </a:ext>
            </a:extLst>
          </p:cNvPr>
          <p:cNvSpPr txBox="1"/>
          <p:nvPr/>
        </p:nvSpPr>
        <p:spPr>
          <a:xfrm>
            <a:off x="2527252" y="5135244"/>
            <a:ext cx="3579121" cy="1352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Bertempat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kediaman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mempelai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wanita</a:t>
            </a:r>
            <a:endParaRPr lang="en-US" sz="1400" dirty="0">
              <a:latin typeface="Candy Beans" panose="020005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JL. Raya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Kepulungan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1 RT 03/RW 07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Desa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Kepulungan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Kec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Gempol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Pasuruan</a:t>
            </a:r>
            <a:endParaRPr lang="en-US" sz="1400" dirty="0">
              <a:latin typeface="Candy Beans" panose="020005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(Utara RS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Asih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  <a:cs typeface="Times New Roman" panose="02020603050405020304" pitchFamily="18" charset="0"/>
              </a:rPr>
              <a:t>Abyakta</a:t>
            </a:r>
            <a:r>
              <a:rPr lang="en-US" sz="1400" dirty="0">
                <a:latin typeface="Candy Beans" panose="02000500000000000000" pitchFamily="2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9A36073-CC72-422A-8A30-907FCDAE9F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1893" flipH="1">
            <a:off x="186584" y="-272599"/>
            <a:ext cx="1146484" cy="157054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FA2FAAF-9014-4483-8298-9B0FFCAB93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5303">
            <a:off x="642628" y="-399604"/>
            <a:ext cx="847839" cy="10241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8D813B1-5769-4D01-B095-EFD40AF9A0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65145">
            <a:off x="-728457" y="643474"/>
            <a:ext cx="2067889" cy="98466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E8CC53B-16D0-4227-8399-49BB834C0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-158667" y="-242271"/>
            <a:ext cx="901591" cy="101087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3DC0234-474B-472D-B9ED-738429D2F6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7404">
            <a:off x="5475520" y="-272598"/>
            <a:ext cx="1208570" cy="157054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E518D31-0117-4168-B3FB-B44092D388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3406">
            <a:off x="5297508" y="-282794"/>
            <a:ext cx="847839" cy="102410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11CB360-B2D2-408B-84A8-286206DEE0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6442" flipV="1">
            <a:off x="5262814" y="721865"/>
            <a:ext cx="2067889" cy="9910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332DA0D-56B3-4205-B47B-73A707A7CF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6" y="-213562"/>
            <a:ext cx="901591" cy="101087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5D59DEA-691C-4AA0-86C0-DCC7B15C4CF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9551" flipV="1">
            <a:off x="-403801" y="6185568"/>
            <a:ext cx="1485455" cy="71189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CB09E95-C98C-402D-9110-553CB0F6CA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3997" flipH="1">
            <a:off x="-415741" y="5512323"/>
            <a:ext cx="1146484" cy="157054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224F950-745B-4B77-A7CA-3FAD34ADA9B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4965">
            <a:off x="5606080" y="6295830"/>
            <a:ext cx="1585220" cy="75069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07DB24-2C3A-4252-870E-A5DD95CD0C5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7267">
            <a:off x="5842178" y="5241747"/>
            <a:ext cx="1412132" cy="1938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27ECA4-9C86-42F0-854C-8DF8CED3AFD9}"/>
              </a:ext>
            </a:extLst>
          </p:cNvPr>
          <p:cNvSpPr txBox="1"/>
          <p:nvPr/>
        </p:nvSpPr>
        <p:spPr>
          <a:xfrm>
            <a:off x="3004527" y="2250427"/>
            <a:ext cx="84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ndy Beans" panose="02000500000000000000" pitchFamily="2" charset="0"/>
              </a:rPr>
              <a:t>RABU</a:t>
            </a:r>
            <a:endParaRPr lang="en-US" sz="1600" dirty="0">
              <a:latin typeface="Candy Beans" panose="02000500000000000000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8711D1-88BB-4B20-B869-FF9F32733B1A}"/>
              </a:ext>
            </a:extLst>
          </p:cNvPr>
          <p:cNvSpPr txBox="1"/>
          <p:nvPr/>
        </p:nvSpPr>
        <p:spPr>
          <a:xfrm>
            <a:off x="2656758" y="3529737"/>
            <a:ext cx="159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ndy Beans" panose="02000500000000000000" pitchFamily="2" charset="0"/>
              </a:rPr>
              <a:t>Agustus</a:t>
            </a:r>
            <a:r>
              <a:rPr lang="en-US" sz="1600" dirty="0">
                <a:latin typeface="Candy Beans" panose="02000500000000000000" pitchFamily="2" charset="0"/>
              </a:rPr>
              <a:t>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B48563-0665-43C5-82F1-316DAF064CA9}"/>
              </a:ext>
            </a:extLst>
          </p:cNvPr>
          <p:cNvSpPr txBox="1"/>
          <p:nvPr/>
        </p:nvSpPr>
        <p:spPr>
          <a:xfrm>
            <a:off x="2946019" y="2560281"/>
            <a:ext cx="957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Candy Beans" panose="02000500000000000000" pitchFamily="2" charset="0"/>
              </a:rPr>
              <a:t>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E0961-CC75-4A7D-8C5F-E8DFE3DBBE7F}"/>
              </a:ext>
            </a:extLst>
          </p:cNvPr>
          <p:cNvSpPr/>
          <p:nvPr/>
        </p:nvSpPr>
        <p:spPr>
          <a:xfrm>
            <a:off x="2421958" y="2103657"/>
            <a:ext cx="2014083" cy="2014083"/>
          </a:xfrm>
          <a:prstGeom prst="ellipse">
            <a:avLst/>
          </a:prstGeom>
          <a:noFill/>
          <a:ln w="57150">
            <a:solidFill>
              <a:srgbClr val="3F5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Barcode" descr="A picture containing crossword, indoor, clock&#10;&#10;Description automatically generated">
            <a:extLst>
              <a:ext uri="{FF2B5EF4-FFF2-40B4-BE49-F238E27FC236}">
                <a16:creationId xmlns:a16="http://schemas.microsoft.com/office/drawing/2014/main" id="{1D376B5D-166C-48FA-8D95-A0BC7E1FA6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63" y="5160220"/>
            <a:ext cx="1304496" cy="1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5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6" grpId="0"/>
      <p:bldP spid="54" grpId="0"/>
      <p:bldP spid="61" grpId="0"/>
      <p:bldP spid="15" grpId="0"/>
      <p:bldP spid="104" grpId="0"/>
      <p:bldP spid="105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engantin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84D6E24-25AE-48A9-A98C-067E6391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7" t="-2714" r="329" b="-4354"/>
          <a:stretch/>
        </p:blipFill>
        <p:spPr>
          <a:xfrm>
            <a:off x="4766984" y="4087769"/>
            <a:ext cx="2174428" cy="3251694"/>
          </a:xfrm>
          <a:prstGeom prst="rect">
            <a:avLst/>
          </a:prstGeom>
        </p:spPr>
      </p:pic>
      <p:sp>
        <p:nvSpPr>
          <p:cNvPr id="69" name="bg">
            <a:extLst>
              <a:ext uri="{FF2B5EF4-FFF2-40B4-BE49-F238E27FC236}">
                <a16:creationId xmlns:a16="http://schemas.microsoft.com/office/drawing/2014/main" id="{F6580CA0-F811-4C59-BB70-831DDF077E2A}"/>
              </a:ext>
            </a:extLst>
          </p:cNvPr>
          <p:cNvSpPr/>
          <p:nvPr/>
        </p:nvSpPr>
        <p:spPr>
          <a:xfrm>
            <a:off x="3446399" y="-3444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g Hitam">
            <a:extLst>
              <a:ext uri="{FF2B5EF4-FFF2-40B4-BE49-F238E27FC236}">
                <a16:creationId xmlns:a16="http://schemas.microsoft.com/office/drawing/2014/main" id="{5256823C-3A90-49EA-9909-B6F58972E5EC}"/>
              </a:ext>
            </a:extLst>
          </p:cNvPr>
          <p:cNvSpPr/>
          <p:nvPr/>
        </p:nvSpPr>
        <p:spPr>
          <a:xfrm rot="10800000">
            <a:off x="0" y="0"/>
            <a:ext cx="344787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7DF3E6F-FDA3-41FD-9AF1-B62E6EBCAC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 flipV="1">
            <a:off x="2474789" y="7527288"/>
            <a:ext cx="1850683" cy="34534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1E7A1A1-5E8D-40F7-AB99-48D10F0F6D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 rot="10800000">
            <a:off x="1693976" y="1862312"/>
            <a:ext cx="3568713" cy="615346"/>
          </a:xfrm>
          <a:prstGeom prst="rect">
            <a:avLst/>
          </a:prstGeom>
        </p:spPr>
      </p:pic>
      <p:sp>
        <p:nvSpPr>
          <p:cNvPr id="54" name="Sahabat">
            <a:extLst>
              <a:ext uri="{FF2B5EF4-FFF2-40B4-BE49-F238E27FC236}">
                <a16:creationId xmlns:a16="http://schemas.microsoft.com/office/drawing/2014/main" id="{FA7C38D8-8732-47C8-922E-373474B81295}"/>
              </a:ext>
            </a:extLst>
          </p:cNvPr>
          <p:cNvSpPr txBox="1"/>
          <p:nvPr/>
        </p:nvSpPr>
        <p:spPr>
          <a:xfrm>
            <a:off x="2030334" y="1068680"/>
            <a:ext cx="279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ndy Beans" panose="02000500000000000000" pitchFamily="2" charset="0"/>
                <a:cs typeface="Aharoni" panose="020B0604020202020204" pitchFamily="2" charset="-79"/>
              </a:rPr>
              <a:t>PESAN SINGKAT </a:t>
            </a:r>
          </a:p>
          <a:p>
            <a:pPr algn="ctr"/>
            <a:r>
              <a:rPr lang="en-US" dirty="0">
                <a:latin typeface="Candy Beans" panose="02000500000000000000" pitchFamily="2" charset="0"/>
                <a:cs typeface="Aharoni" panose="020B0604020202020204" pitchFamily="2" charset="-79"/>
              </a:rPr>
              <a:t>UNTUK SAHABAT SEKALIAN</a:t>
            </a:r>
          </a:p>
        </p:txBody>
      </p:sp>
      <p:sp>
        <p:nvSpPr>
          <p:cNvPr id="120" name="QS AR Rum">
            <a:extLst>
              <a:ext uri="{FF2B5EF4-FFF2-40B4-BE49-F238E27FC236}">
                <a16:creationId xmlns:a16="http://schemas.microsoft.com/office/drawing/2014/main" id="{F813F895-8B4C-49DB-AF79-314A28AB391F}"/>
              </a:ext>
            </a:extLst>
          </p:cNvPr>
          <p:cNvSpPr txBox="1"/>
          <p:nvPr/>
        </p:nvSpPr>
        <p:spPr>
          <a:xfrm>
            <a:off x="1193285" y="2685213"/>
            <a:ext cx="4506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Dan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Diantara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tanda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tanda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kekuasaan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-Nya,</a:t>
            </a:r>
          </a:p>
          <a:p>
            <a:pPr algn="ctr"/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diciptakan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-Nya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untukmu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pasangan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hidup</a:t>
            </a:r>
            <a:endParaRPr lang="en-ID" sz="16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dari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jenismu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sendiri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supaya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Kamu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mendapat</a:t>
            </a:r>
            <a:endParaRPr lang="en-ID" sz="16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ketenangan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hati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dijadikan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-Nya</a:t>
            </a:r>
          </a:p>
          <a:p>
            <a:pPr algn="ctr"/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kasih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sayang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diantara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kamu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Sesungguhnya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yang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demikian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menjadi</a:t>
            </a:r>
            <a:endParaRPr lang="en-ID" sz="16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Tanda-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tanda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Kebesaran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-Nya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bagi</a:t>
            </a:r>
            <a:endParaRPr lang="en-ID" sz="16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orang-orang yang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Berfikir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.</a:t>
            </a:r>
          </a:p>
          <a:p>
            <a:pPr algn="ctr"/>
            <a:endParaRPr lang="en-ID" sz="16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(QS </a:t>
            </a:r>
            <a:r>
              <a:rPr lang="en-ID" sz="1600" b="1" dirty="0" err="1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Ar</a:t>
            </a:r>
            <a:r>
              <a:rPr lang="en-ID" sz="16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Rum : 21)</a:t>
            </a:r>
          </a:p>
        </p:txBody>
      </p:sp>
      <p:sp>
        <p:nvSpPr>
          <p:cNvPr id="8" name="Covid 19">
            <a:extLst>
              <a:ext uri="{FF2B5EF4-FFF2-40B4-BE49-F238E27FC236}">
                <a16:creationId xmlns:a16="http://schemas.microsoft.com/office/drawing/2014/main" id="{F9884888-107F-49F3-BF82-82D54C61D1A1}"/>
              </a:ext>
            </a:extLst>
          </p:cNvPr>
          <p:cNvSpPr txBox="1"/>
          <p:nvPr/>
        </p:nvSpPr>
        <p:spPr>
          <a:xfrm>
            <a:off x="1059115" y="2513019"/>
            <a:ext cx="47520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Mengingat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kondisi</a:t>
            </a:r>
            <a:r>
              <a:rPr lang="en-US" sz="1400" dirty="0">
                <a:latin typeface="Candy Beans" panose="02000500000000000000" pitchFamily="2" charset="0"/>
              </a:rPr>
              <a:t> dan </a:t>
            </a:r>
            <a:r>
              <a:rPr lang="en-US" sz="1400" dirty="0" err="1">
                <a:latin typeface="Candy Beans" panose="02000500000000000000" pitchFamily="2" charset="0"/>
              </a:rPr>
              <a:t>situasi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dengan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adanya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pandemi</a:t>
            </a:r>
            <a:r>
              <a:rPr lang="en-US" sz="1400" dirty="0">
                <a:latin typeface="Candy Beans" panose="02000500000000000000" pitchFamily="2" charset="0"/>
              </a:rPr>
              <a:t> Covid-19 </a:t>
            </a:r>
            <a:r>
              <a:rPr lang="en-US" sz="1400" dirty="0" err="1">
                <a:latin typeface="Candy Beans" panose="02000500000000000000" pitchFamily="2" charset="0"/>
              </a:rPr>
              <a:t>saat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ini</a:t>
            </a:r>
            <a:r>
              <a:rPr lang="en-US" sz="1400" dirty="0">
                <a:latin typeface="Candy Beans" panose="02000500000000000000" pitchFamily="2" charset="0"/>
              </a:rPr>
              <a:t>  dan </a:t>
            </a:r>
            <a:r>
              <a:rPr lang="en-US" sz="1400" dirty="0" err="1">
                <a:latin typeface="Candy Beans" panose="02000500000000000000" pitchFamily="2" charset="0"/>
              </a:rPr>
              <a:t>himbauan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pemerintah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mengenai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Pembatasan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Sosial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Berskala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Besar</a:t>
            </a:r>
            <a:r>
              <a:rPr lang="en-US" sz="1400" dirty="0">
                <a:latin typeface="Candy Beans" panose="02000500000000000000" pitchFamily="2" charset="0"/>
              </a:rPr>
              <a:t> (PSBB).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Tanpa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mengurangi</a:t>
            </a:r>
            <a:r>
              <a:rPr lang="en-US" sz="1400" dirty="0">
                <a:latin typeface="Candy Beans" panose="02000500000000000000" pitchFamily="2" charset="0"/>
              </a:rPr>
              <a:t> rasa </a:t>
            </a:r>
            <a:r>
              <a:rPr lang="en-US" sz="1400" dirty="0" err="1">
                <a:latin typeface="Candy Beans" panose="02000500000000000000" pitchFamily="2" charset="0"/>
              </a:rPr>
              <a:t>hormat</a:t>
            </a:r>
            <a:r>
              <a:rPr lang="en-US" sz="1400" dirty="0">
                <a:latin typeface="Candy Beans" panose="02000500000000000000" pitchFamily="2" charset="0"/>
              </a:rPr>
              <a:t>, </a:t>
            </a:r>
            <a:r>
              <a:rPr lang="en-US" sz="1400" dirty="0" err="1">
                <a:latin typeface="Candy Beans" panose="02000500000000000000" pitchFamily="2" charset="0"/>
              </a:rPr>
              <a:t>sesuai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dengan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anjuran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pemerintah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Akad</a:t>
            </a:r>
            <a:r>
              <a:rPr lang="en-US" sz="1400" dirty="0">
                <a:latin typeface="Candy Beans" panose="02000500000000000000" pitchFamily="2" charset="0"/>
              </a:rPr>
              <a:t> Nikah </a:t>
            </a:r>
            <a:r>
              <a:rPr lang="en-US" sz="1400" dirty="0" err="1">
                <a:latin typeface="Candy Beans" panose="02000500000000000000" pitchFamily="2" charset="0"/>
              </a:rPr>
              <a:t>ini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hanya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akan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dihadiri</a:t>
            </a:r>
            <a:r>
              <a:rPr lang="en-US" sz="1400" dirty="0">
                <a:latin typeface="Candy Beans" panose="02000500000000000000" pitchFamily="2" charset="0"/>
              </a:rPr>
              <a:t> oleh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pihak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keluarga</a:t>
            </a:r>
            <a:r>
              <a:rPr lang="en-US" sz="1400" dirty="0">
                <a:latin typeface="Candy Beans" panose="02000500000000000000" pitchFamily="2" charset="0"/>
              </a:rPr>
              <a:t> dan </a:t>
            </a:r>
            <a:r>
              <a:rPr lang="en-US" sz="1400" dirty="0" err="1">
                <a:latin typeface="Candy Beans" panose="02000500000000000000" pitchFamily="2" charset="0"/>
              </a:rPr>
              <a:t>sahabat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dekat</a:t>
            </a:r>
            <a:r>
              <a:rPr lang="en-US" sz="1400" dirty="0">
                <a:latin typeface="Candy Beans" panose="02000500000000000000" pitchFamily="2" charset="0"/>
              </a:rPr>
              <a:t>.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Maka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dengan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segala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kerendahan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hati</a:t>
            </a:r>
            <a:r>
              <a:rPr lang="en-US" sz="1400" dirty="0">
                <a:latin typeface="Candy Beans" panose="02000500000000000000" pitchFamily="2" charset="0"/>
              </a:rPr>
              <a:t>, </a:t>
            </a:r>
          </a:p>
          <a:p>
            <a:pPr algn="ctr"/>
            <a:r>
              <a:rPr lang="en-US" sz="1400" dirty="0">
                <a:latin typeface="Candy Beans" panose="02000500000000000000" pitchFamily="2" charset="0"/>
              </a:rPr>
              <a:t>kami </a:t>
            </a:r>
            <a:r>
              <a:rPr lang="en-US" sz="1400" dirty="0" err="1">
                <a:latin typeface="Candy Beans" panose="02000500000000000000" pitchFamily="2" charset="0"/>
              </a:rPr>
              <a:t>mohon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do'a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restu</a:t>
            </a:r>
            <a:r>
              <a:rPr lang="en-US" sz="1400" dirty="0">
                <a:latin typeface="Candy Beans" panose="02000500000000000000" pitchFamily="2" charset="0"/>
              </a:rPr>
              <a:t> Bapak/Ibu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serta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rekan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sekalian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untuk</a:t>
            </a:r>
            <a:r>
              <a:rPr lang="en-US" sz="1400" dirty="0">
                <a:latin typeface="Candy Beans" panose="02000500000000000000" pitchFamily="2" charset="0"/>
              </a:rPr>
              <a:t> acara </a:t>
            </a:r>
            <a:r>
              <a:rPr lang="en-US" sz="1400" dirty="0" err="1">
                <a:latin typeface="Candy Beans" panose="02000500000000000000" pitchFamily="2" charset="0"/>
              </a:rPr>
              <a:t>ini</a:t>
            </a:r>
            <a:r>
              <a:rPr lang="en-US" sz="1400" dirty="0">
                <a:latin typeface="Candy Beans" panose="02000500000000000000" pitchFamily="2" charset="0"/>
              </a:rPr>
              <a:t>.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Semoga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kondisi</a:t>
            </a:r>
            <a:r>
              <a:rPr lang="en-US" sz="1400" dirty="0">
                <a:latin typeface="Candy Beans" panose="02000500000000000000" pitchFamily="2" charset="0"/>
              </a:rPr>
              <a:t> yang </a:t>
            </a:r>
            <a:r>
              <a:rPr lang="en-US" sz="1400" dirty="0" err="1">
                <a:latin typeface="Candy Beans" panose="02000500000000000000" pitchFamily="2" charset="0"/>
              </a:rPr>
              <a:t>sekarang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segera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kembali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pulih</a:t>
            </a:r>
            <a:r>
              <a:rPr lang="en-US" sz="1400" dirty="0">
                <a:latin typeface="Candy Beans" panose="02000500000000000000" pitchFamily="2" charset="0"/>
              </a:rPr>
              <a:t> dan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kita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semua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diberi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kesabaran</a:t>
            </a:r>
            <a:r>
              <a:rPr lang="en-US" sz="1400" dirty="0">
                <a:latin typeface="Candy Beans" panose="02000500000000000000" pitchFamily="2" charset="0"/>
              </a:rPr>
              <a:t> dan </a:t>
            </a:r>
          </a:p>
          <a:p>
            <a:pPr algn="ctr"/>
            <a:r>
              <a:rPr lang="en-US" sz="1400" dirty="0" err="1">
                <a:latin typeface="Candy Beans" panose="02000500000000000000" pitchFamily="2" charset="0"/>
              </a:rPr>
              <a:t>ketabahan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dalam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menghadapi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situasi</a:t>
            </a:r>
            <a:r>
              <a:rPr lang="en-US" sz="1400" dirty="0">
                <a:latin typeface="Candy Beans" panose="02000500000000000000" pitchFamily="2" charset="0"/>
              </a:rPr>
              <a:t> </a:t>
            </a:r>
            <a:r>
              <a:rPr lang="en-US" sz="1400" dirty="0" err="1">
                <a:latin typeface="Candy Beans" panose="02000500000000000000" pitchFamily="2" charset="0"/>
              </a:rPr>
              <a:t>ini</a:t>
            </a:r>
            <a:r>
              <a:rPr lang="en-US" sz="1400" dirty="0">
                <a:latin typeface="Candy Beans" panose="02000500000000000000" pitchFamily="2" charset="0"/>
              </a:rPr>
              <a:t>. </a:t>
            </a:r>
          </a:p>
          <a:p>
            <a:pPr algn="ctr"/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76031E-E0FB-48FE-8D20-D8D6F06B7059}"/>
              </a:ext>
            </a:extLst>
          </p:cNvPr>
          <p:cNvCxnSpPr>
            <a:cxnSpLocks/>
          </p:cNvCxnSpPr>
          <p:nvPr/>
        </p:nvCxnSpPr>
        <p:spPr>
          <a:xfrm>
            <a:off x="219236" y="366661"/>
            <a:ext cx="63847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D03A92-F3AA-4EFE-BE79-6AAC1D6CAA49}"/>
              </a:ext>
            </a:extLst>
          </p:cNvPr>
          <p:cNvCxnSpPr>
            <a:cxnSpLocks/>
          </p:cNvCxnSpPr>
          <p:nvPr/>
        </p:nvCxnSpPr>
        <p:spPr>
          <a:xfrm>
            <a:off x="6581637" y="355348"/>
            <a:ext cx="0" cy="63165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797757-E77A-4AA7-8773-78339CADA475}"/>
              </a:ext>
            </a:extLst>
          </p:cNvPr>
          <p:cNvCxnSpPr>
            <a:cxnSpLocks/>
          </p:cNvCxnSpPr>
          <p:nvPr/>
        </p:nvCxnSpPr>
        <p:spPr>
          <a:xfrm>
            <a:off x="224834" y="6632990"/>
            <a:ext cx="63847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C389A-B6A6-46F0-B59A-1DDE9C97CEE9}"/>
              </a:ext>
            </a:extLst>
          </p:cNvPr>
          <p:cNvCxnSpPr>
            <a:cxnSpLocks/>
          </p:cNvCxnSpPr>
          <p:nvPr/>
        </p:nvCxnSpPr>
        <p:spPr>
          <a:xfrm>
            <a:off x="245063" y="330055"/>
            <a:ext cx="0" cy="63254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C1F71C9F-7C24-4B5F-928D-051EB3C7F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66387" r="27510" b="18599"/>
          <a:stretch/>
        </p:blipFill>
        <p:spPr>
          <a:xfrm flipH="1">
            <a:off x="1665400" y="5404745"/>
            <a:ext cx="3568713" cy="615346"/>
          </a:xfrm>
          <a:prstGeom prst="rect">
            <a:avLst/>
          </a:prstGeom>
        </p:spPr>
      </p:pic>
      <p:pic>
        <p:nvPicPr>
          <p:cNvPr id="26" name="Picture 25" descr="A close up of a plant&#10;&#10;Description automatically generated">
            <a:extLst>
              <a:ext uri="{FF2B5EF4-FFF2-40B4-BE49-F238E27FC236}">
                <a16:creationId xmlns:a16="http://schemas.microsoft.com/office/drawing/2014/main" id="{1F68A202-AAAE-4BFD-B435-780E4AA2633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0467">
            <a:off x="-873736" y="-980053"/>
            <a:ext cx="2321461" cy="21892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2CE8A1-7275-48D8-BFEA-94217D0366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54656" y="-1"/>
            <a:ext cx="1521259" cy="2093451"/>
          </a:xfrm>
          <a:prstGeom prst="rect">
            <a:avLst/>
          </a:prstGeom>
        </p:spPr>
      </p:pic>
      <p:pic>
        <p:nvPicPr>
          <p:cNvPr id="28" name="Picture 27" descr="A close up of a tree&#10;&#10;Description automatically generated">
            <a:extLst>
              <a:ext uri="{FF2B5EF4-FFF2-40B4-BE49-F238E27FC236}">
                <a16:creationId xmlns:a16="http://schemas.microsoft.com/office/drawing/2014/main" id="{DBE2DA67-5711-434D-8A13-0A1F8913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3936">
            <a:off x="4913744" y="5338733"/>
            <a:ext cx="2577566" cy="2974114"/>
          </a:xfrm>
          <a:prstGeom prst="rect">
            <a:avLst/>
          </a:prstGeom>
        </p:spPr>
      </p:pic>
      <p:pic>
        <p:nvPicPr>
          <p:cNvPr id="29" name="Picture 28" descr="A close up of a tree&#10;&#10;Description automatically generated">
            <a:extLst>
              <a:ext uri="{FF2B5EF4-FFF2-40B4-BE49-F238E27FC236}">
                <a16:creationId xmlns:a16="http://schemas.microsoft.com/office/drawing/2014/main" id="{3734471F-E73F-4C54-BFBD-2C98F5F91DF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4" y="5016501"/>
            <a:ext cx="1678724" cy="19369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FB40B3-634D-4F1F-B429-7B8B8C5B07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53" y="4173717"/>
            <a:ext cx="1961147" cy="26987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B8E182-CC85-4CB3-B106-5F1BC5FDE152}"/>
              </a:ext>
            </a:extLst>
          </p:cNvPr>
          <p:cNvGrpSpPr/>
          <p:nvPr/>
        </p:nvGrpSpPr>
        <p:grpSpPr>
          <a:xfrm>
            <a:off x="4933223" y="904750"/>
            <a:ext cx="474227" cy="982986"/>
            <a:chOff x="5048812" y="1022235"/>
            <a:chExt cx="474227" cy="982986"/>
          </a:xfrm>
        </p:grpSpPr>
        <p:pic>
          <p:nvPicPr>
            <p:cNvPr id="32" name="Picture 31" descr="A close up&#10;&#10;Description automatically generated">
              <a:extLst>
                <a:ext uri="{FF2B5EF4-FFF2-40B4-BE49-F238E27FC236}">
                  <a16:creationId xmlns:a16="http://schemas.microsoft.com/office/drawing/2014/main" id="{7D34F066-D99F-4F1C-ACA0-CB5FC4F0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88108" flipH="1">
              <a:off x="4946918" y="1124129"/>
              <a:ext cx="677908" cy="474120"/>
            </a:xfrm>
            <a:prstGeom prst="rect">
              <a:avLst/>
            </a:prstGeom>
          </p:spPr>
        </p:pic>
        <p:pic>
          <p:nvPicPr>
            <p:cNvPr id="34" name="Picture 33" descr="A close up&#10;&#10;Description automatically generated">
              <a:extLst>
                <a:ext uri="{FF2B5EF4-FFF2-40B4-BE49-F238E27FC236}">
                  <a16:creationId xmlns:a16="http://schemas.microsoft.com/office/drawing/2014/main" id="{FE3DAF54-9D90-47A0-B1B4-796BBF2C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39876" flipH="1" flipV="1">
              <a:off x="4947025" y="1429207"/>
              <a:ext cx="677908" cy="4741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0BAEFD-AA23-4806-95EA-B8FD6BCA9AA2}"/>
              </a:ext>
            </a:extLst>
          </p:cNvPr>
          <p:cNvGrpSpPr/>
          <p:nvPr/>
        </p:nvGrpSpPr>
        <p:grpSpPr>
          <a:xfrm flipH="1">
            <a:off x="1426595" y="895422"/>
            <a:ext cx="474227" cy="982986"/>
            <a:chOff x="5048812" y="1022235"/>
            <a:chExt cx="474227" cy="982986"/>
          </a:xfrm>
        </p:grpSpPr>
        <p:pic>
          <p:nvPicPr>
            <p:cNvPr id="37" name="Picture 36" descr="A close up&#10;&#10;Description automatically generated">
              <a:extLst>
                <a:ext uri="{FF2B5EF4-FFF2-40B4-BE49-F238E27FC236}">
                  <a16:creationId xmlns:a16="http://schemas.microsoft.com/office/drawing/2014/main" id="{C53D4E08-366B-455D-80E3-0A9002F2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88108" flipH="1">
              <a:off x="4946918" y="1124129"/>
              <a:ext cx="677908" cy="474120"/>
            </a:xfrm>
            <a:prstGeom prst="rect">
              <a:avLst/>
            </a:prstGeom>
          </p:spPr>
        </p:pic>
        <p:pic>
          <p:nvPicPr>
            <p:cNvPr id="39" name="Picture 38" descr="A close up&#10;&#10;Description automatically generated">
              <a:extLst>
                <a:ext uri="{FF2B5EF4-FFF2-40B4-BE49-F238E27FC236}">
                  <a16:creationId xmlns:a16="http://schemas.microsoft.com/office/drawing/2014/main" id="{157FE97B-56B0-4594-BA18-C710A76C6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39876" flipH="1" flipV="1">
              <a:off x="4947025" y="1429207"/>
              <a:ext cx="677908" cy="474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272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180" fill="hold">
                                          <p:stCondLst>
                                            <p:cond delay="218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180" fill="hold">
                                          <p:stCondLst>
                                            <p:cond delay="436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180" fill="hold">
                                          <p:stCondLst>
                                            <p:cond delay="654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180" fill="hold">
                                          <p:stCondLst>
                                            <p:cond delay="87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5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20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2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200" fill="hold">
                                          <p:stCondLst>
                                            <p:cond delay="6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200" fill="hold">
                                          <p:stCondLst>
                                            <p:cond delay="8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20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2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200" fill="hold">
                                          <p:stCondLst>
                                            <p:cond delay="6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200" fill="hold">
                                          <p:stCondLst>
                                            <p:cond delay="8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7" dur="1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180" fill="hold">
                                          <p:stCondLst>
                                            <p:cond delay="218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9" dur="2180" fill="hold">
                                          <p:stCondLst>
                                            <p:cond delay="43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180" fill="hold">
                                          <p:stCondLst>
                                            <p:cond delay="654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1" dur="2180" fill="hold">
                                          <p:stCondLst>
                                            <p:cond delay="87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3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20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2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200" fill="hold">
                                          <p:stCondLst>
                                            <p:cond delay="6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200" fill="hold">
                                          <p:stCondLst>
                                            <p:cond delay="8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" presetClass="exit" presetSubtype="32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grpId="1" nodeType="withEffect">
                                  <p:stCondLst>
                                    <p:cond delay="1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6" presetClass="exit" presetSubtype="21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1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120" grpId="0"/>
      <p:bldP spid="120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227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Gothic Std B</vt:lpstr>
      <vt:lpstr>Adobe Naskh Medium</vt:lpstr>
      <vt:lpstr>Aharoni</vt:lpstr>
      <vt:lpstr>Arial</vt:lpstr>
      <vt:lpstr>Calibri</vt:lpstr>
      <vt:lpstr>Calibri Light</vt:lpstr>
      <vt:lpstr>Candy Beans</vt:lpstr>
      <vt:lpstr>Pacific Again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Ramadhan Boedi</dc:creator>
  <cp:lastModifiedBy>Ramadhan Boedi</cp:lastModifiedBy>
  <cp:revision>76</cp:revision>
  <dcterms:created xsi:type="dcterms:W3CDTF">2020-08-02T07:48:44Z</dcterms:created>
  <dcterms:modified xsi:type="dcterms:W3CDTF">2020-08-05T10:48:22Z</dcterms:modified>
</cp:coreProperties>
</file>