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notesMasterIdLst>
    <p:notesMasterId r:id="rId9"/>
  </p:notesMasterIdLst>
  <p:handoutMasterIdLst>
    <p:handoutMasterId r:id="rId10"/>
  </p:handoutMasterIdLst>
  <p:sldIdLst>
    <p:sldId id="707" r:id="rId3"/>
    <p:sldId id="1562" r:id="rId4"/>
    <p:sldId id="1563" r:id="rId5"/>
    <p:sldId id="1564" r:id="rId6"/>
    <p:sldId id="1565" r:id="rId7"/>
    <p:sldId id="156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izard" initials="u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C0504D"/>
    <a:srgbClr val="C4BD97"/>
    <a:srgbClr val="D99694"/>
    <a:srgbClr val="F79646"/>
    <a:srgbClr val="003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89950" autoAdjust="0"/>
  </p:normalViewPr>
  <p:slideViewPr>
    <p:cSldViewPr snapToGrid="0">
      <p:cViewPr>
        <p:scale>
          <a:sx n="66" d="100"/>
          <a:sy n="66" d="100"/>
        </p:scale>
        <p:origin x="2760" y="1080"/>
      </p:cViewPr>
      <p:guideLst>
        <p:guide orient="horz" pos="15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457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6D6B6-D339-4C18-AF56-CDF5D6C978AB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D75F2-DDF8-4A40-8D6E-A586A052F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37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2E40F-9504-4829-A001-5C09CC1D85C4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0AFD9-64B4-4AD4-A859-E25AC29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887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0AFD9-64B4-4AD4-A859-E25AC298C0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26579" y="221352"/>
            <a:ext cx="8639261" cy="468000"/>
          </a:xfrm>
        </p:spPr>
        <p:txBody>
          <a:bodyPr/>
          <a:lstStyle>
            <a:lvl1pPr algn="l">
              <a:defRPr sz="2800">
                <a:latin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395536" y="980728"/>
            <a:ext cx="8352928" cy="51845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200" b="1">
                <a:latin typeface="Calibri" panose="020F0502020204030204" pitchFamily="34" charset="0"/>
                <a:ea typeface="HY헤드라인M" panose="02030600000101010101" pitchFamily="18" charset="-127"/>
              </a:defRPr>
            </a:lvl1pPr>
            <a:lvl2pPr marL="625475" indent="-263525">
              <a:defRPr sz="1800">
                <a:latin typeface="Cabin" panose="020B0803050202020004" pitchFamily="34" charset="0"/>
              </a:defRPr>
            </a:lvl2pPr>
            <a:lvl3pPr marL="987425" indent="-180975">
              <a:defRPr sz="1600">
                <a:latin typeface="Cabin" panose="020B0803050202020004" pitchFamily="34" charset="0"/>
              </a:defRPr>
            </a:lvl3pPr>
            <a:lvl4pPr marL="1349375" indent="-180975">
              <a:tabLst>
                <a:tab pos="1258888" algn="l"/>
              </a:tabLst>
              <a:defRPr sz="1400">
                <a:latin typeface="Cabin" panose="020B0803050202020004" pitchFamily="34" charset="0"/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8361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n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3891820" y="274060"/>
            <a:ext cx="5000660" cy="274620"/>
          </a:xfrm>
          <a:prstGeom prst="rect">
            <a:avLst/>
          </a:prstGeom>
          <a:effectLst/>
        </p:spPr>
        <p:txBody>
          <a:bodyPr>
            <a:noAutofit/>
          </a:bodyPr>
          <a:lstStyle/>
          <a:p>
            <a:pPr algn="r">
              <a:spcBef>
                <a:spcPct val="0"/>
              </a:spcBef>
            </a:pP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0059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51917"/>
            <a:ext cx="8229600" cy="47853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01AD-68FB-45EE-A878-A050C59042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8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3124200" y="6365875"/>
            <a:ext cx="2895600" cy="2476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9624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바탕" pitchFamily="18" charset="-127"/>
                <a:cs typeface="Times New Roman" pitchFamily="18" charset="0"/>
              </a:defRPr>
            </a:lvl1pPr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Times New Roman" pitchFamily="18" charset="0"/>
                <a:ea typeface="바탕" pitchFamily="18" charset="-127"/>
                <a:cs typeface="Times New Roman" pitchFamily="18" charset="0"/>
              </a:defRPr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Times New Roman" pitchFamily="18" charset="0"/>
                <a:ea typeface="바탕" pitchFamily="18" charset="-127"/>
                <a:cs typeface="Times New Roman" pitchFamily="18" charset="0"/>
              </a:defRPr>
            </a:lvl1pPr>
          </a:lstStyle>
          <a:p>
            <a:fld id="{3C9E501F-8A3A-4004-8E34-089925D6C59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Times New Roman" pitchFamily="18" charset="0"/>
                <a:ea typeface="바탕" pitchFamily="18" charset="-127"/>
                <a:cs typeface="Times New Roman" pitchFamily="18" charset="0"/>
              </a:defRPr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9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. 로봇 위치 추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8448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ED6710-633A-4B84-8654-7A04B621CF76}" type="datetimeFigureOut">
              <a:rPr lang="ko-KR" altLang="en-US" smtClean="0">
                <a:solidFill>
                  <a:prstClr val="black"/>
                </a:solidFill>
              </a:rPr>
              <a:pPr/>
              <a:t>2023-03-05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1AA9-CA1B-487E-94E2-8D310BC046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4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05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142413" cy="68564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4000" y="144000"/>
            <a:ext cx="8856000" cy="657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4000" y="143999"/>
            <a:ext cx="8856000" cy="621175"/>
          </a:xfrm>
          <a:prstGeom prst="rect">
            <a:avLst/>
          </a:prstGeom>
          <a:gradFill flip="none" rotWithShape="1">
            <a:gsLst>
              <a:gs pos="417">
                <a:srgbClr val="07009A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240" y="63413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5" name="제목 개체 틀 44"/>
          <p:cNvSpPr>
            <a:spLocks noGrp="1"/>
          </p:cNvSpPr>
          <p:nvPr>
            <p:ph type="title"/>
          </p:nvPr>
        </p:nvSpPr>
        <p:spPr>
          <a:xfrm>
            <a:off x="244762" y="203246"/>
            <a:ext cx="8639261" cy="468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778" y="6385371"/>
            <a:ext cx="540895" cy="28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26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kumimoji="0" lang="ko-KR" altLang="en-US" sz="2500" b="1" i="0" u="none" strike="noStrike" kern="1200" cap="none" spc="0" normalizeH="0" baseline="0" noProof="0" smtClean="0">
          <a:ln>
            <a:noFill/>
          </a:ln>
          <a:solidFill>
            <a:schemeClr val="bg1"/>
          </a:solidFill>
          <a:effectLst>
            <a:outerShdw blurRad="127000" algn="ctr" rotWithShape="0">
              <a:srgbClr val="000000"/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32" y="-27384"/>
            <a:ext cx="9180000" cy="64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240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5" name="제목 개체 틀 44"/>
          <p:cNvSpPr>
            <a:spLocks noGrp="1"/>
          </p:cNvSpPr>
          <p:nvPr>
            <p:ph type="title"/>
          </p:nvPr>
        </p:nvSpPr>
        <p:spPr>
          <a:xfrm>
            <a:off x="244762" y="368712"/>
            <a:ext cx="8639261" cy="468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542926" y="-8632"/>
            <a:ext cx="8616920" cy="27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CSE 101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SUNY Korea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8000" y="6662166"/>
            <a:ext cx="9180000" cy="22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25" y="6238875"/>
            <a:ext cx="628667" cy="331993"/>
          </a:xfrm>
          <a:prstGeom prst="rect">
            <a:avLst/>
          </a:prstGeom>
          <a:noFill/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409576" y="6617078"/>
            <a:ext cx="8616920" cy="27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6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kumimoji="0" lang="ko-KR" altLang="en-US" sz="2500" b="1" i="0" u="none" strike="noStrike" kern="1200" cap="none" spc="0" normalizeH="0" baseline="0" noProof="0" smtClean="0">
          <a:ln>
            <a:noFill/>
          </a:ln>
          <a:solidFill>
            <a:srgbClr val="00375C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+7 Cos o 20=A coso (t (PR 4K(1+ K) Pe (3x2 Psr 21-A + n)+ and .2 Zach Galifianakis Eyebrow Jaw Font Cool Eyelash">
            <a:extLst>
              <a:ext uri="{FF2B5EF4-FFF2-40B4-BE49-F238E27FC236}">
                <a16:creationId xmlns:a16="http://schemas.microsoft.com/office/drawing/2014/main" id="{D3F6B436-A221-4596-A803-0C603310C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8137" y="-106679"/>
            <a:ext cx="16935447" cy="725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1AA9-CA1B-487E-94E2-8D310BC0465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1E9CAB-968C-4276-96E9-2575B227403F}"/>
              </a:ext>
            </a:extLst>
          </p:cNvPr>
          <p:cNvSpPr/>
          <p:nvPr/>
        </p:nvSpPr>
        <p:spPr>
          <a:xfrm>
            <a:off x="-4918137" y="-106679"/>
            <a:ext cx="16935447" cy="7258050"/>
          </a:xfrm>
          <a:prstGeom prst="rect">
            <a:avLst/>
          </a:prstGeom>
          <a:solidFill>
            <a:schemeClr val="bg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52321"/>
            <a:ext cx="7772400" cy="1470025"/>
          </a:xfrm>
        </p:spPr>
        <p:txBody>
          <a:bodyPr/>
          <a:lstStyle/>
          <a:p>
            <a:r>
              <a:rPr lang="en-US" altLang="ko-KR" sz="5400" dirty="0">
                <a:latin typeface="Avenir Next Condensed Demi Bold" panose="020B0706020202020204" pitchFamily="34" charset="0"/>
                <a:cs typeface="Calibri" panose="020F0502020204030204" pitchFamily="34" charset="0"/>
              </a:rPr>
              <a:t>Lab 1: Arithmetic in Python</a:t>
            </a:r>
            <a:br>
              <a:rPr lang="en-US" altLang="ko-KR" sz="5400" dirty="0">
                <a:latin typeface="Avenir Next Condensed Demi Bold" panose="020B0706020202020204" pitchFamily="34" charset="0"/>
                <a:cs typeface="Calibri" panose="020F0502020204030204" pitchFamily="34" charset="0"/>
              </a:rPr>
            </a:br>
            <a:r>
              <a:rPr lang="en-US" altLang="ko-KR" sz="4000" b="0" dirty="0">
                <a:solidFill>
                  <a:schemeClr val="bg1">
                    <a:lumMod val="50000"/>
                  </a:schemeClr>
                </a:solidFill>
                <a:latin typeface="Avenir Next Condensed Demi Bold" panose="020B0706020202020204" pitchFamily="34" charset="0"/>
                <a:cs typeface="Calibri" panose="020F0502020204030204" pitchFamily="34" charset="0"/>
              </a:rPr>
              <a:t>SUNY Korea - Francois Rameau</a:t>
            </a:r>
            <a:br>
              <a:rPr lang="en-US" altLang="ko-KR" sz="5400" dirty="0">
                <a:latin typeface="Avenir Next Condensed Demi Bold" panose="020B0706020202020204" pitchFamily="34" charset="0"/>
                <a:cs typeface="Calibri" panose="020F0502020204030204" pitchFamily="34" charset="0"/>
              </a:rPr>
            </a:br>
            <a:r>
              <a:rPr lang="en-US" altLang="ko-KR" sz="3200" dirty="0">
                <a:solidFill>
                  <a:schemeClr val="accent2"/>
                </a:solidFill>
                <a:latin typeface="Avenir Next Condensed Demi Bold" panose="020B0706020202020204" pitchFamily="34" charset="0"/>
                <a:cs typeface="Calibri" panose="020F0502020204030204" pitchFamily="34" charset="0"/>
              </a:rPr>
              <a:t>Spring 2023</a:t>
            </a:r>
            <a:endParaRPr lang="en-US" altLang="ko-KR" sz="5400" dirty="0">
              <a:solidFill>
                <a:schemeClr val="accent2"/>
              </a:solidFill>
              <a:latin typeface="Avenir Next Condensed Demi Bold" panose="020B0706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7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4762" y="368712"/>
            <a:ext cx="8639261" cy="468000"/>
          </a:xfrm>
        </p:spPr>
        <p:txBody>
          <a:bodyPr/>
          <a:lstStyle/>
          <a:p>
            <a:r>
              <a:rPr lang="en-US" altLang="ko-KR" dirty="0"/>
              <a:t>Preliminaries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2C201-CD0C-423A-8069-5761656A644D}"/>
              </a:ext>
            </a:extLst>
          </p:cNvPr>
          <p:cNvSpPr txBox="1"/>
          <p:nvPr/>
        </p:nvSpPr>
        <p:spPr>
          <a:xfrm>
            <a:off x="1126305" y="1101905"/>
            <a:ext cx="6876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2800" b="1" dirty="0">
                <a:latin typeface="Myriad Pro Cond" panose="020B0506030403020204" pitchFamily="34" charset="0"/>
              </a:rPr>
              <a:t>Write your first executable program !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1E7998-38D7-46C5-8F4C-EAB6AAD14F3F}"/>
              </a:ext>
            </a:extLst>
          </p:cNvPr>
          <p:cNvGrpSpPr/>
          <p:nvPr/>
        </p:nvGrpSpPr>
        <p:grpSpPr>
          <a:xfrm>
            <a:off x="675968" y="2123525"/>
            <a:ext cx="2470210" cy="3138587"/>
            <a:chOff x="312883" y="1282053"/>
            <a:chExt cx="2024858" cy="243661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23CE1A-C04C-4C38-AC04-13A6D75C1AE4}"/>
                </a:ext>
              </a:extLst>
            </p:cNvPr>
            <p:cNvSpPr txBox="1"/>
            <p:nvPr/>
          </p:nvSpPr>
          <p:spPr>
            <a:xfrm>
              <a:off x="832601" y="1796210"/>
              <a:ext cx="9081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Quizzes</a:t>
              </a:r>
            </a:p>
          </p:txBody>
        </p:sp>
        <p:sp>
          <p:nvSpPr>
            <p:cNvPr id="26" name="Rounded Rectangle 32">
              <a:extLst>
                <a:ext uri="{FF2B5EF4-FFF2-40B4-BE49-F238E27FC236}">
                  <a16:creationId xmlns:a16="http://schemas.microsoft.com/office/drawing/2014/main" id="{B9808720-04D8-465D-BF42-1E9241F69F3C}"/>
                </a:ext>
              </a:extLst>
            </p:cNvPr>
            <p:cNvSpPr/>
            <p:nvPr/>
          </p:nvSpPr>
          <p:spPr>
            <a:xfrm>
              <a:off x="312883" y="1306623"/>
              <a:ext cx="2024858" cy="2412044"/>
            </a:xfrm>
            <a:prstGeom prst="roundRect">
              <a:avLst>
                <a:gd name="adj" fmla="val 4099"/>
              </a:avLst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latinLnBrk="0" hangingPunct="0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eaLnBrk="0" latinLnBrk="0" hangingPunct="0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eaLnBrk="0" latinLnBrk="0" hangingPunct="0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 your favorite editor (</a:t>
              </a:r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VSCode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Notepad++, etc.) and create a python file “Hello.py”.</a:t>
              </a:r>
            </a:p>
            <a:p>
              <a:pPr algn="ctr" eaLnBrk="0" latinLnBrk="0" hangingPunct="0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And save it at the location you like.</a:t>
              </a:r>
            </a:p>
            <a:p>
              <a:pPr algn="ctr" eaLnBrk="0" latinLnBrk="0" hangingPunct="0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eaLnBrk="0" latinLnBrk="0" hangingPunct="0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eaLnBrk="0" latinLnBrk="0" hangingPunct="0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eaLnBrk="0" latinLnBrk="0" hangingPunct="0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47E4E5-E117-4D09-B8C6-EFCA5927321A}"/>
                </a:ext>
              </a:extLst>
            </p:cNvPr>
            <p:cNvSpPr txBox="1"/>
            <p:nvPr/>
          </p:nvSpPr>
          <p:spPr>
            <a:xfrm>
              <a:off x="312883" y="1282053"/>
              <a:ext cx="2024858" cy="2867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1. Create a python file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AEC0EAE-860E-407D-8C08-71802A5777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31" y="4399470"/>
            <a:ext cx="712796" cy="71279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3AF50E5-539E-4BDF-828A-796C48289828}"/>
              </a:ext>
            </a:extLst>
          </p:cNvPr>
          <p:cNvGrpSpPr/>
          <p:nvPr/>
        </p:nvGrpSpPr>
        <p:grpSpPr>
          <a:xfrm>
            <a:off x="3312775" y="2117292"/>
            <a:ext cx="2470210" cy="3138587"/>
            <a:chOff x="312883" y="1282053"/>
            <a:chExt cx="2024858" cy="243661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E5C25F-04F4-488D-AE91-6679CF2DA23A}"/>
                </a:ext>
              </a:extLst>
            </p:cNvPr>
            <p:cNvSpPr txBox="1"/>
            <p:nvPr/>
          </p:nvSpPr>
          <p:spPr>
            <a:xfrm>
              <a:off x="832601" y="1796210"/>
              <a:ext cx="9081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Quizzes</a:t>
              </a:r>
            </a:p>
          </p:txBody>
        </p:sp>
        <p:sp>
          <p:nvSpPr>
            <p:cNvPr id="30" name="Rounded Rectangle 32">
              <a:extLst>
                <a:ext uri="{FF2B5EF4-FFF2-40B4-BE49-F238E27FC236}">
                  <a16:creationId xmlns:a16="http://schemas.microsoft.com/office/drawing/2014/main" id="{3FAC0BDE-8B4C-4350-A310-5D3910011B31}"/>
                </a:ext>
              </a:extLst>
            </p:cNvPr>
            <p:cNvSpPr/>
            <p:nvPr/>
          </p:nvSpPr>
          <p:spPr>
            <a:xfrm>
              <a:off x="312883" y="1306623"/>
              <a:ext cx="2024858" cy="2412044"/>
            </a:xfrm>
            <a:prstGeom prst="roundRect">
              <a:avLst>
                <a:gd name="adj" fmla="val 4099"/>
              </a:avLst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latinLnBrk="0" hangingPunct="0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 the first line, type the following:</a:t>
              </a:r>
            </a:p>
            <a:p>
              <a:pPr algn="ctr" eaLnBrk="0" latinLnBrk="0" hangingPunct="0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eaLnBrk="0" latinLnBrk="0" hangingPunct="0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eaLnBrk="0" latinLnBrk="0" hangingPunct="0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Save and exit</a:t>
              </a:r>
            </a:p>
            <a:p>
              <a:pPr algn="ctr" eaLnBrk="0" latinLnBrk="0" hangingPunct="0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eaLnBrk="0" latinLnBrk="0" hangingPunct="0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585266-5A41-4702-9DA6-C83BCF840719}"/>
                </a:ext>
              </a:extLst>
            </p:cNvPr>
            <p:cNvSpPr txBox="1"/>
            <p:nvPr/>
          </p:nvSpPr>
          <p:spPr>
            <a:xfrm>
              <a:off x="312883" y="1282053"/>
              <a:ext cx="2024858" cy="2867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2. Write your code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A299D4D5-865E-44F6-8F70-63D906F7DD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373" y="4232388"/>
            <a:ext cx="1022726" cy="10227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C3EBB2-47CE-4798-8AAB-93A26811648C}"/>
              </a:ext>
            </a:extLst>
          </p:cNvPr>
          <p:cNvSpPr/>
          <p:nvPr/>
        </p:nvSpPr>
        <p:spPr>
          <a:xfrm>
            <a:off x="3411992" y="3428295"/>
            <a:ext cx="2271776" cy="2741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(“Hello world.”)</a:t>
            </a:r>
            <a:endParaRPr lang="en-US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051251-05A6-461C-B8EA-5A1C65B2B425}"/>
              </a:ext>
            </a:extLst>
          </p:cNvPr>
          <p:cNvGrpSpPr/>
          <p:nvPr/>
        </p:nvGrpSpPr>
        <p:grpSpPr>
          <a:xfrm>
            <a:off x="5949582" y="2116527"/>
            <a:ext cx="2470210" cy="3138587"/>
            <a:chOff x="312883" y="1282053"/>
            <a:chExt cx="2024858" cy="243661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B3E1AE-4447-4078-9494-1BEBFC2D2DDA}"/>
                </a:ext>
              </a:extLst>
            </p:cNvPr>
            <p:cNvSpPr txBox="1"/>
            <p:nvPr/>
          </p:nvSpPr>
          <p:spPr>
            <a:xfrm>
              <a:off x="832601" y="1796210"/>
              <a:ext cx="9081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Quizzes</a:t>
              </a:r>
            </a:p>
          </p:txBody>
        </p:sp>
        <p:sp>
          <p:nvSpPr>
            <p:cNvPr id="35" name="Rounded Rectangle 32">
              <a:extLst>
                <a:ext uri="{FF2B5EF4-FFF2-40B4-BE49-F238E27FC236}">
                  <a16:creationId xmlns:a16="http://schemas.microsoft.com/office/drawing/2014/main" id="{D932B426-D623-4E16-B137-1CBC60E043BB}"/>
                </a:ext>
              </a:extLst>
            </p:cNvPr>
            <p:cNvSpPr/>
            <p:nvPr/>
          </p:nvSpPr>
          <p:spPr>
            <a:xfrm>
              <a:off x="312883" y="1306623"/>
              <a:ext cx="2024858" cy="2412044"/>
            </a:xfrm>
            <a:prstGeom prst="roundRect">
              <a:avLst>
                <a:gd name="adj" fmla="val 4099"/>
              </a:avLst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latinLnBrk="0" hangingPunct="0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Execute by typing this command in the terminal:</a:t>
              </a:r>
            </a:p>
            <a:p>
              <a:pPr algn="ctr" eaLnBrk="0" latinLnBrk="0" hangingPunct="0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eaLnBrk="0" latinLnBrk="0" hangingPunct="0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eaLnBrk="0" latinLnBrk="0" hangingPunct="0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eaLnBrk="0" latinLnBrk="0" hangingPunct="0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D3CBA6F-547C-4EA5-B594-3A2F03569570}"/>
                </a:ext>
              </a:extLst>
            </p:cNvPr>
            <p:cNvSpPr txBox="1"/>
            <p:nvPr/>
          </p:nvSpPr>
          <p:spPr>
            <a:xfrm>
              <a:off x="312883" y="1282053"/>
              <a:ext cx="2024858" cy="2867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3. Run your code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D39EFDF-022C-4CB7-B191-303EA5F4285F}"/>
              </a:ext>
            </a:extLst>
          </p:cNvPr>
          <p:cNvSpPr/>
          <p:nvPr/>
        </p:nvSpPr>
        <p:spPr>
          <a:xfrm>
            <a:off x="6357954" y="3640070"/>
            <a:ext cx="165346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hello.py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https://cdn-icons-png.flaticon.com/512/27/27223.png">
            <a:extLst>
              <a:ext uri="{FF2B5EF4-FFF2-40B4-BE49-F238E27FC236}">
                <a16:creationId xmlns:a16="http://schemas.microsoft.com/office/drawing/2014/main" id="{92A8893C-C245-4903-B8B4-CCDDE772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712" y="4488893"/>
            <a:ext cx="533949" cy="53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5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4762" y="368712"/>
            <a:ext cx="8639261" cy="468000"/>
          </a:xfrm>
        </p:spPr>
        <p:txBody>
          <a:bodyPr/>
          <a:lstStyle/>
          <a:p>
            <a:r>
              <a:rPr lang="en-US" altLang="ko-KR" dirty="0"/>
              <a:t>Preliminaries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2C201-CD0C-423A-8069-5761656A644D}"/>
              </a:ext>
            </a:extLst>
          </p:cNvPr>
          <p:cNvSpPr txBox="1"/>
          <p:nvPr/>
        </p:nvSpPr>
        <p:spPr>
          <a:xfrm>
            <a:off x="1126305" y="1101905"/>
            <a:ext cx="6876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2800" b="1" dirty="0">
                <a:latin typeface="Myriad Pro Cond" panose="020B0506030403020204" pitchFamily="34" charset="0"/>
              </a:rPr>
              <a:t>You can also replace this line with a more complex code!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94CE23-8454-483F-8AF8-D97EED0D45F7}"/>
              </a:ext>
            </a:extLst>
          </p:cNvPr>
          <p:cNvSpPr/>
          <p:nvPr/>
        </p:nvSpPr>
        <p:spPr>
          <a:xfrm>
            <a:off x="2054103" y="1625125"/>
            <a:ext cx="5020575" cy="11852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You can change this later</a:t>
            </a:r>
            <a:endParaRPr lang="en-US" sz="20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other_num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num *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other_num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(num)</a:t>
            </a:r>
            <a:endParaRPr lang="en-US" sz="20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(num))</a:t>
            </a:r>
            <a:endParaRPr lang="en-US" sz="20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Not a very useful code, though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Rounded Rectangle 32">
            <a:extLst>
              <a:ext uri="{FF2B5EF4-FFF2-40B4-BE49-F238E27FC236}">
                <a16:creationId xmlns:a16="http://schemas.microsoft.com/office/drawing/2014/main" id="{D8769D6F-3A36-470C-A18E-435E01B4AFAC}"/>
              </a:ext>
            </a:extLst>
          </p:cNvPr>
          <p:cNvSpPr/>
          <p:nvPr/>
        </p:nvSpPr>
        <p:spPr>
          <a:xfrm>
            <a:off x="244763" y="3071995"/>
            <a:ext cx="8480138" cy="1302297"/>
          </a:xfrm>
          <a:prstGeom prst="roundRect">
            <a:avLst>
              <a:gd name="adj" fmla="val 4099"/>
            </a:avLst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latinLnBrk="0" hangingPunct="0"/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1B129-F663-473A-9211-7163309B670B}"/>
              </a:ext>
            </a:extLst>
          </p:cNvPr>
          <p:cNvSpPr txBox="1"/>
          <p:nvPr/>
        </p:nvSpPr>
        <p:spPr>
          <a:xfrm>
            <a:off x="244762" y="3071996"/>
            <a:ext cx="6657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latinLnBrk="0" hangingPunct="0"/>
            <a:r>
              <a:rPr lang="en-US" sz="28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‘#’ symbols?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7B6BE9-69C9-4A10-A90D-D5796CC8D4C6}"/>
              </a:ext>
            </a:extLst>
          </p:cNvPr>
          <p:cNvSpPr/>
          <p:nvPr/>
        </p:nvSpPr>
        <p:spPr>
          <a:xfrm>
            <a:off x="94890" y="3533659"/>
            <a:ext cx="7798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latinLnBrk="0" hangingPunct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Comments!</a:t>
            </a:r>
          </a:p>
          <a:p>
            <a:pPr marL="742950" lvl="1" indent="-285750" eaLnBrk="0" latinLnBrk="0" hangingPunct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as often as you can: in-code documentation is a very good habit</a:t>
            </a:r>
          </a:p>
        </p:txBody>
      </p:sp>
      <p:sp>
        <p:nvSpPr>
          <p:cNvPr id="40" name="Rounded Rectangle 32">
            <a:extLst>
              <a:ext uri="{FF2B5EF4-FFF2-40B4-BE49-F238E27FC236}">
                <a16:creationId xmlns:a16="http://schemas.microsoft.com/office/drawing/2014/main" id="{8EB01E7D-0304-47CD-B797-4F42B1D4A9F8}"/>
              </a:ext>
            </a:extLst>
          </p:cNvPr>
          <p:cNvSpPr/>
          <p:nvPr/>
        </p:nvSpPr>
        <p:spPr>
          <a:xfrm>
            <a:off x="244762" y="4690657"/>
            <a:ext cx="8480138" cy="1302297"/>
          </a:xfrm>
          <a:prstGeom prst="roundRect">
            <a:avLst>
              <a:gd name="adj" fmla="val 4099"/>
            </a:avLst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latinLnBrk="0" hangingPunct="0"/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77ED34-8BBC-4217-B35E-71FE623C1641}"/>
              </a:ext>
            </a:extLst>
          </p:cNvPr>
          <p:cNvSpPr txBox="1"/>
          <p:nvPr/>
        </p:nvSpPr>
        <p:spPr>
          <a:xfrm>
            <a:off x="244761" y="4690658"/>
            <a:ext cx="6657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latinLnBrk="0" hangingPunct="0"/>
            <a:r>
              <a:rPr lang="en-US" sz="28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does the ‘str(…)’ code do?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C4481-6BF1-4B4D-B903-6EEDE8DE6FA0}"/>
              </a:ext>
            </a:extLst>
          </p:cNvPr>
          <p:cNvSpPr/>
          <p:nvPr/>
        </p:nvSpPr>
        <p:spPr>
          <a:xfrm>
            <a:off x="94890" y="5122673"/>
            <a:ext cx="643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a conversion-to-string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used to convert the given data into a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happens if we don’t use str(…) ?</a:t>
            </a:r>
          </a:p>
        </p:txBody>
      </p:sp>
    </p:spTree>
    <p:extLst>
      <p:ext uri="{BB962C8B-B14F-4D97-AF65-F5344CB8AC3E}">
        <p14:creationId xmlns:p14="http://schemas.microsoft.com/office/powerpoint/2010/main" val="242413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4762" y="368712"/>
            <a:ext cx="8639261" cy="468000"/>
          </a:xfrm>
        </p:spPr>
        <p:txBody>
          <a:bodyPr/>
          <a:lstStyle/>
          <a:p>
            <a:r>
              <a:rPr lang="en-US" altLang="ko-KR" dirty="0"/>
              <a:t>Quadratic equation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91AFD-6D7E-42DA-A1E6-E312CC1B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251"/>
            <a:ext cx="9144000" cy="51474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0EEAAE-6FEF-4974-B271-79733DC78DE1}"/>
              </a:ext>
            </a:extLst>
          </p:cNvPr>
          <p:cNvSpPr/>
          <p:nvPr/>
        </p:nvSpPr>
        <p:spPr>
          <a:xfrm>
            <a:off x="0" y="836712"/>
            <a:ext cx="9144000" cy="520123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/>
        </p:nvSpPr>
        <p:spPr>
          <a:xfrm>
            <a:off x="-7608" y="1108089"/>
            <a:ext cx="9144000" cy="4730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342900"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remember the solution to a quadratic equation?</a:t>
            </a:r>
          </a:p>
          <a:p>
            <a:pPr marL="463550" indent="-342900">
              <a:spcBef>
                <a:spcPts val="600"/>
              </a:spcBef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3550" indent="-342900">
              <a:spcBef>
                <a:spcPts val="600"/>
              </a:spcBef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3550" indent="-342900">
              <a:spcBef>
                <a:spcPts val="600"/>
              </a:spcBef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3550" indent="-342900">
              <a:spcBef>
                <a:spcPts val="600"/>
              </a:spcBef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3550" indent="-342900">
              <a:spcBef>
                <a:spcPts val="600"/>
              </a:spcBef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3550" indent="-342900">
              <a:spcBef>
                <a:spcPts val="600"/>
              </a:spcBef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3550" indent="-342900">
              <a:spcBef>
                <a:spcPts val="600"/>
              </a:spcBef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3550" indent="-342900"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solution of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expressed as a combination of values: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a, b, c</a:t>
            </a:r>
          </a:p>
          <a:p>
            <a:pPr marL="463550" indent="-342900">
              <a:spcBef>
                <a:spcPts val="600"/>
              </a:spcBef>
            </a:pPr>
            <a:endParaRPr lang="en-US" sz="2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3550" indent="-342900"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means we can write a program that can automatically calculate this, given those three values!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3">
                <a:extLst>
                  <a:ext uri="{FF2B5EF4-FFF2-40B4-BE49-F238E27FC236}">
                    <a16:creationId xmlns:a16="http://schemas.microsoft.com/office/drawing/2014/main" id="{6C67329E-42D3-4D2A-95FC-99808DCF1A92}"/>
                  </a:ext>
                </a:extLst>
              </p:cNvPr>
              <p:cNvSpPr txBox="1"/>
              <p:nvPr/>
            </p:nvSpPr>
            <p:spPr>
              <a:xfrm>
                <a:off x="2865733" y="1806143"/>
                <a:ext cx="35468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16" name="TextBox 3">
                <a:extLst>
                  <a:ext uri="{FF2B5EF4-FFF2-40B4-BE49-F238E27FC236}">
                    <a16:creationId xmlns:a16="http://schemas.microsoft.com/office/drawing/2014/main" id="{6C67329E-42D3-4D2A-95FC-99808DCF1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733" y="1806143"/>
                <a:ext cx="354686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5">
                <a:extLst>
                  <a:ext uri="{FF2B5EF4-FFF2-40B4-BE49-F238E27FC236}">
                    <a16:creationId xmlns:a16="http://schemas.microsoft.com/office/drawing/2014/main" id="{2194FFB9-7A7A-44EE-8BBF-F72D0CBAB701}"/>
                  </a:ext>
                </a:extLst>
              </p:cNvPr>
              <p:cNvSpPr txBox="1"/>
              <p:nvPr/>
            </p:nvSpPr>
            <p:spPr>
              <a:xfrm>
                <a:off x="2546094" y="2533769"/>
                <a:ext cx="4186146" cy="1185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17" name="TextBox 5">
                <a:extLst>
                  <a:ext uri="{FF2B5EF4-FFF2-40B4-BE49-F238E27FC236}">
                    <a16:creationId xmlns:a16="http://schemas.microsoft.com/office/drawing/2014/main" id="{2194FFB9-7A7A-44EE-8BBF-F72D0CBAB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094" y="2533769"/>
                <a:ext cx="4186146" cy="1185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08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4762" y="368712"/>
            <a:ext cx="8639261" cy="468000"/>
          </a:xfrm>
        </p:spPr>
        <p:txBody>
          <a:bodyPr/>
          <a:lstStyle/>
          <a:p>
            <a:r>
              <a:rPr lang="en-US" altLang="ko-KR" dirty="0"/>
              <a:t>Task 1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91AFD-6D7E-42DA-A1E6-E312CC1B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251"/>
            <a:ext cx="9144000" cy="51474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0EEAAE-6FEF-4974-B271-79733DC78DE1}"/>
              </a:ext>
            </a:extLst>
          </p:cNvPr>
          <p:cNvSpPr/>
          <p:nvPr/>
        </p:nvSpPr>
        <p:spPr>
          <a:xfrm>
            <a:off x="0" y="836712"/>
            <a:ext cx="9144000" cy="520123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/>
        </p:nvSpPr>
        <p:spPr>
          <a:xfrm>
            <a:off x="-7608" y="1108089"/>
            <a:ext cx="9144000" cy="4730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 the first part of quad.py</a:t>
            </a:r>
          </a:p>
          <a:p>
            <a:pPr lvl="1" eaLnBrk="0" latinLnBrk="0" hangingPunct="0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to fill in the ellipsis (…) to implement the quadratic formula</a:t>
            </a:r>
          </a:p>
          <a:p>
            <a:pPr lvl="1" eaLnBrk="0" latinLnBrk="0" hangingPunct="0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 there are two roots!</a:t>
            </a:r>
          </a:p>
          <a:p>
            <a:pPr eaLnBrk="0" latinLnBrk="0" hangingPunct="0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latinLnBrk="0" hangingPunct="0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Conditions</a:t>
            </a:r>
          </a:p>
          <a:p>
            <a:pPr lvl="1" eaLnBrk="0" latinLnBrk="0" hangingPunct="0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must </a:t>
            </a: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arithmetic operators</a:t>
            </a:r>
          </a:p>
          <a:p>
            <a:pPr lvl="1" eaLnBrk="0" latinLnBrk="0" hangingPunct="0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anything we haven’t learned in class yet. That qualifies as a 0.</a:t>
            </a:r>
          </a:p>
          <a:p>
            <a:pPr lvl="1" eaLnBrk="0" latinLnBrk="0" hangingPunct="0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anything besides the two lines you’re supposed to add</a:t>
            </a:r>
          </a:p>
          <a:p>
            <a:pPr eaLnBrk="0" latinLnBrk="0" hangingPunct="0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4762" y="368712"/>
            <a:ext cx="8639261" cy="468000"/>
          </a:xfrm>
        </p:spPr>
        <p:txBody>
          <a:bodyPr/>
          <a:lstStyle/>
          <a:p>
            <a:r>
              <a:rPr lang="en-US" altLang="ko-KR" dirty="0"/>
              <a:t>Task 2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91AFD-6D7E-42DA-A1E6-E312CC1B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251"/>
            <a:ext cx="9144000" cy="51474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0EEAAE-6FEF-4974-B271-79733DC78DE1}"/>
              </a:ext>
            </a:extLst>
          </p:cNvPr>
          <p:cNvSpPr/>
          <p:nvPr/>
        </p:nvSpPr>
        <p:spPr>
          <a:xfrm>
            <a:off x="0" y="836712"/>
            <a:ext cx="9144000" cy="520123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/>
        </p:nvSpPr>
        <p:spPr>
          <a:xfrm>
            <a:off x="-7608" y="1108089"/>
            <a:ext cx="9144000" cy="4730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do division (for kids)</a:t>
            </a:r>
          </a:p>
          <a:p>
            <a:pPr eaLnBrk="0" latinLnBrk="0" hangingPunct="0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 divide two numbers, you get a quotient and a remainder</a:t>
            </a:r>
          </a:p>
          <a:p>
            <a:pPr lvl="1" eaLnBrk="0" latinLnBrk="0" hangingPunct="0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/ 2 is 1 with remainder 1</a:t>
            </a:r>
          </a:p>
          <a:p>
            <a:pPr lvl="1" eaLnBrk="0" latinLnBrk="0" hangingPunct="0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 / 3 is 3 with remainder 1</a:t>
            </a:r>
          </a:p>
          <a:p>
            <a:pPr lvl="1" eaLnBrk="0" latinLnBrk="0" hangingPunct="0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/ 4 is …?</a:t>
            </a:r>
          </a:p>
          <a:p>
            <a:pPr lvl="1" eaLnBrk="0" latinLnBrk="0" hangingPunct="0"/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latinLnBrk="0" hangingPunct="0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task, you are to declare two variables x and y</a:t>
            </a:r>
          </a:p>
          <a:p>
            <a:pPr lvl="1" eaLnBrk="0" latinLnBrk="0" hangingPunct="0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 them to whatever </a:t>
            </a:r>
            <a:r>
              <a:rPr lang="en-US" altLang="ko-KR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values you like</a:t>
            </a:r>
          </a:p>
          <a:p>
            <a:pPr lvl="1" eaLnBrk="0" latinLnBrk="0" hangingPunct="0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should compute a quotient and a remainder</a:t>
            </a:r>
          </a:p>
          <a:p>
            <a:pPr lvl="1" eaLnBrk="0" latinLnBrk="0" hangingPunct="0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E.g., for x = 10 and y = 3, the output should look like this:</a:t>
            </a:r>
          </a:p>
          <a:p>
            <a:pPr lvl="1" eaLnBrk="0" latinLnBrk="0" hangingPunct="0"/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latinLnBrk="0" hangingPunct="0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conditions as task 1</a:t>
            </a:r>
          </a:p>
          <a:p>
            <a:pPr eaLnBrk="0" latinLnBrk="0" hangingPunct="0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in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quad.py’s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second part</a:t>
            </a:r>
          </a:p>
          <a:p>
            <a:pPr lvl="1" eaLnBrk="0" latinLnBrk="0" hangingPunct="0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 quad.py to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Classroom when you’re done (due the end of tonight)</a:t>
            </a:r>
          </a:p>
          <a:p>
            <a:pPr lvl="1" eaLnBrk="0" latinLnBrk="0" hangingPunct="0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may leave if you’re done</a:t>
            </a:r>
          </a:p>
          <a:p>
            <a:pPr lvl="1" eaLnBrk="0" latinLnBrk="0" hangingPunct="0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53DAC0A4-3453-4AC5-95AB-E98D8D047D8D}"/>
              </a:ext>
            </a:extLst>
          </p:cNvPr>
          <p:cNvSpPr txBox="1"/>
          <p:nvPr/>
        </p:nvSpPr>
        <p:spPr>
          <a:xfrm>
            <a:off x="6465961" y="3860578"/>
            <a:ext cx="972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6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1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040005"/>
      </p:ext>
    </p:extLst>
  </p:cSld>
  <p:clrMapOvr>
    <a:masterClrMapping/>
  </p:clrMapOvr>
</p:sld>
</file>

<file path=ppt/theme/theme1.xml><?xml version="1.0" encoding="utf-8"?>
<a:theme xmlns:a="http://schemas.openxmlformats.org/drawingml/2006/main" name="본문 내용 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본문 내용 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103256</TotalTime>
  <Words>466</Words>
  <Application>Microsoft Office PowerPoint</Application>
  <PresentationFormat>On-screen Show (4:3)</PresentationFormat>
  <Paragraphs>87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Cabin</vt:lpstr>
      <vt:lpstr>HY헤드라인M</vt:lpstr>
      <vt:lpstr>맑은 고딕</vt:lpstr>
      <vt:lpstr>바탕</vt:lpstr>
      <vt:lpstr>Arial</vt:lpstr>
      <vt:lpstr>Avenir Next Condensed Demi Bold</vt:lpstr>
      <vt:lpstr>Calibri</vt:lpstr>
      <vt:lpstr>Cambria Math</vt:lpstr>
      <vt:lpstr>Consolas</vt:lpstr>
      <vt:lpstr>Myriad Pro Cond</vt:lpstr>
      <vt:lpstr>Times New Roman</vt:lpstr>
      <vt:lpstr>Wingdings</vt:lpstr>
      <vt:lpstr>Wingdings 2</vt:lpstr>
      <vt:lpstr>본문 내용 마스터</vt:lpstr>
      <vt:lpstr>1_본문 내용 마스터</vt:lpstr>
      <vt:lpstr>Lab 1: Arithmetic in Python SUNY Korea - Francois Rameau Spring 2023</vt:lpstr>
      <vt:lpstr>Preliminaries</vt:lpstr>
      <vt:lpstr>Preliminaries</vt:lpstr>
      <vt:lpstr>Quadratic equation</vt:lpstr>
      <vt:lpstr>Task 1</vt:lpstr>
      <vt:lpstr>Task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Pedestrian Detection</dc:title>
  <dc:creator>Francois</dc:creator>
  <cp:lastModifiedBy>DELL</cp:lastModifiedBy>
  <cp:revision>1803</cp:revision>
  <dcterms:created xsi:type="dcterms:W3CDTF">2015-03-31T11:58:02Z</dcterms:created>
  <dcterms:modified xsi:type="dcterms:W3CDTF">2023-03-06T01:56:27Z</dcterms:modified>
</cp:coreProperties>
</file>