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8" r:id="rId1"/>
    <p:sldMasterId id="2147484407" r:id="rId2"/>
    <p:sldMasterId id="2147484425" r:id="rId3"/>
    <p:sldMasterId id="2147484443" r:id="rId4"/>
    <p:sldMasterId id="2147484528" r:id="rId5"/>
  </p:sldMasterIdLst>
  <p:notesMasterIdLst>
    <p:notesMasterId r:id="rId33"/>
  </p:notesMasterIdLst>
  <p:handoutMasterIdLst>
    <p:handoutMasterId r:id="rId34"/>
  </p:handoutMasterIdLst>
  <p:sldIdLst>
    <p:sldId id="256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4624" autoAdjust="0"/>
  </p:normalViewPr>
  <p:slideViewPr>
    <p:cSldViewPr>
      <p:cViewPr varScale="1">
        <p:scale>
          <a:sx n="68" d="100"/>
          <a:sy n="68" d="100"/>
        </p:scale>
        <p:origin x="9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dirty="0"/>
              <a:t>Ingeniera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77788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38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6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57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</p:spPr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670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6"/>
            <a:ext cx="10780776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/>
              <a:t>2017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7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6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7"/>
            <a:ext cx="10780776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/>
              <a:t>2017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13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/>
              <a:t>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2395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63113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138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4" name="Rectangle 10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76511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2017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2017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2017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52385" y="5949280"/>
            <a:ext cx="2384643" cy="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41" r:id="rId3"/>
    <p:sldLayoutId id="2147484532" r:id="rId4"/>
    <p:sldLayoutId id="2147484533" r:id="rId5"/>
    <p:sldLayoutId id="2147484534" r:id="rId6"/>
    <p:sldLayoutId id="2147484536" r:id="rId7"/>
    <p:sldLayoutId id="2147484537" r:id="rId8"/>
    <p:sldLayoutId id="2147484538" r:id="rId9"/>
    <p:sldLayoutId id="2147484540" r:id="rId10"/>
    <p:sldLayoutId id="2147484542" r:id="rId11"/>
  </p:sldLayoutIdLst>
  <p:transition spd="med">
    <p:fade/>
  </p:transition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/>
              <a:t>2017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2017</a:t>
            </a:r>
            <a:endParaRPr lang="es-E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3717032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772816"/>
            <a:ext cx="10858576" cy="4464496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pPr lvl="1"/>
            <a:r>
              <a:rPr lang="es-ES" dirty="0"/>
              <a:t>Describe al sistema como un conjunto de estados donde el sistema reacciona a ciertos eventos posibles (externos o internos). </a:t>
            </a:r>
          </a:p>
          <a:p>
            <a:r>
              <a:rPr lang="es-ES" dirty="0"/>
              <a:t>f(Si, </a:t>
            </a:r>
            <a:r>
              <a:rPr lang="es-ES" dirty="0" err="1"/>
              <a:t>Cj</a:t>
            </a:r>
            <a:r>
              <a:rPr lang="es-ES" dirty="0"/>
              <a:t>) = </a:t>
            </a:r>
            <a:r>
              <a:rPr lang="es-ES" dirty="0" err="1"/>
              <a:t>Sk</a:t>
            </a:r>
            <a:endParaRPr lang="es-ES" dirty="0"/>
          </a:p>
          <a:p>
            <a:pPr lvl="1"/>
            <a:r>
              <a:rPr lang="es-ES" dirty="0"/>
              <a:t> Al estar en el estado Si, la ocurrencia de la condición </a:t>
            </a:r>
            <a:r>
              <a:rPr lang="es-ES" dirty="0" err="1"/>
              <a:t>Cj</a:t>
            </a:r>
            <a:r>
              <a:rPr lang="es-ES" dirty="0"/>
              <a:t> hace que el sistema cambie al estado </a:t>
            </a:r>
            <a:r>
              <a:rPr lang="es-ES" dirty="0" err="1"/>
              <a:t>Sk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A</a:t>
            </a:r>
          </a:p>
        </p:txBody>
      </p:sp>
      <p:sp>
        <p:nvSpPr>
          <p:cNvPr id="11" name="10 Triángulo isósceles"/>
          <p:cNvSpPr/>
          <p:nvPr/>
        </p:nvSpPr>
        <p:spPr>
          <a:xfrm rot="5137732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ES" sz="3200" dirty="0"/>
              <a:t>Máquinas de Estado Finito</a:t>
            </a:r>
          </a:p>
          <a:p>
            <a:pPr lvl="1"/>
            <a:r>
              <a:rPr lang="es-ES_tradnl" sz="3200" dirty="0"/>
              <a:t>Definición formal</a:t>
            </a:r>
            <a:endParaRPr lang="es-ES" sz="3200" dirty="0"/>
          </a:p>
          <a:p>
            <a:pPr lvl="2"/>
            <a:r>
              <a:rPr lang="es-ES" sz="2400" dirty="0"/>
              <a:t>Formalmente, un autómata finito (AF) puede ser descrito como una  5-tupla (</a:t>
            </a:r>
            <a:r>
              <a:rPr lang="es-ES" sz="2400" dirty="0" err="1"/>
              <a:t>S,Σ,T,s,A</a:t>
            </a:r>
            <a:r>
              <a:rPr lang="es-ES" sz="2400" dirty="0"/>
              <a:t>)  donde:</a:t>
            </a:r>
          </a:p>
          <a:p>
            <a:pPr lvl="3"/>
            <a:r>
              <a:rPr lang="es-ES" sz="2000" dirty="0"/>
              <a:t>Σ es un alfabeto; </a:t>
            </a:r>
          </a:p>
          <a:p>
            <a:pPr lvl="3"/>
            <a:r>
              <a:rPr lang="es-ES" sz="2000" dirty="0"/>
              <a:t>S un conjunto de estados; </a:t>
            </a:r>
          </a:p>
          <a:p>
            <a:pPr lvl="3"/>
            <a:r>
              <a:rPr lang="es-ES" sz="2000" dirty="0"/>
              <a:t>T es la función de transición; </a:t>
            </a:r>
          </a:p>
          <a:p>
            <a:pPr lvl="3"/>
            <a:r>
              <a:rPr lang="es-ES" sz="2000" dirty="0"/>
              <a:t> s es el estado inicial; </a:t>
            </a:r>
          </a:p>
          <a:p>
            <a:pPr lvl="3"/>
            <a:r>
              <a:rPr lang="es-ES" sz="2000" dirty="0"/>
              <a:t> A es un conjunto de estados de aceptación o finales. </a:t>
            </a:r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Estado </a:t>
            </a:r>
            <a:r>
              <a:rPr lang="es-ES_tradnl" dirty="0"/>
              <a:t>Representación en gráfico de persiana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Diagrama de Transición de Estado (DTE)</a:t>
            </a:r>
          </a:p>
          <a:p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Notación UML Diagrama de Transición y Estado (DTE)</a:t>
            </a:r>
          </a:p>
          <a:p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7" y="4221089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597410" y="1808230"/>
            <a:ext cx="10858576" cy="4464496"/>
          </a:xfrm>
        </p:spPr>
        <p:txBody>
          <a:bodyPr>
            <a:noAutofit/>
          </a:bodyPr>
          <a:lstStyle/>
          <a:p>
            <a:r>
              <a:rPr lang="es-ES_tradnl" sz="2400" dirty="0"/>
              <a:t>Construcción de un DTE</a:t>
            </a:r>
            <a:endParaRPr lang="es-ES" sz="2400" dirty="0"/>
          </a:p>
          <a:p>
            <a:pPr lvl="1"/>
            <a:r>
              <a:rPr lang="es-ES" sz="2400" dirty="0"/>
              <a:t>1- Identificar los estados</a:t>
            </a:r>
          </a:p>
          <a:p>
            <a:pPr lvl="1"/>
            <a:r>
              <a:rPr lang="es-ES" sz="2400" dirty="0"/>
              <a:t>2- Si hay un estado complejo se puede explotar</a:t>
            </a:r>
          </a:p>
          <a:p>
            <a:pPr lvl="1"/>
            <a:r>
              <a:rPr lang="es-ES" sz="2400" dirty="0"/>
              <a:t>3- Desde el estado inicial, se identifican los cambios de estado con flechas</a:t>
            </a:r>
          </a:p>
          <a:p>
            <a:pPr lvl="1"/>
            <a:r>
              <a:rPr lang="es-ES" sz="2400" dirty="0"/>
              <a:t>4- Se analizan las condiciones y las acciones para pasar de un estado a otro</a:t>
            </a:r>
          </a:p>
          <a:p>
            <a:pPr lvl="1"/>
            <a:r>
              <a:rPr lang="es-ES" sz="2400" dirty="0"/>
              <a:t>5- Se verifica la consistencia:</a:t>
            </a:r>
          </a:p>
          <a:p>
            <a:pPr lvl="2"/>
            <a:r>
              <a:rPr lang="es-ES" sz="1800" dirty="0"/>
              <a:t>Se han definido todos los estados</a:t>
            </a:r>
          </a:p>
          <a:p>
            <a:pPr lvl="2"/>
            <a:r>
              <a:rPr lang="es-ES" sz="1800" dirty="0"/>
              <a:t>Se pueden alcanzar todos los estados</a:t>
            </a:r>
          </a:p>
          <a:p>
            <a:pPr lvl="2"/>
            <a:r>
              <a:rPr lang="es-ES" sz="1800" dirty="0"/>
              <a:t>Se pueden salir de todos los estados</a:t>
            </a:r>
          </a:p>
          <a:p>
            <a:pPr lvl="2"/>
            <a:r>
              <a:rPr lang="es-ES" sz="1800" dirty="0"/>
              <a:t>En cada estado, el sistema responde a todas las condiciones posibles  (normales y anormales)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/>
              <a:t>Reloj Cronómetro</a:t>
            </a:r>
          </a:p>
          <a:p>
            <a:pPr lvl="1"/>
            <a:r>
              <a:rPr lang="es-AR"/>
              <a:t>El reloj posee una  pantalla y 4 botones</a:t>
            </a:r>
          </a:p>
          <a:p>
            <a:endParaRPr lang="es-AR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384" y="5157192"/>
            <a:ext cx="10780776" cy="613283"/>
          </a:xfrm>
        </p:spPr>
        <p:txBody>
          <a:bodyPr/>
          <a:lstStyle/>
          <a:p>
            <a:r>
              <a:rPr lang="es-ES_tradnl" dirty="0"/>
              <a:t>Requerimientos II - DTE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AR" sz="2400" dirty="0"/>
              <a:t>Funciones</a:t>
            </a:r>
          </a:p>
          <a:p>
            <a:pPr lvl="1"/>
            <a:r>
              <a:rPr lang="es-AR" sz="2400" dirty="0"/>
              <a:t>Inicialmente (al colocar la pila) visualiza la hora prefijada</a:t>
            </a:r>
          </a:p>
          <a:p>
            <a:pPr lvl="1"/>
            <a:r>
              <a:rPr lang="es-AR" sz="2400" dirty="0"/>
              <a:t>Visualizar la hora</a:t>
            </a:r>
          </a:p>
          <a:p>
            <a:pPr lvl="1"/>
            <a:r>
              <a:rPr lang="es-AR" sz="2400" dirty="0"/>
              <a:t>Visualizar la fecha </a:t>
            </a:r>
          </a:p>
          <a:p>
            <a:pPr lvl="1"/>
            <a:r>
              <a:rPr lang="es-AR" sz="2400" dirty="0"/>
              <a:t>Modificar  Hora y Fecha</a:t>
            </a:r>
          </a:p>
          <a:p>
            <a:pPr lvl="1"/>
            <a:r>
              <a:rPr lang="es-AR" sz="2400" dirty="0"/>
              <a:t>Encender la Luz por 5 </a:t>
            </a:r>
            <a:r>
              <a:rPr lang="es-AR" sz="2400" dirty="0" err="1"/>
              <a:t>seg</a:t>
            </a:r>
            <a:r>
              <a:rPr lang="es-AR" sz="2400" dirty="0"/>
              <a:t>.</a:t>
            </a:r>
          </a:p>
          <a:p>
            <a:pPr lvl="1"/>
            <a:r>
              <a:rPr lang="es-AR" sz="2400" dirty="0"/>
              <a:t>Iniciar / Detener / </a:t>
            </a:r>
            <a:r>
              <a:rPr lang="es-AR" sz="2400" dirty="0" err="1"/>
              <a:t>Resetear</a:t>
            </a:r>
            <a:r>
              <a:rPr lang="es-AR" sz="2400" dirty="0"/>
              <a:t>  Cronómetro</a:t>
            </a:r>
          </a:p>
          <a:p>
            <a:pPr lvl="1"/>
            <a:r>
              <a:rPr lang="es-AR" sz="2400" dirty="0"/>
              <a:t>Deja de funcionar al finalizarse la pila</a:t>
            </a: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5" y="2132856"/>
            <a:ext cx="10762562" cy="4104456"/>
          </a:xfrm>
        </p:spPr>
        <p:txBody>
          <a:bodyPr/>
          <a:lstStyle/>
          <a:p>
            <a:r>
              <a:rPr lang="es-AR" dirty="0"/>
              <a:t>1- Identificar los estados</a:t>
            </a:r>
          </a:p>
          <a:p>
            <a:pPr lvl="1"/>
            <a:r>
              <a:rPr lang="es-AR" dirty="0"/>
              <a:t>Visualizando hora</a:t>
            </a:r>
          </a:p>
          <a:p>
            <a:pPr lvl="1"/>
            <a:r>
              <a:rPr lang="es-AR" dirty="0"/>
              <a:t>Visualizando fecha</a:t>
            </a:r>
          </a:p>
          <a:p>
            <a:pPr lvl="1"/>
            <a:r>
              <a:rPr lang="es-AR" dirty="0"/>
              <a:t>Visualizando funciones cronometro</a:t>
            </a:r>
          </a:p>
          <a:p>
            <a:pPr lvl="1"/>
            <a:r>
              <a:rPr lang="es-AR" dirty="0"/>
              <a:t>Cronometrando</a:t>
            </a:r>
          </a:p>
          <a:p>
            <a:pPr lvl="1"/>
            <a:r>
              <a:rPr lang="es-AR" dirty="0"/>
              <a:t>Configurando hora y fecha</a:t>
            </a:r>
          </a:p>
          <a:p>
            <a:r>
              <a:rPr lang="es-AR" dirty="0"/>
              <a:t>2- Identificar estados complejos</a:t>
            </a:r>
          </a:p>
          <a:p>
            <a:pPr lvl="1"/>
            <a:r>
              <a:rPr lang="es-AR" dirty="0"/>
              <a:t>No es necesario</a:t>
            </a:r>
          </a:p>
          <a:p>
            <a:r>
              <a:rPr lang="es-AR" dirty="0"/>
              <a:t>3- Estado inicial</a:t>
            </a:r>
          </a:p>
          <a:p>
            <a:pPr lvl="1"/>
            <a:r>
              <a:rPr lang="es-AR" dirty="0"/>
              <a:t>En este caso, el sistema inicia al colocarse la pila y pasaría </a:t>
            </a:r>
          </a:p>
          <a:p>
            <a:pPr lvl="1"/>
            <a:r>
              <a:rPr lang="es-AR" dirty="0"/>
              <a:t>   al estado visualizando hora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  <p:grpSp>
        <p:nvGrpSpPr>
          <p:cNvPr id="5" name="15 Grupo"/>
          <p:cNvGrpSpPr/>
          <p:nvPr/>
        </p:nvGrpSpPr>
        <p:grpSpPr>
          <a:xfrm>
            <a:off x="8472264" y="3068960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88840"/>
            <a:ext cx="10858576" cy="4248472"/>
          </a:xfrm>
        </p:spPr>
        <p:txBody>
          <a:bodyPr/>
          <a:lstStyle/>
          <a:p>
            <a:r>
              <a:rPr lang="es-AR"/>
              <a:t>4- Visualizando hora</a:t>
            </a:r>
          </a:p>
          <a:p>
            <a:pPr lvl="1"/>
            <a:r>
              <a:rPr lang="es-AR"/>
              <a:t>Se presiona B1 Visualiza la fecha</a:t>
            </a:r>
          </a:p>
          <a:p>
            <a:pPr lvl="1"/>
            <a:r>
              <a:rPr lang="es-AR"/>
              <a:t>Se presiona B2 Modificar la hora y fecha</a:t>
            </a:r>
          </a:p>
          <a:p>
            <a:pPr lvl="1"/>
            <a:r>
              <a:rPr lang="es-AR"/>
              <a:t>Se presiona B3 Visualiza el cronometro</a:t>
            </a:r>
          </a:p>
          <a:p>
            <a:pPr lvl="1"/>
            <a:r>
              <a:rPr lang="es-AR"/>
              <a:t>Se presiona B4 Enciende la luz</a:t>
            </a:r>
          </a:p>
          <a:p>
            <a:pPr lvl="1"/>
            <a:endParaRPr lang="es-AR"/>
          </a:p>
          <a:p>
            <a:endParaRPr lang="es-AR" dirty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 dirty="0"/>
          </a:p>
        </p:txBody>
      </p:sp>
      <p:grpSp>
        <p:nvGrpSpPr>
          <p:cNvPr id="5" name="Grupo 41"/>
          <p:cNvGrpSpPr/>
          <p:nvPr/>
        </p:nvGrpSpPr>
        <p:grpSpPr>
          <a:xfrm>
            <a:off x="4787900" y="3356992"/>
            <a:ext cx="5556572" cy="2880320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90700" y="228600"/>
                <a:ext cx="712334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886200" y="742950"/>
                <a:ext cx="757472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32169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381156" y="123803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324100" y="1533249"/>
                <a:ext cx="154738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704850" y="1514475"/>
                <a:ext cx="75182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 dirty="0"/>
              <a:t>4- Visualizando fecha</a:t>
            </a:r>
          </a:p>
          <a:p>
            <a:pPr lvl="1"/>
            <a:r>
              <a:rPr lang="es-AR" dirty="0"/>
              <a:t>Estando en el estado Visualizando fecha , presionando B1 o B2 o B3 vuelve a visualizar la hora</a:t>
            </a:r>
          </a:p>
          <a:p>
            <a:pPr lvl="1"/>
            <a:r>
              <a:rPr lang="es-AR" dirty="0"/>
              <a:t>En Cualquier Momento se puede encender la luz con el botón B4</a:t>
            </a:r>
          </a:p>
          <a:p>
            <a:endParaRPr lang="es-AR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  <p:grpSp>
        <p:nvGrpSpPr>
          <p:cNvPr id="5" name="13 Grupo"/>
          <p:cNvGrpSpPr/>
          <p:nvPr/>
        </p:nvGrpSpPr>
        <p:grpSpPr>
          <a:xfrm>
            <a:off x="5519937" y="3707534"/>
            <a:ext cx="4810125" cy="2495550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48064" y="57332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56176" y="5157192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2060848"/>
            <a:ext cx="10801200" cy="4248472"/>
          </a:xfrm>
        </p:spPr>
        <p:txBody>
          <a:bodyPr/>
          <a:lstStyle/>
          <a:p>
            <a:r>
              <a:rPr lang="es-AR"/>
              <a:t>4- Configurando Hora y Fecha</a:t>
            </a:r>
          </a:p>
          <a:p>
            <a:pPr lvl="1"/>
            <a:r>
              <a:rPr lang="es-AR"/>
              <a:t>Se presiona B1 modifico el digito</a:t>
            </a:r>
          </a:p>
          <a:p>
            <a:pPr lvl="1"/>
            <a:r>
              <a:rPr lang="es-AR"/>
              <a:t>Se presiona B2 vuelve a visualizar la hora</a:t>
            </a:r>
          </a:p>
          <a:p>
            <a:pPr lvl="1"/>
            <a:r>
              <a:rPr lang="es-AR"/>
              <a:t>Se presiona B3 modifico el digito a modificar</a:t>
            </a:r>
          </a:p>
          <a:p>
            <a:pPr lvl="2"/>
            <a:r>
              <a:rPr lang="es-AR"/>
              <a:t>Hora, minuto, segundo, día, mes </a:t>
            </a:r>
          </a:p>
          <a:p>
            <a:pPr lvl="1"/>
            <a:r>
              <a:rPr lang="es-AR"/>
              <a:t>Se presiona B4 enciende la luz </a:t>
            </a:r>
          </a:p>
          <a:p>
            <a:pPr lvl="1"/>
            <a:endParaRPr lang="es-AR"/>
          </a:p>
          <a:p>
            <a:endParaRPr lang="es-AR"/>
          </a:p>
          <a:p>
            <a:endParaRPr lang="es-AR"/>
          </a:p>
          <a:p>
            <a:r>
              <a:rPr lang="es-AR"/>
              <a:t>4- Continuar con todos los estados</a:t>
            </a:r>
          </a:p>
          <a:p>
            <a:endParaRPr lang="es-AR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24</a:t>
            </a:fld>
            <a:endParaRPr lang="es-ES" dirty="0"/>
          </a:p>
        </p:txBody>
      </p:sp>
      <p:grpSp>
        <p:nvGrpSpPr>
          <p:cNvPr id="5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5399" y="1844824"/>
            <a:ext cx="10690557" cy="4392488"/>
          </a:xfrm>
        </p:spPr>
        <p:txBody>
          <a:bodyPr/>
          <a:lstStyle/>
          <a:p>
            <a:r>
              <a:rPr lang="es-ES" dirty="0"/>
              <a:t>5- Se verifica la consistencia:</a:t>
            </a:r>
          </a:p>
          <a:p>
            <a:pPr lvl="1"/>
            <a:r>
              <a:rPr lang="es-ES" dirty="0"/>
              <a:t>Se han definido todos los estados</a:t>
            </a:r>
          </a:p>
          <a:p>
            <a:pPr lvl="1"/>
            <a:r>
              <a:rPr lang="es-ES" dirty="0"/>
              <a:t>Se pueden alcanzar todos los estados</a:t>
            </a:r>
          </a:p>
          <a:p>
            <a:pPr lvl="1"/>
            <a:r>
              <a:rPr lang="es-ES" dirty="0"/>
              <a:t>Se pueden salir de todos los estados</a:t>
            </a:r>
          </a:p>
          <a:p>
            <a:pPr lvl="1"/>
            <a:r>
              <a:rPr lang="es-ES" dirty="0"/>
              <a:t>En cada estado, el sistema responde a todas las condiciones posibles  (normales y anormales)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26</a:t>
            </a:fld>
            <a:endParaRPr lang="es-ES" dirty="0"/>
          </a:p>
        </p:txBody>
      </p:sp>
      <p:grpSp>
        <p:nvGrpSpPr>
          <p:cNvPr id="7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88840"/>
            <a:ext cx="10105123" cy="3744416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7, Ingeniería de Software, Addison-Wesley 2005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27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Requerimientos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idx="4294967295"/>
          </p:nvPr>
        </p:nvSpPr>
        <p:spPr>
          <a:xfrm>
            <a:off x="911424" y="2060848"/>
            <a:ext cx="8904312" cy="3887961"/>
          </a:xfrm>
        </p:spPr>
        <p:txBody>
          <a:bodyPr/>
          <a:lstStyle/>
          <a:p>
            <a:r>
              <a:rPr lang="es-ES_tradnl" dirty="0"/>
              <a:t>Verificamos y validamos los requerimientos</a:t>
            </a:r>
            <a:endParaRPr lang="es-ES" dirty="0"/>
          </a:p>
          <a:p>
            <a:pPr lvl="1"/>
            <a:r>
              <a:rPr lang="es-ES" dirty="0"/>
              <a:t>¿Los requerimientos son correctos? (</a:t>
            </a:r>
            <a:r>
              <a:rPr lang="es-ES" dirty="0" err="1"/>
              <a:t>Correctitud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¿Los requerimientos son consistentes? (Consistencia)</a:t>
            </a:r>
          </a:p>
          <a:p>
            <a:pPr lvl="1"/>
            <a:r>
              <a:rPr lang="es-ES" dirty="0"/>
              <a:t>¿Los requerimientos son completos? (Completitud)</a:t>
            </a:r>
          </a:p>
          <a:p>
            <a:pPr lvl="1"/>
            <a:r>
              <a:rPr lang="es-ES" dirty="0"/>
              <a:t>¿Los requerimientos son realistas? (Verificabilidad)</a:t>
            </a:r>
          </a:p>
          <a:p>
            <a:pPr lvl="1"/>
            <a:r>
              <a:rPr lang="es-ES" dirty="0"/>
              <a:t>¿Describe cada requerimiento algo que es necesario para el cliente?</a:t>
            </a:r>
          </a:p>
          <a:p>
            <a:pPr lvl="1"/>
            <a:r>
              <a:rPr lang="es-ES" dirty="0"/>
              <a:t>¿Las personas que adquieren el sistema comprenden correctamente el requerimiento ? (Comprensibilidad)</a:t>
            </a:r>
          </a:p>
          <a:p>
            <a:pPr lvl="1"/>
            <a:r>
              <a:rPr lang="es-ES" dirty="0"/>
              <a:t>¿Son adaptables los requerimientos ? (Adaptabilidad)</a:t>
            </a:r>
          </a:p>
          <a:p>
            <a:pPr lvl="1"/>
            <a:r>
              <a:rPr lang="es-ES" dirty="0"/>
              <a:t>¿Esta claramente establecido el origen del requerimiento? (Trazabilidad)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40016" y="56595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75000"/>
                  </a:schemeClr>
                </a:solidFill>
              </a:rPr>
              <a:t>Gestión de Requerimientos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151785" y="5661248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75000"/>
                  </a:schemeClr>
                </a:solidFill>
              </a:rPr>
              <a:t>Cambios 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359696" y="566124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5447928" y="566124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6866" name="Picture 2" descr="http://www.cpslogistics.com/blog/wp-content/uploads/2012/04/herramientas-gratuitas-de-gestion-de-proyectos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88288" y="0"/>
            <a:ext cx="3067390" cy="24928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551384" y="2060848"/>
            <a:ext cx="10801200" cy="3096344"/>
          </a:xfrm>
        </p:spPr>
        <p:txBody>
          <a:bodyPr/>
          <a:lstStyle/>
          <a:p>
            <a:r>
              <a:rPr lang="es-ES_tradnl" dirty="0"/>
              <a:t>¿Por qué cambian los requerimientos?</a:t>
            </a:r>
            <a:endParaRPr lang="es-ES" dirty="0"/>
          </a:p>
          <a:p>
            <a:pPr lvl="1"/>
            <a:r>
              <a:rPr lang="es-ES" dirty="0"/>
              <a:t>Porque al analizar el problema, no se hacen las preguntas correctas a las personas correctas (En sistemas grandes hay una comunidad diversa de usuarios)</a:t>
            </a:r>
          </a:p>
          <a:p>
            <a:pPr lvl="1"/>
            <a:r>
              <a:rPr lang="es-ES" dirty="0"/>
              <a:t>Porque los clientes y los usuarios son distintos</a:t>
            </a:r>
          </a:p>
          <a:p>
            <a:pPr lvl="1"/>
            <a:r>
              <a:rPr lang="es-ES" dirty="0"/>
              <a:t>Porque cambió el problema que se estaba resolviendo</a:t>
            </a:r>
          </a:p>
          <a:p>
            <a:pPr lvl="1"/>
            <a:r>
              <a:rPr lang="es-ES" dirty="0"/>
              <a:t>Porque los usuarios cambiaron su forma de pensar o sus percepciones</a:t>
            </a:r>
          </a:p>
          <a:p>
            <a:pPr lvl="1"/>
            <a:r>
              <a:rPr lang="es-ES" dirty="0"/>
              <a:t>Porque cambió el ambiente de negocios (mercado, etc.)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34818" name="Picture 2" descr="http://2.bp.blogspot.com/-Hrv1WUMvrwo/UvKEDL5goQI/AAAAAAAAAes/YfTxhfucZ8Q/s1600/opcion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7F5"/>
              </a:clrFrom>
              <a:clrTo>
                <a:srgbClr val="F8F7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28248" y="3645024"/>
            <a:ext cx="2184723" cy="13789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Gestión de los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67408" y="1988840"/>
            <a:ext cx="9865096" cy="864096"/>
          </a:xfrm>
        </p:spPr>
        <p:txBody>
          <a:bodyPr/>
          <a:lstStyle/>
          <a:p>
            <a:r>
              <a:rPr lang="es-ES_tradnl" sz="1800" dirty="0"/>
              <a:t>Es el proceso de comprender y controlar los cambios en los requerimientos.</a:t>
            </a:r>
          </a:p>
          <a:p>
            <a:r>
              <a:rPr lang="es-ES_tradnl" sz="1800" dirty="0"/>
              <a:t>Se debería comenzar cuando esté disponible una versión del documento de requerimientos.</a:t>
            </a:r>
            <a:endParaRPr lang="es-ES" sz="18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2889802"/>
            <a:ext cx="6423610" cy="317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695400" y="2060848"/>
            <a:ext cx="9793088" cy="2592288"/>
          </a:xfrm>
        </p:spPr>
        <p:txBody>
          <a:bodyPr/>
          <a:lstStyle/>
          <a:p>
            <a:r>
              <a:rPr lang="es-ES" sz="2400" dirty="0"/>
              <a:t>Requerimientos duraderos</a:t>
            </a:r>
          </a:p>
          <a:p>
            <a:pPr lvl="1"/>
            <a:r>
              <a:rPr lang="es-ES" sz="2400" dirty="0"/>
              <a:t>Relativamente estables, se derivan de la actividad principal de la organización.</a:t>
            </a:r>
          </a:p>
          <a:p>
            <a:r>
              <a:rPr lang="es-ES" sz="2400" dirty="0"/>
              <a:t>Requerimientos volátiles</a:t>
            </a:r>
          </a:p>
          <a:p>
            <a:pPr lvl="1"/>
            <a:r>
              <a:rPr lang="es-ES" sz="2400" dirty="0"/>
              <a:t>Cambian durante el desarrollo del sistema o después que se puso en operación. (Ej.: cambios gubernamentales)</a:t>
            </a:r>
          </a:p>
          <a:p>
            <a:endParaRPr lang="es-ES" sz="24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31746" name="Picture 2" descr="https://encrypted-tbn3.gstatic.com/images?q=tbn:ANd9GcTDzDZTe2oefpuDgwyqZr7doDqeBnGHCD2zeqw9B0-9bxuhP5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6261" y="4011795"/>
            <a:ext cx="2790825" cy="16383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67408" y="1988840"/>
            <a:ext cx="8352928" cy="4248472"/>
          </a:xfrm>
        </p:spPr>
        <p:txBody>
          <a:bodyPr>
            <a:normAutofit/>
          </a:bodyPr>
          <a:lstStyle/>
          <a:p>
            <a:r>
              <a:rPr lang="es-ES" sz="2000" dirty="0"/>
              <a:t>Requerimientos volátiles: </a:t>
            </a:r>
          </a:p>
          <a:p>
            <a:pPr lvl="1"/>
            <a:r>
              <a:rPr lang="es-ES" sz="2000" dirty="0"/>
              <a:t>Requerimientos Cambiantes: cambian porque se modifica el ambiente (entorno).</a:t>
            </a:r>
          </a:p>
          <a:p>
            <a:pPr lvl="1"/>
            <a:r>
              <a:rPr lang="es-ES" sz="2000" dirty="0"/>
              <a:t>Requerimientos emergentes: surgen como ampliación (al incrementar la comprensión del cliente).</a:t>
            </a:r>
          </a:p>
          <a:p>
            <a:pPr lvl="1"/>
            <a:r>
              <a:rPr lang="es-ES" sz="2000" dirty="0"/>
              <a:t>Requerimientos consecuentes: surgen por la introducción del sistema. Pueden cambiar los procesos de la organización por desarrollar nuevas formas de trabajo.</a:t>
            </a:r>
          </a:p>
          <a:p>
            <a:pPr lvl="1"/>
            <a:r>
              <a:rPr lang="es-ES" sz="2000" dirty="0"/>
              <a:t>Requerimientos de compatibilidad: cambian porque interactúan con otros sistemas que cambian.</a:t>
            </a:r>
          </a:p>
          <a:p>
            <a:endParaRPr lang="es-ES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67408" y="1916832"/>
            <a:ext cx="9145016" cy="4536504"/>
          </a:xfrm>
        </p:spPr>
        <p:txBody>
          <a:bodyPr>
            <a:normAutofit/>
          </a:bodyPr>
          <a:lstStyle/>
          <a:p>
            <a:r>
              <a:rPr lang="es-ES" sz="2000" dirty="0"/>
              <a:t>Se debe realizar 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Identificación de requerimientos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Gestión del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Análisis del problema y especificación del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Análisis del cambio y cálculo de costos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Implementación del cambio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Políticas de rastreo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Fuente - Requerimientos - Diseño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Ayuda de herramientas CASE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Almacenar requerimientos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Gestionar 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sz="2000" dirty="0"/>
              <a:t>Gestionar el rastreo</a:t>
            </a:r>
          </a:p>
          <a:p>
            <a:endParaRPr lang="es-ES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28674" name="Picture 2" descr="http://www.accconsulting.cl/img/gestion-del-cambio.jpg"/>
          <p:cNvPicPr>
            <a:picLocks noChangeAspect="1" noChangeArrowheads="1"/>
          </p:cNvPicPr>
          <p:nvPr/>
        </p:nvPicPr>
        <p:blipFill>
          <a:blip r:embed="rId2" cstate="print"/>
          <a:srcRect r="51020"/>
          <a:stretch>
            <a:fillRect/>
          </a:stretch>
        </p:blipFill>
        <p:spPr bwMode="auto">
          <a:xfrm>
            <a:off x="8760296" y="2420888"/>
            <a:ext cx="2799184" cy="2381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ES_tradnl" sz="4400" dirty="0"/>
              <a:t>Máquinas de estados finitos -DTE</a:t>
            </a:r>
            <a:endParaRPr lang="es-E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4589</TotalTime>
  <Words>1478</Words>
  <Application>Microsoft Office PowerPoint</Application>
  <PresentationFormat>Panorámica</PresentationFormat>
  <Paragraphs>266</Paragraphs>
  <Slides>27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Times New Roman</vt:lpstr>
      <vt:lpstr>Trebuchet MS</vt:lpstr>
      <vt:lpstr>1_Berlín</vt:lpstr>
      <vt:lpstr>Berlín</vt:lpstr>
      <vt:lpstr>2_Berlín</vt:lpstr>
      <vt:lpstr>3_Berlín</vt:lpstr>
      <vt:lpstr>Tema3</vt:lpstr>
      <vt:lpstr>Ingeniería de Software I </vt:lpstr>
      <vt:lpstr>Requerimientos II - DTE </vt:lpstr>
      <vt:lpstr>Requerimientos</vt:lpstr>
      <vt:lpstr>Gestión de los Requerimientos</vt:lpstr>
      <vt:lpstr>Gestión de los Requerimientos</vt:lpstr>
      <vt:lpstr>Gestión de los Requerimientos</vt:lpstr>
      <vt:lpstr>Gestión de los Requerimientos</vt:lpstr>
      <vt:lpstr>Gestión de los Requerimientos</vt:lpstr>
      <vt:lpstr>Presentación de PowerPoint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Silvia Esponda</cp:lastModifiedBy>
  <cp:revision>285</cp:revision>
  <dcterms:created xsi:type="dcterms:W3CDTF">2011-08-01T13:16:26Z</dcterms:created>
  <dcterms:modified xsi:type="dcterms:W3CDTF">2017-09-04T15:49:31Z</dcterms:modified>
</cp:coreProperties>
</file>