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22C6-869F-4666-99EC-4C4AA9269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63D3E-B6C7-4BF4-BD6D-7ABB1F0A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1628-ADCF-461D-AD8D-A8D4B1E1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19F0-9190-4F61-B194-F7A9F44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5656-76A8-4FFE-AE62-C63850C4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B223-52C2-451B-8518-CEB1C737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28B80-3326-4AD1-84ED-C0A599915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09AA-89E3-4C6C-A6F0-F85095B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E5C2-6D48-4723-890C-5A32DB1E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985C-2D6C-40BE-8A04-248BE3C1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65FA6-F8EF-4243-9FAA-FD43A9F8C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51B2-39CC-4C57-ACDD-399FBC187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5F13-A4FB-4170-A838-538F1ECF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AAD3-A79F-45FD-9E51-DF1C809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FB6D-A171-40B2-A8E0-BD430B4E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15B3-5E22-4F31-8264-39DED2E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64EE-2D7E-415E-8B04-772A3A18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DA9A-0882-46D3-B0BC-0C636DD8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F424-1BFF-453D-B088-BB302044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5C11-32CD-4D9B-AFCE-C43E3962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A9C1-B78D-4331-AA6E-622C42A7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44AA9-7D67-4A5C-B1E5-80CE36EE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4431-53FD-46E5-94CB-576352C5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EA3F-F716-45A8-9B9B-27B9F0EA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CCC2-1B5A-4BD2-8F0B-5B14E2EC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8E7C-DAB8-4EBB-87ED-F57C126E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EE0D-69CD-4BD9-9615-860CEE660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8B5E7-41E6-4EC4-B4C3-9DAEAE1B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590B3-25DF-43FE-AABE-F32063D7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8E6C-97FD-4C46-BB05-5E7FCDA4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307F6-8F1D-423C-85B8-BBC7235A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80DA-AC5B-4CFB-9ED8-FEB9E823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C394E-C086-4A95-A2AC-AD5989F9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50602-BBBD-4218-80ED-13505F33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AA5FC-18E1-4A77-939E-096F63FD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F0CD0-E50D-40FA-ACBB-79BC35F43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E4FBC-6EDF-41AA-9305-E332F783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2FA9D-BFF3-483D-9A2E-FC216972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68EBA-EA60-4B9D-8431-57F93D38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6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4936-980F-46DB-AF79-F65577B3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9220A-2FC9-4E2F-91F4-7489888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D2594-81ED-41E6-8F23-4187780C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BFD98-C428-4B13-BBDF-5AA56978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01ECB-4C09-426D-826D-E5F44B5F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9CC26-1CF7-4C41-9E9C-ADB610DA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10596-C099-4E90-93B1-30E2C5B2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7816-BB82-4883-86B4-B9399046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472C-63D0-4AEF-A29A-0237FDFAB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A8540-ABB1-4FC9-9E6C-C383CFFE5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331B4-F246-4194-AE03-E8FBA779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A71BD-99A8-4F6C-8932-794432B3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98832-DFF1-45C4-93A4-91B39165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FBF3-C1CF-4B90-AD29-550BB9F4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0EAAC-3AD5-4957-B110-C348AA691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14361-7C62-49F9-A637-FA11EC03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AA76-9DFB-468C-8AC7-FE32D171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26F17-6EF9-4332-B82D-8F40060C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50073-6D8E-4926-B507-69FABE25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3F4BB-BCA5-46B5-AFE7-6DA5BB76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F653-905F-4BC2-A3C8-4BFF0E35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1D3B-D158-4525-B121-5EB899557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AE6E-AC9F-476D-AC1D-620027FA11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4A01-7F6D-4D3C-BD4F-0955636B8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87C1-FF87-4064-9E79-238721C5F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EAE4-E6BB-4AEB-9E76-86CC026DC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8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F038D9-43A2-4EEB-9A30-8657C637D03C}"/>
              </a:ext>
            </a:extLst>
          </p:cNvPr>
          <p:cNvSpPr/>
          <p:nvPr/>
        </p:nvSpPr>
        <p:spPr>
          <a:xfrm>
            <a:off x="397164" y="258618"/>
            <a:ext cx="1311563" cy="591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Study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75A1F-B524-4FA5-BB5B-779152DFD218}"/>
              </a:ext>
            </a:extLst>
          </p:cNvPr>
          <p:cNvSpPr/>
          <p:nvPr/>
        </p:nvSpPr>
        <p:spPr>
          <a:xfrm>
            <a:off x="1246909" y="2022764"/>
            <a:ext cx="1764146" cy="66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Religious Zeal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6841-BF67-4373-B162-78C1DF512C87}"/>
              </a:ext>
            </a:extLst>
          </p:cNvPr>
          <p:cNvSpPr/>
          <p:nvPr/>
        </p:nvSpPr>
        <p:spPr>
          <a:xfrm>
            <a:off x="3468254" y="3165764"/>
            <a:ext cx="1764146" cy="66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Collective Narcissism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92EBD-B8B0-4F17-9131-9A9ED176FEC3}"/>
              </a:ext>
            </a:extLst>
          </p:cNvPr>
          <p:cNvSpPr/>
          <p:nvPr/>
        </p:nvSpPr>
        <p:spPr>
          <a:xfrm>
            <a:off x="3468254" y="1082964"/>
            <a:ext cx="1764146" cy="66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Symbolic Threat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973EE-0262-48F2-8D22-7416987FE5C1}"/>
              </a:ext>
            </a:extLst>
          </p:cNvPr>
          <p:cNvSpPr/>
          <p:nvPr/>
        </p:nvSpPr>
        <p:spPr>
          <a:xfrm>
            <a:off x="5708073" y="2022764"/>
            <a:ext cx="1764146" cy="66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Belief in Jewish Conspiracy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B632D-9373-4A48-963D-EED72AD4BC26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2128982" y="2687782"/>
            <a:ext cx="1339272" cy="81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3EA099-C297-4ACE-9C4D-A53E3F1FE255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2128982" y="1415473"/>
            <a:ext cx="1339272" cy="607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BC030E-EE6A-4B72-824F-95A03FBEDC90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5232400" y="1415473"/>
            <a:ext cx="1357746" cy="607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68FA8A-FFE6-4657-AD79-6E525B6A0FD3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5232400" y="2687782"/>
            <a:ext cx="1357746" cy="81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EEBA2D-84B5-4797-A65A-D9E04A98977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11055" y="2355273"/>
            <a:ext cx="2697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82897C-376D-490D-AA49-03B4F296D1B7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4350327" y="1747982"/>
            <a:ext cx="0" cy="1417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7CC6068-89DB-4D33-A0FF-B17E33071278}"/>
              </a:ext>
            </a:extLst>
          </p:cNvPr>
          <p:cNvSpPr/>
          <p:nvPr/>
        </p:nvSpPr>
        <p:spPr>
          <a:xfrm>
            <a:off x="2128982" y="1415473"/>
            <a:ext cx="517236" cy="367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A8785C-8CBE-40AD-B582-D2F7B9424229}"/>
              </a:ext>
            </a:extLst>
          </p:cNvPr>
          <p:cNvSpPr/>
          <p:nvPr/>
        </p:nvSpPr>
        <p:spPr>
          <a:xfrm>
            <a:off x="2142836" y="3088411"/>
            <a:ext cx="517236" cy="367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DA7FD7-AF32-45C6-87E1-7A0AB05D4B20}"/>
              </a:ext>
            </a:extLst>
          </p:cNvPr>
          <p:cNvSpPr/>
          <p:nvPr/>
        </p:nvSpPr>
        <p:spPr>
          <a:xfrm>
            <a:off x="5652655" y="1212273"/>
            <a:ext cx="517236" cy="367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D5126-69A2-408D-99FD-023055E79883}"/>
              </a:ext>
            </a:extLst>
          </p:cNvPr>
          <p:cNvSpPr/>
          <p:nvPr/>
        </p:nvSpPr>
        <p:spPr>
          <a:xfrm>
            <a:off x="5911273" y="3113810"/>
            <a:ext cx="517236" cy="367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367BD9-5C51-4097-9C9E-3E9A87F49FE3}"/>
              </a:ext>
            </a:extLst>
          </p:cNvPr>
          <p:cNvSpPr/>
          <p:nvPr/>
        </p:nvSpPr>
        <p:spPr>
          <a:xfrm>
            <a:off x="4567381" y="1932710"/>
            <a:ext cx="517236" cy="367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8555F-43B9-4C76-AEBD-8FC78FC2D46C}"/>
              </a:ext>
            </a:extLst>
          </p:cNvPr>
          <p:cNvSpPr/>
          <p:nvPr/>
        </p:nvSpPr>
        <p:spPr>
          <a:xfrm>
            <a:off x="4253347" y="2664692"/>
            <a:ext cx="517236" cy="367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F48C51-7FFC-4456-9B0A-7E364AD0B1D7}"/>
              </a:ext>
            </a:extLst>
          </p:cNvPr>
          <p:cNvSpPr/>
          <p:nvPr/>
        </p:nvSpPr>
        <p:spPr>
          <a:xfrm>
            <a:off x="6954982" y="4553529"/>
            <a:ext cx="4202545" cy="11360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Direct effect = c</a:t>
            </a:r>
          </a:p>
          <a:p>
            <a:r>
              <a:rPr lang="en-US">
                <a:solidFill>
                  <a:schemeClr val="tx1"/>
                </a:solidFill>
              </a:rPr>
              <a:t>Indirect effect through ST = a1*b1</a:t>
            </a:r>
          </a:p>
          <a:p>
            <a:r>
              <a:rPr lang="en-US">
                <a:solidFill>
                  <a:schemeClr val="tx1"/>
                </a:solidFill>
              </a:rPr>
              <a:t>Indirect effect through CN = a2*b2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BF2957-E951-4E4C-9705-420EDDD9DFB4}"/>
              </a:ext>
            </a:extLst>
          </p:cNvPr>
          <p:cNvGrpSpPr/>
          <p:nvPr/>
        </p:nvGrpSpPr>
        <p:grpSpPr>
          <a:xfrm>
            <a:off x="397164" y="286327"/>
            <a:ext cx="11730182" cy="6490793"/>
            <a:chOff x="397164" y="286327"/>
            <a:chExt cx="11730182" cy="64907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9EA215-3137-40B3-9482-7A6C8A9A7D45}"/>
                </a:ext>
              </a:extLst>
            </p:cNvPr>
            <p:cNvSpPr/>
            <p:nvPr/>
          </p:nvSpPr>
          <p:spPr>
            <a:xfrm>
              <a:off x="397164" y="286327"/>
              <a:ext cx="1311563" cy="591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Study 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69D1AB-40EA-4696-A515-F1BFE44C737F}"/>
                </a:ext>
              </a:extLst>
            </p:cNvPr>
            <p:cNvSpPr/>
            <p:nvPr/>
          </p:nvSpPr>
          <p:spPr>
            <a:xfrm>
              <a:off x="1729509" y="1154547"/>
              <a:ext cx="1764146" cy="665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Belief in Jewish Conspiracy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262FE5-B0A7-4526-9B1C-49D398C808AB}"/>
                </a:ext>
              </a:extLst>
            </p:cNvPr>
            <p:cNvSpPr/>
            <p:nvPr/>
          </p:nvSpPr>
          <p:spPr>
            <a:xfrm>
              <a:off x="3154219" y="2422239"/>
              <a:ext cx="2443018" cy="665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Belief in Vaccination Conspiracy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EF5D39-4E90-455F-97B0-A72F5572EDD3}"/>
                </a:ext>
              </a:extLst>
            </p:cNvPr>
            <p:cNvSpPr/>
            <p:nvPr/>
          </p:nvSpPr>
          <p:spPr>
            <a:xfrm>
              <a:off x="5176982" y="1154547"/>
              <a:ext cx="1838036" cy="665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Vaccination Attitudes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8DD654-B505-4E2B-8EC2-2A9AC2569706}"/>
                </a:ext>
              </a:extLst>
            </p:cNvPr>
            <p:cNvSpPr/>
            <p:nvPr/>
          </p:nvSpPr>
          <p:spPr>
            <a:xfrm>
              <a:off x="863600" y="3163458"/>
              <a:ext cx="1838036" cy="665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Centrality of Religion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A18BA78-CC91-4381-99CA-CA624E12118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493655" y="1487056"/>
              <a:ext cx="16833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3B4EB5-408C-4DE6-B156-EA887698AC33}"/>
                </a:ext>
              </a:extLst>
            </p:cNvPr>
            <p:cNvCxnSpPr>
              <a:stCxn id="5" idx="2"/>
              <a:endCxn id="6" idx="1"/>
            </p:cNvCxnSpPr>
            <p:nvPr/>
          </p:nvCxnSpPr>
          <p:spPr>
            <a:xfrm>
              <a:off x="2611582" y="1819565"/>
              <a:ext cx="542637" cy="935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33EEF6-6297-40CC-BEE9-85A8CAE12793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 flipV="1">
              <a:off x="5597237" y="1819565"/>
              <a:ext cx="498763" cy="935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CB38E3-5856-4D8D-88CE-F728E391BFE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782618" y="2198255"/>
              <a:ext cx="1032165" cy="965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D058BD4-53C0-429B-B061-5B30B7B4E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095" y="2020456"/>
              <a:ext cx="5498251" cy="4756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62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76A9-808A-45EC-A760-7EF59ED0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Study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26E9-2FD0-46D4-84D3-BB94A12E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Threatening condition </a:t>
            </a:r>
            <a:r>
              <a:rPr lang="en-US">
                <a:sym typeface="Wingdings" panose="05000000000000000000" pitchFamily="2" charset="2"/>
              </a:rPr>
              <a:t> Palestine vs Israeli conflict; yes vs no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Manipulation check: symbolic threat scale</a:t>
            </a:r>
          </a:p>
          <a:p>
            <a:r>
              <a:rPr lang="en-US">
                <a:sym typeface="Wingdings" panose="05000000000000000000" pitchFamily="2" charset="2"/>
              </a:rPr>
              <a:t>Endorsement by Islamic Clerics  vaccine is allowed vs vaccine is not allowed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Manipulation check: vaccine conspiracy (VBC)</a:t>
            </a:r>
          </a:p>
          <a:p>
            <a:r>
              <a:rPr lang="en-US">
                <a:sym typeface="Wingdings" panose="05000000000000000000" pitchFamily="2" charset="2"/>
              </a:rPr>
              <a:t>Belief in Jewish Conspiracy  between-subjects moderator</a:t>
            </a:r>
          </a:p>
          <a:p>
            <a:r>
              <a:rPr lang="en-US">
                <a:sym typeface="Wingdings" panose="05000000000000000000" pitchFamily="2" charset="2"/>
              </a:rPr>
              <a:t>Vaccine conspiracy as a dependent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8AED-3363-4D2C-833E-60FEFA5E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analysis for Study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58B6-62AA-4D8C-8335-29045F8F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[7]</a:t>
            </a:r>
            <a:r>
              <a:rPr lang="en-US" i="1"/>
              <a:t> -- Saturday, January 18, 2020 -- 06:21:02</a:t>
            </a:r>
          </a:p>
          <a:p>
            <a:pPr marL="0" indent="0">
              <a:buNone/>
            </a:pPr>
            <a:r>
              <a:rPr lang="en-US" b="1"/>
              <a:t>F tests - </a:t>
            </a:r>
            <a:r>
              <a:rPr lang="en-US"/>
              <a:t>ANOVA: Fixed effects, special, main effects and interactions</a:t>
            </a:r>
          </a:p>
          <a:p>
            <a:pPr marL="0" indent="0">
              <a:buNone/>
            </a:pPr>
            <a:r>
              <a:rPr lang="en-US" b="1"/>
              <a:t>Analysis:	</a:t>
            </a:r>
            <a:r>
              <a:rPr lang="en-US"/>
              <a:t>A priori: Compute required sample size </a:t>
            </a:r>
          </a:p>
          <a:p>
            <a:pPr marL="0" indent="0">
              <a:buNone/>
            </a:pPr>
            <a:r>
              <a:rPr lang="en-US" b="1"/>
              <a:t>Input:</a:t>
            </a:r>
            <a:r>
              <a:rPr lang="en-US"/>
              <a:t>	Effect size f		=	0.2170724</a:t>
            </a:r>
          </a:p>
          <a:p>
            <a:pPr marL="0" indent="0">
              <a:buNone/>
            </a:pPr>
            <a:r>
              <a:rPr lang="el-GR"/>
              <a:t>	α </a:t>
            </a:r>
            <a:r>
              <a:rPr lang="en-US"/>
              <a:t>err prob		=	0.05</a:t>
            </a:r>
          </a:p>
          <a:p>
            <a:pPr marL="0" indent="0">
              <a:buNone/>
            </a:pPr>
            <a:r>
              <a:rPr lang="en-US"/>
              <a:t>	Power (1-β err prob)	=	0.95</a:t>
            </a:r>
          </a:p>
          <a:p>
            <a:pPr marL="0" indent="0">
              <a:buNone/>
            </a:pPr>
            <a:r>
              <a:rPr lang="en-US"/>
              <a:t>	Numerator df		=	1</a:t>
            </a:r>
          </a:p>
          <a:p>
            <a:pPr marL="0" indent="0">
              <a:buNone/>
            </a:pPr>
            <a:r>
              <a:rPr lang="en-US"/>
              <a:t>	Number of groups		=	4</a:t>
            </a:r>
          </a:p>
          <a:p>
            <a:pPr marL="0" indent="0">
              <a:buNone/>
            </a:pPr>
            <a:r>
              <a:rPr lang="en-US" b="1"/>
              <a:t>Output:</a:t>
            </a:r>
            <a:r>
              <a:rPr lang="en-US"/>
              <a:t>	Noncentrality parameter λ	=	13.0994787</a:t>
            </a:r>
          </a:p>
          <a:p>
            <a:pPr marL="0" indent="0">
              <a:buNone/>
            </a:pPr>
            <a:r>
              <a:rPr lang="en-US"/>
              <a:t>	Critical F			=	3.8756207</a:t>
            </a:r>
          </a:p>
          <a:p>
            <a:pPr marL="0" indent="0">
              <a:buNone/>
            </a:pPr>
            <a:r>
              <a:rPr lang="en-US"/>
              <a:t>	Denominator df		=	274</a:t>
            </a:r>
          </a:p>
          <a:p>
            <a:pPr marL="0" indent="0">
              <a:buNone/>
            </a:pPr>
            <a:r>
              <a:rPr lang="en-US"/>
              <a:t>	Total sample size		=	278</a:t>
            </a:r>
          </a:p>
          <a:p>
            <a:pPr marL="0" indent="0">
              <a:buNone/>
            </a:pPr>
            <a:r>
              <a:rPr lang="en-US"/>
              <a:t>	Actual power		=	0.9501841</a:t>
            </a:r>
          </a:p>
        </p:txBody>
      </p:sp>
    </p:spTree>
    <p:extLst>
      <p:ext uri="{BB962C8B-B14F-4D97-AF65-F5344CB8AC3E}">
        <p14:creationId xmlns:p14="http://schemas.microsoft.com/office/powerpoint/2010/main" val="72116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</TotalTime>
  <Words>239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Study 3</vt:lpstr>
      <vt:lpstr>Power analysis for Study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Zein</dc:creator>
  <cp:lastModifiedBy>Amelia Zein</cp:lastModifiedBy>
  <cp:revision>17</cp:revision>
  <dcterms:created xsi:type="dcterms:W3CDTF">2020-01-17T15:45:21Z</dcterms:created>
  <dcterms:modified xsi:type="dcterms:W3CDTF">2020-01-21T22:07:15Z</dcterms:modified>
</cp:coreProperties>
</file>