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2" r:id="rId6"/>
    <p:sldId id="273" r:id="rId7"/>
    <p:sldId id="269" r:id="rId8"/>
    <p:sldId id="275" r:id="rId9"/>
    <p:sldId id="274" r:id="rId10"/>
    <p:sldId id="277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C1E2-46F5-4271-AFA5-3D063F652D4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E5817-712A-4E2C-956F-2B72C840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5817-712A-4E2C-956F-2B72C8403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3939" y="1137488"/>
            <a:ext cx="8082780" cy="1405892"/>
          </a:xfrm>
        </p:spPr>
        <p:txBody>
          <a:bodyPr/>
          <a:lstStyle/>
          <a:p>
            <a:r>
              <a:rPr lang="en-GB" b="1" dirty="0"/>
              <a:t>Challenging Religious Sectarianism</a:t>
            </a:r>
            <a:br>
              <a:rPr lang="en-GB" b="1" dirty="0"/>
            </a:br>
            <a:r>
              <a:rPr lang="en-GB" sz="3200" dirty="0"/>
              <a:t>Social Psychology Perspective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 dirty="0"/>
              <a:t>Rizqy Amelia Zein</a:t>
            </a:r>
          </a:p>
          <a:p>
            <a:r>
              <a:rPr lang="en-US" sz="2400" b="1" dirty="0" err="1"/>
              <a:t>Departemen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US" sz="2400" b="1" dirty="0"/>
          </a:p>
          <a:p>
            <a:r>
              <a:rPr lang="en-US" sz="2400" b="1" dirty="0" err="1"/>
              <a:t>Fakultas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Universitas</a:t>
            </a:r>
            <a:r>
              <a:rPr lang="en-US" sz="2400" b="1" dirty="0"/>
              <a:t> </a:t>
            </a:r>
            <a:r>
              <a:rPr lang="en-US" sz="2400" b="1" dirty="0" err="1"/>
              <a:t>Airlangga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F760F-5F03-485E-8AD7-CA025D15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7" y="175006"/>
            <a:ext cx="10682706" cy="65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The good, the bad and the deadly </a:t>
            </a:r>
            <a:r>
              <a:rPr lang="en-GB" sz="1800" b="1" dirty="0"/>
              <a:t>(</a:t>
            </a:r>
            <a:r>
              <a:rPr lang="en-GB" sz="1800" b="1" dirty="0" err="1"/>
              <a:t>Iannaccone</a:t>
            </a:r>
            <a:r>
              <a:rPr lang="en-GB" sz="1800" b="1" dirty="0"/>
              <a:t> &amp; Berman, 2006)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“…where governments and economies function poorly, sects often become major suppliers of social services, political action, and coercive force”</a:t>
            </a:r>
          </a:p>
          <a:p>
            <a:r>
              <a:rPr lang="en-US" sz="2400" dirty="0"/>
              <a:t>If theology strictness is important, why terrorist groups are ironically </a:t>
            </a:r>
            <a:r>
              <a:rPr lang="en-US" sz="2400" b="1" i="1" u="sng" dirty="0"/>
              <a:t>not religious?</a:t>
            </a:r>
          </a:p>
          <a:p>
            <a:pPr lvl="1"/>
            <a:r>
              <a:rPr lang="en-US" sz="2000" dirty="0"/>
              <a:t>Why ISIS bombed school, hospital, </a:t>
            </a:r>
            <a:r>
              <a:rPr lang="en-US" sz="2000" dirty="0" err="1"/>
              <a:t>etc</a:t>
            </a:r>
            <a:r>
              <a:rPr lang="en-US" sz="2000" dirty="0"/>
              <a:t>? Why are they so evil?</a:t>
            </a:r>
          </a:p>
          <a:p>
            <a:pPr lvl="1"/>
            <a:r>
              <a:rPr lang="en-US" sz="2000" dirty="0"/>
              <a:t>And conversely, why extreme religious sects devote their energy to benign and noble activities?</a:t>
            </a:r>
          </a:p>
          <a:p>
            <a:r>
              <a:rPr lang="en-US" sz="2400" dirty="0" err="1"/>
              <a:t>Iannaccone</a:t>
            </a:r>
            <a:r>
              <a:rPr lang="en-US" sz="2400" dirty="0"/>
              <a:t> &amp; Berman argue “the internal logic and social foundations of religious extremism are much the same, regardless the goals are good, bad or deadly”</a:t>
            </a:r>
          </a:p>
          <a:p>
            <a:r>
              <a:rPr lang="en-US" sz="2400" dirty="0"/>
              <a:t>Embedding comprehension that religious behavior is a </a:t>
            </a:r>
            <a:r>
              <a:rPr lang="en-US" sz="2400" b="1" i="1" u="sng" dirty="0"/>
              <a:t>rational (normal, reasonable) choice</a:t>
            </a:r>
            <a:r>
              <a:rPr lang="en-US" sz="2400" b="1" i="1" dirty="0"/>
              <a:t> </a:t>
            </a:r>
            <a:r>
              <a:rPr lang="en-US" sz="2400" dirty="0"/>
              <a:t>will foster a new direction in comprehending religious extremism, while seeing it as deviance, ignorance, even a form of psychopathology will lead us to misunderstanding</a:t>
            </a:r>
          </a:p>
        </p:txBody>
      </p:sp>
    </p:spTree>
    <p:extLst>
      <p:ext uri="{BB962C8B-B14F-4D97-AF65-F5344CB8AC3E}">
        <p14:creationId xmlns:p14="http://schemas.microsoft.com/office/powerpoint/2010/main" val="36676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Why religious behavior is seen as rational choice?</a:t>
            </a:r>
          </a:p>
          <a:p>
            <a:pPr lvl="1"/>
            <a:r>
              <a:rPr lang="en-US" sz="2000" dirty="0"/>
              <a:t>Rational individuals will seek to understand and influence the supernatural to the extent that they remain uncertain of its </a:t>
            </a:r>
            <a:r>
              <a:rPr lang="en-US" sz="2000" i="1" dirty="0"/>
              <a:t>non</a:t>
            </a:r>
            <a:r>
              <a:rPr lang="en-US" sz="2000" dirty="0"/>
              <a:t>-existence</a:t>
            </a:r>
          </a:p>
          <a:p>
            <a:r>
              <a:rPr lang="en-US" sz="2400" dirty="0"/>
              <a:t>A good combination of social service provision, </a:t>
            </a:r>
            <a:r>
              <a:rPr lang="en-US" sz="2400" b="1" dirty="0"/>
              <a:t>political representation</a:t>
            </a:r>
            <a:r>
              <a:rPr lang="en-US" sz="2400" dirty="0"/>
              <a:t>, and nondiscriminatory treatment of religious denominations are more likely to reduce the ‘urges’ of more violent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0179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64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Basic concepts </a:t>
            </a:r>
            <a:r>
              <a:rPr lang="en-GB" sz="2000" dirty="0"/>
              <a:t>(Hall, Matz, &amp; Wood, 2010)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8"/>
            <a:ext cx="10972800" cy="4525963"/>
          </a:xfrm>
        </p:spPr>
        <p:txBody>
          <a:bodyPr/>
          <a:lstStyle/>
          <a:p>
            <a:r>
              <a:rPr lang="en-US" sz="2800" dirty="0"/>
              <a:t>A meta-analytic study concerning on the relation between </a:t>
            </a:r>
            <a:r>
              <a:rPr lang="en-US" sz="2800" b="1" dirty="0"/>
              <a:t>religiosity</a:t>
            </a:r>
            <a:r>
              <a:rPr lang="en-US" sz="2800" dirty="0"/>
              <a:t> and </a:t>
            </a:r>
            <a:r>
              <a:rPr lang="en-US" sz="2800" b="1" dirty="0"/>
              <a:t>racial prejudice </a:t>
            </a:r>
            <a:r>
              <a:rPr lang="en-US" sz="2800" dirty="0"/>
              <a:t>identified several themes, such as;</a:t>
            </a:r>
          </a:p>
          <a:p>
            <a:r>
              <a:rPr lang="en-US" sz="2400" dirty="0"/>
              <a:t>Religious group identification</a:t>
            </a:r>
          </a:p>
          <a:p>
            <a:pPr lvl="1"/>
            <a:r>
              <a:rPr lang="en-US" sz="1800" dirty="0"/>
              <a:t>Religious affiliation as a firm boundary between ‘us’ and ‘them’</a:t>
            </a:r>
          </a:p>
          <a:p>
            <a:pPr lvl="1"/>
            <a:r>
              <a:rPr lang="en-US" sz="1800" dirty="0"/>
              <a:t>The discourse including the salience of religious identity </a:t>
            </a:r>
          </a:p>
          <a:p>
            <a:pPr lvl="1"/>
            <a:r>
              <a:rPr lang="en-US" sz="1800" dirty="0"/>
              <a:t>Are stronger religious identity linked to outgroup derogation?</a:t>
            </a:r>
          </a:p>
          <a:p>
            <a:r>
              <a:rPr lang="en-US" sz="2400" dirty="0"/>
              <a:t>Values enticing racial prejudice [conformity and tradition]</a:t>
            </a:r>
          </a:p>
          <a:p>
            <a:pPr lvl="1"/>
            <a:r>
              <a:rPr lang="en-US" sz="1800" b="1" dirty="0"/>
              <a:t>Fundamentalism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unquestioning, unwavering certainty in basic religious doctrines</a:t>
            </a:r>
            <a:endParaRPr lang="en-US" sz="1800" dirty="0"/>
          </a:p>
          <a:p>
            <a:pPr lvl="1"/>
            <a:r>
              <a:rPr lang="en-US" sz="1800" b="1" dirty="0"/>
              <a:t>Extrinsic</a:t>
            </a:r>
            <a:r>
              <a:rPr lang="en-US" sz="1800" dirty="0"/>
              <a:t> </a:t>
            </a:r>
            <a:r>
              <a:rPr lang="en-US" sz="1800" b="1" dirty="0"/>
              <a:t>religiosity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Extrinsically religious implies externally motivated rituals, desires for social status, security &amp; acceptance from others (</a:t>
            </a:r>
            <a:r>
              <a:rPr lang="en-US" sz="1800" dirty="0" err="1">
                <a:sym typeface="Wingdings" panose="05000000000000000000" pitchFamily="2" charset="2"/>
              </a:rPr>
              <a:t>Allport</a:t>
            </a:r>
            <a:r>
              <a:rPr lang="en-US" sz="1800" dirty="0">
                <a:sym typeface="Wingdings" panose="05000000000000000000" pitchFamily="2" charset="2"/>
              </a:rPr>
              <a:t> &amp; Ross, 1967)</a:t>
            </a:r>
            <a:endParaRPr lang="en-US" sz="1800" dirty="0"/>
          </a:p>
          <a:p>
            <a:r>
              <a:rPr lang="en-US" sz="2400" dirty="0"/>
              <a:t>Values promoting tolerance [benevolence and selflessness]</a:t>
            </a:r>
          </a:p>
          <a:p>
            <a:pPr lvl="1"/>
            <a:r>
              <a:rPr lang="en-US" sz="1800" b="1" dirty="0"/>
              <a:t>Humanitarianism</a:t>
            </a:r>
          </a:p>
          <a:p>
            <a:pPr lvl="1"/>
            <a:r>
              <a:rPr lang="en-US" sz="1800" b="1" dirty="0"/>
              <a:t>Intrinsic</a:t>
            </a:r>
            <a:r>
              <a:rPr lang="en-US" sz="1800" dirty="0"/>
              <a:t> </a:t>
            </a:r>
            <a:r>
              <a:rPr lang="en-US" sz="1800" b="1" dirty="0"/>
              <a:t>religiosity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people with intrinsic religiosity may appear more tolerant, but indirect measure shows its counterpart (Burris &amp; Jackson, 2000).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08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According to the study, most previous research concluded greater religious identification, greater extrinsic religiosity, greater fundamentalism were associated with racism, while greater intrinsic religiosity was associated with tolerance.</a:t>
            </a:r>
          </a:p>
          <a:p>
            <a:r>
              <a:rPr lang="en-US" sz="2400" dirty="0"/>
              <a:t>There is a serious problem in measuring religiosity</a:t>
            </a:r>
          </a:p>
          <a:p>
            <a:pPr lvl="1"/>
            <a:r>
              <a:rPr lang="en-US" sz="2000" dirty="0"/>
              <a:t>Most research mostly used </a:t>
            </a:r>
            <a:r>
              <a:rPr lang="en-US" sz="2000" b="1" dirty="0"/>
              <a:t>frequency of church attendance </a:t>
            </a:r>
            <a:r>
              <a:rPr lang="en-US" sz="2000" dirty="0"/>
              <a:t>to measure religious motives</a:t>
            </a:r>
          </a:p>
          <a:p>
            <a:pPr lvl="1"/>
            <a:r>
              <a:rPr lang="en-US" sz="2000" dirty="0"/>
              <a:t>People who occasionally attend the mass indicates that they are extrinsically motivated for social benefit, while the regulars were thought to be intrinsically motivated</a:t>
            </a:r>
          </a:p>
          <a:p>
            <a:r>
              <a:rPr lang="en-US" sz="2400" dirty="0"/>
              <a:t>I argue that religious extremism </a:t>
            </a:r>
            <a:r>
              <a:rPr lang="en-US" sz="2400" b="1" dirty="0"/>
              <a:t>are not different </a:t>
            </a:r>
            <a:r>
              <a:rPr lang="en-US" sz="2400" dirty="0"/>
              <a:t>from any other ideology extremity</a:t>
            </a:r>
          </a:p>
          <a:p>
            <a:pPr lvl="1"/>
            <a:r>
              <a:rPr lang="en-US" sz="2000" dirty="0"/>
              <a:t>Underlying mechanism is completely similar</a:t>
            </a:r>
          </a:p>
          <a:p>
            <a:pPr lvl="1"/>
            <a:r>
              <a:rPr lang="en-US" sz="2000" dirty="0"/>
              <a:t>To some extent, I believe that ‘power struggle’ might be a crucial contributing factor in explaining extremism</a:t>
            </a:r>
          </a:p>
        </p:txBody>
      </p:sp>
    </p:spTree>
    <p:extLst>
      <p:ext uri="{BB962C8B-B14F-4D97-AF65-F5344CB8AC3E}">
        <p14:creationId xmlns:p14="http://schemas.microsoft.com/office/powerpoint/2010/main" val="115994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Why do people become sectarian?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There are a number of research concerning on that question and addressed several determinants that may be connected to sectarianism, some of which are;</a:t>
            </a:r>
          </a:p>
          <a:p>
            <a:pPr lvl="1"/>
            <a:r>
              <a:rPr lang="en-US" sz="2000" dirty="0"/>
              <a:t>Genes</a:t>
            </a:r>
          </a:p>
          <a:p>
            <a:pPr lvl="1"/>
            <a:r>
              <a:rPr lang="en-US" sz="2000" dirty="0"/>
              <a:t>Brain structures</a:t>
            </a:r>
          </a:p>
          <a:p>
            <a:pPr lvl="1"/>
            <a:r>
              <a:rPr lang="en-US" sz="2000" dirty="0"/>
              <a:t>Social influences</a:t>
            </a:r>
          </a:p>
          <a:p>
            <a:pPr lvl="1"/>
            <a:r>
              <a:rPr lang="en-US" sz="2000" dirty="0"/>
              <a:t>Salient social identity</a:t>
            </a:r>
          </a:p>
          <a:p>
            <a:pPr lvl="1"/>
            <a:r>
              <a:rPr lang="en-US" sz="2000" dirty="0"/>
              <a:t>Personality </a:t>
            </a:r>
          </a:p>
          <a:p>
            <a:r>
              <a:rPr lang="en-US" sz="2400" dirty="0"/>
              <a:t>Power struggle (politicized) identity politics may also explain why people hold strong, if not extreme, political/social attitudes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44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Biopsychology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A small component of our social attitudes is </a:t>
            </a:r>
            <a:r>
              <a:rPr lang="en-US" sz="2400" b="1" i="1" u="sng" dirty="0"/>
              <a:t>passed through our genes</a:t>
            </a:r>
            <a:r>
              <a:rPr lang="en-US" sz="2400" dirty="0"/>
              <a:t>, including </a:t>
            </a:r>
            <a:r>
              <a:rPr lang="en-US" sz="2400" b="1" dirty="0"/>
              <a:t>political attitudes </a:t>
            </a:r>
            <a:r>
              <a:rPr lang="en-US" sz="2400" dirty="0"/>
              <a:t>and </a:t>
            </a:r>
            <a:r>
              <a:rPr lang="en-US" sz="2400" b="1" dirty="0"/>
              <a:t>ethnocentrism</a:t>
            </a:r>
            <a:r>
              <a:rPr lang="en-US" sz="2400" dirty="0"/>
              <a:t> (Barlow, Sherlock, &amp; </a:t>
            </a:r>
            <a:r>
              <a:rPr lang="en-US" sz="2400" dirty="0" err="1"/>
              <a:t>Zietsch</a:t>
            </a:r>
            <a:r>
              <a:rPr lang="en-US" sz="2400" dirty="0"/>
              <a:t>, 2017)</a:t>
            </a:r>
          </a:p>
          <a:p>
            <a:pPr lvl="1"/>
            <a:r>
              <a:rPr lang="en-US" sz="2000" dirty="0"/>
              <a:t>A Minnesota Twins Political Survey (</a:t>
            </a:r>
            <a:r>
              <a:rPr lang="en-US" sz="2000" dirty="0" err="1"/>
              <a:t>Orey</a:t>
            </a:r>
            <a:r>
              <a:rPr lang="en-US" sz="2000" dirty="0"/>
              <a:t> &amp; Park, 2012) showed that </a:t>
            </a:r>
            <a:r>
              <a:rPr lang="en-US" sz="2000" b="1" dirty="0"/>
              <a:t>18% of the variance </a:t>
            </a:r>
            <a:r>
              <a:rPr lang="en-US" sz="2000" dirty="0"/>
              <a:t>of </a:t>
            </a:r>
            <a:r>
              <a:rPr lang="en-US" sz="2000" b="1" i="1" u="sng" dirty="0"/>
              <a:t>ethnocentrism</a:t>
            </a:r>
            <a:r>
              <a:rPr lang="en-US" sz="2000" dirty="0"/>
              <a:t> was accounted from genetic factors</a:t>
            </a:r>
          </a:p>
          <a:p>
            <a:pPr lvl="1"/>
            <a:r>
              <a:rPr lang="en-US" sz="2000" dirty="0"/>
              <a:t>Another study in Germany (</a:t>
            </a:r>
            <a:r>
              <a:rPr lang="en-US" sz="2000" dirty="0" err="1"/>
              <a:t>Kandler</a:t>
            </a:r>
            <a:r>
              <a:rPr lang="en-US" sz="2000" dirty="0"/>
              <a:t>, et al., 2015) demonstrated that </a:t>
            </a:r>
            <a:r>
              <a:rPr lang="en-US" sz="2000" b="1" i="1" u="sng" dirty="0"/>
              <a:t>38% general prejudice </a:t>
            </a:r>
            <a:r>
              <a:rPr lang="en-US" sz="2000" dirty="0"/>
              <a:t>variance was accounted from genes</a:t>
            </a:r>
          </a:p>
          <a:p>
            <a:pPr lvl="1"/>
            <a:r>
              <a:rPr lang="en-US" sz="2000" dirty="0"/>
              <a:t>However, most twin studies have </a:t>
            </a:r>
            <a:r>
              <a:rPr lang="en-US" sz="2000" b="1" dirty="0"/>
              <a:t>small effect </a:t>
            </a:r>
            <a:r>
              <a:rPr lang="en-US" sz="2000" dirty="0"/>
              <a:t>that are only detectable by using a large sample size</a:t>
            </a:r>
          </a:p>
          <a:p>
            <a:r>
              <a:rPr lang="en-US" sz="2400" dirty="0"/>
              <a:t>Certain parts of our brain are also responsible… (</a:t>
            </a:r>
            <a:r>
              <a:rPr lang="en-US" sz="2400" dirty="0" err="1"/>
              <a:t>Amodio</a:t>
            </a:r>
            <a:r>
              <a:rPr lang="en-US" sz="2400" dirty="0"/>
              <a:t>, 2014)</a:t>
            </a:r>
          </a:p>
          <a:p>
            <a:pPr lvl="1"/>
            <a:r>
              <a:rPr lang="en-US" sz="2000" dirty="0"/>
              <a:t>Amygdala </a:t>
            </a:r>
            <a:r>
              <a:rPr lang="en-US" sz="2000" dirty="0">
                <a:sym typeface="Wingdings" panose="05000000000000000000" pitchFamily="2" charset="2"/>
              </a:rPr>
              <a:t> triggering threat response to certain ‘threatening’ outgroups; flight of fight responses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Orbital frontal cortex  social cues function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Insula  somatosensory states (visceral responses of emotional states  disgust)</a:t>
            </a:r>
          </a:p>
        </p:txBody>
      </p:sp>
    </p:spTree>
    <p:extLst>
      <p:ext uri="{BB962C8B-B14F-4D97-AF65-F5344CB8AC3E}">
        <p14:creationId xmlns:p14="http://schemas.microsoft.com/office/powerpoint/2010/main" val="16985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Social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80" y="1417638"/>
            <a:ext cx="5252720" cy="4525963"/>
          </a:xfrm>
        </p:spPr>
        <p:txBody>
          <a:bodyPr/>
          <a:lstStyle/>
          <a:p>
            <a:r>
              <a:rPr lang="en-US" sz="2400" dirty="0"/>
              <a:t>Why Germans were so obedient to Hitler? What made them to voluntarily participate in genocide?</a:t>
            </a:r>
          </a:p>
          <a:p>
            <a:r>
              <a:rPr lang="en-US" sz="2400" dirty="0"/>
              <a:t>Agency vs agentic state</a:t>
            </a:r>
          </a:p>
          <a:p>
            <a:r>
              <a:rPr lang="en-US" sz="2400" dirty="0"/>
              <a:t>Banality of evil (Arendt, 1963)</a:t>
            </a:r>
          </a:p>
          <a:p>
            <a:r>
              <a:rPr lang="en-US" sz="2400" dirty="0"/>
              <a:t>Milgram’s experiment (1974)</a:t>
            </a:r>
          </a:p>
          <a:p>
            <a:pPr lvl="1"/>
            <a:r>
              <a:rPr lang="en-US" sz="2000" dirty="0"/>
              <a:t>“…people can help but obey orders from an authority..”</a:t>
            </a:r>
          </a:p>
        </p:txBody>
      </p:sp>
      <p:pic>
        <p:nvPicPr>
          <p:cNvPr id="1026" name="Picture 2" descr="http://s10.postimg.org/s4zkhis2x/hitlerjugend.jpg">
            <a:extLst>
              <a:ext uri="{FF2B5EF4-FFF2-40B4-BE49-F238E27FC236}">
                <a16:creationId xmlns:a16="http://schemas.microsoft.com/office/drawing/2014/main" id="{7A33FE4D-CCE1-410E-B7A9-FC052393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1625"/>
            <a:ext cx="57912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Can identity be overlapped?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GB" sz="2400" dirty="0"/>
              <a:t>Tajfel’s (1982) social identity theory (SIT) is capable to accommodate personal and social features of social identity, yet is </a:t>
            </a:r>
            <a:r>
              <a:rPr lang="en-GB" sz="2400" b="1" dirty="0"/>
              <a:t>unable to explain the ambiguity of identity</a:t>
            </a:r>
          </a:p>
          <a:p>
            <a:pPr lvl="1"/>
            <a:r>
              <a:rPr lang="en-GB" sz="2000" dirty="0"/>
              <a:t>People </a:t>
            </a:r>
            <a:r>
              <a:rPr lang="en-GB" sz="2000" b="1" dirty="0"/>
              <a:t>belong to </a:t>
            </a:r>
            <a:r>
              <a:rPr lang="en-GB" sz="2000" dirty="0"/>
              <a:t>a number of </a:t>
            </a:r>
            <a:r>
              <a:rPr lang="en-GB" sz="2000" b="1" dirty="0"/>
              <a:t>different groups </a:t>
            </a:r>
            <a:r>
              <a:rPr lang="en-GB" sz="2000" dirty="0"/>
              <a:t>and therefore have </a:t>
            </a:r>
            <a:r>
              <a:rPr lang="en-GB" sz="2000" b="1" dirty="0"/>
              <a:t>more than one identity </a:t>
            </a:r>
            <a:r>
              <a:rPr lang="en-GB" sz="2000" dirty="0"/>
              <a:t>which </a:t>
            </a:r>
            <a:r>
              <a:rPr lang="en-GB" sz="2000" b="1" dirty="0"/>
              <a:t>all of those may be equally salient </a:t>
            </a:r>
            <a:r>
              <a:rPr lang="en-GB" sz="2000" dirty="0"/>
              <a:t>and </a:t>
            </a:r>
            <a:r>
              <a:rPr lang="en-GB" sz="2000" b="1" dirty="0"/>
              <a:t>mutually compatible </a:t>
            </a:r>
            <a:r>
              <a:rPr lang="en-GB" sz="2000" dirty="0"/>
              <a:t>in shaping intergroup behaviour (</a:t>
            </a:r>
            <a:r>
              <a:rPr lang="en-GB" sz="2000" dirty="0" err="1"/>
              <a:t>Billig</a:t>
            </a:r>
            <a:r>
              <a:rPr lang="en-GB" sz="2000" dirty="0"/>
              <a:t>, 1995; Liu, Lawrence, Ward, &amp; Abraham, 2002). </a:t>
            </a:r>
            <a:endParaRPr lang="en-US" sz="1400" dirty="0"/>
          </a:p>
          <a:p>
            <a:r>
              <a:rPr lang="en-GB" sz="2400" dirty="0"/>
              <a:t>SIT assumes that “at any moment, categorization at one level of identity, suppress identity at another level,” or later called as principle of </a:t>
            </a:r>
            <a:r>
              <a:rPr lang="en-GB" sz="2400" b="1" i="1" u="sng" dirty="0"/>
              <a:t>functional antagonism </a:t>
            </a:r>
            <a:r>
              <a:rPr lang="en-GB" sz="2400" dirty="0"/>
              <a:t>(Liu et al., 2002, p. 4; Tajfel, 1982). </a:t>
            </a:r>
          </a:p>
          <a:p>
            <a:r>
              <a:rPr lang="en-GB" sz="2400" dirty="0"/>
              <a:t>Overcoming the problem, social identity complexity (SIC, </a:t>
            </a:r>
            <a:r>
              <a:rPr lang="en-GB" sz="2400" dirty="0" err="1"/>
              <a:t>Roccas</a:t>
            </a:r>
            <a:r>
              <a:rPr lang="en-GB" sz="2400" dirty="0"/>
              <a:t> and Brewer (2002)), provides a more satisfying picture about multiple social identities as the </a:t>
            </a:r>
            <a:r>
              <a:rPr lang="en-GB" sz="2400" b="1" dirty="0"/>
              <a:t>consequence</a:t>
            </a:r>
            <a:r>
              <a:rPr lang="en-GB" sz="2400" dirty="0"/>
              <a:t> of </a:t>
            </a:r>
            <a:r>
              <a:rPr lang="en-GB" sz="2400" b="1" dirty="0"/>
              <a:t>individuals’ identification</a:t>
            </a:r>
            <a:r>
              <a:rPr lang="en-GB" sz="2400" dirty="0"/>
              <a:t> to </a:t>
            </a:r>
            <a:r>
              <a:rPr lang="en-GB" sz="2400" b="1" i="1" u="sng" dirty="0"/>
              <a:t>more than one </a:t>
            </a:r>
            <a:r>
              <a:rPr lang="en-GB" sz="2400" b="1" dirty="0"/>
              <a:t>social group </a:t>
            </a:r>
            <a:r>
              <a:rPr lang="en-GB" sz="2400" dirty="0"/>
              <a:t>(Brewer, </a:t>
            </a:r>
            <a:r>
              <a:rPr lang="en-GB" sz="2400" dirty="0" err="1"/>
              <a:t>Gonsalkorale</a:t>
            </a:r>
            <a:r>
              <a:rPr lang="en-GB" sz="2400" dirty="0"/>
              <a:t>, &amp; van </a:t>
            </a:r>
            <a:r>
              <a:rPr lang="en-GB" sz="2400" dirty="0" err="1"/>
              <a:t>Dommelen</a:t>
            </a:r>
            <a:r>
              <a:rPr lang="en-GB" sz="2400" dirty="0"/>
              <a:t>, 2012; </a:t>
            </a:r>
            <a:r>
              <a:rPr lang="en-GB" sz="2400" dirty="0" err="1"/>
              <a:t>Roccas</a:t>
            </a:r>
            <a:r>
              <a:rPr lang="en-GB" sz="2400" dirty="0"/>
              <a:t> &amp; Berlin, 2016)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6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r>
              <a:rPr lang="en-GB" sz="2400" dirty="0"/>
              <a:t>It is possible that individuals possess </a:t>
            </a:r>
            <a:r>
              <a:rPr lang="en-GB" sz="2400" b="1" i="1" u="sng" dirty="0"/>
              <a:t>multi-layered social identities </a:t>
            </a:r>
            <a:r>
              <a:rPr lang="en-GB" sz="2400" dirty="0"/>
              <a:t>and how individuals define their ingroups can include a certain degree of overlap; those may be entirely embedded to each other, when some of those are completely orthogonal, yet most of the time those are only slightly coincided (Brewer et al., 2012; </a:t>
            </a:r>
            <a:r>
              <a:rPr lang="en-GB" sz="2400" dirty="0" err="1"/>
              <a:t>Prati</a:t>
            </a:r>
            <a:r>
              <a:rPr lang="en-GB" sz="2400" dirty="0"/>
              <a:t>, Crisp, </a:t>
            </a:r>
            <a:r>
              <a:rPr lang="en-GB" sz="2400" dirty="0" err="1"/>
              <a:t>Pratto</a:t>
            </a:r>
            <a:r>
              <a:rPr lang="en-GB" sz="2400" dirty="0"/>
              <a:t>, &amp; Rubini, 2016; </a:t>
            </a:r>
            <a:r>
              <a:rPr lang="en-GB" sz="2400" dirty="0" err="1"/>
              <a:t>Roccas</a:t>
            </a:r>
            <a:r>
              <a:rPr lang="en-GB" sz="2400" dirty="0"/>
              <a:t> &amp; Berlin, 2016; </a:t>
            </a:r>
            <a:r>
              <a:rPr lang="en-GB" sz="2400" dirty="0" err="1"/>
              <a:t>Roccas</a:t>
            </a:r>
            <a:r>
              <a:rPr lang="en-GB" sz="2400" dirty="0"/>
              <a:t> &amp; Brewer, 2002). </a:t>
            </a:r>
          </a:p>
          <a:p>
            <a:r>
              <a:rPr lang="en-GB" sz="2400" dirty="0"/>
              <a:t>When a high degree of ambiguity exists or, to put it another way, two or more social identities are only slightly overlap, </a:t>
            </a:r>
            <a:r>
              <a:rPr lang="en-GB" sz="2400" b="1" dirty="0"/>
              <a:t>group identification becomes even more complex </a:t>
            </a:r>
            <a:r>
              <a:rPr lang="en-GB" sz="2400" dirty="0"/>
              <a:t>(</a:t>
            </a:r>
            <a:r>
              <a:rPr lang="en-GB" sz="2400" dirty="0" err="1"/>
              <a:t>Hohman</a:t>
            </a:r>
            <a:r>
              <a:rPr lang="en-GB" sz="2400" dirty="0"/>
              <a:t>, Dahl, &amp; Grubbs, 2016; </a:t>
            </a:r>
            <a:r>
              <a:rPr lang="en-GB" sz="2400" dirty="0" err="1"/>
              <a:t>Roccas</a:t>
            </a:r>
            <a:r>
              <a:rPr lang="en-GB" sz="2400" dirty="0"/>
              <a:t> &amp; Brewer, 2002).</a:t>
            </a:r>
          </a:p>
          <a:p>
            <a:r>
              <a:rPr lang="en-GB" sz="2400" dirty="0"/>
              <a:t>SIC has a very little to offer when it comes to integrating social and political circumstances of national/religious identification. SIT and SIC comprise a fragile argument that assumes </a:t>
            </a:r>
            <a:r>
              <a:rPr lang="en-GB" sz="2400" b="1" dirty="0"/>
              <a:t>the elements of identification are not different across various types of social groups </a:t>
            </a:r>
            <a:r>
              <a:rPr lang="en-GB" sz="2400" dirty="0"/>
              <a:t>(</a:t>
            </a:r>
            <a:r>
              <a:rPr lang="en-GB" sz="2400" dirty="0" err="1"/>
              <a:t>Roccas</a:t>
            </a:r>
            <a:r>
              <a:rPr lang="en-GB" sz="2400" dirty="0"/>
              <a:t> &amp; Berlin, 2016).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604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32080"/>
            <a:ext cx="3911600" cy="940118"/>
          </a:xfrm>
        </p:spPr>
        <p:txBody>
          <a:bodyPr/>
          <a:lstStyle/>
          <a:p>
            <a:pPr algn="l"/>
            <a:r>
              <a:rPr lang="en-GB" b="1" dirty="0"/>
              <a:t>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4320" y="330518"/>
            <a:ext cx="6929120" cy="4525963"/>
          </a:xfrm>
        </p:spPr>
        <p:txBody>
          <a:bodyPr/>
          <a:lstStyle/>
          <a:p>
            <a:r>
              <a:rPr lang="en-US" sz="2400" dirty="0"/>
              <a:t>Right-wing authoritarianism (vs left-wing authoritarianism)</a:t>
            </a:r>
          </a:p>
          <a:p>
            <a:pPr lvl="1"/>
            <a:r>
              <a:rPr lang="en-US" sz="2000" dirty="0"/>
              <a:t>“A threat-driven attitudinal expression of the values or motivational goals of collective security, control, stability and order..” (</a:t>
            </a:r>
            <a:r>
              <a:rPr lang="en-US" sz="2000" dirty="0" err="1"/>
              <a:t>Duckitt</a:t>
            </a:r>
            <a:r>
              <a:rPr lang="en-US" sz="2000" dirty="0"/>
              <a:t> &amp; Sibley, 2017)</a:t>
            </a:r>
          </a:p>
          <a:p>
            <a:pPr lvl="1"/>
            <a:r>
              <a:rPr lang="en-US" sz="2000" dirty="0"/>
              <a:t>LWA </a:t>
            </a:r>
            <a:r>
              <a:rPr lang="en-US" sz="2000" dirty="0">
                <a:sym typeface="Wingdings" panose="05000000000000000000" pitchFamily="2" charset="2"/>
              </a:rPr>
              <a:t> authoritarian tendency in left-wing/liberal people (Conway, et al., 2017)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Fascist vs SJW</a:t>
            </a:r>
            <a:endParaRPr lang="en-US" sz="2000" dirty="0"/>
          </a:p>
          <a:p>
            <a:r>
              <a:rPr lang="en-US" sz="2400" dirty="0"/>
              <a:t>Social dominance orientation (SDO)</a:t>
            </a:r>
          </a:p>
          <a:p>
            <a:pPr lvl="1"/>
            <a:r>
              <a:rPr lang="en-US" sz="2000" dirty="0"/>
              <a:t>“A competition-driven attitudinal expression of the values and motivational goals of power, dominance, and superiority…” (</a:t>
            </a:r>
            <a:r>
              <a:rPr lang="en-US" sz="2000" dirty="0" err="1"/>
              <a:t>Duckitt</a:t>
            </a:r>
            <a:r>
              <a:rPr lang="en-US" sz="2000" dirty="0"/>
              <a:t> &amp; Sibley, 2017)</a:t>
            </a:r>
          </a:p>
          <a:p>
            <a:r>
              <a:rPr lang="en-US" sz="2400" dirty="0"/>
              <a:t>Big Five personality </a:t>
            </a:r>
          </a:p>
          <a:p>
            <a:pPr lvl="1"/>
            <a:r>
              <a:rPr lang="en-US" sz="2000" dirty="0"/>
              <a:t>RWA was predicted by low Openness (strong) and higher Conscientiousness (weak)</a:t>
            </a:r>
          </a:p>
          <a:p>
            <a:pPr lvl="1"/>
            <a:r>
              <a:rPr lang="en-US" sz="2000" dirty="0"/>
              <a:t>SDO was predicted by low Agreeableness (strong)</a:t>
            </a:r>
          </a:p>
        </p:txBody>
      </p:sp>
      <p:pic>
        <p:nvPicPr>
          <p:cNvPr id="2050" name="Picture 2" descr="https://attackthesystem.files.wordpress.com/2016/01/12cc1-puritans2bsocial2bjustice2bwarriors2bshayne2bmathis.png?w=618&amp;h=618">
            <a:extLst>
              <a:ext uri="{FF2B5EF4-FFF2-40B4-BE49-F238E27FC236}">
                <a16:creationId xmlns:a16="http://schemas.microsoft.com/office/drawing/2014/main" id="{82C9B172-C3F6-4970-93FF-C730EE4E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07219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35324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5142</TotalTime>
  <Words>1229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psiunair_blue</vt:lpstr>
      <vt:lpstr>Challenging Religious Sectarianism Social Psychology Perspective</vt:lpstr>
      <vt:lpstr>Basic concepts (Hall, Matz, &amp; Wood, 2010)</vt:lpstr>
      <vt:lpstr>…cont’d</vt:lpstr>
      <vt:lpstr>Why do people become sectarian?</vt:lpstr>
      <vt:lpstr>Biopsychology perspective</vt:lpstr>
      <vt:lpstr>Social influences</vt:lpstr>
      <vt:lpstr>Can identity be overlapped?</vt:lpstr>
      <vt:lpstr>…cont’d</vt:lpstr>
      <vt:lpstr>Personality</vt:lpstr>
      <vt:lpstr>PowerPoint Presentation</vt:lpstr>
      <vt:lpstr>The good, the bad and the deadly (Iannaccone &amp; Berman, 2006)</vt:lpstr>
      <vt:lpstr>…cont’d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66</cp:revision>
  <dcterms:created xsi:type="dcterms:W3CDTF">2014-08-18T09:13:02Z</dcterms:created>
  <dcterms:modified xsi:type="dcterms:W3CDTF">2019-06-09T09:01:54Z</dcterms:modified>
</cp:coreProperties>
</file>