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3" r:id="rId7"/>
    <p:sldId id="262" r:id="rId8"/>
    <p:sldId id="265" r:id="rId9"/>
    <p:sldId id="266" r:id="rId10"/>
    <p:sldId id="264" r:id="rId11"/>
    <p:sldId id="268" r:id="rId12"/>
    <p:sldId id="269" r:id="rId13"/>
    <p:sldId id="267" r:id="rId14"/>
    <p:sldId id="270" r:id="rId15"/>
    <p:sldId id="271" r:id="rId16"/>
    <p:sldId id="273" r:id="rId17"/>
    <p:sldId id="274" r:id="rId18"/>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1149567" y="1046933"/>
            <a:ext cx="9891884" cy="476388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12" name="Google Shape;12;p2"/>
          <p:cNvSpPr txBox="1">
            <a:spLocks noGrp="1"/>
          </p:cNvSpPr>
          <p:nvPr>
            <p:ph type="ctrTitle"/>
          </p:nvPr>
        </p:nvSpPr>
        <p:spPr>
          <a:xfrm>
            <a:off x="1721033" y="2655767"/>
            <a:ext cx="87500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3" name="Google Shape;13;p2"/>
          <p:cNvSpPr/>
          <p:nvPr/>
        </p:nvSpPr>
        <p:spPr>
          <a:xfrm>
            <a:off x="5801248" y="565834"/>
            <a:ext cx="589523" cy="816260"/>
          </a:xfrm>
          <a:custGeom>
            <a:avLst/>
            <a:gdLst/>
            <a:ahLst/>
            <a:cxnLst/>
            <a:rect l="l" t="t" r="r" b="b"/>
            <a:pathLst>
              <a:path w="24448" h="33851" extrusionOk="0">
                <a:moveTo>
                  <a:pt x="7899" y="1881"/>
                </a:moveTo>
                <a:lnTo>
                  <a:pt x="8369" y="2821"/>
                </a:lnTo>
                <a:lnTo>
                  <a:pt x="7711" y="4138"/>
                </a:lnTo>
                <a:lnTo>
                  <a:pt x="6864" y="4984"/>
                </a:lnTo>
                <a:lnTo>
                  <a:pt x="6676" y="5266"/>
                </a:lnTo>
                <a:lnTo>
                  <a:pt x="6582" y="5642"/>
                </a:lnTo>
                <a:lnTo>
                  <a:pt x="6676" y="6018"/>
                </a:lnTo>
                <a:lnTo>
                  <a:pt x="6864" y="6300"/>
                </a:lnTo>
                <a:lnTo>
                  <a:pt x="7523" y="6958"/>
                </a:lnTo>
                <a:lnTo>
                  <a:pt x="7523" y="9027"/>
                </a:lnTo>
                <a:lnTo>
                  <a:pt x="6206" y="10343"/>
                </a:lnTo>
                <a:lnTo>
                  <a:pt x="4702" y="10343"/>
                </a:lnTo>
                <a:lnTo>
                  <a:pt x="4702" y="6864"/>
                </a:lnTo>
                <a:lnTo>
                  <a:pt x="5548" y="5172"/>
                </a:lnTo>
                <a:lnTo>
                  <a:pt x="5642" y="4984"/>
                </a:lnTo>
                <a:lnTo>
                  <a:pt x="5642" y="4702"/>
                </a:lnTo>
                <a:lnTo>
                  <a:pt x="5642" y="3103"/>
                </a:lnTo>
                <a:lnTo>
                  <a:pt x="6206" y="1881"/>
                </a:lnTo>
                <a:close/>
                <a:moveTo>
                  <a:pt x="9403" y="8087"/>
                </a:moveTo>
                <a:lnTo>
                  <a:pt x="11848" y="9309"/>
                </a:lnTo>
                <a:lnTo>
                  <a:pt x="12130" y="9403"/>
                </a:lnTo>
                <a:lnTo>
                  <a:pt x="12412" y="9403"/>
                </a:lnTo>
                <a:lnTo>
                  <a:pt x="16925" y="8651"/>
                </a:lnTo>
                <a:lnTo>
                  <a:pt x="16925" y="9591"/>
                </a:lnTo>
                <a:lnTo>
                  <a:pt x="13164" y="10343"/>
                </a:lnTo>
                <a:lnTo>
                  <a:pt x="10344" y="10343"/>
                </a:lnTo>
                <a:lnTo>
                  <a:pt x="10061" y="10437"/>
                </a:lnTo>
                <a:lnTo>
                  <a:pt x="9873" y="10531"/>
                </a:lnTo>
                <a:lnTo>
                  <a:pt x="9591" y="10720"/>
                </a:lnTo>
                <a:lnTo>
                  <a:pt x="9497" y="11002"/>
                </a:lnTo>
                <a:lnTo>
                  <a:pt x="8745" y="13164"/>
                </a:lnTo>
                <a:lnTo>
                  <a:pt x="4702" y="13164"/>
                </a:lnTo>
                <a:lnTo>
                  <a:pt x="4702" y="12224"/>
                </a:lnTo>
                <a:lnTo>
                  <a:pt x="6582" y="12224"/>
                </a:lnTo>
                <a:lnTo>
                  <a:pt x="6959" y="12130"/>
                </a:lnTo>
                <a:lnTo>
                  <a:pt x="7335" y="11942"/>
                </a:lnTo>
                <a:lnTo>
                  <a:pt x="9215" y="10061"/>
                </a:lnTo>
                <a:lnTo>
                  <a:pt x="9403" y="9779"/>
                </a:lnTo>
                <a:lnTo>
                  <a:pt x="9403" y="9403"/>
                </a:lnTo>
                <a:lnTo>
                  <a:pt x="9403" y="8087"/>
                </a:lnTo>
                <a:close/>
                <a:moveTo>
                  <a:pt x="21627" y="13540"/>
                </a:moveTo>
                <a:lnTo>
                  <a:pt x="22379" y="14951"/>
                </a:lnTo>
                <a:lnTo>
                  <a:pt x="22003" y="15045"/>
                </a:lnTo>
                <a:lnTo>
                  <a:pt x="21345" y="15045"/>
                </a:lnTo>
                <a:lnTo>
                  <a:pt x="20969" y="14951"/>
                </a:lnTo>
                <a:lnTo>
                  <a:pt x="21627" y="13540"/>
                </a:lnTo>
                <a:close/>
                <a:moveTo>
                  <a:pt x="2821" y="8275"/>
                </a:moveTo>
                <a:lnTo>
                  <a:pt x="2821" y="11284"/>
                </a:lnTo>
                <a:lnTo>
                  <a:pt x="2821" y="14105"/>
                </a:lnTo>
                <a:lnTo>
                  <a:pt x="2821" y="16549"/>
                </a:lnTo>
                <a:lnTo>
                  <a:pt x="1881" y="15609"/>
                </a:lnTo>
                <a:lnTo>
                  <a:pt x="1881" y="9685"/>
                </a:lnTo>
                <a:lnTo>
                  <a:pt x="2821" y="8275"/>
                </a:lnTo>
                <a:close/>
                <a:moveTo>
                  <a:pt x="14105" y="15327"/>
                </a:moveTo>
                <a:lnTo>
                  <a:pt x="14857" y="16643"/>
                </a:lnTo>
                <a:lnTo>
                  <a:pt x="14481" y="16737"/>
                </a:lnTo>
                <a:lnTo>
                  <a:pt x="14105" y="16831"/>
                </a:lnTo>
                <a:lnTo>
                  <a:pt x="13823" y="16737"/>
                </a:lnTo>
                <a:lnTo>
                  <a:pt x="13446" y="16643"/>
                </a:lnTo>
                <a:lnTo>
                  <a:pt x="14105" y="15327"/>
                </a:lnTo>
                <a:close/>
                <a:moveTo>
                  <a:pt x="8181" y="15045"/>
                </a:moveTo>
                <a:lnTo>
                  <a:pt x="7147" y="18900"/>
                </a:lnTo>
                <a:lnTo>
                  <a:pt x="4702" y="16549"/>
                </a:lnTo>
                <a:lnTo>
                  <a:pt x="4702" y="15045"/>
                </a:lnTo>
                <a:close/>
                <a:moveTo>
                  <a:pt x="9403" y="17772"/>
                </a:moveTo>
                <a:lnTo>
                  <a:pt x="10532" y="22379"/>
                </a:lnTo>
                <a:lnTo>
                  <a:pt x="8651" y="20404"/>
                </a:lnTo>
                <a:lnTo>
                  <a:pt x="8933" y="19370"/>
                </a:lnTo>
                <a:lnTo>
                  <a:pt x="9403" y="17772"/>
                </a:lnTo>
                <a:close/>
                <a:moveTo>
                  <a:pt x="3574" y="21721"/>
                </a:moveTo>
                <a:lnTo>
                  <a:pt x="4514" y="22755"/>
                </a:lnTo>
                <a:lnTo>
                  <a:pt x="2821" y="26516"/>
                </a:lnTo>
                <a:lnTo>
                  <a:pt x="3574" y="21721"/>
                </a:lnTo>
                <a:close/>
                <a:moveTo>
                  <a:pt x="3762" y="18242"/>
                </a:moveTo>
                <a:lnTo>
                  <a:pt x="12412" y="26798"/>
                </a:lnTo>
                <a:lnTo>
                  <a:pt x="12600" y="27645"/>
                </a:lnTo>
                <a:lnTo>
                  <a:pt x="12600" y="27645"/>
                </a:lnTo>
                <a:lnTo>
                  <a:pt x="11848" y="27362"/>
                </a:lnTo>
                <a:lnTo>
                  <a:pt x="3197" y="18806"/>
                </a:lnTo>
                <a:lnTo>
                  <a:pt x="3762" y="18242"/>
                </a:lnTo>
                <a:close/>
                <a:moveTo>
                  <a:pt x="6018" y="24165"/>
                </a:moveTo>
                <a:lnTo>
                  <a:pt x="10532" y="28773"/>
                </a:lnTo>
                <a:lnTo>
                  <a:pt x="11848" y="31970"/>
                </a:lnTo>
                <a:lnTo>
                  <a:pt x="2445" y="31970"/>
                </a:lnTo>
                <a:lnTo>
                  <a:pt x="6018" y="24165"/>
                </a:lnTo>
                <a:close/>
                <a:moveTo>
                  <a:pt x="5642" y="0"/>
                </a:moveTo>
                <a:lnTo>
                  <a:pt x="5454" y="94"/>
                </a:lnTo>
                <a:lnTo>
                  <a:pt x="5172" y="188"/>
                </a:lnTo>
                <a:lnTo>
                  <a:pt x="4984" y="282"/>
                </a:lnTo>
                <a:lnTo>
                  <a:pt x="4890" y="565"/>
                </a:lnTo>
                <a:lnTo>
                  <a:pt x="3950" y="2445"/>
                </a:lnTo>
                <a:lnTo>
                  <a:pt x="3856" y="2633"/>
                </a:lnTo>
                <a:lnTo>
                  <a:pt x="3762" y="2821"/>
                </a:lnTo>
                <a:lnTo>
                  <a:pt x="3762" y="4514"/>
                </a:lnTo>
                <a:lnTo>
                  <a:pt x="3197" y="5642"/>
                </a:lnTo>
                <a:lnTo>
                  <a:pt x="2821" y="5642"/>
                </a:lnTo>
                <a:lnTo>
                  <a:pt x="2445" y="5736"/>
                </a:lnTo>
                <a:lnTo>
                  <a:pt x="2257" y="5924"/>
                </a:lnTo>
                <a:lnTo>
                  <a:pt x="2069" y="6112"/>
                </a:lnTo>
                <a:lnTo>
                  <a:pt x="189" y="8933"/>
                </a:lnTo>
                <a:lnTo>
                  <a:pt x="94" y="9121"/>
                </a:lnTo>
                <a:lnTo>
                  <a:pt x="0" y="9403"/>
                </a:lnTo>
                <a:lnTo>
                  <a:pt x="0" y="15985"/>
                </a:lnTo>
                <a:lnTo>
                  <a:pt x="94" y="16361"/>
                </a:lnTo>
                <a:lnTo>
                  <a:pt x="283" y="16643"/>
                </a:lnTo>
                <a:lnTo>
                  <a:pt x="1505" y="17866"/>
                </a:lnTo>
                <a:lnTo>
                  <a:pt x="1223" y="18148"/>
                </a:lnTo>
                <a:lnTo>
                  <a:pt x="1035" y="18430"/>
                </a:lnTo>
                <a:lnTo>
                  <a:pt x="941" y="18806"/>
                </a:lnTo>
                <a:lnTo>
                  <a:pt x="1035" y="19182"/>
                </a:lnTo>
                <a:lnTo>
                  <a:pt x="1223" y="19464"/>
                </a:lnTo>
                <a:lnTo>
                  <a:pt x="1881" y="20028"/>
                </a:lnTo>
                <a:lnTo>
                  <a:pt x="0" y="32816"/>
                </a:lnTo>
                <a:lnTo>
                  <a:pt x="94" y="33192"/>
                </a:lnTo>
                <a:lnTo>
                  <a:pt x="283" y="33568"/>
                </a:lnTo>
                <a:lnTo>
                  <a:pt x="565" y="33756"/>
                </a:lnTo>
                <a:lnTo>
                  <a:pt x="941" y="33850"/>
                </a:lnTo>
                <a:lnTo>
                  <a:pt x="13446" y="33850"/>
                </a:lnTo>
                <a:lnTo>
                  <a:pt x="13634" y="33756"/>
                </a:lnTo>
                <a:lnTo>
                  <a:pt x="14011" y="33474"/>
                </a:lnTo>
                <a:lnTo>
                  <a:pt x="14105" y="33004"/>
                </a:lnTo>
                <a:lnTo>
                  <a:pt x="14105" y="32816"/>
                </a:lnTo>
                <a:lnTo>
                  <a:pt x="14105" y="32628"/>
                </a:lnTo>
                <a:lnTo>
                  <a:pt x="12976" y="29807"/>
                </a:lnTo>
                <a:lnTo>
                  <a:pt x="12976" y="29807"/>
                </a:lnTo>
                <a:lnTo>
                  <a:pt x="13823" y="30089"/>
                </a:lnTo>
                <a:lnTo>
                  <a:pt x="14387" y="30089"/>
                </a:lnTo>
                <a:lnTo>
                  <a:pt x="14575" y="29995"/>
                </a:lnTo>
                <a:lnTo>
                  <a:pt x="14951" y="29713"/>
                </a:lnTo>
                <a:lnTo>
                  <a:pt x="15045" y="29337"/>
                </a:lnTo>
                <a:lnTo>
                  <a:pt x="15045" y="28867"/>
                </a:lnTo>
                <a:lnTo>
                  <a:pt x="14105" y="26046"/>
                </a:lnTo>
                <a:lnTo>
                  <a:pt x="14011" y="25858"/>
                </a:lnTo>
                <a:lnTo>
                  <a:pt x="13917" y="25670"/>
                </a:lnTo>
                <a:lnTo>
                  <a:pt x="13164" y="24918"/>
                </a:lnTo>
                <a:lnTo>
                  <a:pt x="10438" y="14199"/>
                </a:lnTo>
                <a:lnTo>
                  <a:pt x="11096" y="12224"/>
                </a:lnTo>
                <a:lnTo>
                  <a:pt x="13164" y="12224"/>
                </a:lnTo>
                <a:lnTo>
                  <a:pt x="13164" y="12976"/>
                </a:lnTo>
                <a:lnTo>
                  <a:pt x="11472" y="16549"/>
                </a:lnTo>
                <a:lnTo>
                  <a:pt x="11378" y="16831"/>
                </a:lnTo>
                <a:lnTo>
                  <a:pt x="11378" y="17113"/>
                </a:lnTo>
                <a:lnTo>
                  <a:pt x="11472" y="17396"/>
                </a:lnTo>
                <a:lnTo>
                  <a:pt x="11660" y="17584"/>
                </a:lnTo>
                <a:lnTo>
                  <a:pt x="12224" y="18054"/>
                </a:lnTo>
                <a:lnTo>
                  <a:pt x="12788" y="18430"/>
                </a:lnTo>
                <a:lnTo>
                  <a:pt x="13446" y="18618"/>
                </a:lnTo>
                <a:lnTo>
                  <a:pt x="14199" y="18712"/>
                </a:lnTo>
                <a:lnTo>
                  <a:pt x="14857" y="18618"/>
                </a:lnTo>
                <a:lnTo>
                  <a:pt x="15515" y="18430"/>
                </a:lnTo>
                <a:lnTo>
                  <a:pt x="16173" y="18054"/>
                </a:lnTo>
                <a:lnTo>
                  <a:pt x="16737" y="17584"/>
                </a:lnTo>
                <a:lnTo>
                  <a:pt x="16925" y="17396"/>
                </a:lnTo>
                <a:lnTo>
                  <a:pt x="17019" y="17113"/>
                </a:lnTo>
                <a:lnTo>
                  <a:pt x="17019" y="16831"/>
                </a:lnTo>
                <a:lnTo>
                  <a:pt x="16925" y="16549"/>
                </a:lnTo>
                <a:lnTo>
                  <a:pt x="15139" y="12976"/>
                </a:lnTo>
                <a:lnTo>
                  <a:pt x="15139" y="12036"/>
                </a:lnTo>
                <a:lnTo>
                  <a:pt x="17113" y="11566"/>
                </a:lnTo>
                <a:lnTo>
                  <a:pt x="17208" y="11848"/>
                </a:lnTo>
                <a:lnTo>
                  <a:pt x="17396" y="12036"/>
                </a:lnTo>
                <a:lnTo>
                  <a:pt x="17678" y="12224"/>
                </a:lnTo>
                <a:lnTo>
                  <a:pt x="17960" y="12224"/>
                </a:lnTo>
                <a:lnTo>
                  <a:pt x="18336" y="12130"/>
                </a:lnTo>
                <a:lnTo>
                  <a:pt x="18618" y="11942"/>
                </a:lnTo>
                <a:lnTo>
                  <a:pt x="18806" y="11660"/>
                </a:lnTo>
                <a:lnTo>
                  <a:pt x="18900" y="11284"/>
                </a:lnTo>
                <a:lnTo>
                  <a:pt x="18900" y="11096"/>
                </a:lnTo>
                <a:lnTo>
                  <a:pt x="20781" y="10626"/>
                </a:lnTo>
                <a:lnTo>
                  <a:pt x="20781" y="11190"/>
                </a:lnTo>
                <a:lnTo>
                  <a:pt x="18994" y="14763"/>
                </a:lnTo>
                <a:lnTo>
                  <a:pt x="18900" y="15045"/>
                </a:lnTo>
                <a:lnTo>
                  <a:pt x="18900" y="15327"/>
                </a:lnTo>
                <a:lnTo>
                  <a:pt x="18994" y="15609"/>
                </a:lnTo>
                <a:lnTo>
                  <a:pt x="19182" y="15891"/>
                </a:lnTo>
                <a:lnTo>
                  <a:pt x="19746" y="16361"/>
                </a:lnTo>
                <a:lnTo>
                  <a:pt x="20310" y="16643"/>
                </a:lnTo>
                <a:lnTo>
                  <a:pt x="20969" y="16925"/>
                </a:lnTo>
                <a:lnTo>
                  <a:pt x="22379" y="16925"/>
                </a:lnTo>
                <a:lnTo>
                  <a:pt x="23037" y="16643"/>
                </a:lnTo>
                <a:lnTo>
                  <a:pt x="23695" y="16361"/>
                </a:lnTo>
                <a:lnTo>
                  <a:pt x="24260" y="15891"/>
                </a:lnTo>
                <a:lnTo>
                  <a:pt x="24354" y="15703"/>
                </a:lnTo>
                <a:lnTo>
                  <a:pt x="24448" y="15515"/>
                </a:lnTo>
                <a:lnTo>
                  <a:pt x="24448" y="15045"/>
                </a:lnTo>
                <a:lnTo>
                  <a:pt x="24354" y="14763"/>
                </a:lnTo>
                <a:lnTo>
                  <a:pt x="22567" y="11190"/>
                </a:lnTo>
                <a:lnTo>
                  <a:pt x="22567" y="9403"/>
                </a:lnTo>
                <a:lnTo>
                  <a:pt x="22473" y="9027"/>
                </a:lnTo>
                <a:lnTo>
                  <a:pt x="22191" y="8651"/>
                </a:lnTo>
                <a:lnTo>
                  <a:pt x="21815" y="8463"/>
                </a:lnTo>
                <a:lnTo>
                  <a:pt x="21439" y="8463"/>
                </a:lnTo>
                <a:lnTo>
                  <a:pt x="18806" y="9121"/>
                </a:lnTo>
                <a:lnTo>
                  <a:pt x="18806" y="7523"/>
                </a:lnTo>
                <a:lnTo>
                  <a:pt x="18806" y="6582"/>
                </a:lnTo>
                <a:lnTo>
                  <a:pt x="18806" y="6206"/>
                </a:lnTo>
                <a:lnTo>
                  <a:pt x="18618" y="5924"/>
                </a:lnTo>
                <a:lnTo>
                  <a:pt x="18242" y="5736"/>
                </a:lnTo>
                <a:lnTo>
                  <a:pt x="17866" y="5642"/>
                </a:lnTo>
                <a:lnTo>
                  <a:pt x="17490" y="5736"/>
                </a:lnTo>
                <a:lnTo>
                  <a:pt x="17208" y="5924"/>
                </a:lnTo>
                <a:lnTo>
                  <a:pt x="17019" y="6206"/>
                </a:lnTo>
                <a:lnTo>
                  <a:pt x="16925" y="6582"/>
                </a:lnTo>
                <a:lnTo>
                  <a:pt x="16925" y="6770"/>
                </a:lnTo>
                <a:lnTo>
                  <a:pt x="12412" y="7523"/>
                </a:lnTo>
                <a:lnTo>
                  <a:pt x="9027" y="5830"/>
                </a:lnTo>
                <a:lnTo>
                  <a:pt x="8839" y="5642"/>
                </a:lnTo>
                <a:lnTo>
                  <a:pt x="9121" y="5360"/>
                </a:lnTo>
                <a:lnTo>
                  <a:pt x="9309" y="5172"/>
                </a:lnTo>
                <a:lnTo>
                  <a:pt x="10249" y="3291"/>
                </a:lnTo>
                <a:lnTo>
                  <a:pt x="10344" y="3103"/>
                </a:lnTo>
                <a:lnTo>
                  <a:pt x="10344" y="2915"/>
                </a:lnTo>
                <a:lnTo>
                  <a:pt x="10344" y="2633"/>
                </a:lnTo>
                <a:lnTo>
                  <a:pt x="10249" y="2445"/>
                </a:lnTo>
                <a:lnTo>
                  <a:pt x="9309" y="565"/>
                </a:lnTo>
                <a:lnTo>
                  <a:pt x="9215" y="377"/>
                </a:lnTo>
                <a:lnTo>
                  <a:pt x="9027" y="188"/>
                </a:lnTo>
                <a:lnTo>
                  <a:pt x="8745" y="94"/>
                </a:lnTo>
                <a:lnTo>
                  <a:pt x="8463"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429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12478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51663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1351167" y="2135260"/>
            <a:ext cx="94896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n-US"/>
              <a:t>Click to edit Master title style</a:t>
            </a:r>
            <a:endParaRPr/>
          </a:p>
        </p:txBody>
      </p:sp>
      <p:sp>
        <p:nvSpPr>
          <p:cNvPr id="16" name="Google Shape;16;p3"/>
          <p:cNvSpPr txBox="1">
            <a:spLocks noGrp="1"/>
          </p:cNvSpPr>
          <p:nvPr>
            <p:ph type="subTitle" idx="1"/>
          </p:nvPr>
        </p:nvSpPr>
        <p:spPr>
          <a:xfrm>
            <a:off x="914400" y="3802823"/>
            <a:ext cx="10363200" cy="1046400"/>
          </a:xfrm>
          <a:prstGeom prst="rect">
            <a:avLst/>
          </a:prstGeom>
        </p:spPr>
        <p:txBody>
          <a:bodyPr spcFirstLastPara="1" wrap="square" lIns="91425" tIns="91425" rIns="91425" bIns="91425" anchor="t" anchorCtr="0"/>
          <a:lstStyle>
            <a:lvl1pPr lvl="0" algn="ctr" rtl="0">
              <a:spcBef>
                <a:spcPts val="0"/>
              </a:spcBef>
              <a:spcAft>
                <a:spcPts val="0"/>
              </a:spcAft>
              <a:buSzPts val="1800"/>
              <a:buNone/>
              <a:defRPr i="1"/>
            </a:lvl1pPr>
            <a:lvl2pPr lvl="1" algn="ctr" rtl="0">
              <a:spcBef>
                <a:spcPts val="0"/>
              </a:spcBef>
              <a:spcAft>
                <a:spcPts val="0"/>
              </a:spcAft>
              <a:buSzPts val="3000"/>
              <a:buNone/>
              <a:defRPr sz="4000" i="1"/>
            </a:lvl2pPr>
            <a:lvl3pPr lvl="2" algn="ctr" rtl="0">
              <a:spcBef>
                <a:spcPts val="0"/>
              </a:spcBef>
              <a:spcAft>
                <a:spcPts val="0"/>
              </a:spcAft>
              <a:buSzPts val="3000"/>
              <a:buNone/>
              <a:defRPr sz="4000" i="1"/>
            </a:lvl3pPr>
            <a:lvl4pPr lvl="3" algn="ctr" rtl="0">
              <a:spcBef>
                <a:spcPts val="0"/>
              </a:spcBef>
              <a:spcAft>
                <a:spcPts val="0"/>
              </a:spcAft>
              <a:buSzPts val="3000"/>
              <a:buNone/>
              <a:defRPr sz="4000" i="1"/>
            </a:lvl4pPr>
            <a:lvl5pPr lvl="4" algn="ctr" rtl="0">
              <a:spcBef>
                <a:spcPts val="0"/>
              </a:spcBef>
              <a:spcAft>
                <a:spcPts val="0"/>
              </a:spcAft>
              <a:buSzPts val="3000"/>
              <a:buNone/>
              <a:defRPr sz="4000" i="1"/>
            </a:lvl5pPr>
            <a:lvl6pPr lvl="5" algn="ctr" rtl="0">
              <a:spcBef>
                <a:spcPts val="0"/>
              </a:spcBef>
              <a:spcAft>
                <a:spcPts val="0"/>
              </a:spcAft>
              <a:buSzPts val="3000"/>
              <a:buNone/>
              <a:defRPr sz="4000" i="1"/>
            </a:lvl6pPr>
            <a:lvl7pPr lvl="6" algn="ctr" rtl="0">
              <a:spcBef>
                <a:spcPts val="0"/>
              </a:spcBef>
              <a:spcAft>
                <a:spcPts val="0"/>
              </a:spcAft>
              <a:buSzPts val="3000"/>
              <a:buNone/>
              <a:defRPr sz="4000" i="1"/>
            </a:lvl7pPr>
            <a:lvl8pPr lvl="7" algn="ctr" rtl="0">
              <a:spcBef>
                <a:spcPts val="0"/>
              </a:spcBef>
              <a:spcAft>
                <a:spcPts val="0"/>
              </a:spcAft>
              <a:buSzPts val="3000"/>
              <a:buNone/>
              <a:defRPr sz="4000" i="1"/>
            </a:lvl8pPr>
            <a:lvl9pPr lvl="8" algn="ctr" rtl="0">
              <a:spcBef>
                <a:spcPts val="0"/>
              </a:spcBef>
              <a:spcAft>
                <a:spcPts val="0"/>
              </a:spcAft>
              <a:buSzPts val="3000"/>
              <a:buNone/>
              <a:defRPr sz="4000" i="1"/>
            </a:lvl9pPr>
          </a:lstStyle>
          <a:p>
            <a:r>
              <a:rPr lang="en-US"/>
              <a:t>Click to edit Master subtitle style</a:t>
            </a:r>
            <a:endParaRPr/>
          </a:p>
        </p:txBody>
      </p:sp>
      <p:cxnSp>
        <p:nvCxnSpPr>
          <p:cNvPr id="17" name="Google Shape;17;p3"/>
          <p:cNvCxnSpPr/>
          <p:nvPr/>
        </p:nvCxnSpPr>
        <p:spPr>
          <a:xfrm>
            <a:off x="3421400" y="3733800"/>
            <a:ext cx="5349200" cy="0"/>
          </a:xfrm>
          <a:prstGeom prst="straightConnector1">
            <a:avLst/>
          </a:prstGeom>
          <a:noFill/>
          <a:ln w="76200" cap="flat" cmpd="thickThin">
            <a:solidFill>
              <a:srgbClr val="FFFFFF"/>
            </a:solidFill>
            <a:prstDash val="solid"/>
            <a:round/>
            <a:headEnd type="none" w="med" len="med"/>
            <a:tailEnd type="none" w="med" len="med"/>
          </a:ln>
        </p:spPr>
      </p:cxnSp>
      <p:sp>
        <p:nvSpPr>
          <p:cNvPr id="18" name="Google Shape;18;p3"/>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3426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776067" y="730834"/>
            <a:ext cx="10639867" cy="539633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21" name="Google Shape;21;p4"/>
          <p:cNvSpPr txBox="1">
            <a:spLocks noGrp="1"/>
          </p:cNvSpPr>
          <p:nvPr>
            <p:ph type="body" idx="1"/>
          </p:nvPr>
        </p:nvSpPr>
        <p:spPr>
          <a:xfrm>
            <a:off x="1986100" y="2882400"/>
            <a:ext cx="82196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SzPts val="2400"/>
              <a:buChar char="▣"/>
              <a:defRPr sz="3200" i="1"/>
            </a:lvl1pPr>
            <a:lvl2pPr marL="1219170" lvl="1" indent="-507987" algn="ctr" rtl="0">
              <a:spcBef>
                <a:spcPts val="0"/>
              </a:spcBef>
              <a:spcAft>
                <a:spcPts val="0"/>
              </a:spcAft>
              <a:buSzPts val="2400"/>
              <a:buChar char="□"/>
              <a:defRPr sz="3200" i="1"/>
            </a:lvl2pPr>
            <a:lvl3pPr marL="1828754" lvl="2" indent="-507987" algn="ctr" rtl="0">
              <a:spcBef>
                <a:spcPts val="0"/>
              </a:spcBef>
              <a:spcAft>
                <a:spcPts val="0"/>
              </a:spcAft>
              <a:buSzPts val="2400"/>
              <a:buChar char="▪"/>
              <a:defRPr sz="3200" i="1"/>
            </a:lvl3pPr>
            <a:lvl4pPr marL="2438339" lvl="3" indent="-507987" algn="ctr" rtl="0">
              <a:spcBef>
                <a:spcPts val="0"/>
              </a:spcBef>
              <a:spcAft>
                <a:spcPts val="0"/>
              </a:spcAft>
              <a:buSzPts val="2400"/>
              <a:buChar char="▪"/>
              <a:defRPr sz="3200" i="1"/>
            </a:lvl4pPr>
            <a:lvl5pPr marL="3047924" lvl="4" indent="-507987" algn="ctr" rtl="0">
              <a:spcBef>
                <a:spcPts val="0"/>
              </a:spcBef>
              <a:spcAft>
                <a:spcPts val="0"/>
              </a:spcAft>
              <a:buSzPts val="2400"/>
              <a:buChar char="▪"/>
              <a:defRPr sz="3200" i="1"/>
            </a:lvl5pPr>
            <a:lvl6pPr marL="3657509" lvl="5" indent="-507987" algn="ctr" rtl="0">
              <a:spcBef>
                <a:spcPts val="0"/>
              </a:spcBef>
              <a:spcAft>
                <a:spcPts val="0"/>
              </a:spcAft>
              <a:buSzPts val="2400"/>
              <a:buChar char="▫"/>
              <a:defRPr sz="3200" i="1"/>
            </a:lvl6pPr>
            <a:lvl7pPr marL="4267093" lvl="6" indent="-507987" algn="ctr" rtl="0">
              <a:spcBef>
                <a:spcPts val="0"/>
              </a:spcBef>
              <a:spcAft>
                <a:spcPts val="0"/>
              </a:spcAft>
              <a:buSzPts val="2400"/>
              <a:buChar char="▫"/>
              <a:defRPr sz="3200" i="1"/>
            </a:lvl7pPr>
            <a:lvl8pPr marL="4876678" lvl="7" indent="-507987" algn="ctr" rtl="0">
              <a:spcBef>
                <a:spcPts val="0"/>
              </a:spcBef>
              <a:spcAft>
                <a:spcPts val="0"/>
              </a:spcAft>
              <a:buSzPts val="2400"/>
              <a:buChar char="▫"/>
              <a:defRPr sz="3200" i="1"/>
            </a:lvl8pPr>
            <a:lvl9pPr marL="5486263" lvl="8" indent="-507987" algn="ctr">
              <a:spcBef>
                <a:spcPts val="0"/>
              </a:spcBef>
              <a:spcAft>
                <a:spcPts val="0"/>
              </a:spcAft>
              <a:buSzPts val="2400"/>
              <a:buChar char="▫"/>
              <a:defRPr sz="3200" i="1"/>
            </a:lvl9pPr>
          </a:lstStyle>
          <a:p>
            <a:pPr lvl="0"/>
            <a:r>
              <a:rPr lang="en-US"/>
              <a:t>Click to edit Master text styles</a:t>
            </a:r>
          </a:p>
        </p:txBody>
      </p:sp>
      <p:sp>
        <p:nvSpPr>
          <p:cNvPr id="22" name="Google Shape;22;p4"/>
          <p:cNvSpPr txBox="1"/>
          <p:nvPr/>
        </p:nvSpPr>
        <p:spPr>
          <a:xfrm>
            <a:off x="5364200" y="322567"/>
            <a:ext cx="1463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8000" b="1">
                <a:solidFill>
                  <a:srgbClr val="FFFFFF"/>
                </a:solidFill>
                <a:latin typeface="Libre Baskerville"/>
                <a:ea typeface="Libre Baskerville"/>
                <a:cs typeface="Libre Baskerville"/>
                <a:sym typeface="Libre Baskerville"/>
              </a:rPr>
              <a:t>“</a:t>
            </a:r>
            <a:endParaRPr sz="8000" b="1">
              <a:solidFill>
                <a:srgbClr val="FFFFFF"/>
              </a:solidFill>
              <a:latin typeface="Libre Baskerville"/>
              <a:ea typeface="Libre Baskerville"/>
              <a:cs typeface="Libre Baskerville"/>
              <a:sym typeface="Libre Baskerville"/>
            </a:endParaRPr>
          </a:p>
        </p:txBody>
      </p:sp>
      <p:sp>
        <p:nvSpPr>
          <p:cNvPr id="23" name="Google Shape;23;p4"/>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63190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6" name="Google Shape;26;p5"/>
          <p:cNvSpPr txBox="1">
            <a:spLocks noGrp="1"/>
          </p:cNvSpPr>
          <p:nvPr>
            <p:ph type="body" idx="1"/>
          </p:nvPr>
        </p:nvSpPr>
        <p:spPr>
          <a:xfrm>
            <a:off x="1783033" y="1969225"/>
            <a:ext cx="8626000" cy="4598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27" name="Google Shape;27;p5"/>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28" name="Google Shape;28;p5"/>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146740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32" name="Google Shape;32;p6"/>
          <p:cNvSpPr txBox="1">
            <a:spLocks noGrp="1"/>
          </p:cNvSpPr>
          <p:nvPr>
            <p:ph type="body" idx="1"/>
          </p:nvPr>
        </p:nvSpPr>
        <p:spPr>
          <a:xfrm>
            <a:off x="1174133"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33" name="Google Shape;33;p6"/>
          <p:cNvSpPr txBox="1">
            <a:spLocks noGrp="1"/>
          </p:cNvSpPr>
          <p:nvPr>
            <p:ph type="body" idx="2"/>
          </p:nvPr>
        </p:nvSpPr>
        <p:spPr>
          <a:xfrm>
            <a:off x="6239864"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34" name="Google Shape;34;p6"/>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35" name="Google Shape;35;p6"/>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01088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39" name="Google Shape;39;p7"/>
          <p:cNvSpPr txBox="1">
            <a:spLocks noGrp="1"/>
          </p:cNvSpPr>
          <p:nvPr>
            <p:ph type="body" idx="1"/>
          </p:nvPr>
        </p:nvSpPr>
        <p:spPr>
          <a:xfrm>
            <a:off x="1088600"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0" name="Google Shape;40;p7"/>
          <p:cNvSpPr txBox="1">
            <a:spLocks noGrp="1"/>
          </p:cNvSpPr>
          <p:nvPr>
            <p:ph type="body" idx="2"/>
          </p:nvPr>
        </p:nvSpPr>
        <p:spPr>
          <a:xfrm>
            <a:off x="445300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1" name="Google Shape;41;p7"/>
          <p:cNvSpPr txBox="1">
            <a:spLocks noGrp="1"/>
          </p:cNvSpPr>
          <p:nvPr>
            <p:ph type="body" idx="3"/>
          </p:nvPr>
        </p:nvSpPr>
        <p:spPr>
          <a:xfrm>
            <a:off x="781741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cxnSp>
        <p:nvCxnSpPr>
          <p:cNvPr id="42" name="Google Shape;42;p7"/>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3" name="Google Shape;43;p7"/>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422840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cxnSp>
        <p:nvCxnSpPr>
          <p:cNvPr id="47" name="Google Shape;47;p8"/>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8" name="Google Shape;48;p8"/>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7342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800"/>
              <a:buNone/>
              <a:defRPr sz="2400"/>
            </a:lvl1pPr>
          </a:lstStyle>
          <a:p>
            <a:pPr lvl="0"/>
            <a:r>
              <a:rPr lang="en-US"/>
              <a:t>Click to edit Master text styles</a:t>
            </a:r>
          </a:p>
        </p:txBody>
      </p:sp>
      <p:cxnSp>
        <p:nvCxnSpPr>
          <p:cNvPr id="52" name="Google Shape;52;p9"/>
          <p:cNvCxnSpPr/>
          <p:nvPr/>
        </p:nvCxnSpPr>
        <p:spPr>
          <a:xfrm>
            <a:off x="5700800" y="5875080"/>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53" name="Google Shape;53;p9"/>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309203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73274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7;p1"/>
          <p:cNvSpPr txBox="1">
            <a:spLocks noGrp="1"/>
          </p:cNvSpPr>
          <p:nvPr>
            <p:ph type="title"/>
          </p:nvPr>
        </p:nvSpPr>
        <p:spPr>
          <a:xfrm>
            <a:off x="1783033" y="742133"/>
            <a:ext cx="8626000" cy="1058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FFFFFF"/>
              </a:buClr>
              <a:buSzPts val="1800"/>
              <a:buFont typeface="Cinzel"/>
              <a:buNone/>
              <a:defRPr sz="1800">
                <a:solidFill>
                  <a:srgbClr val="FFFFFF"/>
                </a:solidFill>
                <a:latin typeface="Cinzel"/>
                <a:ea typeface="Cinzel"/>
                <a:cs typeface="Cinzel"/>
                <a:sym typeface="Cinzel"/>
              </a:defRPr>
            </a:lvl1pPr>
            <a:lvl2pPr lvl="1"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2pPr>
            <a:lvl3pPr lvl="2"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3pPr>
            <a:lvl4pPr lvl="3"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4pPr>
            <a:lvl5pPr lvl="4"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5pPr>
            <a:lvl6pPr lvl="5"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6pPr>
            <a:lvl7pPr lvl="6"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7pPr>
            <a:lvl8pPr lvl="7"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8pPr>
            <a:lvl9pPr lvl="8"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9pPr>
          </a:lstStyle>
          <a:p>
            <a:endParaRPr/>
          </a:p>
        </p:txBody>
      </p:sp>
      <p:sp>
        <p:nvSpPr>
          <p:cNvPr id="8" name="Google Shape;8;p1"/>
          <p:cNvSpPr txBox="1">
            <a:spLocks noGrp="1"/>
          </p:cNvSpPr>
          <p:nvPr>
            <p:ph type="body" idx="1"/>
          </p:nvPr>
        </p:nvSpPr>
        <p:spPr>
          <a:xfrm>
            <a:off x="1783033" y="1969225"/>
            <a:ext cx="8626000" cy="45984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1pPr>
            <a:lvl2pPr marL="914400" lvl="1"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2pPr>
            <a:lvl3pPr marL="1371600" lvl="2"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3pPr>
            <a:lvl4pPr marL="1828800" lvl="3"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4pPr>
            <a:lvl5pPr marL="2286000" lvl="4"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5pPr>
            <a:lvl6pPr marL="2743200" lvl="5"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6pPr>
            <a:lvl7pPr marL="3200400" lvl="6"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7pPr>
            <a:lvl8pPr marL="3657600" lvl="7"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8pPr>
            <a:lvl9pPr marL="4114800" lvl="8"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9pPr>
          </a:lstStyle>
          <a:p>
            <a:endParaRPr/>
          </a:p>
        </p:txBody>
      </p:sp>
      <p:sp>
        <p:nvSpPr>
          <p:cNvPr id="9" name="Google Shape;9;p1"/>
          <p:cNvSpPr txBox="1">
            <a:spLocks noGrp="1"/>
          </p:cNvSpPr>
          <p:nvPr>
            <p:ph type="sldNum" idx="12"/>
          </p:nvPr>
        </p:nvSpPr>
        <p:spPr>
          <a:xfrm>
            <a:off x="-167" y="6333133"/>
            <a:ext cx="12192000" cy="524800"/>
          </a:xfrm>
          <a:prstGeom prst="rect">
            <a:avLst/>
          </a:prstGeom>
          <a:noFill/>
          <a:ln>
            <a:noFill/>
          </a:ln>
        </p:spPr>
        <p:txBody>
          <a:bodyPr spcFirstLastPara="1" wrap="square" lIns="91425" tIns="91425" rIns="91425" bIns="91425" anchor="t" anchorCtr="0">
            <a:noAutofit/>
          </a:bodyPr>
          <a:lstStyle>
            <a:lvl1pPr lvl="0" algn="ctr">
              <a:buNone/>
              <a:defRPr sz="1467">
                <a:solidFill>
                  <a:srgbClr val="FFFFFF"/>
                </a:solidFill>
                <a:latin typeface="Cinzel"/>
                <a:ea typeface="Cinzel"/>
                <a:cs typeface="Cinzel"/>
                <a:sym typeface="Cinzel"/>
              </a:defRPr>
            </a:lvl1pPr>
            <a:lvl2pPr lvl="1" algn="ctr">
              <a:buNone/>
              <a:defRPr sz="1467">
                <a:solidFill>
                  <a:srgbClr val="FFFFFF"/>
                </a:solidFill>
                <a:latin typeface="Cinzel"/>
                <a:ea typeface="Cinzel"/>
                <a:cs typeface="Cinzel"/>
                <a:sym typeface="Cinzel"/>
              </a:defRPr>
            </a:lvl2pPr>
            <a:lvl3pPr lvl="2" algn="ctr">
              <a:buNone/>
              <a:defRPr sz="1467">
                <a:solidFill>
                  <a:srgbClr val="FFFFFF"/>
                </a:solidFill>
                <a:latin typeface="Cinzel"/>
                <a:ea typeface="Cinzel"/>
                <a:cs typeface="Cinzel"/>
                <a:sym typeface="Cinzel"/>
              </a:defRPr>
            </a:lvl3pPr>
            <a:lvl4pPr lvl="3" algn="ctr">
              <a:buNone/>
              <a:defRPr sz="1467">
                <a:solidFill>
                  <a:srgbClr val="FFFFFF"/>
                </a:solidFill>
                <a:latin typeface="Cinzel"/>
                <a:ea typeface="Cinzel"/>
                <a:cs typeface="Cinzel"/>
                <a:sym typeface="Cinzel"/>
              </a:defRPr>
            </a:lvl4pPr>
            <a:lvl5pPr lvl="4" algn="ctr">
              <a:buNone/>
              <a:defRPr sz="1467">
                <a:solidFill>
                  <a:srgbClr val="FFFFFF"/>
                </a:solidFill>
                <a:latin typeface="Cinzel"/>
                <a:ea typeface="Cinzel"/>
                <a:cs typeface="Cinzel"/>
                <a:sym typeface="Cinzel"/>
              </a:defRPr>
            </a:lvl5pPr>
            <a:lvl6pPr lvl="5" algn="ctr">
              <a:buNone/>
              <a:defRPr sz="1467">
                <a:solidFill>
                  <a:srgbClr val="FFFFFF"/>
                </a:solidFill>
                <a:latin typeface="Cinzel"/>
                <a:ea typeface="Cinzel"/>
                <a:cs typeface="Cinzel"/>
                <a:sym typeface="Cinzel"/>
              </a:defRPr>
            </a:lvl6pPr>
            <a:lvl7pPr lvl="6" algn="ctr">
              <a:buNone/>
              <a:defRPr sz="1467">
                <a:solidFill>
                  <a:srgbClr val="FFFFFF"/>
                </a:solidFill>
                <a:latin typeface="Cinzel"/>
                <a:ea typeface="Cinzel"/>
                <a:cs typeface="Cinzel"/>
                <a:sym typeface="Cinzel"/>
              </a:defRPr>
            </a:lvl7pPr>
            <a:lvl8pPr lvl="7" algn="ctr">
              <a:buNone/>
              <a:defRPr sz="1467">
                <a:solidFill>
                  <a:srgbClr val="FFFFFF"/>
                </a:solidFill>
                <a:latin typeface="Cinzel"/>
                <a:ea typeface="Cinzel"/>
                <a:cs typeface="Cinzel"/>
                <a:sym typeface="Cinzel"/>
              </a:defRPr>
            </a:lvl8pPr>
            <a:lvl9pPr lvl="8" algn="ctr">
              <a:buNone/>
              <a:defRPr sz="1467">
                <a:solidFill>
                  <a:srgbClr val="FFFFFF"/>
                </a:solidFill>
                <a:latin typeface="Cinzel"/>
                <a:ea typeface="Cinzel"/>
                <a:cs typeface="Cinzel"/>
                <a:sym typeface="Cinzel"/>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83428798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9574-17C4-4783-89F4-00D4BB827BA6}"/>
              </a:ext>
            </a:extLst>
          </p:cNvPr>
          <p:cNvSpPr>
            <a:spLocks noGrp="1"/>
          </p:cNvSpPr>
          <p:nvPr>
            <p:ph type="ctrTitle"/>
          </p:nvPr>
        </p:nvSpPr>
        <p:spPr/>
        <p:txBody>
          <a:bodyPr>
            <a:normAutofit/>
          </a:bodyPr>
          <a:lstStyle/>
          <a:p>
            <a:r>
              <a:rPr lang="en-US"/>
              <a:t>Gordon Allport’s</a:t>
            </a:r>
            <a:br>
              <a:rPr lang="en-US"/>
            </a:br>
            <a:r>
              <a:rPr lang="en-US"/>
              <a:t>Trait Theory</a:t>
            </a:r>
            <a:endParaRPr lang="en-US" dirty="0"/>
          </a:p>
        </p:txBody>
      </p:sp>
      <p:sp>
        <p:nvSpPr>
          <p:cNvPr id="3" name="Subtitle 2">
            <a:extLst>
              <a:ext uri="{FF2B5EF4-FFF2-40B4-BE49-F238E27FC236}">
                <a16:creationId xmlns:a16="http://schemas.microsoft.com/office/drawing/2014/main" id="{9177DC3C-7B21-495E-BB2B-CB0C6EA686F1}"/>
              </a:ext>
            </a:extLst>
          </p:cNvPr>
          <p:cNvSpPr>
            <a:spLocks noGrp="1"/>
          </p:cNvSpPr>
          <p:nvPr>
            <p:ph type="subTitle" idx="1"/>
          </p:nvPr>
        </p:nvSpPr>
        <p:spPr>
          <a:xfrm>
            <a:off x="1065320" y="4455620"/>
            <a:ext cx="10093131" cy="1143000"/>
          </a:xfrm>
        </p:spPr>
        <p:txBody>
          <a:bodyPr/>
          <a:lstStyle/>
          <a:p>
            <a:r>
              <a:rPr lang="en-US" b="1" dirty="0">
                <a:solidFill>
                  <a:schemeClr val="tx1"/>
                </a:solidFill>
              </a:rPr>
              <a:t>Personality Psychology</a:t>
            </a:r>
          </a:p>
        </p:txBody>
      </p:sp>
    </p:spTree>
    <p:extLst>
      <p:ext uri="{BB962C8B-B14F-4D97-AF65-F5344CB8AC3E}">
        <p14:creationId xmlns:p14="http://schemas.microsoft.com/office/powerpoint/2010/main" val="178312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Personal Dispositions</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sz="2000"/>
              <a:t>Everyone has a few </a:t>
            </a:r>
            <a:r>
              <a:rPr lang="en-US" sz="2400" b="1" u="sng"/>
              <a:t>central traits</a:t>
            </a:r>
            <a:r>
              <a:rPr lang="en-US" sz="2000"/>
              <a:t>, some 5 to 10 themes that best describe our behavior. </a:t>
            </a:r>
          </a:p>
          <a:p>
            <a:pPr lvl="1"/>
            <a:r>
              <a:rPr lang="en-US" sz="2000"/>
              <a:t>Allport’s examples are aggressiveness, self-pity, and cynicism. </a:t>
            </a:r>
          </a:p>
          <a:p>
            <a:pPr lvl="1"/>
            <a:r>
              <a:rPr lang="en-US" sz="2000"/>
              <a:t>These are the kinds of characteristics we would mention when discussing a friend’s personality or writing a letter of recommendation.</a:t>
            </a:r>
          </a:p>
          <a:p>
            <a:r>
              <a:rPr lang="en-US" sz="2000"/>
              <a:t>The least influential individual traits are the </a:t>
            </a:r>
            <a:r>
              <a:rPr lang="en-US" sz="2400" b="1" u="sng"/>
              <a:t>secondary traits</a:t>
            </a:r>
            <a:r>
              <a:rPr lang="en-US" sz="2000"/>
              <a:t>, which appear much less consistently than cardinal and central traits. </a:t>
            </a:r>
          </a:p>
          <a:p>
            <a:pPr lvl="1"/>
            <a:r>
              <a:rPr lang="en-US" sz="2000"/>
              <a:t>Secondary traits may be so inconspicuous or weak that only a close friend would notice evidence of them. </a:t>
            </a:r>
          </a:p>
          <a:p>
            <a:pPr lvl="1"/>
            <a:r>
              <a:rPr lang="en-US" sz="2000"/>
              <a:t>They may include, for example, a minor preference for a particular type of music or for a certain food.</a:t>
            </a:r>
            <a:endParaRPr lang="en-US" sz="2400" b="1" u="sng"/>
          </a:p>
          <a:p>
            <a:endParaRPr lang="en-US" sz="2000" dirty="0"/>
          </a:p>
        </p:txBody>
      </p:sp>
    </p:spTree>
    <p:extLst>
      <p:ext uri="{BB962C8B-B14F-4D97-AF65-F5344CB8AC3E}">
        <p14:creationId xmlns:p14="http://schemas.microsoft.com/office/powerpoint/2010/main" val="223794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Motivations</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Cognitive processes, that is, our conscious plans and intentions, are a vital aspect of our personality. </a:t>
            </a:r>
          </a:p>
          <a:p>
            <a:r>
              <a:rPr lang="en-US"/>
              <a:t>Allport criticized approaches such as Freud’s that focused on unconscious, irrational forces at the expense of the conscious and rational. </a:t>
            </a:r>
          </a:p>
          <a:p>
            <a:r>
              <a:rPr lang="en-US"/>
              <a:t>Deliberate intentions are an essential part of our personality. What we want and what we strive for are the keys to understanding our behavior.</a:t>
            </a:r>
          </a:p>
          <a:p>
            <a:r>
              <a:rPr lang="en-US" b="1" u="sng"/>
              <a:t>Functional autonomy of motives</a:t>
            </a:r>
            <a:r>
              <a:rPr lang="en-US"/>
              <a:t> is the idea the motives of mature, emotionally healthy adults are not functionally connected to the prior experiences in which they initially appeared. </a:t>
            </a:r>
          </a:p>
          <a:p>
            <a:pPr lvl="1"/>
            <a:r>
              <a:rPr lang="en-US"/>
              <a:t>Forces that motivated us early in life become autonomous, or independent, of their original circumstances.</a:t>
            </a:r>
          </a:p>
          <a:p>
            <a:r>
              <a:rPr lang="en-US" b="1" u="sng"/>
              <a:t>Perseverative functional autonomy</a:t>
            </a:r>
            <a:r>
              <a:rPr lang="en-US"/>
              <a:t> means the more elementary level, is concerned with such behaviors as addictions and repetitive physical actions such as habitual ways of performing some routine, everyday task. </a:t>
            </a:r>
          </a:p>
          <a:p>
            <a:pPr lvl="1"/>
            <a:r>
              <a:rPr lang="en-US"/>
              <a:t>The behaviors continue or persevere on their own without any external reward. </a:t>
            </a:r>
          </a:p>
          <a:p>
            <a:pPr lvl="1"/>
            <a:r>
              <a:rPr lang="en-US"/>
              <a:t>The actions once served a purpose but they no longer do and are at too basic and low a level to be considered an integral part of personality</a:t>
            </a:r>
            <a:endParaRPr lang="en-US" sz="2000" dirty="0"/>
          </a:p>
        </p:txBody>
      </p:sp>
    </p:spTree>
    <p:extLst>
      <p:ext uri="{BB962C8B-B14F-4D97-AF65-F5344CB8AC3E}">
        <p14:creationId xmlns:p14="http://schemas.microsoft.com/office/powerpoint/2010/main" val="97769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Motivations</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Propriate functional autonomy is more important than perseverative functional autonomy and is essential to understanding adult motivation. The word propriate derives from proprium, Allport’s term for the ego or self.</a:t>
            </a:r>
          </a:p>
          <a:p>
            <a:endParaRPr lang="en-US" sz="2000" dirty="0"/>
          </a:p>
        </p:txBody>
      </p:sp>
    </p:spTree>
    <p:extLst>
      <p:ext uri="{BB962C8B-B14F-4D97-AF65-F5344CB8AC3E}">
        <p14:creationId xmlns:p14="http://schemas.microsoft.com/office/powerpoint/2010/main" val="422780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3463221" cy="1058400"/>
          </a:xfrm>
        </p:spPr>
        <p:txBody>
          <a:bodyPr/>
          <a:lstStyle/>
          <a:p>
            <a:pPr algn="l"/>
            <a:r>
              <a:rPr lang="en-US" sz="3600" b="1"/>
              <a:t>Personality development</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4020569" cy="4598400"/>
          </a:xfrm>
        </p:spPr>
        <p:txBody>
          <a:bodyPr/>
          <a:lstStyle/>
          <a:p>
            <a:r>
              <a:rPr lang="en-US"/>
              <a:t>Allport described the nature and development of the proprium over seven stages from infancy through adolescence</a:t>
            </a:r>
            <a:endParaRPr lang="en-US" sz="2000" dirty="0"/>
          </a:p>
        </p:txBody>
      </p:sp>
      <p:pic>
        <p:nvPicPr>
          <p:cNvPr id="4" name="Picture 3">
            <a:extLst>
              <a:ext uri="{FF2B5EF4-FFF2-40B4-BE49-F238E27FC236}">
                <a16:creationId xmlns:a16="http://schemas.microsoft.com/office/drawing/2014/main" id="{D10BA10F-0585-40E4-852B-D8AABBE2652A}"/>
              </a:ext>
            </a:extLst>
          </p:cNvPr>
          <p:cNvPicPr>
            <a:picLocks noChangeAspect="1"/>
          </p:cNvPicPr>
          <p:nvPr/>
        </p:nvPicPr>
        <p:blipFill>
          <a:blip r:embed="rId2"/>
          <a:stretch>
            <a:fillRect/>
          </a:stretch>
        </p:blipFill>
        <p:spPr>
          <a:xfrm>
            <a:off x="4537164" y="742133"/>
            <a:ext cx="7485565" cy="5927545"/>
          </a:xfrm>
          <a:prstGeom prst="rect">
            <a:avLst/>
          </a:prstGeom>
        </p:spPr>
      </p:pic>
    </p:spTree>
    <p:extLst>
      <p:ext uri="{BB962C8B-B14F-4D97-AF65-F5344CB8AC3E}">
        <p14:creationId xmlns:p14="http://schemas.microsoft.com/office/powerpoint/2010/main" val="28722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Infant–Mother Bond</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If the mother or primary caregiver provides sufficient affection and security, the proprium will develop gradually and steadily, and the child will achieve positive psychological growth. </a:t>
            </a:r>
          </a:p>
          <a:p>
            <a:r>
              <a:rPr lang="en-US"/>
              <a:t>Childhood motives will be free to be transformed into the autonomous propriate strivings of adulthood. A pattern of personal dispositions will form and the result will be a mature, emotionally healthy adult.</a:t>
            </a:r>
          </a:p>
          <a:p>
            <a:r>
              <a:rPr lang="en-US"/>
              <a:t>If childhood needs are frustrated, the self will not mature properly. </a:t>
            </a:r>
          </a:p>
          <a:p>
            <a:r>
              <a:rPr lang="en-US"/>
              <a:t>The child becomes insecure, aggressive, demanding, jealous, and self-centered. </a:t>
            </a:r>
          </a:p>
          <a:p>
            <a:pPr lvl="1"/>
            <a:r>
              <a:rPr lang="en-US"/>
              <a:t>Psychological growth is stunted. </a:t>
            </a:r>
          </a:p>
          <a:p>
            <a:pPr lvl="1"/>
            <a:r>
              <a:rPr lang="en-US"/>
              <a:t>The result is a neurotic adult who functions at the level of childhood drives. </a:t>
            </a:r>
          </a:p>
          <a:p>
            <a:r>
              <a:rPr lang="en-US"/>
              <a:t>Adult motives do not become functionally autonomous but remain tied to their original conditions. Traits and personal dispositions do not develop and the personality remains undifferentiated, as it was in infancy.</a:t>
            </a:r>
            <a:endParaRPr lang="en-US" sz="2000" dirty="0"/>
          </a:p>
        </p:txBody>
      </p:sp>
    </p:spTree>
    <p:extLst>
      <p:ext uri="{BB962C8B-B14F-4D97-AF65-F5344CB8AC3E}">
        <p14:creationId xmlns:p14="http://schemas.microsoft.com/office/powerpoint/2010/main" val="222820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The Healthy Adult Personality</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In Allport’s view, the healthy personality changes and grows from being a biologically dominated organism in infancy to a mature psychological organism in adulthood. Our motivations become separated from childhood and are oriented toward the future.</a:t>
            </a:r>
          </a:p>
          <a:p>
            <a:r>
              <a:rPr lang="en-US"/>
              <a:t>Allport described six criteria for normal, mature, emotionally healthy adult personalities:</a:t>
            </a:r>
          </a:p>
          <a:p>
            <a:pPr lvl="1"/>
            <a:r>
              <a:rPr lang="en-US"/>
              <a:t>Mature adults extend their sense of self to people and activities beyond the self.</a:t>
            </a:r>
          </a:p>
          <a:p>
            <a:pPr lvl="1"/>
            <a:r>
              <a:rPr lang="en-US"/>
              <a:t>Mature adults relate warmly to other people, exhibiting intimacy, compassion, and tolerance.</a:t>
            </a:r>
          </a:p>
          <a:p>
            <a:pPr lvl="1"/>
            <a:r>
              <a:rPr lang="en-US"/>
              <a:t>Mature adult’s high degree of self-acceptance helps them to achieve emotional security.</a:t>
            </a:r>
          </a:p>
          <a:p>
            <a:pPr lvl="1"/>
            <a:r>
              <a:rPr lang="en-US"/>
              <a:t>Mature adults hold a realistic perception of life, develop personal skills, and make a commitment to some type of work.</a:t>
            </a:r>
          </a:p>
          <a:p>
            <a:pPr lvl="1"/>
            <a:r>
              <a:rPr lang="en-US"/>
              <a:t>Mature adults have a sense of humor and self-objectification (an understanding of or insight into the self).</a:t>
            </a:r>
          </a:p>
          <a:p>
            <a:pPr lvl="1"/>
            <a:r>
              <a:rPr lang="en-US"/>
              <a:t>Mature adults subscribe to a unifying philosophy of life, which is responsible for directing the personality toward future goals.</a:t>
            </a:r>
            <a:endParaRPr lang="en-US" sz="4400" dirty="0"/>
          </a:p>
        </p:txBody>
      </p:sp>
    </p:spTree>
    <p:extLst>
      <p:ext uri="{BB962C8B-B14F-4D97-AF65-F5344CB8AC3E}">
        <p14:creationId xmlns:p14="http://schemas.microsoft.com/office/powerpoint/2010/main" val="247805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Personality assessment in Allport’s theory</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Personality is so complex that to evaluate it we must employ many techniques. He listed 11 major methods:</a:t>
            </a:r>
          </a:p>
          <a:p>
            <a:pPr lvl="1"/>
            <a:r>
              <a:rPr lang="en-US"/>
              <a:t>Constitutional and physiological diagnosis</a:t>
            </a:r>
          </a:p>
          <a:p>
            <a:pPr lvl="1"/>
            <a:r>
              <a:rPr lang="en-US"/>
              <a:t>Cultural setting, membership, role</a:t>
            </a:r>
          </a:p>
          <a:p>
            <a:pPr lvl="1"/>
            <a:r>
              <a:rPr lang="en-US"/>
              <a:t>Personal documents and case studies</a:t>
            </a:r>
          </a:p>
          <a:p>
            <a:pPr lvl="1"/>
            <a:r>
              <a:rPr lang="en-US"/>
              <a:t>Self-appraisal</a:t>
            </a:r>
          </a:p>
          <a:p>
            <a:pPr lvl="1"/>
            <a:r>
              <a:rPr lang="en-US"/>
              <a:t>Conduct analysis</a:t>
            </a:r>
          </a:p>
          <a:p>
            <a:pPr lvl="1"/>
            <a:r>
              <a:rPr lang="en-US"/>
              <a:t>Ratings</a:t>
            </a:r>
          </a:p>
          <a:p>
            <a:pPr lvl="1"/>
            <a:r>
              <a:rPr lang="en-US"/>
              <a:t>Tests and scales</a:t>
            </a:r>
          </a:p>
          <a:p>
            <a:pPr lvl="1"/>
            <a:r>
              <a:rPr lang="en-US"/>
              <a:t>Projective techniques</a:t>
            </a:r>
          </a:p>
          <a:p>
            <a:pPr lvl="1"/>
            <a:r>
              <a:rPr lang="en-US"/>
              <a:t>Depth analysis</a:t>
            </a:r>
          </a:p>
          <a:p>
            <a:pPr lvl="1"/>
            <a:r>
              <a:rPr lang="en-US"/>
              <a:t>Expressive behavior</a:t>
            </a:r>
          </a:p>
          <a:p>
            <a:pPr lvl="1"/>
            <a:r>
              <a:rPr lang="en-US"/>
              <a:t>Synoptic procedures (combining information from several sources in a synopsis)</a:t>
            </a:r>
          </a:p>
          <a:p>
            <a:r>
              <a:rPr lang="en-US"/>
              <a:t>BUT Allport relied heavily on the </a:t>
            </a:r>
            <a:r>
              <a:rPr lang="en-US" b="1" u="sng"/>
              <a:t>personal-document technique</a:t>
            </a:r>
          </a:p>
          <a:p>
            <a:pPr lvl="1"/>
            <a:r>
              <a:rPr lang="en-US"/>
              <a:t>That involves examining diaries, autobiographies, letters, literary compositions, and other samples of a person’s written or spoken records to determine the number and kinds of personality traits.</a:t>
            </a:r>
          </a:p>
          <a:p>
            <a:pPr lvl="1"/>
            <a:endParaRPr lang="en-US" sz="2000" dirty="0"/>
          </a:p>
        </p:txBody>
      </p:sp>
    </p:spTree>
    <p:extLst>
      <p:ext uri="{BB962C8B-B14F-4D97-AF65-F5344CB8AC3E}">
        <p14:creationId xmlns:p14="http://schemas.microsoft.com/office/powerpoint/2010/main" val="35355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Expressive Behavior</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Allport conducted considerable research on what he called </a:t>
            </a:r>
            <a:r>
              <a:rPr lang="en-US" b="1" u="sng"/>
              <a:t>expressive behavior</a:t>
            </a:r>
            <a:r>
              <a:rPr lang="en-US"/>
              <a:t>, described as behavior that expresses our personality traits. </a:t>
            </a:r>
          </a:p>
          <a:p>
            <a:pPr lvl="1"/>
            <a:r>
              <a:rPr lang="en-US"/>
              <a:t>Expressive behavior is spontaneous and reflects basic aspects of the personality. </a:t>
            </a:r>
          </a:p>
          <a:p>
            <a:pPr lvl="1"/>
            <a:r>
              <a:rPr lang="en-US"/>
              <a:t>In contrast to coping behavior, expressive behavior is difficult to change, has no specific purpose, and is usually displayed without our awareness. </a:t>
            </a:r>
          </a:p>
          <a:p>
            <a:r>
              <a:rPr lang="en-US"/>
              <a:t>He also identified </a:t>
            </a:r>
            <a:r>
              <a:rPr lang="en-US" b="1" u="sng"/>
              <a:t>coping behavior</a:t>
            </a:r>
            <a:r>
              <a:rPr lang="en-US"/>
              <a:t>, which is oriented toward a specific purpose and is consciously planned and carried out. </a:t>
            </a:r>
          </a:p>
          <a:p>
            <a:pPr lvl="1"/>
            <a:r>
              <a:rPr lang="en-US"/>
              <a:t>Coping behavior is determined by needs inspired by the situation and is ordinarily directed toward bringing about some change in our environment.</a:t>
            </a:r>
          </a:p>
          <a:p>
            <a:endParaRPr lang="en-US" sz="2000" dirty="0"/>
          </a:p>
        </p:txBody>
      </p:sp>
    </p:spTree>
    <p:extLst>
      <p:ext uri="{BB962C8B-B14F-4D97-AF65-F5344CB8AC3E}">
        <p14:creationId xmlns:p14="http://schemas.microsoft.com/office/powerpoint/2010/main" val="356499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Introduction</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Allport helped bring personality into the mainstream, and he formulated a theory of personality development in which traits play a prominent role.</a:t>
            </a:r>
          </a:p>
          <a:p>
            <a:r>
              <a:rPr lang="en-US"/>
              <a:t>Allport </a:t>
            </a:r>
            <a:r>
              <a:rPr lang="en-US" b="1"/>
              <a:t>challenged Freud’s psychoanalysis </a:t>
            </a:r>
            <a:r>
              <a:rPr lang="en-US"/>
              <a:t>on several points. </a:t>
            </a:r>
          </a:p>
          <a:p>
            <a:pPr lvl="1"/>
            <a:r>
              <a:rPr lang="en-US" b="1" u="sng"/>
              <a:t>First</a:t>
            </a:r>
            <a:r>
              <a:rPr lang="en-US"/>
              <a:t>, Allport </a:t>
            </a:r>
            <a:r>
              <a:rPr lang="en-US" b="1" u="sng"/>
              <a:t>did not accept the notion </a:t>
            </a:r>
            <a:r>
              <a:rPr lang="en-US"/>
              <a:t>that </a:t>
            </a:r>
            <a:r>
              <a:rPr lang="en-US" b="1"/>
              <a:t>unconscious forces dominate the personality of normal mature adults</a:t>
            </a:r>
            <a:r>
              <a:rPr lang="en-US"/>
              <a:t>. He argued that emotionally healthy people function rationally and consciously, aware and in control of many of the forces that motivate them. </a:t>
            </a:r>
          </a:p>
          <a:p>
            <a:pPr lvl="1"/>
            <a:r>
              <a:rPr lang="en-US"/>
              <a:t>According to Allport, the unconscious is important only in the behavior of neurotic or disturbed people.</a:t>
            </a:r>
          </a:p>
          <a:p>
            <a:pPr lvl="1"/>
            <a:r>
              <a:rPr lang="en-US" b="1" u="sng"/>
              <a:t>Second</a:t>
            </a:r>
            <a:r>
              <a:rPr lang="en-US"/>
              <a:t>, with regard to historical determinism—the importance of the past in determining the present—Allport said that </a:t>
            </a:r>
            <a:r>
              <a:rPr lang="en-US" b="1" u="sng"/>
              <a:t>we are not prisoners of childhood conflicts and past experiences</a:t>
            </a:r>
            <a:r>
              <a:rPr lang="en-US"/>
              <a:t>, as Freud believed. Instead, </a:t>
            </a:r>
            <a:r>
              <a:rPr lang="en-US" b="1" i="1"/>
              <a:t>we are guided more by the present and by our view of the future</a:t>
            </a:r>
            <a:r>
              <a:rPr lang="en-US"/>
              <a:t>. </a:t>
            </a:r>
          </a:p>
          <a:p>
            <a:pPr lvl="1"/>
            <a:r>
              <a:rPr lang="en-US" b="1" u="sng"/>
              <a:t>Third</a:t>
            </a:r>
            <a:r>
              <a:rPr lang="en-US"/>
              <a:t>, </a:t>
            </a:r>
            <a:r>
              <a:rPr lang="en-US" b="1" i="1"/>
              <a:t>Allport opposed collecting data from abnormal personalities</a:t>
            </a:r>
            <a:r>
              <a:rPr lang="en-US"/>
              <a:t>. Whereas Freud saw a continuum between the normal and abnormal, Allport saw a clear distinction. To Allport, the abnormal personality functioned at an infantile level.</a:t>
            </a:r>
            <a:endParaRPr lang="en-US" sz="4400" dirty="0"/>
          </a:p>
        </p:txBody>
      </p:sp>
    </p:spTree>
    <p:extLst>
      <p:ext uri="{BB962C8B-B14F-4D97-AF65-F5344CB8AC3E}">
        <p14:creationId xmlns:p14="http://schemas.microsoft.com/office/powerpoint/2010/main" val="3363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5936455" cy="4598400"/>
          </a:xfrm>
        </p:spPr>
        <p:txBody>
          <a:bodyPr/>
          <a:lstStyle/>
          <a:p>
            <a:pPr marL="114300" indent="0">
              <a:buNone/>
            </a:pPr>
            <a:r>
              <a:rPr lang="en-US" sz="2800"/>
              <a:t>People are “busy leading their lives into the future, whereas psychology, for the most part, is busy tracing them into the past” – G. Allport</a:t>
            </a:r>
          </a:p>
          <a:p>
            <a:endParaRPr lang="en-US" sz="2000" dirty="0"/>
          </a:p>
        </p:txBody>
      </p:sp>
      <p:pic>
        <p:nvPicPr>
          <p:cNvPr id="1026" name="Picture 2" descr="Image result for gordon allport">
            <a:extLst>
              <a:ext uri="{FF2B5EF4-FFF2-40B4-BE49-F238E27FC236}">
                <a16:creationId xmlns:a16="http://schemas.microsoft.com/office/drawing/2014/main" id="{A04E9C59-41E8-4F56-9BDD-D1DEF94F5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576" y="837928"/>
            <a:ext cx="3619500"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7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Introduction</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Another distinguishing feature of Allport’s theory is his emphasis on the uniqueness of personality as defined by each person’s traits. </a:t>
            </a:r>
          </a:p>
          <a:p>
            <a:r>
              <a:rPr lang="en-US"/>
              <a:t>He opposed the traditional scientific emphasis on forming general constructs or laws to be applied universally. He argued that personality is not general or universal but is particular and specific to the individual.</a:t>
            </a:r>
            <a:endParaRPr lang="en-US" sz="2000" dirty="0"/>
          </a:p>
        </p:txBody>
      </p:sp>
    </p:spTree>
    <p:extLst>
      <p:ext uri="{BB962C8B-B14F-4D97-AF65-F5344CB8AC3E}">
        <p14:creationId xmlns:p14="http://schemas.microsoft.com/office/powerpoint/2010/main" val="414853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Allport’s view on human personality</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“..Personality is the dynamic organization within the individual of those psychophysical systems that determine … characteristic behavior and thought” (Allport, 1961, p. 28).</a:t>
            </a:r>
          </a:p>
          <a:p>
            <a:r>
              <a:rPr lang="en-US"/>
              <a:t>By </a:t>
            </a:r>
            <a:r>
              <a:rPr lang="en-US" b="1" u="sng"/>
              <a:t>dynamic organization</a:t>
            </a:r>
            <a:r>
              <a:rPr lang="en-US"/>
              <a:t>, Allport means that although personality is constantly changing and growing, </a:t>
            </a:r>
            <a:r>
              <a:rPr lang="en-US" b="1"/>
              <a:t>the growth is organized</a:t>
            </a:r>
            <a:r>
              <a:rPr lang="en-US"/>
              <a:t>, not random. </a:t>
            </a:r>
          </a:p>
          <a:p>
            <a:r>
              <a:rPr lang="en-US" b="1" u="sng"/>
              <a:t>Psychophysical</a:t>
            </a:r>
            <a:r>
              <a:rPr lang="en-US"/>
              <a:t> means that personality is composed of </a:t>
            </a:r>
            <a:r>
              <a:rPr lang="en-US" b="1"/>
              <a:t>both mind and body functioning </a:t>
            </a:r>
            <a:r>
              <a:rPr lang="en-US"/>
              <a:t>together as a unit. It is neither all mental nor all biological.</a:t>
            </a:r>
          </a:p>
          <a:p>
            <a:r>
              <a:rPr lang="en-US"/>
              <a:t>By </a:t>
            </a:r>
            <a:r>
              <a:rPr lang="en-US" b="1" u="sng"/>
              <a:t>determine</a:t>
            </a:r>
            <a:r>
              <a:rPr lang="en-US"/>
              <a:t>, Allport means that </a:t>
            </a:r>
            <a:r>
              <a:rPr lang="en-US" b="1"/>
              <a:t>all facets of personality activate or direct specific behaviors and thoughts.</a:t>
            </a:r>
            <a:r>
              <a:rPr lang="en-US"/>
              <a:t> The phrase characteristic behavior and thought means that everything we think and do is characteristic, or typical, of us. Thus, each person is unique.</a:t>
            </a:r>
          </a:p>
          <a:p>
            <a:r>
              <a:rPr lang="en-US"/>
              <a:t>Personality reflects </a:t>
            </a:r>
            <a:r>
              <a:rPr lang="en-US" b="1" u="sng"/>
              <a:t>both our heredity and our environment. </a:t>
            </a:r>
          </a:p>
          <a:p>
            <a:pPr lvl="1"/>
            <a:r>
              <a:rPr lang="en-US"/>
              <a:t>Heredity provides the personality with raw materials, such as physique, intelligence, and temperament, that may then be shaped, expanded, or limited by the conditions of our environment. </a:t>
            </a:r>
          </a:p>
          <a:p>
            <a:pPr lvl="1"/>
            <a:r>
              <a:rPr lang="en-US"/>
              <a:t>In this way, Allport invokes both personal and situational variables to indicate the importance of both genetics and learning.</a:t>
            </a:r>
          </a:p>
        </p:txBody>
      </p:sp>
    </p:spTree>
    <p:extLst>
      <p:ext uri="{BB962C8B-B14F-4D97-AF65-F5344CB8AC3E}">
        <p14:creationId xmlns:p14="http://schemas.microsoft.com/office/powerpoint/2010/main" val="145840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Two Distinct Personalities for Two Stages of Life</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Allport considered personality to be discrete, or discontinuous. </a:t>
            </a:r>
          </a:p>
          <a:p>
            <a:r>
              <a:rPr lang="en-US"/>
              <a:t>Not only is each person distinct from all others, but each adult is also divorced from his or her past. </a:t>
            </a:r>
          </a:p>
          <a:p>
            <a:r>
              <a:rPr lang="en-US"/>
              <a:t>He found no continuum of personality between childhood and adulthood. Primitive biological urges and reflexes drive infant behavior, whereas adult functioning is more psychological in nature. In a sense there are two personalities: one for childhood and one for adulthood.</a:t>
            </a:r>
          </a:p>
          <a:p>
            <a:r>
              <a:rPr lang="en-US"/>
              <a:t>The adult personality is not constrained by childhood experiences.</a:t>
            </a:r>
          </a:p>
          <a:p>
            <a:r>
              <a:rPr lang="en-US"/>
              <a:t>This unique view of </a:t>
            </a:r>
            <a:r>
              <a:rPr lang="en-US" b="1" u="sng"/>
              <a:t>Allport’s emphasizes the conscious </a:t>
            </a:r>
            <a:r>
              <a:rPr lang="en-US"/>
              <a:t>rather than the unconscious, and </a:t>
            </a:r>
            <a:r>
              <a:rPr lang="en-US" b="1" u="sng"/>
              <a:t>the present and future</a:t>
            </a:r>
            <a:r>
              <a:rPr lang="en-US"/>
              <a:t> rather than the past. He recognized </a:t>
            </a:r>
            <a:r>
              <a:rPr lang="en-US" b="1" u="sng"/>
              <a:t>the uniqueness of personality </a:t>
            </a:r>
            <a:r>
              <a:rPr lang="en-US"/>
              <a:t>rather than proposing generalities or similarities for large groups of people. </a:t>
            </a:r>
          </a:p>
          <a:p>
            <a:r>
              <a:rPr lang="en-US"/>
              <a:t>And he chose to study the normal rather than the abnormal personality.</a:t>
            </a:r>
            <a:endParaRPr lang="en-US" sz="2000" dirty="0"/>
          </a:p>
        </p:txBody>
      </p:sp>
    </p:spTree>
    <p:extLst>
      <p:ext uri="{BB962C8B-B14F-4D97-AF65-F5344CB8AC3E}">
        <p14:creationId xmlns:p14="http://schemas.microsoft.com/office/powerpoint/2010/main" val="376615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Personality Traits</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Personality traits is </a:t>
            </a:r>
            <a:r>
              <a:rPr lang="en-US" b="1"/>
              <a:t>a predispositions to respond</a:t>
            </a:r>
            <a:r>
              <a:rPr lang="en-US"/>
              <a:t>, in the </a:t>
            </a:r>
            <a:r>
              <a:rPr lang="en-US" b="1"/>
              <a:t>same or a similar manner</a:t>
            </a:r>
            <a:r>
              <a:rPr lang="en-US"/>
              <a:t>, to </a:t>
            </a:r>
            <a:r>
              <a:rPr lang="en-US" b="1"/>
              <a:t>different kinds of stimuli</a:t>
            </a:r>
            <a:r>
              <a:rPr lang="en-US"/>
              <a:t>. In other words, </a:t>
            </a:r>
            <a:r>
              <a:rPr lang="en-US" b="1" u="sng"/>
              <a:t>traits are consistent</a:t>
            </a:r>
            <a:r>
              <a:rPr lang="en-US"/>
              <a:t> and enduring ways of reacting to our environment.</a:t>
            </a:r>
          </a:p>
          <a:p>
            <a:r>
              <a:rPr lang="en-US"/>
              <a:t>Personality traits are </a:t>
            </a:r>
            <a:r>
              <a:rPr lang="en-US" b="1" u="sng"/>
              <a:t>real and exist within each of us</a:t>
            </a:r>
            <a:r>
              <a:rPr lang="en-US"/>
              <a:t>. They are </a:t>
            </a:r>
            <a:r>
              <a:rPr lang="en-US" b="1" i="1"/>
              <a:t>not theoretical constructs </a:t>
            </a:r>
            <a:r>
              <a:rPr lang="en-US"/>
              <a:t>or labels made up to account for behavior.</a:t>
            </a:r>
          </a:p>
          <a:p>
            <a:r>
              <a:rPr lang="en-US"/>
              <a:t>Traits </a:t>
            </a:r>
            <a:r>
              <a:rPr lang="en-US" b="1" u="sng"/>
              <a:t>determine or cause behavior</a:t>
            </a:r>
            <a:r>
              <a:rPr lang="en-US"/>
              <a:t>. They do not arise only in response to certain stimuli. They motivate us to seek appropriate stimuli, and they interact with the environment to produce behavior.</a:t>
            </a:r>
          </a:p>
          <a:p>
            <a:r>
              <a:rPr lang="en-US"/>
              <a:t>Traits can be </a:t>
            </a:r>
            <a:r>
              <a:rPr lang="en-US" b="1" u="sng"/>
              <a:t>demonstrated empirically</a:t>
            </a:r>
            <a:r>
              <a:rPr lang="en-US"/>
              <a:t>. By observing behavior over time, we can infer the existence of traits in the consistency of a person’s responses to the same or similar stimuli.</a:t>
            </a:r>
          </a:p>
          <a:p>
            <a:r>
              <a:rPr lang="en-US"/>
              <a:t>Traits </a:t>
            </a:r>
            <a:r>
              <a:rPr lang="en-US" b="1" u="sng"/>
              <a:t>vary with the situation</a:t>
            </a:r>
            <a:r>
              <a:rPr lang="en-US"/>
              <a:t>. For example, a person may display the trait of neatness in one situation and the trait of disorderliness in another situation.</a:t>
            </a:r>
          </a:p>
          <a:p>
            <a:r>
              <a:rPr lang="en-US"/>
              <a:t>Traits are </a:t>
            </a:r>
            <a:r>
              <a:rPr lang="en-US" b="1" u="sng"/>
              <a:t>interrelated</a:t>
            </a:r>
            <a:r>
              <a:rPr lang="en-US"/>
              <a:t>; they may overlap, even though they represent different characteristics. </a:t>
            </a:r>
          </a:p>
          <a:p>
            <a:pPr lvl="1"/>
            <a:r>
              <a:rPr lang="en-US"/>
              <a:t>e.g. aggressiveness and hostility are distinct but related traits and are frequently observed to occur together in a person’s behavior.</a:t>
            </a:r>
          </a:p>
          <a:p>
            <a:endParaRPr lang="en-US" sz="2000" dirty="0"/>
          </a:p>
        </p:txBody>
      </p:sp>
    </p:spTree>
    <p:extLst>
      <p:ext uri="{BB962C8B-B14F-4D97-AF65-F5344CB8AC3E}">
        <p14:creationId xmlns:p14="http://schemas.microsoft.com/office/powerpoint/2010/main" val="40057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Trait and culture</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Allport proposed two types of traits: individual and common. </a:t>
            </a:r>
          </a:p>
          <a:p>
            <a:r>
              <a:rPr lang="en-US" b="1" i="1"/>
              <a:t>Individual traits </a:t>
            </a:r>
            <a:r>
              <a:rPr lang="en-US"/>
              <a:t>are unique to a person and define his or her character. </a:t>
            </a:r>
          </a:p>
          <a:p>
            <a:r>
              <a:rPr lang="en-US" b="1" i="1"/>
              <a:t>Common traits </a:t>
            </a:r>
            <a:r>
              <a:rPr lang="en-US"/>
              <a:t>are shared by a number of people, such as the members of a culture.</a:t>
            </a:r>
          </a:p>
          <a:p>
            <a:r>
              <a:rPr lang="en-US"/>
              <a:t>It follows that people in </a:t>
            </a:r>
            <a:r>
              <a:rPr lang="en-US" b="1" u="sng"/>
              <a:t>different cultures</a:t>
            </a:r>
            <a:r>
              <a:rPr lang="en-US"/>
              <a:t> will have </a:t>
            </a:r>
            <a:r>
              <a:rPr lang="en-US" b="1" u="sng"/>
              <a:t>different common traits</a:t>
            </a:r>
            <a:r>
              <a:rPr lang="en-US"/>
              <a:t>. Common traits are also likely to change over time as social standards and values change. This demonstrates that common traits are subject to social, environmental, and cultural influences.</a:t>
            </a:r>
            <a:endParaRPr lang="en-US" sz="2000" dirty="0"/>
          </a:p>
        </p:txBody>
      </p:sp>
    </p:spTree>
    <p:extLst>
      <p:ext uri="{BB962C8B-B14F-4D97-AF65-F5344CB8AC3E}">
        <p14:creationId xmlns:p14="http://schemas.microsoft.com/office/powerpoint/2010/main" val="186076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b="1"/>
              <a:t>Personal Dispositions</a:t>
            </a:r>
            <a:endParaRPr lang="en-US" sz="3600" b="1"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a:t>Allport relabeled </a:t>
            </a:r>
            <a:r>
              <a:rPr lang="en-US" b="1" u="sng"/>
              <a:t>common traits as traits</a:t>
            </a:r>
            <a:r>
              <a:rPr lang="en-US"/>
              <a:t> and </a:t>
            </a:r>
            <a:r>
              <a:rPr lang="en-US" b="1" u="sng"/>
              <a:t>individual traits as personal dispositions.</a:t>
            </a:r>
          </a:p>
          <a:p>
            <a:r>
              <a:rPr lang="en-US"/>
              <a:t>Our personal dispositions do not all have the same intensity or significance. They may be </a:t>
            </a:r>
            <a:r>
              <a:rPr lang="en-US" sz="2000" b="1" u="sng"/>
              <a:t>cardinal traits</a:t>
            </a:r>
            <a:r>
              <a:rPr lang="en-US"/>
              <a:t>, </a:t>
            </a:r>
            <a:r>
              <a:rPr lang="en-US" sz="2000" b="1" u="sng"/>
              <a:t>central traits</a:t>
            </a:r>
            <a:r>
              <a:rPr lang="en-US"/>
              <a:t>, or </a:t>
            </a:r>
            <a:r>
              <a:rPr lang="en-US" sz="2000" b="1" u="sng"/>
              <a:t>secondary traits.</a:t>
            </a:r>
          </a:p>
          <a:p>
            <a:r>
              <a:rPr lang="en-US"/>
              <a:t>A </a:t>
            </a:r>
            <a:r>
              <a:rPr lang="en-US" sz="2400" b="1" u="sng"/>
              <a:t>cardinal trait</a:t>
            </a:r>
            <a:r>
              <a:rPr lang="en-US"/>
              <a:t> is so pervasive and influential that it touches almost every aspect of a person’s life. </a:t>
            </a:r>
          </a:p>
          <a:p>
            <a:pPr lvl="1"/>
            <a:r>
              <a:rPr lang="en-US"/>
              <a:t>Allport described it as a ruling passion, a powerful force that dominates behavior. </a:t>
            </a:r>
          </a:p>
          <a:p>
            <a:pPr lvl="1"/>
            <a:r>
              <a:rPr lang="en-US"/>
              <a:t>He offered the examples of sadism and chauvinism. </a:t>
            </a:r>
          </a:p>
          <a:p>
            <a:pPr lvl="1"/>
            <a:r>
              <a:rPr lang="en-US"/>
              <a:t>Not everyone has a ruling passion, and those who do may not display it in every situation.</a:t>
            </a:r>
          </a:p>
        </p:txBody>
      </p:sp>
    </p:spTree>
    <p:extLst>
      <p:ext uri="{BB962C8B-B14F-4D97-AF65-F5344CB8AC3E}">
        <p14:creationId xmlns:p14="http://schemas.microsoft.com/office/powerpoint/2010/main" val="162309519"/>
      </p:ext>
    </p:extLst>
  </p:cSld>
  <p:clrMapOvr>
    <a:masterClrMapping/>
  </p:clrMapOvr>
</p:sld>
</file>

<file path=ppt/theme/theme1.xml><?xml version="1.0" encoding="utf-8"?>
<a:theme xmlns:a="http://schemas.openxmlformats.org/drawingml/2006/main" name="Vicent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Vicentio · SlidesCarnival</Template>
  <TotalTime>126</TotalTime>
  <Words>1896</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Cinzel</vt:lpstr>
      <vt:lpstr>Libre Baskerville</vt:lpstr>
      <vt:lpstr>Vicentio template</vt:lpstr>
      <vt:lpstr>Gordon Allport’s Trait Theory</vt:lpstr>
      <vt:lpstr>Introduction</vt:lpstr>
      <vt:lpstr>PowerPoint Presentation</vt:lpstr>
      <vt:lpstr>Introduction</vt:lpstr>
      <vt:lpstr>Allport’s view on human personality</vt:lpstr>
      <vt:lpstr>Two Distinct Personalities for Two Stages of Life</vt:lpstr>
      <vt:lpstr>Personality Traits</vt:lpstr>
      <vt:lpstr>Trait and culture</vt:lpstr>
      <vt:lpstr>Personal Dispositions</vt:lpstr>
      <vt:lpstr>Personal Dispositions</vt:lpstr>
      <vt:lpstr>Motivations</vt:lpstr>
      <vt:lpstr>Motivations</vt:lpstr>
      <vt:lpstr>Personality development</vt:lpstr>
      <vt:lpstr>Infant–Mother Bond</vt:lpstr>
      <vt:lpstr>The Healthy Adult Personality</vt:lpstr>
      <vt:lpstr>Personality assessment in Allport’s theory</vt:lpstr>
      <vt:lpstr>Expressive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Rizqy Amelia Zein</dc:creator>
  <cp:lastModifiedBy>Amelia Zein</cp:lastModifiedBy>
  <cp:revision>29</cp:revision>
  <dcterms:created xsi:type="dcterms:W3CDTF">2019-05-07T21:11:23Z</dcterms:created>
  <dcterms:modified xsi:type="dcterms:W3CDTF">2020-03-04T00:40:58Z</dcterms:modified>
</cp:coreProperties>
</file>