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9"/>
  </p:notesMasterIdLst>
  <p:sldIdLst>
    <p:sldId id="270" r:id="rId2"/>
    <p:sldId id="271" r:id="rId3"/>
    <p:sldId id="272" r:id="rId4"/>
    <p:sldId id="273" r:id="rId5"/>
    <p:sldId id="256" r:id="rId6"/>
    <p:sldId id="257" r:id="rId7"/>
    <p:sldId id="258" r:id="rId8"/>
    <p:sldId id="259" r:id="rId9"/>
    <p:sldId id="280" r:id="rId10"/>
    <p:sldId id="281" r:id="rId11"/>
    <p:sldId id="260" r:id="rId12"/>
    <p:sldId id="261" r:id="rId13"/>
    <p:sldId id="274" r:id="rId14"/>
    <p:sldId id="275" r:id="rId15"/>
    <p:sldId id="262" r:id="rId16"/>
    <p:sldId id="263" r:id="rId17"/>
    <p:sldId id="282" r:id="rId18"/>
    <p:sldId id="283" r:id="rId19"/>
    <p:sldId id="264" r:id="rId20"/>
    <p:sldId id="265" r:id="rId21"/>
    <p:sldId id="278" r:id="rId22"/>
    <p:sldId id="279" r:id="rId23"/>
    <p:sldId id="266" r:id="rId24"/>
    <p:sldId id="267" r:id="rId25"/>
    <p:sldId id="276" r:id="rId26"/>
    <p:sldId id="277" r:id="rId27"/>
    <p:sldId id="268" r:id="rId28"/>
    <p:sldId id="269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4DABC-2E55-A04F-8EFA-9AFDD11F8E8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F2C17-6F95-7C4B-97CC-C8B4244A6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1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08531-F310-5E47-A3B4-A53C5F812AF6}" type="slidenum">
              <a:rPr lang="en-US"/>
              <a:pPr/>
              <a:t>3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6AA88-F4C2-1649-976C-753FD74320DD}" type="slidenum">
              <a:rPr lang="en-US"/>
              <a:pPr/>
              <a:t>4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BD89A-D717-F74A-97FD-082929410735}" type="slidenum">
              <a:rPr lang="en-US"/>
              <a:pPr/>
              <a:t>31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6C0541-06EE-5E46-A2C8-FF755FD4F106}" type="slidenum">
              <a:rPr lang="en-US"/>
              <a:pPr/>
              <a:t>32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334C8-5EEE-2B42-8648-0801081D2A85}" type="slidenum">
              <a:rPr lang="en-US"/>
              <a:pPr/>
              <a:t>33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E6A0C-E02A-F849-8E86-B3F569A0A323}" type="slidenum">
              <a:rPr lang="en-US"/>
              <a:pPr/>
              <a:t>34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C93BE-B56F-1F45-9E14-7AACDA61024A}" type="slidenum">
              <a:rPr lang="en-US"/>
              <a:pPr/>
              <a:t>36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238D48-EF70-224B-A984-4FA6709D9607}" type="slidenum">
              <a:rPr lang="en-US"/>
              <a:pPr/>
              <a:t>37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F660851-B031-1146-9023-F314443CAAF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104E383-0F8F-6144-8BDE-0AAB49BB0A78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0851-B031-1146-9023-F314443CAAF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E383-0F8F-6144-8BDE-0AAB49BB0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0851-B031-1146-9023-F314443CAAF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E383-0F8F-6144-8BDE-0AAB49BB0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0851-B031-1146-9023-F314443CAAF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E383-0F8F-6144-8BDE-0AAB49BB0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0851-B031-1146-9023-F314443CAAF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E383-0F8F-6144-8BDE-0AAB49BB0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0851-B031-1146-9023-F314443CAAF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E383-0F8F-6144-8BDE-0AAB49BB0A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0851-B031-1146-9023-F314443CAAF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E383-0F8F-6144-8BDE-0AAB49BB0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0851-B031-1146-9023-F314443CAAF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E383-0F8F-6144-8BDE-0AAB49BB0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0851-B031-1146-9023-F314443CAAF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E383-0F8F-6144-8BDE-0AAB49BB0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0851-B031-1146-9023-F314443CAAF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E383-0F8F-6144-8BDE-0AAB49BB0A78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0851-B031-1146-9023-F314443CAAF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E383-0F8F-6144-8BDE-0AAB49BB0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F660851-B031-1146-9023-F314443CAAF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104E383-0F8F-6144-8BDE-0AAB49BB0A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FIVE PERSONALITY THEORY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Kepribadian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65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u="sng"/>
              <a:t>Women</a:t>
            </a:r>
          </a:p>
          <a:p>
            <a:r>
              <a:rPr lang="en-US"/>
              <a:t>Mean = 18.5</a:t>
            </a:r>
          </a:p>
          <a:p>
            <a:r>
              <a:rPr lang="en-US"/>
              <a:t>25%ile = 16</a:t>
            </a:r>
          </a:p>
          <a:p>
            <a:r>
              <a:rPr lang="en-US"/>
              <a:t>50%ile = 19 </a:t>
            </a:r>
          </a:p>
          <a:p>
            <a:r>
              <a:rPr lang="en-US"/>
              <a:t>75%ile = 22</a:t>
            </a:r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u="sng"/>
              <a:t>Men</a:t>
            </a:r>
          </a:p>
          <a:p>
            <a:r>
              <a:rPr lang="en-US"/>
              <a:t>Mean = 16.3</a:t>
            </a:r>
          </a:p>
          <a:p>
            <a:r>
              <a:rPr lang="en-US"/>
              <a:t>25%ile = 13</a:t>
            </a:r>
          </a:p>
          <a:p>
            <a:r>
              <a:rPr lang="en-US"/>
              <a:t>50%ile = 17</a:t>
            </a:r>
          </a:p>
          <a:p>
            <a:r>
              <a:rPr lang="en-US"/>
              <a:t>75%ile = 20</a:t>
            </a:r>
          </a:p>
          <a:p>
            <a:pPr>
              <a:buFontTx/>
              <a:buNone/>
            </a:pPr>
            <a:endParaRPr lang="en-US" u="sng"/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5037138" y="25431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9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Extraversion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Enjoy being with others</a:t>
            </a:r>
          </a:p>
          <a:p>
            <a:r>
              <a:rPr lang="en-US"/>
              <a:t>High energy</a:t>
            </a:r>
          </a:p>
          <a:p>
            <a:r>
              <a:rPr lang="en-US"/>
              <a:t>Tendency to experience positive emotions</a:t>
            </a:r>
          </a:p>
          <a:p>
            <a:endParaRPr lang="en-US"/>
          </a:p>
          <a:p>
            <a:r>
              <a:rPr lang="en-US"/>
              <a:t>Low scorers:</a:t>
            </a:r>
          </a:p>
          <a:p>
            <a:pPr lvl="1"/>
            <a:r>
              <a:rPr lang="en-US"/>
              <a:t>Quiet, less engaged in social world</a:t>
            </a:r>
          </a:p>
          <a:p>
            <a:pPr lvl="1"/>
            <a:r>
              <a:rPr lang="en-US"/>
              <a:t>NOT shyness or depression</a:t>
            </a:r>
          </a:p>
        </p:txBody>
      </p:sp>
    </p:spTree>
    <p:extLst>
      <p:ext uri="{BB962C8B-B14F-4D97-AF65-F5344CB8AC3E}">
        <p14:creationId xmlns:p14="http://schemas.microsoft.com/office/powerpoint/2010/main" val="93875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Extraversion Facets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800" b="1"/>
              <a:t>Friendliness 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800"/>
              <a:t>like others and easily reach out to other people…distant and reserved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800" b="1"/>
              <a:t>Gregariousness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800"/>
              <a:t>Enjoy being around others, like crowds…need more privacy and time to self, dislike crowds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800" b="1"/>
              <a:t>Assertievness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800"/>
              <a:t>Like to speak out, take charge, leaders…let others control group direction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800" b="1"/>
              <a:t>Activity Level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800"/>
              <a:t>Much action, energetic, quick…slower paced, less activity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800" b="1"/>
              <a:t>Excitement-Seeking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800"/>
              <a:t>Easily bored, seek thrills…unlikely to take risks, adverse to thrill-seeking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800" b="1"/>
              <a:t>Cheerfulness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800"/>
              <a:t>High on positive emotions such as happiness, optimism, enthusiasm, and joy…low scores don</a:t>
            </a:r>
            <a:r>
              <a:rPr lang="ja-JP" altLang="en-US" sz="1800">
                <a:latin typeface="Arial"/>
              </a:rPr>
              <a:t>’</a:t>
            </a:r>
            <a:r>
              <a:rPr lang="en-US" sz="1800"/>
              <a:t>t</a:t>
            </a:r>
            <a:r>
              <a:rPr lang="ja-JP" altLang="en-US" sz="1800">
                <a:latin typeface="Arial"/>
              </a:rPr>
              <a:t>’</a:t>
            </a:r>
            <a:r>
              <a:rPr lang="en-US" sz="1800"/>
              <a:t> experience as much joy (but NOT depressed)</a:t>
            </a:r>
          </a:p>
        </p:txBody>
      </p:sp>
    </p:spTree>
    <p:extLst>
      <p:ext uri="{BB962C8B-B14F-4D97-AF65-F5344CB8AC3E}">
        <p14:creationId xmlns:p14="http://schemas.microsoft.com/office/powerpoint/2010/main" val="100212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Extraversion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u="sng"/>
              <a:t>High Scorers</a:t>
            </a:r>
          </a:p>
          <a:p>
            <a:r>
              <a:rPr lang="en-US"/>
              <a:t>Sociable</a:t>
            </a:r>
          </a:p>
          <a:p>
            <a:r>
              <a:rPr lang="en-US"/>
              <a:t>Active</a:t>
            </a:r>
          </a:p>
          <a:p>
            <a:r>
              <a:rPr lang="en-US"/>
              <a:t>Talkative</a:t>
            </a:r>
          </a:p>
          <a:p>
            <a:r>
              <a:rPr lang="en-US"/>
              <a:t>Person-oriented</a:t>
            </a:r>
          </a:p>
          <a:p>
            <a:r>
              <a:rPr lang="en-US"/>
              <a:t>Optimistic</a:t>
            </a:r>
          </a:p>
          <a:p>
            <a:r>
              <a:rPr lang="en-US"/>
              <a:t>Fun-loving</a:t>
            </a:r>
            <a:endParaRPr lang="en-US" u="sng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u="sng"/>
              <a:t>Low Scorers</a:t>
            </a:r>
            <a:endParaRPr lang="en-US"/>
          </a:p>
          <a:p>
            <a:r>
              <a:rPr lang="en-US"/>
              <a:t>Reserved</a:t>
            </a:r>
          </a:p>
          <a:p>
            <a:r>
              <a:rPr lang="en-US"/>
              <a:t>Sober</a:t>
            </a:r>
          </a:p>
          <a:p>
            <a:r>
              <a:rPr lang="en-US"/>
              <a:t>Unexuberant</a:t>
            </a:r>
          </a:p>
          <a:p>
            <a:r>
              <a:rPr lang="en-US"/>
              <a:t>Aloof</a:t>
            </a:r>
          </a:p>
          <a:p>
            <a:r>
              <a:rPr lang="en-US"/>
              <a:t>Task-oriented</a:t>
            </a:r>
          </a:p>
          <a:p>
            <a:r>
              <a:rPr lang="en-US"/>
              <a:t>Quiet</a:t>
            </a:r>
          </a:p>
        </p:txBody>
      </p:sp>
    </p:spTree>
    <p:extLst>
      <p:ext uri="{BB962C8B-B14F-4D97-AF65-F5344CB8AC3E}">
        <p14:creationId xmlns:p14="http://schemas.microsoft.com/office/powerpoint/2010/main" val="310373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u="sng"/>
              <a:t>Women</a:t>
            </a:r>
          </a:p>
          <a:p>
            <a:r>
              <a:rPr lang="en-US"/>
              <a:t>Mean = 19.0</a:t>
            </a:r>
          </a:p>
          <a:p>
            <a:r>
              <a:rPr lang="en-US"/>
              <a:t>25%ile = 17</a:t>
            </a:r>
          </a:p>
          <a:p>
            <a:r>
              <a:rPr lang="en-US"/>
              <a:t>50%ile = 20 </a:t>
            </a:r>
          </a:p>
          <a:p>
            <a:r>
              <a:rPr lang="en-US"/>
              <a:t>75%ile = 22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u="sng"/>
              <a:t>Men</a:t>
            </a:r>
          </a:p>
          <a:p>
            <a:r>
              <a:rPr lang="en-US"/>
              <a:t>Mean = 18.8</a:t>
            </a:r>
          </a:p>
          <a:p>
            <a:r>
              <a:rPr lang="en-US"/>
              <a:t>25%ile = 16</a:t>
            </a:r>
          </a:p>
          <a:p>
            <a:r>
              <a:rPr lang="en-US"/>
              <a:t>50%ile = 19</a:t>
            </a:r>
          </a:p>
          <a:p>
            <a:r>
              <a:rPr lang="en-US"/>
              <a:t>75%ile = 22</a:t>
            </a:r>
          </a:p>
          <a:p>
            <a:pPr>
              <a:buFontTx/>
              <a:buNone/>
            </a:pPr>
            <a:endParaRPr lang="en-US" u="sng"/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5037138" y="25431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1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Openness To Experience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disagreement about what this factor is and what to call it.</a:t>
            </a:r>
          </a:p>
          <a:p>
            <a:endParaRPr lang="en-US"/>
          </a:p>
          <a:p>
            <a:r>
              <a:rPr lang="en-US"/>
              <a:t>Imaginative, intellectually curious, sensitive to aesthetics and feelings …. Down to earth, practical,conventional</a:t>
            </a:r>
          </a:p>
          <a:p>
            <a:endParaRPr lang="en-US"/>
          </a:p>
          <a:p>
            <a:r>
              <a:rPr lang="en-US"/>
              <a:t>Not a measure of intelligence</a:t>
            </a:r>
          </a:p>
        </p:txBody>
      </p:sp>
    </p:spTree>
    <p:extLst>
      <p:ext uri="{BB962C8B-B14F-4D97-AF65-F5344CB8AC3E}">
        <p14:creationId xmlns:p14="http://schemas.microsoft.com/office/powerpoint/2010/main" val="3965863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Openness Facets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/>
              <a:t>Imagination 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800"/>
              <a:t>Fantasy…fact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/>
              <a:t>Artistic Interests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800"/>
              <a:t>Love beauty, aesthetics…not interested in arts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/>
              <a:t>Emotionality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800"/>
              <a:t>Awareness of and expression of feelings…less aware and expressive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/>
              <a:t>Adventurousness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800"/>
              <a:t>Like new activities, experience different things…prefer familiar things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/>
              <a:t>Intellect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800"/>
              <a:t>Like to play with ideas…prefer concrete things over ideas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/>
              <a:t>Liberalism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800"/>
              <a:t>Challenge authority and convention…prefer conventional approaches</a:t>
            </a:r>
          </a:p>
        </p:txBody>
      </p:sp>
    </p:spTree>
    <p:extLst>
      <p:ext uri="{BB962C8B-B14F-4D97-AF65-F5344CB8AC3E}">
        <p14:creationId xmlns:p14="http://schemas.microsoft.com/office/powerpoint/2010/main" val="719878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Openness to Experience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u="sng"/>
              <a:t>High Scorers</a:t>
            </a:r>
            <a:endParaRPr lang="en-US"/>
          </a:p>
          <a:p>
            <a:r>
              <a:rPr lang="en-US"/>
              <a:t>Curious</a:t>
            </a:r>
          </a:p>
          <a:p>
            <a:r>
              <a:rPr lang="en-US"/>
              <a:t>Creative</a:t>
            </a:r>
          </a:p>
          <a:p>
            <a:r>
              <a:rPr lang="en-US"/>
              <a:t>Original</a:t>
            </a:r>
          </a:p>
          <a:p>
            <a:r>
              <a:rPr lang="en-US"/>
              <a:t>Imaginative</a:t>
            </a:r>
          </a:p>
          <a:p>
            <a:r>
              <a:rPr lang="en-US"/>
              <a:t>Untraditional</a:t>
            </a:r>
          </a:p>
          <a:p>
            <a:r>
              <a:rPr lang="en-US"/>
              <a:t>Broad interests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u="sng"/>
              <a:t>Low Scorers</a:t>
            </a:r>
          </a:p>
          <a:p>
            <a:r>
              <a:rPr lang="en-US"/>
              <a:t>Conventional</a:t>
            </a:r>
          </a:p>
          <a:p>
            <a:r>
              <a:rPr lang="en-US"/>
              <a:t>Narrow in interests</a:t>
            </a:r>
          </a:p>
          <a:p>
            <a:r>
              <a:rPr lang="en-US"/>
              <a:t>Unartistic</a:t>
            </a:r>
          </a:p>
          <a:p>
            <a:r>
              <a:rPr lang="en-US"/>
              <a:t>Unanalytical</a:t>
            </a:r>
          </a:p>
        </p:txBody>
      </p:sp>
    </p:spTree>
    <p:extLst>
      <p:ext uri="{BB962C8B-B14F-4D97-AF65-F5344CB8AC3E}">
        <p14:creationId xmlns:p14="http://schemas.microsoft.com/office/powerpoint/2010/main" val="3150443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u="sng"/>
              <a:t>Women</a:t>
            </a:r>
          </a:p>
          <a:p>
            <a:r>
              <a:rPr lang="en-US"/>
              <a:t>Mean = 19.4</a:t>
            </a:r>
          </a:p>
          <a:p>
            <a:r>
              <a:rPr lang="en-US"/>
              <a:t>25%ile = 18</a:t>
            </a:r>
          </a:p>
          <a:p>
            <a:r>
              <a:rPr lang="en-US"/>
              <a:t>50%ile = 20 </a:t>
            </a:r>
          </a:p>
          <a:p>
            <a:r>
              <a:rPr lang="en-US"/>
              <a:t>75%ile = 21</a:t>
            </a:r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u="sng"/>
              <a:t>Men</a:t>
            </a:r>
          </a:p>
          <a:p>
            <a:r>
              <a:rPr lang="en-US"/>
              <a:t>Mean = 20.3</a:t>
            </a:r>
          </a:p>
          <a:p>
            <a:r>
              <a:rPr lang="en-US"/>
              <a:t>25%ile = 18</a:t>
            </a:r>
          </a:p>
          <a:p>
            <a:r>
              <a:rPr lang="en-US"/>
              <a:t>50%ile = 21</a:t>
            </a:r>
          </a:p>
          <a:p>
            <a:r>
              <a:rPr lang="en-US"/>
              <a:t>75%ile = 22</a:t>
            </a:r>
          </a:p>
          <a:p>
            <a:pPr>
              <a:buFontTx/>
              <a:buNone/>
            </a:pPr>
            <a:endParaRPr lang="en-US" u="sng"/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5037138" y="25431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8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Conscientiousness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Deliberate in actions, controlled, planful</a:t>
            </a:r>
          </a:p>
          <a:p>
            <a:endParaRPr lang="en-US"/>
          </a:p>
          <a:p>
            <a:r>
              <a:rPr lang="en-US"/>
              <a:t>Low:  impulsive</a:t>
            </a:r>
          </a:p>
        </p:txBody>
      </p:sp>
    </p:spTree>
    <p:extLst>
      <p:ext uri="{BB962C8B-B14F-4D97-AF65-F5344CB8AC3E}">
        <p14:creationId xmlns:p14="http://schemas.microsoft.com/office/powerpoint/2010/main" val="165744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Point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compelling reasons to believe that most, but not all, individual differences in personality can be boiled down to differences on 5 basic personality traits</a:t>
            </a:r>
          </a:p>
        </p:txBody>
      </p:sp>
    </p:spTree>
    <p:extLst>
      <p:ext uri="{BB962C8B-B14F-4D97-AF65-F5344CB8AC3E}">
        <p14:creationId xmlns:p14="http://schemas.microsoft.com/office/powerpoint/2010/main" val="3925473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Conscientiousness Facets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Self-efficacy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Orderliness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Dutifulness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Achievement Striving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Self-discipline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Cautiousness</a:t>
            </a:r>
          </a:p>
          <a:p>
            <a:pPr marL="609600" indent="-609600">
              <a:buFontTx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89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Conscientiousness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u="sng"/>
              <a:t>High Scorers</a:t>
            </a:r>
            <a:endParaRPr lang="en-US"/>
          </a:p>
          <a:p>
            <a:r>
              <a:rPr lang="en-US"/>
              <a:t>Organized</a:t>
            </a:r>
          </a:p>
          <a:p>
            <a:r>
              <a:rPr lang="en-US"/>
              <a:t>Reliable</a:t>
            </a:r>
          </a:p>
          <a:p>
            <a:r>
              <a:rPr lang="en-US"/>
              <a:t>Hard-working</a:t>
            </a:r>
          </a:p>
          <a:p>
            <a:r>
              <a:rPr lang="en-US"/>
              <a:t>Self-disciplined</a:t>
            </a:r>
          </a:p>
          <a:p>
            <a:r>
              <a:rPr lang="en-US"/>
              <a:t>Punctual</a:t>
            </a:r>
          </a:p>
          <a:p>
            <a:r>
              <a:rPr lang="en-US"/>
              <a:t>Persevering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u="sng"/>
              <a:t>Low Scorers</a:t>
            </a:r>
            <a:endParaRPr lang="en-US"/>
          </a:p>
          <a:p>
            <a:r>
              <a:rPr lang="en-US"/>
              <a:t>Aimless</a:t>
            </a:r>
          </a:p>
          <a:p>
            <a:r>
              <a:rPr lang="en-US"/>
              <a:t>Unreliable</a:t>
            </a:r>
          </a:p>
          <a:p>
            <a:r>
              <a:rPr lang="en-US"/>
              <a:t>Careless</a:t>
            </a:r>
          </a:p>
          <a:p>
            <a:r>
              <a:rPr lang="en-US"/>
              <a:t>Negligent</a:t>
            </a:r>
          </a:p>
          <a:p>
            <a:r>
              <a:rPr lang="en-US"/>
              <a:t>Weak-willed</a:t>
            </a:r>
          </a:p>
        </p:txBody>
      </p:sp>
    </p:spTree>
    <p:extLst>
      <p:ext uri="{BB962C8B-B14F-4D97-AF65-F5344CB8AC3E}">
        <p14:creationId xmlns:p14="http://schemas.microsoft.com/office/powerpoint/2010/main" val="1774401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u="sng"/>
              <a:t>Women</a:t>
            </a:r>
          </a:p>
          <a:p>
            <a:r>
              <a:rPr lang="en-US"/>
              <a:t>Mean = 20.2</a:t>
            </a:r>
          </a:p>
          <a:p>
            <a:r>
              <a:rPr lang="en-US"/>
              <a:t>25%ile = 19</a:t>
            </a:r>
          </a:p>
          <a:p>
            <a:r>
              <a:rPr lang="en-US"/>
              <a:t>50%ile = 21 </a:t>
            </a:r>
          </a:p>
          <a:p>
            <a:r>
              <a:rPr lang="en-US"/>
              <a:t>75%ile = 23</a:t>
            </a:r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u="sng"/>
              <a:t>Men</a:t>
            </a:r>
          </a:p>
          <a:p>
            <a:r>
              <a:rPr lang="en-US"/>
              <a:t>Mean = 18.8</a:t>
            </a:r>
          </a:p>
          <a:p>
            <a:r>
              <a:rPr lang="en-US"/>
              <a:t>25%ile = 17</a:t>
            </a:r>
          </a:p>
          <a:p>
            <a:r>
              <a:rPr lang="en-US"/>
              <a:t>50%ile = 19</a:t>
            </a:r>
          </a:p>
          <a:p>
            <a:r>
              <a:rPr lang="en-US"/>
              <a:t>75%ile = 21</a:t>
            </a:r>
            <a:endParaRPr lang="en-US" u="sng"/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5037138" y="25431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87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Agreeableness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Social harmony, ability to get along with others</a:t>
            </a:r>
          </a:p>
          <a:p>
            <a:endParaRPr lang="en-US"/>
          </a:p>
          <a:p>
            <a:r>
              <a:rPr lang="en-US"/>
              <a:t>Low:  mistrustful of others, difficulty getting along with others</a:t>
            </a:r>
          </a:p>
        </p:txBody>
      </p:sp>
    </p:spTree>
    <p:extLst>
      <p:ext uri="{BB962C8B-B14F-4D97-AF65-F5344CB8AC3E}">
        <p14:creationId xmlns:p14="http://schemas.microsoft.com/office/powerpoint/2010/main" val="4009915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Agreeableness Facets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Trust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Morality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Altruism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Cooperation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Modesty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Sympathy</a:t>
            </a:r>
          </a:p>
        </p:txBody>
      </p:sp>
    </p:spTree>
    <p:extLst>
      <p:ext uri="{BB962C8B-B14F-4D97-AF65-F5344CB8AC3E}">
        <p14:creationId xmlns:p14="http://schemas.microsoft.com/office/powerpoint/2010/main" val="416728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Agreeableness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u="sng"/>
              <a:t>High Scorers</a:t>
            </a:r>
            <a:endParaRPr lang="en-US"/>
          </a:p>
          <a:p>
            <a:r>
              <a:rPr lang="en-US"/>
              <a:t>Soft-hearted</a:t>
            </a:r>
          </a:p>
          <a:p>
            <a:r>
              <a:rPr lang="en-US"/>
              <a:t>Good-natured</a:t>
            </a:r>
          </a:p>
          <a:p>
            <a:r>
              <a:rPr lang="en-US"/>
              <a:t>Trusting</a:t>
            </a:r>
          </a:p>
          <a:p>
            <a:r>
              <a:rPr lang="en-US"/>
              <a:t>Helpful</a:t>
            </a:r>
          </a:p>
          <a:p>
            <a:r>
              <a:rPr lang="en-US"/>
              <a:t>Forgiving</a:t>
            </a:r>
          </a:p>
          <a:p>
            <a:r>
              <a:rPr lang="en-US"/>
              <a:t>Straightforward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u="sng"/>
              <a:t>Low Scorers</a:t>
            </a:r>
            <a:endParaRPr lang="en-US"/>
          </a:p>
          <a:p>
            <a:r>
              <a:rPr lang="en-US"/>
              <a:t>Cynical</a:t>
            </a:r>
          </a:p>
          <a:p>
            <a:r>
              <a:rPr lang="en-US"/>
              <a:t>Rude</a:t>
            </a:r>
          </a:p>
          <a:p>
            <a:r>
              <a:rPr lang="en-US"/>
              <a:t>Suspicious</a:t>
            </a:r>
          </a:p>
          <a:p>
            <a:r>
              <a:rPr lang="en-US"/>
              <a:t>Uncooperative</a:t>
            </a:r>
          </a:p>
          <a:p>
            <a:r>
              <a:rPr lang="en-US"/>
              <a:t>Vengeful</a:t>
            </a:r>
          </a:p>
          <a:p>
            <a:r>
              <a:rPr lang="en-US"/>
              <a:t>Irritable</a:t>
            </a:r>
          </a:p>
          <a:p>
            <a:r>
              <a:rPr lang="en-US"/>
              <a:t>Manipulative</a:t>
            </a:r>
          </a:p>
        </p:txBody>
      </p:sp>
    </p:spTree>
    <p:extLst>
      <p:ext uri="{BB962C8B-B14F-4D97-AF65-F5344CB8AC3E}">
        <p14:creationId xmlns:p14="http://schemas.microsoft.com/office/powerpoint/2010/main" val="3869621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u="sng"/>
              <a:t>Women</a:t>
            </a:r>
          </a:p>
          <a:p>
            <a:r>
              <a:rPr lang="en-US"/>
              <a:t>Mean = 22.2</a:t>
            </a:r>
          </a:p>
          <a:p>
            <a:r>
              <a:rPr lang="en-US"/>
              <a:t>25%ile = 21</a:t>
            </a:r>
          </a:p>
          <a:p>
            <a:r>
              <a:rPr lang="en-US"/>
              <a:t>50%ile = 23</a:t>
            </a:r>
          </a:p>
          <a:p>
            <a:r>
              <a:rPr lang="en-US"/>
              <a:t>75%ile = 24</a:t>
            </a:r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u="sng"/>
              <a:t>Men</a:t>
            </a:r>
          </a:p>
          <a:p>
            <a:r>
              <a:rPr lang="en-US"/>
              <a:t>Mean = 18.8</a:t>
            </a:r>
          </a:p>
          <a:p>
            <a:r>
              <a:rPr lang="en-US"/>
              <a:t>25%ile = 17</a:t>
            </a:r>
          </a:p>
          <a:p>
            <a:r>
              <a:rPr lang="en-US"/>
              <a:t>50%ile = 19</a:t>
            </a:r>
          </a:p>
          <a:p>
            <a:r>
              <a:rPr lang="en-US"/>
              <a:t>75%ile = 21</a:t>
            </a:r>
          </a:p>
          <a:p>
            <a:pPr>
              <a:buFontTx/>
              <a:buNone/>
            </a:pPr>
            <a:endParaRPr lang="en-US" u="sng"/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5037138" y="25431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74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Integration with other trait theories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Eysenck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theory: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Similar structure to Eysenck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Cattell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16 PF scales map on</a:t>
            </a:r>
          </a:p>
        </p:txBody>
      </p:sp>
    </p:spTree>
    <p:extLst>
      <p:ext uri="{BB962C8B-B14F-4D97-AF65-F5344CB8AC3E}">
        <p14:creationId xmlns:p14="http://schemas.microsoft.com/office/powerpoint/2010/main" val="2694811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Longitudinal Stability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>
              <a:buFontTx/>
              <a:buAutoNum type="arabicPeriod"/>
            </a:pPr>
            <a:r>
              <a:rPr lang="en-US" sz="2800"/>
              <a:t>Good evidence for stability over long periods in adulthood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Small but sign. age effects:</a:t>
            </a:r>
          </a:p>
          <a:p>
            <a:pPr marL="990600" lvl="1" indent="-533400">
              <a:buFontTx/>
              <a:buChar char="•"/>
            </a:pPr>
            <a:r>
              <a:rPr lang="en-US" sz="2400"/>
              <a:t>Older adults lower on N, E, and O</a:t>
            </a:r>
          </a:p>
          <a:p>
            <a:pPr marL="990600" lvl="1" indent="-533400">
              <a:buFontTx/>
              <a:buChar char="•"/>
            </a:pPr>
            <a:r>
              <a:rPr lang="en-US" sz="2400"/>
              <a:t>Older adults higher on C and A</a:t>
            </a:r>
          </a:p>
          <a:p>
            <a:pPr marL="990600" lvl="1" indent="-533400">
              <a:buFontTx/>
              <a:buChar char="•"/>
            </a:pPr>
            <a:r>
              <a:rPr lang="en-US" sz="2400"/>
              <a:t>Cohort effect?</a:t>
            </a:r>
          </a:p>
          <a:p>
            <a:pPr marL="990600" lvl="1" indent="-533400">
              <a:buFontTx/>
              <a:buChar char="•"/>
            </a:pPr>
            <a:r>
              <a:rPr lang="en-US" sz="2400"/>
              <a:t>Some occur across cultures:  C increases with age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Temperamental characteristics develop into E and N</a:t>
            </a:r>
          </a:p>
          <a:p>
            <a:pPr marL="609600" indent="-609600">
              <a:buFontTx/>
              <a:buAutoNum type="arabicPeriod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06037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they measured?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Self-ratings of single-word adjectives</a:t>
            </a:r>
          </a:p>
          <a:p>
            <a:r>
              <a:rPr lang="en-US"/>
              <a:t>Examples</a:t>
            </a:r>
          </a:p>
          <a:p>
            <a:pPr lvl="1"/>
            <a:r>
              <a:rPr lang="en-US"/>
              <a:t>Talkative</a:t>
            </a:r>
          </a:p>
          <a:p>
            <a:pPr lvl="1"/>
            <a:r>
              <a:rPr lang="en-US"/>
              <a:t>Warm</a:t>
            </a:r>
          </a:p>
          <a:p>
            <a:pPr lvl="1"/>
            <a:r>
              <a:rPr lang="en-US"/>
              <a:t>Organized</a:t>
            </a:r>
          </a:p>
          <a:p>
            <a:pPr lvl="1"/>
            <a:r>
              <a:rPr lang="en-US"/>
              <a:t>Moody</a:t>
            </a:r>
          </a:p>
          <a:p>
            <a:pPr lvl="1"/>
            <a:r>
              <a:rPr lang="en-US"/>
              <a:t>Imaginative</a:t>
            </a:r>
          </a:p>
        </p:txBody>
      </p:sp>
    </p:spTree>
    <p:extLst>
      <p:ext uri="{BB962C8B-B14F-4D97-AF65-F5344CB8AC3E}">
        <p14:creationId xmlns:p14="http://schemas.microsoft.com/office/powerpoint/2010/main" val="40693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 for Taxonomy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System for classifying things</a:t>
            </a:r>
          </a:p>
          <a:p>
            <a:r>
              <a:rPr lang="en-US"/>
              <a:t>Importance of atheoretical, empirical approach</a:t>
            </a:r>
          </a:p>
        </p:txBody>
      </p:sp>
    </p:spTree>
    <p:extLst>
      <p:ext uri="{BB962C8B-B14F-4D97-AF65-F5344CB8AC3E}">
        <p14:creationId xmlns:p14="http://schemas.microsoft.com/office/powerpoint/2010/main" val="66239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are they measured? (continued)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Self-ratings of sentence items</a:t>
            </a:r>
          </a:p>
          <a:p>
            <a:pPr>
              <a:lnSpc>
                <a:spcPct val="90000"/>
              </a:lnSpc>
            </a:pPr>
            <a:r>
              <a:rPr lang="en-US"/>
              <a:t>NEO-PI Five Factor Inventory</a:t>
            </a:r>
          </a:p>
          <a:p>
            <a:pPr>
              <a:lnSpc>
                <a:spcPct val="90000"/>
              </a:lnSpc>
            </a:pPr>
            <a:r>
              <a:rPr lang="en-US"/>
              <a:t>Examples</a:t>
            </a:r>
          </a:p>
          <a:p>
            <a:pPr lvl="1">
              <a:lnSpc>
                <a:spcPct val="90000"/>
              </a:lnSpc>
            </a:pPr>
            <a:r>
              <a:rPr lang="en-US"/>
              <a:t>I have frequent mood swings</a:t>
            </a:r>
          </a:p>
          <a:p>
            <a:pPr lvl="1">
              <a:lnSpc>
                <a:spcPct val="90000"/>
              </a:lnSpc>
            </a:pPr>
            <a:r>
              <a:rPr lang="en-US"/>
              <a:t>I 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find it easy to take charge of a situation</a:t>
            </a:r>
          </a:p>
          <a:p>
            <a:pPr lvl="1">
              <a:lnSpc>
                <a:spcPct val="90000"/>
              </a:lnSpc>
            </a:pPr>
            <a:r>
              <a:rPr lang="en-US"/>
              <a:t>I enjoy trying new and foreign foods </a:t>
            </a:r>
          </a:p>
          <a:p>
            <a:pPr lvl="1">
              <a:lnSpc>
                <a:spcPct val="90000"/>
              </a:lnSpc>
            </a:pPr>
            <a:r>
              <a:rPr lang="en-US"/>
              <a:t>Most people I know like me</a:t>
            </a:r>
          </a:p>
          <a:p>
            <a:pPr lvl="1">
              <a:lnSpc>
                <a:spcPct val="90000"/>
              </a:lnSpc>
            </a:pPr>
            <a:r>
              <a:rPr lang="en-US"/>
              <a:t>I keep my belongings neat and clean</a:t>
            </a:r>
          </a:p>
        </p:txBody>
      </p:sp>
    </p:spTree>
    <p:extLst>
      <p:ext uri="{BB962C8B-B14F-4D97-AF65-F5344CB8AC3E}">
        <p14:creationId xmlns:p14="http://schemas.microsoft.com/office/powerpoint/2010/main" val="76719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the evidence for the five-factor model?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Results have been extensively replicated</a:t>
            </a:r>
          </a:p>
          <a:p>
            <a:pPr lvl="1"/>
            <a:r>
              <a:rPr lang="en-US"/>
              <a:t>Different researchers</a:t>
            </a:r>
          </a:p>
          <a:p>
            <a:pPr lvl="1"/>
            <a:r>
              <a:rPr lang="en-US"/>
              <a:t>Different samples</a:t>
            </a:r>
          </a:p>
          <a:p>
            <a:pPr lvl="1"/>
            <a:r>
              <a:rPr lang="en-US"/>
              <a:t>Different item formats</a:t>
            </a:r>
          </a:p>
          <a:p>
            <a:pPr lvl="1"/>
            <a:r>
              <a:rPr lang="en-US"/>
              <a:t>Different languages</a:t>
            </a:r>
          </a:p>
          <a:p>
            <a:pPr lvl="1"/>
            <a:r>
              <a:rPr lang="en-US"/>
              <a:t>Different points in time</a:t>
            </a:r>
          </a:p>
        </p:txBody>
      </p:sp>
    </p:spTree>
    <p:extLst>
      <p:ext uri="{BB962C8B-B14F-4D97-AF65-F5344CB8AC3E}">
        <p14:creationId xmlns:p14="http://schemas.microsoft.com/office/powerpoint/2010/main" val="24916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the evidence? (continued)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other personality measures yield the same five-factor structure</a:t>
            </a:r>
          </a:p>
          <a:p>
            <a:r>
              <a:rPr lang="en-US"/>
              <a:t>There is substantial agreement between self-ratings and ratings made by peers and/or spouses</a:t>
            </a:r>
          </a:p>
        </p:txBody>
      </p:sp>
    </p:spTree>
    <p:extLst>
      <p:ext uri="{BB962C8B-B14F-4D97-AF65-F5344CB8AC3E}">
        <p14:creationId xmlns:p14="http://schemas.microsoft.com/office/powerpoint/2010/main" val="338527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unresolved issues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identity of the 5th factor?</a:t>
            </a:r>
          </a:p>
          <a:p>
            <a:r>
              <a:rPr lang="en-US"/>
              <a:t>Is the model comprehensive?</a:t>
            </a:r>
          </a:p>
        </p:txBody>
      </p:sp>
    </p:spTree>
    <p:extLst>
      <p:ext uri="{BB962C8B-B14F-4D97-AF65-F5344CB8AC3E}">
        <p14:creationId xmlns:p14="http://schemas.microsoft.com/office/powerpoint/2010/main" val="390077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Uncertainty about the 5th factor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/>
              <a:t>Different researchers have labeled the 5th factor differently</a:t>
            </a:r>
          </a:p>
          <a:p>
            <a:pPr lvl="1"/>
            <a:r>
              <a:rPr lang="en-US" sz="2400"/>
              <a:t>Examples:  openness to experience, culture, imagination, intellect</a:t>
            </a:r>
          </a:p>
          <a:p>
            <a:pPr lvl="1"/>
            <a:r>
              <a:rPr lang="en-US" sz="2400"/>
              <a:t>A major cause of these differences is that different researchers start with different item pools to factor analyze</a:t>
            </a:r>
          </a:p>
          <a:p>
            <a:pPr lvl="1"/>
            <a:r>
              <a:rPr lang="en-US" sz="2400"/>
              <a:t>Use of adjectives leads to 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/>
              <a:t>intellect</a:t>
            </a:r>
            <a:r>
              <a:rPr lang="ja-JP" altLang="en-US" sz="2400">
                <a:latin typeface="Arial"/>
              </a:rPr>
              <a:t>”</a:t>
            </a:r>
            <a:r>
              <a:rPr lang="en-US" sz="2400"/>
              <a:t>; use of sentence items leads to 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/>
              <a:t>openness to experience</a:t>
            </a:r>
            <a:r>
              <a:rPr lang="ja-JP" altLang="en-US" sz="2400">
                <a:latin typeface="Arial"/>
              </a:rPr>
              <a:t>”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197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Uncertainty about the 5th factor (continued)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5th factor is least likely to replicate across cultures</a:t>
            </a:r>
          </a:p>
          <a:p>
            <a:pPr lvl="1"/>
            <a:r>
              <a:rPr lang="en-US"/>
              <a:t>Turkey:  openness</a:t>
            </a:r>
          </a:p>
          <a:p>
            <a:pPr lvl="1"/>
            <a:r>
              <a:rPr lang="en-US"/>
              <a:t>Germany:  intelligence, talents, and abilities</a:t>
            </a:r>
          </a:p>
          <a:p>
            <a:pPr lvl="1"/>
            <a:r>
              <a:rPr lang="en-US"/>
              <a:t>Italy:  conventionality</a:t>
            </a:r>
          </a:p>
          <a:p>
            <a:r>
              <a:rPr lang="en-US"/>
              <a:t>Some individual differences are more relevant to some cultures than others</a:t>
            </a:r>
          </a:p>
        </p:txBody>
      </p:sp>
    </p:spTree>
    <p:extLst>
      <p:ext uri="{BB962C8B-B14F-4D97-AF65-F5344CB8AC3E}">
        <p14:creationId xmlns:p14="http://schemas.microsoft.com/office/powerpoint/2010/main" val="194559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Is the model comprehensive?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important individual differences are not captured by the big five</a:t>
            </a:r>
          </a:p>
          <a:p>
            <a:pPr lvl="1"/>
            <a:r>
              <a:rPr lang="en-US"/>
              <a:t>Beliefs</a:t>
            </a:r>
          </a:p>
          <a:p>
            <a:pPr lvl="1"/>
            <a:r>
              <a:rPr lang="en-US"/>
              <a:t>Goals</a:t>
            </a:r>
          </a:p>
          <a:p>
            <a:pPr lvl="1"/>
            <a:r>
              <a:rPr lang="en-US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261925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Sum Up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Five-factor model describes some of the most important individual differences</a:t>
            </a:r>
          </a:p>
          <a:p>
            <a:r>
              <a:rPr lang="en-US"/>
              <a:t>There are individual differences that are not captured by the big five</a:t>
            </a:r>
          </a:p>
        </p:txBody>
      </p:sp>
    </p:spTree>
    <p:extLst>
      <p:ext uri="{BB962C8B-B14F-4D97-AF65-F5344CB8AC3E}">
        <p14:creationId xmlns:p14="http://schemas.microsoft.com/office/powerpoint/2010/main" val="134321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Hypothesis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All important individual differences have become encoded within the natural language</a:t>
            </a:r>
          </a:p>
          <a:p>
            <a:r>
              <a:rPr lang="en-US" sz="2800"/>
              <a:t>Over time, the differences among people that are important are noticed, and words are invented to talk about those differences</a:t>
            </a:r>
          </a:p>
        </p:txBody>
      </p:sp>
    </p:spTree>
    <p:extLst>
      <p:ext uri="{BB962C8B-B14F-4D97-AF65-F5344CB8AC3E}">
        <p14:creationId xmlns:p14="http://schemas.microsoft.com/office/powerpoint/2010/main" val="224822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Five/Five-Factor Model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/>
            <a:r>
              <a:rPr lang="en-US"/>
              <a:t>Emerging consensus that 5 dimensions capture important pieces of personality</a:t>
            </a:r>
          </a:p>
          <a:p>
            <a:pPr marL="609600" indent="-609600"/>
            <a:r>
              <a:rPr lang="en-US"/>
              <a:t>Based on:</a:t>
            </a:r>
          </a:p>
          <a:p>
            <a:pPr marL="1371600" lvl="2" indent="-457200">
              <a:buFontTx/>
              <a:buAutoNum type="arabicPeriod"/>
            </a:pPr>
            <a:r>
              <a:rPr lang="en-US"/>
              <a:t>Diverse samples of data</a:t>
            </a:r>
          </a:p>
          <a:p>
            <a:pPr marL="1371600" lvl="2" indent="-457200">
              <a:buFontTx/>
              <a:buAutoNum type="arabicPeriod"/>
            </a:pPr>
            <a:r>
              <a:rPr lang="en-US"/>
              <a:t>Different measures</a:t>
            </a:r>
          </a:p>
          <a:p>
            <a:pPr marL="1371600" lvl="2" indent="-457200">
              <a:buFontTx/>
              <a:buAutoNum type="arabicPeriod"/>
            </a:pPr>
            <a:r>
              <a:rPr lang="en-US"/>
              <a:t>Multiple cultures and languages</a:t>
            </a:r>
          </a:p>
          <a:p>
            <a:pPr marL="1371600" lvl="2" indent="-457200">
              <a:buFontTx/>
              <a:buNone/>
            </a:pPr>
            <a:endParaRPr lang="en-US"/>
          </a:p>
          <a:p>
            <a:pPr marL="609600" indent="-609600"/>
            <a:r>
              <a:rPr lang="en-US"/>
              <a:t>Still some disagreement about </a:t>
            </a:r>
            <a:r>
              <a:rPr lang="en-US" i="1"/>
              <a:t>What</a:t>
            </a:r>
            <a:r>
              <a:rPr lang="en-US"/>
              <a:t> the factors are</a:t>
            </a:r>
          </a:p>
          <a:p>
            <a:pPr marL="1371600" lvl="2" indent="-457200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4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Five (Costa &amp; McCrae)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800"/>
              <a:t>Five basic dimensions that are very broad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6 facets within each dimension (which are more specific</a:t>
            </a:r>
          </a:p>
          <a:p>
            <a:pPr marL="609600" indent="-609600">
              <a:lnSpc>
                <a:spcPct val="90000"/>
              </a:lnSpc>
            </a:pPr>
            <a:endParaRPr lang="en-US" sz="280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Neuroticism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Extraversion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Openness to Experience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Agreeableness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Conscientiousness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7665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Neuroticism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Tendency to experience negative (unpleasant) feelings</a:t>
            </a:r>
          </a:p>
          <a:p>
            <a:endParaRPr lang="en-US"/>
          </a:p>
          <a:p>
            <a:r>
              <a:rPr lang="en-US"/>
              <a:t>Emotionally reactive, intense</a:t>
            </a:r>
          </a:p>
          <a:p>
            <a:endParaRPr lang="en-US"/>
          </a:p>
          <a:p>
            <a:r>
              <a:rPr lang="en-US"/>
              <a:t>On other end:  calm, emotionally stable, free from persistent negative feelings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Neuroticism Facets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000" b="1"/>
              <a:t>Anxiety</a:t>
            </a:r>
            <a:r>
              <a:rPr lang="en-US" sz="2000"/>
              <a:t> – sense of danger or threat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600"/>
              <a:t>Tense, jittery, nervous …calm, fearless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000" b="1"/>
              <a:t>Anger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000" b="1"/>
              <a:t>Depression</a:t>
            </a:r>
            <a:r>
              <a:rPr lang="en-US" sz="2000"/>
              <a:t> – feel sad, dejected, low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600"/>
              <a:t>Lack energey, feel dejected….free from depressive feelings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000" b="1"/>
              <a:t>Self-consciousness</a:t>
            </a:r>
            <a:r>
              <a:rPr lang="en-US" sz="2000"/>
              <a:t> – sensitive to what others think of them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600"/>
              <a:t>feel uncomfortable around others, easily embarrassed….don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t feel discomfort in social situations, don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t fear being judged by others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000" b="1"/>
              <a:t>Immoderation</a:t>
            </a:r>
            <a:r>
              <a:rPr lang="en-US" sz="2000"/>
              <a:t> – strong cravings and urges that are hard to resist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000" b="1"/>
              <a:t>Vulnerability</a:t>
            </a:r>
            <a:r>
              <a:rPr lang="en-US" sz="2000"/>
              <a:t> – susceptibility to stress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US" sz="1800"/>
              <a:t>Feel panic, helpless under pressure….feel poised, confident under pressure</a:t>
            </a:r>
          </a:p>
        </p:txBody>
      </p:sp>
    </p:spTree>
    <p:extLst>
      <p:ext uri="{BB962C8B-B14F-4D97-AF65-F5344CB8AC3E}">
        <p14:creationId xmlns:p14="http://schemas.microsoft.com/office/powerpoint/2010/main" val="72260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Neuroticism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u="sng"/>
              <a:t>High Scorers</a:t>
            </a:r>
            <a:endParaRPr lang="en-US"/>
          </a:p>
          <a:p>
            <a:r>
              <a:rPr lang="en-US"/>
              <a:t>Worrying</a:t>
            </a:r>
          </a:p>
          <a:p>
            <a:r>
              <a:rPr lang="en-US"/>
              <a:t>Nervous</a:t>
            </a:r>
          </a:p>
          <a:p>
            <a:r>
              <a:rPr lang="en-US"/>
              <a:t>Emotional</a:t>
            </a:r>
          </a:p>
          <a:p>
            <a:r>
              <a:rPr lang="en-US"/>
              <a:t>Insecure</a:t>
            </a:r>
          </a:p>
          <a:p>
            <a:r>
              <a:rPr lang="en-US"/>
              <a:t>Inadequate</a:t>
            </a:r>
          </a:p>
          <a:p>
            <a:r>
              <a:rPr lang="en-US"/>
              <a:t>Hypochondriacal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u="sng"/>
              <a:t>Low Scorers</a:t>
            </a:r>
            <a:endParaRPr lang="en-US"/>
          </a:p>
          <a:p>
            <a:r>
              <a:rPr lang="en-US"/>
              <a:t>Calm</a:t>
            </a:r>
          </a:p>
          <a:p>
            <a:r>
              <a:rPr lang="en-US"/>
              <a:t>Relaxed</a:t>
            </a:r>
          </a:p>
          <a:p>
            <a:r>
              <a:rPr lang="en-US"/>
              <a:t>Unemotional</a:t>
            </a:r>
          </a:p>
          <a:p>
            <a:r>
              <a:rPr lang="en-US"/>
              <a:t>Hardy</a:t>
            </a:r>
          </a:p>
          <a:p>
            <a:r>
              <a:rPr lang="en-US"/>
              <a:t>Secure</a:t>
            </a:r>
          </a:p>
          <a:p>
            <a:r>
              <a:rPr lang="en-US"/>
              <a:t>Self-satisfied</a:t>
            </a:r>
          </a:p>
        </p:txBody>
      </p:sp>
    </p:spTree>
    <p:extLst>
      <p:ext uri="{BB962C8B-B14F-4D97-AF65-F5344CB8AC3E}">
        <p14:creationId xmlns:p14="http://schemas.microsoft.com/office/powerpoint/2010/main" val="2060468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69</TotalTime>
  <Words>1226</Words>
  <Application>Microsoft Office PowerPoint</Application>
  <PresentationFormat>On-screen Show (4:3)</PresentationFormat>
  <Paragraphs>306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Century Gothic</vt:lpstr>
      <vt:lpstr>Wingdings 2</vt:lpstr>
      <vt:lpstr>Austin</vt:lpstr>
      <vt:lpstr>BIG FIVE PERSONALITY THEORY</vt:lpstr>
      <vt:lpstr>Major Point</vt:lpstr>
      <vt:lpstr>Need for Taxonomy</vt:lpstr>
      <vt:lpstr>Lexical Hypothesis</vt:lpstr>
      <vt:lpstr>Big Five/Five-Factor Model</vt:lpstr>
      <vt:lpstr>Big Five (Costa &amp; McCrae)</vt:lpstr>
      <vt:lpstr>Neuroticism</vt:lpstr>
      <vt:lpstr>Neuroticism Facets</vt:lpstr>
      <vt:lpstr>Neuroticism</vt:lpstr>
      <vt:lpstr>Norms</vt:lpstr>
      <vt:lpstr>Extraversion</vt:lpstr>
      <vt:lpstr>Extraversion Facets</vt:lpstr>
      <vt:lpstr>Extraversion</vt:lpstr>
      <vt:lpstr>Norms</vt:lpstr>
      <vt:lpstr>Openness To Experience</vt:lpstr>
      <vt:lpstr>Openness Facets</vt:lpstr>
      <vt:lpstr>Openness to Experience</vt:lpstr>
      <vt:lpstr>Norms</vt:lpstr>
      <vt:lpstr>Conscientiousness</vt:lpstr>
      <vt:lpstr>Conscientiousness Facets</vt:lpstr>
      <vt:lpstr>Conscientiousness</vt:lpstr>
      <vt:lpstr>Norms</vt:lpstr>
      <vt:lpstr>Agreeableness</vt:lpstr>
      <vt:lpstr>Agreeableness Facets</vt:lpstr>
      <vt:lpstr>Agreeableness</vt:lpstr>
      <vt:lpstr>Norms</vt:lpstr>
      <vt:lpstr>Integration with other trait theories</vt:lpstr>
      <vt:lpstr>Longitudinal Stability</vt:lpstr>
      <vt:lpstr>How are they measured?</vt:lpstr>
      <vt:lpstr>How are they measured? (continued)</vt:lpstr>
      <vt:lpstr>What is the evidence for the five-factor model?</vt:lpstr>
      <vt:lpstr>What is the evidence? (continued)</vt:lpstr>
      <vt:lpstr>Some unresolved issues</vt:lpstr>
      <vt:lpstr>Uncertainty about the 5th factor</vt:lpstr>
      <vt:lpstr>Uncertainty about the 5th factor (continued)</vt:lpstr>
      <vt:lpstr>Is the model comprehensive?</vt:lpstr>
      <vt:lpstr>To Sum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5 personality Theory</dc:title>
  <dc:creator>Tri Kurniati Ambarini</dc:creator>
  <cp:lastModifiedBy>Rizqy Amelia Zein</cp:lastModifiedBy>
  <cp:revision>3</cp:revision>
  <dcterms:created xsi:type="dcterms:W3CDTF">2014-11-18T05:39:36Z</dcterms:created>
  <dcterms:modified xsi:type="dcterms:W3CDTF">2019-05-07T21:47:03Z</dcterms:modified>
</cp:coreProperties>
</file>