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9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73" r:id="rId17"/>
    <p:sldId id="272" r:id="rId18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149567" y="1046933"/>
            <a:ext cx="9891884" cy="4763883"/>
          </a:xfrm>
          <a:custGeom>
            <a:avLst/>
            <a:gdLst/>
            <a:ahLst/>
            <a:cxnLst/>
            <a:rect l="l" t="t" r="r" b="b"/>
            <a:pathLst>
              <a:path w="319196" h="161890" extrusionOk="0">
                <a:moveTo>
                  <a:pt x="137286" y="300"/>
                </a:moveTo>
                <a:lnTo>
                  <a:pt x="0" y="241"/>
                </a:lnTo>
                <a:lnTo>
                  <a:pt x="0" y="161890"/>
                </a:lnTo>
                <a:lnTo>
                  <a:pt x="319196" y="161890"/>
                </a:lnTo>
                <a:lnTo>
                  <a:pt x="319196" y="0"/>
                </a:lnTo>
                <a:lnTo>
                  <a:pt x="182036" y="30"/>
                </a:lnTo>
              </a:path>
            </a:pathLst>
          </a:custGeom>
          <a:noFill/>
          <a:ln w="76200" cap="flat" cmpd="thinThick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21033" y="2655767"/>
            <a:ext cx="8750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801248" y="565834"/>
            <a:ext cx="589523" cy="816260"/>
          </a:xfrm>
          <a:custGeom>
            <a:avLst/>
            <a:gdLst/>
            <a:ahLst/>
            <a:cxnLst/>
            <a:rect l="l" t="t" r="r" b="b"/>
            <a:pathLst>
              <a:path w="24448" h="33851" extrusionOk="0">
                <a:moveTo>
                  <a:pt x="7899" y="1881"/>
                </a:moveTo>
                <a:lnTo>
                  <a:pt x="8369" y="2821"/>
                </a:lnTo>
                <a:lnTo>
                  <a:pt x="7711" y="4138"/>
                </a:lnTo>
                <a:lnTo>
                  <a:pt x="6864" y="4984"/>
                </a:lnTo>
                <a:lnTo>
                  <a:pt x="6676" y="5266"/>
                </a:lnTo>
                <a:lnTo>
                  <a:pt x="6582" y="5642"/>
                </a:lnTo>
                <a:lnTo>
                  <a:pt x="6676" y="6018"/>
                </a:lnTo>
                <a:lnTo>
                  <a:pt x="6864" y="6300"/>
                </a:lnTo>
                <a:lnTo>
                  <a:pt x="7523" y="6958"/>
                </a:lnTo>
                <a:lnTo>
                  <a:pt x="7523" y="9027"/>
                </a:lnTo>
                <a:lnTo>
                  <a:pt x="6206" y="10343"/>
                </a:lnTo>
                <a:lnTo>
                  <a:pt x="4702" y="10343"/>
                </a:lnTo>
                <a:lnTo>
                  <a:pt x="4702" y="6864"/>
                </a:lnTo>
                <a:lnTo>
                  <a:pt x="5548" y="5172"/>
                </a:lnTo>
                <a:lnTo>
                  <a:pt x="5642" y="4984"/>
                </a:lnTo>
                <a:lnTo>
                  <a:pt x="5642" y="4702"/>
                </a:lnTo>
                <a:lnTo>
                  <a:pt x="5642" y="3103"/>
                </a:lnTo>
                <a:lnTo>
                  <a:pt x="6206" y="1881"/>
                </a:lnTo>
                <a:close/>
                <a:moveTo>
                  <a:pt x="9403" y="8087"/>
                </a:moveTo>
                <a:lnTo>
                  <a:pt x="11848" y="9309"/>
                </a:lnTo>
                <a:lnTo>
                  <a:pt x="12130" y="9403"/>
                </a:lnTo>
                <a:lnTo>
                  <a:pt x="12412" y="9403"/>
                </a:lnTo>
                <a:lnTo>
                  <a:pt x="16925" y="8651"/>
                </a:lnTo>
                <a:lnTo>
                  <a:pt x="16925" y="9591"/>
                </a:lnTo>
                <a:lnTo>
                  <a:pt x="13164" y="10343"/>
                </a:lnTo>
                <a:lnTo>
                  <a:pt x="10344" y="10343"/>
                </a:lnTo>
                <a:lnTo>
                  <a:pt x="10061" y="10437"/>
                </a:lnTo>
                <a:lnTo>
                  <a:pt x="9873" y="10531"/>
                </a:lnTo>
                <a:lnTo>
                  <a:pt x="9591" y="10720"/>
                </a:lnTo>
                <a:lnTo>
                  <a:pt x="9497" y="11002"/>
                </a:lnTo>
                <a:lnTo>
                  <a:pt x="8745" y="13164"/>
                </a:lnTo>
                <a:lnTo>
                  <a:pt x="4702" y="13164"/>
                </a:lnTo>
                <a:lnTo>
                  <a:pt x="4702" y="12224"/>
                </a:lnTo>
                <a:lnTo>
                  <a:pt x="6582" y="12224"/>
                </a:lnTo>
                <a:lnTo>
                  <a:pt x="6959" y="12130"/>
                </a:lnTo>
                <a:lnTo>
                  <a:pt x="7335" y="11942"/>
                </a:lnTo>
                <a:lnTo>
                  <a:pt x="9215" y="10061"/>
                </a:lnTo>
                <a:lnTo>
                  <a:pt x="9403" y="9779"/>
                </a:lnTo>
                <a:lnTo>
                  <a:pt x="9403" y="9403"/>
                </a:lnTo>
                <a:lnTo>
                  <a:pt x="9403" y="8087"/>
                </a:lnTo>
                <a:close/>
                <a:moveTo>
                  <a:pt x="21627" y="13540"/>
                </a:moveTo>
                <a:lnTo>
                  <a:pt x="22379" y="14951"/>
                </a:lnTo>
                <a:lnTo>
                  <a:pt x="22003" y="15045"/>
                </a:lnTo>
                <a:lnTo>
                  <a:pt x="21345" y="15045"/>
                </a:lnTo>
                <a:lnTo>
                  <a:pt x="20969" y="14951"/>
                </a:lnTo>
                <a:lnTo>
                  <a:pt x="21627" y="13540"/>
                </a:lnTo>
                <a:close/>
                <a:moveTo>
                  <a:pt x="2821" y="8275"/>
                </a:moveTo>
                <a:lnTo>
                  <a:pt x="2821" y="11284"/>
                </a:lnTo>
                <a:lnTo>
                  <a:pt x="2821" y="14105"/>
                </a:lnTo>
                <a:lnTo>
                  <a:pt x="2821" y="16549"/>
                </a:lnTo>
                <a:lnTo>
                  <a:pt x="1881" y="15609"/>
                </a:lnTo>
                <a:lnTo>
                  <a:pt x="1881" y="9685"/>
                </a:lnTo>
                <a:lnTo>
                  <a:pt x="2821" y="8275"/>
                </a:lnTo>
                <a:close/>
                <a:moveTo>
                  <a:pt x="14105" y="15327"/>
                </a:moveTo>
                <a:lnTo>
                  <a:pt x="14857" y="16643"/>
                </a:lnTo>
                <a:lnTo>
                  <a:pt x="14481" y="16737"/>
                </a:lnTo>
                <a:lnTo>
                  <a:pt x="14105" y="16831"/>
                </a:lnTo>
                <a:lnTo>
                  <a:pt x="13823" y="16737"/>
                </a:lnTo>
                <a:lnTo>
                  <a:pt x="13446" y="16643"/>
                </a:lnTo>
                <a:lnTo>
                  <a:pt x="14105" y="15327"/>
                </a:lnTo>
                <a:close/>
                <a:moveTo>
                  <a:pt x="8181" y="15045"/>
                </a:moveTo>
                <a:lnTo>
                  <a:pt x="7147" y="18900"/>
                </a:lnTo>
                <a:lnTo>
                  <a:pt x="4702" y="16549"/>
                </a:lnTo>
                <a:lnTo>
                  <a:pt x="4702" y="15045"/>
                </a:lnTo>
                <a:close/>
                <a:moveTo>
                  <a:pt x="9403" y="17772"/>
                </a:moveTo>
                <a:lnTo>
                  <a:pt x="10532" y="22379"/>
                </a:lnTo>
                <a:lnTo>
                  <a:pt x="8651" y="20404"/>
                </a:lnTo>
                <a:lnTo>
                  <a:pt x="8933" y="19370"/>
                </a:lnTo>
                <a:lnTo>
                  <a:pt x="9403" y="17772"/>
                </a:lnTo>
                <a:close/>
                <a:moveTo>
                  <a:pt x="3574" y="21721"/>
                </a:moveTo>
                <a:lnTo>
                  <a:pt x="4514" y="22755"/>
                </a:lnTo>
                <a:lnTo>
                  <a:pt x="2821" y="26516"/>
                </a:lnTo>
                <a:lnTo>
                  <a:pt x="3574" y="21721"/>
                </a:lnTo>
                <a:close/>
                <a:moveTo>
                  <a:pt x="3762" y="18242"/>
                </a:moveTo>
                <a:lnTo>
                  <a:pt x="12412" y="26798"/>
                </a:lnTo>
                <a:lnTo>
                  <a:pt x="12600" y="27645"/>
                </a:lnTo>
                <a:lnTo>
                  <a:pt x="12600" y="27645"/>
                </a:lnTo>
                <a:lnTo>
                  <a:pt x="11848" y="27362"/>
                </a:lnTo>
                <a:lnTo>
                  <a:pt x="3197" y="18806"/>
                </a:lnTo>
                <a:lnTo>
                  <a:pt x="3762" y="18242"/>
                </a:lnTo>
                <a:close/>
                <a:moveTo>
                  <a:pt x="6018" y="24165"/>
                </a:moveTo>
                <a:lnTo>
                  <a:pt x="10532" y="28773"/>
                </a:lnTo>
                <a:lnTo>
                  <a:pt x="11848" y="31970"/>
                </a:lnTo>
                <a:lnTo>
                  <a:pt x="2445" y="31970"/>
                </a:lnTo>
                <a:lnTo>
                  <a:pt x="6018" y="24165"/>
                </a:lnTo>
                <a:close/>
                <a:moveTo>
                  <a:pt x="5642" y="0"/>
                </a:moveTo>
                <a:lnTo>
                  <a:pt x="5454" y="94"/>
                </a:lnTo>
                <a:lnTo>
                  <a:pt x="5172" y="188"/>
                </a:lnTo>
                <a:lnTo>
                  <a:pt x="4984" y="282"/>
                </a:lnTo>
                <a:lnTo>
                  <a:pt x="4890" y="565"/>
                </a:lnTo>
                <a:lnTo>
                  <a:pt x="3950" y="2445"/>
                </a:lnTo>
                <a:lnTo>
                  <a:pt x="3856" y="2633"/>
                </a:lnTo>
                <a:lnTo>
                  <a:pt x="3762" y="2821"/>
                </a:lnTo>
                <a:lnTo>
                  <a:pt x="3762" y="4514"/>
                </a:lnTo>
                <a:lnTo>
                  <a:pt x="3197" y="5642"/>
                </a:lnTo>
                <a:lnTo>
                  <a:pt x="2821" y="5642"/>
                </a:lnTo>
                <a:lnTo>
                  <a:pt x="2445" y="5736"/>
                </a:lnTo>
                <a:lnTo>
                  <a:pt x="2257" y="5924"/>
                </a:lnTo>
                <a:lnTo>
                  <a:pt x="2069" y="6112"/>
                </a:lnTo>
                <a:lnTo>
                  <a:pt x="189" y="8933"/>
                </a:lnTo>
                <a:lnTo>
                  <a:pt x="94" y="9121"/>
                </a:lnTo>
                <a:lnTo>
                  <a:pt x="0" y="9403"/>
                </a:lnTo>
                <a:lnTo>
                  <a:pt x="0" y="15985"/>
                </a:lnTo>
                <a:lnTo>
                  <a:pt x="94" y="16361"/>
                </a:lnTo>
                <a:lnTo>
                  <a:pt x="283" y="16643"/>
                </a:lnTo>
                <a:lnTo>
                  <a:pt x="1505" y="17866"/>
                </a:lnTo>
                <a:lnTo>
                  <a:pt x="1223" y="18148"/>
                </a:lnTo>
                <a:lnTo>
                  <a:pt x="1035" y="18430"/>
                </a:lnTo>
                <a:lnTo>
                  <a:pt x="941" y="18806"/>
                </a:lnTo>
                <a:lnTo>
                  <a:pt x="1035" y="19182"/>
                </a:lnTo>
                <a:lnTo>
                  <a:pt x="1223" y="19464"/>
                </a:lnTo>
                <a:lnTo>
                  <a:pt x="1881" y="20028"/>
                </a:lnTo>
                <a:lnTo>
                  <a:pt x="0" y="32816"/>
                </a:lnTo>
                <a:lnTo>
                  <a:pt x="94" y="33192"/>
                </a:lnTo>
                <a:lnTo>
                  <a:pt x="283" y="33568"/>
                </a:lnTo>
                <a:lnTo>
                  <a:pt x="565" y="33756"/>
                </a:lnTo>
                <a:lnTo>
                  <a:pt x="941" y="33850"/>
                </a:lnTo>
                <a:lnTo>
                  <a:pt x="13446" y="33850"/>
                </a:lnTo>
                <a:lnTo>
                  <a:pt x="13634" y="33756"/>
                </a:lnTo>
                <a:lnTo>
                  <a:pt x="14011" y="33474"/>
                </a:lnTo>
                <a:lnTo>
                  <a:pt x="14105" y="33004"/>
                </a:lnTo>
                <a:lnTo>
                  <a:pt x="14105" y="32816"/>
                </a:lnTo>
                <a:lnTo>
                  <a:pt x="14105" y="32628"/>
                </a:lnTo>
                <a:lnTo>
                  <a:pt x="12976" y="29807"/>
                </a:lnTo>
                <a:lnTo>
                  <a:pt x="12976" y="29807"/>
                </a:lnTo>
                <a:lnTo>
                  <a:pt x="13823" y="30089"/>
                </a:lnTo>
                <a:lnTo>
                  <a:pt x="14387" y="30089"/>
                </a:lnTo>
                <a:lnTo>
                  <a:pt x="14575" y="29995"/>
                </a:lnTo>
                <a:lnTo>
                  <a:pt x="14951" y="29713"/>
                </a:lnTo>
                <a:lnTo>
                  <a:pt x="15045" y="29337"/>
                </a:lnTo>
                <a:lnTo>
                  <a:pt x="15045" y="28867"/>
                </a:lnTo>
                <a:lnTo>
                  <a:pt x="14105" y="26046"/>
                </a:lnTo>
                <a:lnTo>
                  <a:pt x="14011" y="25858"/>
                </a:lnTo>
                <a:lnTo>
                  <a:pt x="13917" y="25670"/>
                </a:lnTo>
                <a:lnTo>
                  <a:pt x="13164" y="24918"/>
                </a:lnTo>
                <a:lnTo>
                  <a:pt x="10438" y="14199"/>
                </a:lnTo>
                <a:lnTo>
                  <a:pt x="11096" y="12224"/>
                </a:lnTo>
                <a:lnTo>
                  <a:pt x="13164" y="12224"/>
                </a:lnTo>
                <a:lnTo>
                  <a:pt x="13164" y="12976"/>
                </a:lnTo>
                <a:lnTo>
                  <a:pt x="11472" y="16549"/>
                </a:lnTo>
                <a:lnTo>
                  <a:pt x="11378" y="16831"/>
                </a:lnTo>
                <a:lnTo>
                  <a:pt x="11378" y="17113"/>
                </a:lnTo>
                <a:lnTo>
                  <a:pt x="11472" y="17396"/>
                </a:lnTo>
                <a:lnTo>
                  <a:pt x="11660" y="17584"/>
                </a:lnTo>
                <a:lnTo>
                  <a:pt x="12224" y="18054"/>
                </a:lnTo>
                <a:lnTo>
                  <a:pt x="12788" y="18430"/>
                </a:lnTo>
                <a:lnTo>
                  <a:pt x="13446" y="18618"/>
                </a:lnTo>
                <a:lnTo>
                  <a:pt x="14199" y="18712"/>
                </a:lnTo>
                <a:lnTo>
                  <a:pt x="14857" y="18618"/>
                </a:lnTo>
                <a:lnTo>
                  <a:pt x="15515" y="18430"/>
                </a:lnTo>
                <a:lnTo>
                  <a:pt x="16173" y="18054"/>
                </a:lnTo>
                <a:lnTo>
                  <a:pt x="16737" y="17584"/>
                </a:lnTo>
                <a:lnTo>
                  <a:pt x="16925" y="17396"/>
                </a:lnTo>
                <a:lnTo>
                  <a:pt x="17019" y="17113"/>
                </a:lnTo>
                <a:lnTo>
                  <a:pt x="17019" y="16831"/>
                </a:lnTo>
                <a:lnTo>
                  <a:pt x="16925" y="16549"/>
                </a:lnTo>
                <a:lnTo>
                  <a:pt x="15139" y="12976"/>
                </a:lnTo>
                <a:lnTo>
                  <a:pt x="15139" y="12036"/>
                </a:lnTo>
                <a:lnTo>
                  <a:pt x="17113" y="11566"/>
                </a:lnTo>
                <a:lnTo>
                  <a:pt x="17208" y="11848"/>
                </a:lnTo>
                <a:lnTo>
                  <a:pt x="17396" y="12036"/>
                </a:lnTo>
                <a:lnTo>
                  <a:pt x="17678" y="12224"/>
                </a:lnTo>
                <a:lnTo>
                  <a:pt x="17960" y="12224"/>
                </a:lnTo>
                <a:lnTo>
                  <a:pt x="18336" y="12130"/>
                </a:lnTo>
                <a:lnTo>
                  <a:pt x="18618" y="11942"/>
                </a:lnTo>
                <a:lnTo>
                  <a:pt x="18806" y="11660"/>
                </a:lnTo>
                <a:lnTo>
                  <a:pt x="18900" y="11284"/>
                </a:lnTo>
                <a:lnTo>
                  <a:pt x="18900" y="11096"/>
                </a:lnTo>
                <a:lnTo>
                  <a:pt x="20781" y="10626"/>
                </a:lnTo>
                <a:lnTo>
                  <a:pt x="20781" y="11190"/>
                </a:lnTo>
                <a:lnTo>
                  <a:pt x="18994" y="14763"/>
                </a:lnTo>
                <a:lnTo>
                  <a:pt x="18900" y="15045"/>
                </a:lnTo>
                <a:lnTo>
                  <a:pt x="18900" y="15327"/>
                </a:lnTo>
                <a:lnTo>
                  <a:pt x="18994" y="15609"/>
                </a:lnTo>
                <a:lnTo>
                  <a:pt x="19182" y="15891"/>
                </a:lnTo>
                <a:lnTo>
                  <a:pt x="19746" y="16361"/>
                </a:lnTo>
                <a:lnTo>
                  <a:pt x="20310" y="16643"/>
                </a:lnTo>
                <a:lnTo>
                  <a:pt x="20969" y="16925"/>
                </a:lnTo>
                <a:lnTo>
                  <a:pt x="22379" y="16925"/>
                </a:lnTo>
                <a:lnTo>
                  <a:pt x="23037" y="16643"/>
                </a:lnTo>
                <a:lnTo>
                  <a:pt x="23695" y="16361"/>
                </a:lnTo>
                <a:lnTo>
                  <a:pt x="24260" y="15891"/>
                </a:lnTo>
                <a:lnTo>
                  <a:pt x="24354" y="15703"/>
                </a:lnTo>
                <a:lnTo>
                  <a:pt x="24448" y="15515"/>
                </a:lnTo>
                <a:lnTo>
                  <a:pt x="24448" y="15045"/>
                </a:lnTo>
                <a:lnTo>
                  <a:pt x="24354" y="14763"/>
                </a:lnTo>
                <a:lnTo>
                  <a:pt x="22567" y="11190"/>
                </a:lnTo>
                <a:lnTo>
                  <a:pt x="22567" y="9403"/>
                </a:lnTo>
                <a:lnTo>
                  <a:pt x="22473" y="9027"/>
                </a:lnTo>
                <a:lnTo>
                  <a:pt x="22191" y="8651"/>
                </a:lnTo>
                <a:lnTo>
                  <a:pt x="21815" y="8463"/>
                </a:lnTo>
                <a:lnTo>
                  <a:pt x="21439" y="8463"/>
                </a:lnTo>
                <a:lnTo>
                  <a:pt x="18806" y="9121"/>
                </a:lnTo>
                <a:lnTo>
                  <a:pt x="18806" y="7523"/>
                </a:lnTo>
                <a:lnTo>
                  <a:pt x="18806" y="6582"/>
                </a:lnTo>
                <a:lnTo>
                  <a:pt x="18806" y="6206"/>
                </a:lnTo>
                <a:lnTo>
                  <a:pt x="18618" y="5924"/>
                </a:lnTo>
                <a:lnTo>
                  <a:pt x="18242" y="5736"/>
                </a:lnTo>
                <a:lnTo>
                  <a:pt x="17866" y="5642"/>
                </a:lnTo>
                <a:lnTo>
                  <a:pt x="17490" y="5736"/>
                </a:lnTo>
                <a:lnTo>
                  <a:pt x="17208" y="5924"/>
                </a:lnTo>
                <a:lnTo>
                  <a:pt x="17019" y="6206"/>
                </a:lnTo>
                <a:lnTo>
                  <a:pt x="16925" y="6582"/>
                </a:lnTo>
                <a:lnTo>
                  <a:pt x="16925" y="6770"/>
                </a:lnTo>
                <a:lnTo>
                  <a:pt x="12412" y="7523"/>
                </a:lnTo>
                <a:lnTo>
                  <a:pt x="9027" y="5830"/>
                </a:lnTo>
                <a:lnTo>
                  <a:pt x="8839" y="5642"/>
                </a:lnTo>
                <a:lnTo>
                  <a:pt x="9121" y="5360"/>
                </a:lnTo>
                <a:lnTo>
                  <a:pt x="9309" y="5172"/>
                </a:lnTo>
                <a:lnTo>
                  <a:pt x="10249" y="3291"/>
                </a:lnTo>
                <a:lnTo>
                  <a:pt x="10344" y="3103"/>
                </a:lnTo>
                <a:lnTo>
                  <a:pt x="10344" y="2915"/>
                </a:lnTo>
                <a:lnTo>
                  <a:pt x="10344" y="2633"/>
                </a:lnTo>
                <a:lnTo>
                  <a:pt x="10249" y="2445"/>
                </a:lnTo>
                <a:lnTo>
                  <a:pt x="9309" y="565"/>
                </a:lnTo>
                <a:lnTo>
                  <a:pt x="9215" y="377"/>
                </a:lnTo>
                <a:lnTo>
                  <a:pt x="9027" y="188"/>
                </a:lnTo>
                <a:lnTo>
                  <a:pt x="8745" y="94"/>
                </a:lnTo>
                <a:lnTo>
                  <a:pt x="84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4295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A921-9826-47C7-84CB-71EE2B9328C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FA32-348F-4FAA-97EC-2E3DEBA1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8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A921-9826-47C7-84CB-71EE2B9328C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FA32-348F-4FAA-97EC-2E3DEBA1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3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1351167" y="2135260"/>
            <a:ext cx="9489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14400" y="3802823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3421400" y="3733800"/>
            <a:ext cx="5349200" cy="0"/>
          </a:xfrm>
          <a:prstGeom prst="straightConnector1">
            <a:avLst/>
          </a:prstGeom>
          <a:noFill/>
          <a:ln w="76200" cap="flat" cmpd="thickThin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-167" y="6333133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ABFA32-348F-4FAA-97EC-2E3DEBA1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5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776067" y="730834"/>
            <a:ext cx="10639867" cy="5396333"/>
          </a:xfrm>
          <a:custGeom>
            <a:avLst/>
            <a:gdLst/>
            <a:ahLst/>
            <a:cxnLst/>
            <a:rect l="l" t="t" r="r" b="b"/>
            <a:pathLst>
              <a:path w="319196" h="161890" extrusionOk="0">
                <a:moveTo>
                  <a:pt x="137286" y="300"/>
                </a:moveTo>
                <a:lnTo>
                  <a:pt x="0" y="241"/>
                </a:lnTo>
                <a:lnTo>
                  <a:pt x="0" y="161890"/>
                </a:lnTo>
                <a:lnTo>
                  <a:pt x="319196" y="161890"/>
                </a:lnTo>
                <a:lnTo>
                  <a:pt x="319196" y="0"/>
                </a:lnTo>
                <a:lnTo>
                  <a:pt x="182036" y="30"/>
                </a:lnTo>
              </a:path>
            </a:pathLst>
          </a:custGeom>
          <a:noFill/>
          <a:ln w="76200" cap="flat" cmpd="thinThick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986100" y="2882400"/>
            <a:ext cx="82196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Char char="▣"/>
              <a:defRPr sz="3200" i="1"/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 sz="3200" i="1"/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 sz="3200" i="1"/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 sz="3200" i="1"/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 sz="3200" i="1"/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sz="3200" i="1"/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sz="3200" i="1"/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sz="3200" i="1"/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sz="3200" i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/>
          <p:nvPr/>
        </p:nvSpPr>
        <p:spPr>
          <a:xfrm>
            <a:off x="5364200" y="322567"/>
            <a:ext cx="1463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</a:t>
            </a:r>
            <a:endParaRPr sz="8000" b="1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-167" y="6333133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ABFA32-348F-4FAA-97EC-2E3DEBA1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783033" y="742133"/>
            <a:ext cx="8626000" cy="105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783033" y="1969225"/>
            <a:ext cx="8626000" cy="45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▣"/>
              <a:defRPr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7" name="Google Shape;27;p5"/>
          <p:cNvCxnSpPr/>
          <p:nvPr/>
        </p:nvCxnSpPr>
        <p:spPr>
          <a:xfrm>
            <a:off x="5700800" y="1233747"/>
            <a:ext cx="790400" cy="0"/>
          </a:xfrm>
          <a:prstGeom prst="straightConnector1">
            <a:avLst/>
          </a:prstGeom>
          <a:noFill/>
          <a:ln w="38100" cap="flat" cmpd="thickThin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5835952" y="572436"/>
            <a:ext cx="520161" cy="520177"/>
          </a:xfrm>
          <a:custGeom>
            <a:avLst/>
            <a:gdLst/>
            <a:ahLst/>
            <a:cxnLst/>
            <a:rect l="l" t="t" r="r" b="b"/>
            <a:pathLst>
              <a:path w="33850" h="33851" extrusionOk="0">
                <a:moveTo>
                  <a:pt x="16925" y="3104"/>
                </a:moveTo>
                <a:lnTo>
                  <a:pt x="17677" y="4514"/>
                </a:lnTo>
                <a:lnTo>
                  <a:pt x="16925" y="5266"/>
                </a:lnTo>
                <a:lnTo>
                  <a:pt x="16173" y="4514"/>
                </a:lnTo>
                <a:lnTo>
                  <a:pt x="16925" y="3104"/>
                </a:lnTo>
                <a:close/>
                <a:moveTo>
                  <a:pt x="16925" y="10344"/>
                </a:moveTo>
                <a:lnTo>
                  <a:pt x="17301" y="10438"/>
                </a:lnTo>
                <a:lnTo>
                  <a:pt x="17583" y="10626"/>
                </a:lnTo>
                <a:lnTo>
                  <a:pt x="17771" y="10908"/>
                </a:lnTo>
                <a:lnTo>
                  <a:pt x="17865" y="11284"/>
                </a:lnTo>
                <a:lnTo>
                  <a:pt x="17771" y="11660"/>
                </a:lnTo>
                <a:lnTo>
                  <a:pt x="17583" y="11942"/>
                </a:lnTo>
                <a:lnTo>
                  <a:pt x="17301" y="12224"/>
                </a:lnTo>
                <a:lnTo>
                  <a:pt x="16549" y="12224"/>
                </a:lnTo>
                <a:lnTo>
                  <a:pt x="16267" y="11942"/>
                </a:lnTo>
                <a:lnTo>
                  <a:pt x="16079" y="11660"/>
                </a:lnTo>
                <a:lnTo>
                  <a:pt x="15985" y="11284"/>
                </a:lnTo>
                <a:lnTo>
                  <a:pt x="16079" y="10908"/>
                </a:lnTo>
                <a:lnTo>
                  <a:pt x="16267" y="10626"/>
                </a:lnTo>
                <a:lnTo>
                  <a:pt x="16549" y="10438"/>
                </a:lnTo>
                <a:lnTo>
                  <a:pt x="16925" y="10344"/>
                </a:lnTo>
                <a:close/>
                <a:moveTo>
                  <a:pt x="6582" y="15327"/>
                </a:moveTo>
                <a:lnTo>
                  <a:pt x="10719" y="23508"/>
                </a:lnTo>
                <a:lnTo>
                  <a:pt x="2445" y="23508"/>
                </a:lnTo>
                <a:lnTo>
                  <a:pt x="6582" y="15327"/>
                </a:lnTo>
                <a:close/>
                <a:moveTo>
                  <a:pt x="27268" y="15327"/>
                </a:moveTo>
                <a:lnTo>
                  <a:pt x="31405" y="23508"/>
                </a:lnTo>
                <a:lnTo>
                  <a:pt x="23131" y="23508"/>
                </a:lnTo>
                <a:lnTo>
                  <a:pt x="27268" y="15327"/>
                </a:lnTo>
                <a:close/>
                <a:moveTo>
                  <a:pt x="9779" y="25388"/>
                </a:moveTo>
                <a:lnTo>
                  <a:pt x="9027" y="25858"/>
                </a:lnTo>
                <a:lnTo>
                  <a:pt x="8274" y="26140"/>
                </a:lnTo>
                <a:lnTo>
                  <a:pt x="7428" y="26328"/>
                </a:lnTo>
                <a:lnTo>
                  <a:pt x="5736" y="26328"/>
                </a:lnTo>
                <a:lnTo>
                  <a:pt x="4890" y="26140"/>
                </a:lnTo>
                <a:lnTo>
                  <a:pt x="4043" y="25858"/>
                </a:lnTo>
                <a:lnTo>
                  <a:pt x="3291" y="25388"/>
                </a:lnTo>
                <a:close/>
                <a:moveTo>
                  <a:pt x="30465" y="25388"/>
                </a:moveTo>
                <a:lnTo>
                  <a:pt x="29713" y="25858"/>
                </a:lnTo>
                <a:lnTo>
                  <a:pt x="28961" y="26140"/>
                </a:lnTo>
                <a:lnTo>
                  <a:pt x="28114" y="26328"/>
                </a:lnTo>
                <a:lnTo>
                  <a:pt x="26422" y="26328"/>
                </a:lnTo>
                <a:lnTo>
                  <a:pt x="25576" y="26140"/>
                </a:lnTo>
                <a:lnTo>
                  <a:pt x="24729" y="25858"/>
                </a:lnTo>
                <a:lnTo>
                  <a:pt x="23977" y="25388"/>
                </a:lnTo>
                <a:close/>
                <a:moveTo>
                  <a:pt x="19370" y="31030"/>
                </a:moveTo>
                <a:lnTo>
                  <a:pt x="20310" y="31970"/>
                </a:lnTo>
                <a:lnTo>
                  <a:pt x="13540" y="31970"/>
                </a:lnTo>
                <a:lnTo>
                  <a:pt x="14480" y="31030"/>
                </a:lnTo>
                <a:close/>
                <a:moveTo>
                  <a:pt x="16643" y="1"/>
                </a:moveTo>
                <a:lnTo>
                  <a:pt x="16455" y="95"/>
                </a:lnTo>
                <a:lnTo>
                  <a:pt x="16267" y="283"/>
                </a:lnTo>
                <a:lnTo>
                  <a:pt x="16079" y="565"/>
                </a:lnTo>
                <a:lnTo>
                  <a:pt x="14198" y="4326"/>
                </a:lnTo>
                <a:lnTo>
                  <a:pt x="14104" y="4608"/>
                </a:lnTo>
                <a:lnTo>
                  <a:pt x="14104" y="4890"/>
                </a:lnTo>
                <a:lnTo>
                  <a:pt x="14198" y="5172"/>
                </a:lnTo>
                <a:lnTo>
                  <a:pt x="14386" y="5360"/>
                </a:lnTo>
                <a:lnTo>
                  <a:pt x="15985" y="6959"/>
                </a:lnTo>
                <a:lnTo>
                  <a:pt x="15985" y="8651"/>
                </a:lnTo>
                <a:lnTo>
                  <a:pt x="15421" y="8933"/>
                </a:lnTo>
                <a:lnTo>
                  <a:pt x="14950" y="9309"/>
                </a:lnTo>
                <a:lnTo>
                  <a:pt x="14574" y="9780"/>
                </a:lnTo>
                <a:lnTo>
                  <a:pt x="14292" y="10344"/>
                </a:lnTo>
                <a:lnTo>
                  <a:pt x="8463" y="10344"/>
                </a:lnTo>
                <a:lnTo>
                  <a:pt x="8086" y="10438"/>
                </a:lnTo>
                <a:lnTo>
                  <a:pt x="7804" y="10626"/>
                </a:lnTo>
                <a:lnTo>
                  <a:pt x="7616" y="10908"/>
                </a:lnTo>
                <a:lnTo>
                  <a:pt x="7522" y="11284"/>
                </a:lnTo>
                <a:lnTo>
                  <a:pt x="7428" y="11660"/>
                </a:lnTo>
                <a:lnTo>
                  <a:pt x="7240" y="11942"/>
                </a:lnTo>
                <a:lnTo>
                  <a:pt x="6958" y="12224"/>
                </a:lnTo>
                <a:lnTo>
                  <a:pt x="6206" y="12224"/>
                </a:lnTo>
                <a:lnTo>
                  <a:pt x="5924" y="11942"/>
                </a:lnTo>
                <a:lnTo>
                  <a:pt x="5736" y="11660"/>
                </a:lnTo>
                <a:lnTo>
                  <a:pt x="5642" y="11284"/>
                </a:lnTo>
                <a:lnTo>
                  <a:pt x="5548" y="10908"/>
                </a:lnTo>
                <a:lnTo>
                  <a:pt x="5360" y="10626"/>
                </a:lnTo>
                <a:lnTo>
                  <a:pt x="5078" y="10438"/>
                </a:lnTo>
                <a:lnTo>
                  <a:pt x="4701" y="10344"/>
                </a:lnTo>
                <a:lnTo>
                  <a:pt x="4325" y="10438"/>
                </a:lnTo>
                <a:lnTo>
                  <a:pt x="4043" y="10626"/>
                </a:lnTo>
                <a:lnTo>
                  <a:pt x="3855" y="10908"/>
                </a:lnTo>
                <a:lnTo>
                  <a:pt x="3761" y="11284"/>
                </a:lnTo>
                <a:lnTo>
                  <a:pt x="3855" y="12036"/>
                </a:lnTo>
                <a:lnTo>
                  <a:pt x="4137" y="12789"/>
                </a:lnTo>
                <a:lnTo>
                  <a:pt x="4607" y="13353"/>
                </a:lnTo>
                <a:lnTo>
                  <a:pt x="5172" y="13823"/>
                </a:lnTo>
                <a:lnTo>
                  <a:pt x="94" y="24072"/>
                </a:lnTo>
                <a:lnTo>
                  <a:pt x="0" y="24260"/>
                </a:lnTo>
                <a:lnTo>
                  <a:pt x="0" y="24542"/>
                </a:lnTo>
                <a:lnTo>
                  <a:pt x="94" y="24824"/>
                </a:lnTo>
                <a:lnTo>
                  <a:pt x="188" y="25012"/>
                </a:lnTo>
                <a:lnTo>
                  <a:pt x="752" y="25764"/>
                </a:lnTo>
                <a:lnTo>
                  <a:pt x="1505" y="26423"/>
                </a:lnTo>
                <a:lnTo>
                  <a:pt x="2163" y="26987"/>
                </a:lnTo>
                <a:lnTo>
                  <a:pt x="3009" y="27363"/>
                </a:lnTo>
                <a:lnTo>
                  <a:pt x="3855" y="27739"/>
                </a:lnTo>
                <a:lnTo>
                  <a:pt x="4701" y="28021"/>
                </a:lnTo>
                <a:lnTo>
                  <a:pt x="5642" y="28209"/>
                </a:lnTo>
                <a:lnTo>
                  <a:pt x="7522" y="28209"/>
                </a:lnTo>
                <a:lnTo>
                  <a:pt x="8463" y="28021"/>
                </a:lnTo>
                <a:lnTo>
                  <a:pt x="9309" y="27739"/>
                </a:lnTo>
                <a:lnTo>
                  <a:pt x="10155" y="27363"/>
                </a:lnTo>
                <a:lnTo>
                  <a:pt x="10907" y="26987"/>
                </a:lnTo>
                <a:lnTo>
                  <a:pt x="11659" y="26423"/>
                </a:lnTo>
                <a:lnTo>
                  <a:pt x="12318" y="25764"/>
                </a:lnTo>
                <a:lnTo>
                  <a:pt x="12976" y="25012"/>
                </a:lnTo>
                <a:lnTo>
                  <a:pt x="13070" y="24824"/>
                </a:lnTo>
                <a:lnTo>
                  <a:pt x="13164" y="24542"/>
                </a:lnTo>
                <a:lnTo>
                  <a:pt x="13164" y="24260"/>
                </a:lnTo>
                <a:lnTo>
                  <a:pt x="13070" y="24072"/>
                </a:lnTo>
                <a:lnTo>
                  <a:pt x="7898" y="13823"/>
                </a:lnTo>
                <a:lnTo>
                  <a:pt x="8369" y="13541"/>
                </a:lnTo>
                <a:lnTo>
                  <a:pt x="8745" y="13165"/>
                </a:lnTo>
                <a:lnTo>
                  <a:pt x="9027" y="12694"/>
                </a:lnTo>
                <a:lnTo>
                  <a:pt x="9215" y="12224"/>
                </a:lnTo>
                <a:lnTo>
                  <a:pt x="14292" y="12224"/>
                </a:lnTo>
                <a:lnTo>
                  <a:pt x="14574" y="12789"/>
                </a:lnTo>
                <a:lnTo>
                  <a:pt x="14950" y="13259"/>
                </a:lnTo>
                <a:lnTo>
                  <a:pt x="15421" y="13729"/>
                </a:lnTo>
                <a:lnTo>
                  <a:pt x="15985" y="14011"/>
                </a:lnTo>
                <a:lnTo>
                  <a:pt x="15985" y="29149"/>
                </a:lnTo>
                <a:lnTo>
                  <a:pt x="14104" y="29149"/>
                </a:lnTo>
                <a:lnTo>
                  <a:pt x="13728" y="29243"/>
                </a:lnTo>
                <a:lnTo>
                  <a:pt x="13446" y="29431"/>
                </a:lnTo>
                <a:lnTo>
                  <a:pt x="10625" y="32252"/>
                </a:lnTo>
                <a:lnTo>
                  <a:pt x="10437" y="32534"/>
                </a:lnTo>
                <a:lnTo>
                  <a:pt x="10343" y="32722"/>
                </a:lnTo>
                <a:lnTo>
                  <a:pt x="10343" y="33004"/>
                </a:lnTo>
                <a:lnTo>
                  <a:pt x="10437" y="33287"/>
                </a:lnTo>
                <a:lnTo>
                  <a:pt x="10531" y="33569"/>
                </a:lnTo>
                <a:lnTo>
                  <a:pt x="10719" y="33757"/>
                </a:lnTo>
                <a:lnTo>
                  <a:pt x="11001" y="33851"/>
                </a:lnTo>
                <a:lnTo>
                  <a:pt x="22849" y="33851"/>
                </a:lnTo>
                <a:lnTo>
                  <a:pt x="23037" y="33757"/>
                </a:lnTo>
                <a:lnTo>
                  <a:pt x="23319" y="33569"/>
                </a:lnTo>
                <a:lnTo>
                  <a:pt x="23413" y="33287"/>
                </a:lnTo>
                <a:lnTo>
                  <a:pt x="23507" y="33004"/>
                </a:lnTo>
                <a:lnTo>
                  <a:pt x="23507" y="32722"/>
                </a:lnTo>
                <a:lnTo>
                  <a:pt x="23413" y="32534"/>
                </a:lnTo>
                <a:lnTo>
                  <a:pt x="23225" y="32252"/>
                </a:lnTo>
                <a:lnTo>
                  <a:pt x="20404" y="29431"/>
                </a:lnTo>
                <a:lnTo>
                  <a:pt x="20122" y="29243"/>
                </a:lnTo>
                <a:lnTo>
                  <a:pt x="19746" y="29149"/>
                </a:lnTo>
                <a:lnTo>
                  <a:pt x="17865" y="29149"/>
                </a:lnTo>
                <a:lnTo>
                  <a:pt x="17865" y="14011"/>
                </a:lnTo>
                <a:lnTo>
                  <a:pt x="18429" y="13729"/>
                </a:lnTo>
                <a:lnTo>
                  <a:pt x="18900" y="13353"/>
                </a:lnTo>
                <a:lnTo>
                  <a:pt x="19276" y="12789"/>
                </a:lnTo>
                <a:lnTo>
                  <a:pt x="19558" y="12224"/>
                </a:lnTo>
                <a:lnTo>
                  <a:pt x="24635" y="12224"/>
                </a:lnTo>
                <a:lnTo>
                  <a:pt x="24823" y="12694"/>
                </a:lnTo>
                <a:lnTo>
                  <a:pt x="25105" y="13165"/>
                </a:lnTo>
                <a:lnTo>
                  <a:pt x="25482" y="13541"/>
                </a:lnTo>
                <a:lnTo>
                  <a:pt x="25952" y="13823"/>
                </a:lnTo>
                <a:lnTo>
                  <a:pt x="20780" y="24072"/>
                </a:lnTo>
                <a:lnTo>
                  <a:pt x="20686" y="24260"/>
                </a:lnTo>
                <a:lnTo>
                  <a:pt x="20686" y="24542"/>
                </a:lnTo>
                <a:lnTo>
                  <a:pt x="20780" y="24824"/>
                </a:lnTo>
                <a:lnTo>
                  <a:pt x="20874" y="25012"/>
                </a:lnTo>
                <a:lnTo>
                  <a:pt x="21438" y="25764"/>
                </a:lnTo>
                <a:lnTo>
                  <a:pt x="22191" y="26423"/>
                </a:lnTo>
                <a:lnTo>
                  <a:pt x="22849" y="26987"/>
                </a:lnTo>
                <a:lnTo>
                  <a:pt x="23695" y="27363"/>
                </a:lnTo>
                <a:lnTo>
                  <a:pt x="24541" y="27739"/>
                </a:lnTo>
                <a:lnTo>
                  <a:pt x="25388" y="28021"/>
                </a:lnTo>
                <a:lnTo>
                  <a:pt x="26328" y="28209"/>
                </a:lnTo>
                <a:lnTo>
                  <a:pt x="28208" y="28209"/>
                </a:lnTo>
                <a:lnTo>
                  <a:pt x="29149" y="28021"/>
                </a:lnTo>
                <a:lnTo>
                  <a:pt x="29995" y="27739"/>
                </a:lnTo>
                <a:lnTo>
                  <a:pt x="30841" y="27363"/>
                </a:lnTo>
                <a:lnTo>
                  <a:pt x="31593" y="26987"/>
                </a:lnTo>
                <a:lnTo>
                  <a:pt x="32346" y="26423"/>
                </a:lnTo>
                <a:lnTo>
                  <a:pt x="33004" y="25764"/>
                </a:lnTo>
                <a:lnTo>
                  <a:pt x="33662" y="25012"/>
                </a:lnTo>
                <a:lnTo>
                  <a:pt x="33850" y="24730"/>
                </a:lnTo>
                <a:lnTo>
                  <a:pt x="33850" y="24354"/>
                </a:lnTo>
                <a:lnTo>
                  <a:pt x="33756" y="24072"/>
                </a:lnTo>
                <a:lnTo>
                  <a:pt x="28584" y="13823"/>
                </a:lnTo>
                <a:lnTo>
                  <a:pt x="29243" y="13353"/>
                </a:lnTo>
                <a:lnTo>
                  <a:pt x="29619" y="12789"/>
                </a:lnTo>
                <a:lnTo>
                  <a:pt x="29995" y="12130"/>
                </a:lnTo>
                <a:lnTo>
                  <a:pt x="30089" y="11284"/>
                </a:lnTo>
                <a:lnTo>
                  <a:pt x="29995" y="10908"/>
                </a:lnTo>
                <a:lnTo>
                  <a:pt x="29807" y="10626"/>
                </a:lnTo>
                <a:lnTo>
                  <a:pt x="29525" y="10438"/>
                </a:lnTo>
                <a:lnTo>
                  <a:pt x="29149" y="10344"/>
                </a:lnTo>
                <a:lnTo>
                  <a:pt x="28773" y="10438"/>
                </a:lnTo>
                <a:lnTo>
                  <a:pt x="28490" y="10626"/>
                </a:lnTo>
                <a:lnTo>
                  <a:pt x="28302" y="10908"/>
                </a:lnTo>
                <a:lnTo>
                  <a:pt x="28208" y="11284"/>
                </a:lnTo>
                <a:lnTo>
                  <a:pt x="28114" y="11660"/>
                </a:lnTo>
                <a:lnTo>
                  <a:pt x="27926" y="11942"/>
                </a:lnTo>
                <a:lnTo>
                  <a:pt x="27644" y="12224"/>
                </a:lnTo>
                <a:lnTo>
                  <a:pt x="26892" y="12224"/>
                </a:lnTo>
                <a:lnTo>
                  <a:pt x="26610" y="11942"/>
                </a:lnTo>
                <a:lnTo>
                  <a:pt x="26422" y="11660"/>
                </a:lnTo>
                <a:lnTo>
                  <a:pt x="26328" y="11284"/>
                </a:lnTo>
                <a:lnTo>
                  <a:pt x="26234" y="10908"/>
                </a:lnTo>
                <a:lnTo>
                  <a:pt x="26046" y="10626"/>
                </a:lnTo>
                <a:lnTo>
                  <a:pt x="25764" y="10438"/>
                </a:lnTo>
                <a:lnTo>
                  <a:pt x="25388" y="10344"/>
                </a:lnTo>
                <a:lnTo>
                  <a:pt x="19558" y="10344"/>
                </a:lnTo>
                <a:lnTo>
                  <a:pt x="19276" y="9780"/>
                </a:lnTo>
                <a:lnTo>
                  <a:pt x="18900" y="9309"/>
                </a:lnTo>
                <a:lnTo>
                  <a:pt x="18429" y="8933"/>
                </a:lnTo>
                <a:lnTo>
                  <a:pt x="17865" y="8651"/>
                </a:lnTo>
                <a:lnTo>
                  <a:pt x="17865" y="6959"/>
                </a:lnTo>
                <a:lnTo>
                  <a:pt x="19464" y="5360"/>
                </a:lnTo>
                <a:lnTo>
                  <a:pt x="19652" y="5172"/>
                </a:lnTo>
                <a:lnTo>
                  <a:pt x="19746" y="4890"/>
                </a:lnTo>
                <a:lnTo>
                  <a:pt x="19746" y="4608"/>
                </a:lnTo>
                <a:lnTo>
                  <a:pt x="19652" y="4326"/>
                </a:lnTo>
                <a:lnTo>
                  <a:pt x="17771" y="565"/>
                </a:lnTo>
                <a:lnTo>
                  <a:pt x="17583" y="283"/>
                </a:lnTo>
                <a:lnTo>
                  <a:pt x="17395" y="95"/>
                </a:lnTo>
                <a:lnTo>
                  <a:pt x="172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-167" y="6333133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ABFA32-348F-4FAA-97EC-2E3DEBA1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0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783033" y="742133"/>
            <a:ext cx="8626000" cy="105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1174133" y="1970333"/>
            <a:ext cx="4778000" cy="4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▣"/>
              <a:defRPr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6239864" y="1970333"/>
            <a:ext cx="4778000" cy="4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▣"/>
              <a:defRPr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Google Shape;34;p6"/>
          <p:cNvCxnSpPr/>
          <p:nvPr/>
        </p:nvCxnSpPr>
        <p:spPr>
          <a:xfrm>
            <a:off x="5700800" y="1233747"/>
            <a:ext cx="790400" cy="0"/>
          </a:xfrm>
          <a:prstGeom prst="straightConnector1">
            <a:avLst/>
          </a:prstGeom>
          <a:noFill/>
          <a:ln w="38100" cap="flat" cmpd="thickThin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6"/>
          <p:cNvSpPr/>
          <p:nvPr/>
        </p:nvSpPr>
        <p:spPr>
          <a:xfrm>
            <a:off x="5835952" y="572436"/>
            <a:ext cx="520161" cy="520177"/>
          </a:xfrm>
          <a:custGeom>
            <a:avLst/>
            <a:gdLst/>
            <a:ahLst/>
            <a:cxnLst/>
            <a:rect l="l" t="t" r="r" b="b"/>
            <a:pathLst>
              <a:path w="33850" h="33851" extrusionOk="0">
                <a:moveTo>
                  <a:pt x="16925" y="3104"/>
                </a:moveTo>
                <a:lnTo>
                  <a:pt x="17677" y="4514"/>
                </a:lnTo>
                <a:lnTo>
                  <a:pt x="16925" y="5266"/>
                </a:lnTo>
                <a:lnTo>
                  <a:pt x="16173" y="4514"/>
                </a:lnTo>
                <a:lnTo>
                  <a:pt x="16925" y="3104"/>
                </a:lnTo>
                <a:close/>
                <a:moveTo>
                  <a:pt x="16925" y="10344"/>
                </a:moveTo>
                <a:lnTo>
                  <a:pt x="17301" y="10438"/>
                </a:lnTo>
                <a:lnTo>
                  <a:pt x="17583" y="10626"/>
                </a:lnTo>
                <a:lnTo>
                  <a:pt x="17771" y="10908"/>
                </a:lnTo>
                <a:lnTo>
                  <a:pt x="17865" y="11284"/>
                </a:lnTo>
                <a:lnTo>
                  <a:pt x="17771" y="11660"/>
                </a:lnTo>
                <a:lnTo>
                  <a:pt x="17583" y="11942"/>
                </a:lnTo>
                <a:lnTo>
                  <a:pt x="17301" y="12224"/>
                </a:lnTo>
                <a:lnTo>
                  <a:pt x="16549" y="12224"/>
                </a:lnTo>
                <a:lnTo>
                  <a:pt x="16267" y="11942"/>
                </a:lnTo>
                <a:lnTo>
                  <a:pt x="16079" y="11660"/>
                </a:lnTo>
                <a:lnTo>
                  <a:pt x="15985" y="11284"/>
                </a:lnTo>
                <a:lnTo>
                  <a:pt x="16079" y="10908"/>
                </a:lnTo>
                <a:lnTo>
                  <a:pt x="16267" y="10626"/>
                </a:lnTo>
                <a:lnTo>
                  <a:pt x="16549" y="10438"/>
                </a:lnTo>
                <a:lnTo>
                  <a:pt x="16925" y="10344"/>
                </a:lnTo>
                <a:close/>
                <a:moveTo>
                  <a:pt x="6582" y="15327"/>
                </a:moveTo>
                <a:lnTo>
                  <a:pt x="10719" y="23508"/>
                </a:lnTo>
                <a:lnTo>
                  <a:pt x="2445" y="23508"/>
                </a:lnTo>
                <a:lnTo>
                  <a:pt x="6582" y="15327"/>
                </a:lnTo>
                <a:close/>
                <a:moveTo>
                  <a:pt x="27268" y="15327"/>
                </a:moveTo>
                <a:lnTo>
                  <a:pt x="31405" y="23508"/>
                </a:lnTo>
                <a:lnTo>
                  <a:pt x="23131" y="23508"/>
                </a:lnTo>
                <a:lnTo>
                  <a:pt x="27268" y="15327"/>
                </a:lnTo>
                <a:close/>
                <a:moveTo>
                  <a:pt x="9779" y="25388"/>
                </a:moveTo>
                <a:lnTo>
                  <a:pt x="9027" y="25858"/>
                </a:lnTo>
                <a:lnTo>
                  <a:pt x="8274" y="26140"/>
                </a:lnTo>
                <a:lnTo>
                  <a:pt x="7428" y="26328"/>
                </a:lnTo>
                <a:lnTo>
                  <a:pt x="5736" y="26328"/>
                </a:lnTo>
                <a:lnTo>
                  <a:pt x="4890" y="26140"/>
                </a:lnTo>
                <a:lnTo>
                  <a:pt x="4043" y="25858"/>
                </a:lnTo>
                <a:lnTo>
                  <a:pt x="3291" y="25388"/>
                </a:lnTo>
                <a:close/>
                <a:moveTo>
                  <a:pt x="30465" y="25388"/>
                </a:moveTo>
                <a:lnTo>
                  <a:pt x="29713" y="25858"/>
                </a:lnTo>
                <a:lnTo>
                  <a:pt x="28961" y="26140"/>
                </a:lnTo>
                <a:lnTo>
                  <a:pt x="28114" y="26328"/>
                </a:lnTo>
                <a:lnTo>
                  <a:pt x="26422" y="26328"/>
                </a:lnTo>
                <a:lnTo>
                  <a:pt x="25576" y="26140"/>
                </a:lnTo>
                <a:lnTo>
                  <a:pt x="24729" y="25858"/>
                </a:lnTo>
                <a:lnTo>
                  <a:pt x="23977" y="25388"/>
                </a:lnTo>
                <a:close/>
                <a:moveTo>
                  <a:pt x="19370" y="31030"/>
                </a:moveTo>
                <a:lnTo>
                  <a:pt x="20310" y="31970"/>
                </a:lnTo>
                <a:lnTo>
                  <a:pt x="13540" y="31970"/>
                </a:lnTo>
                <a:lnTo>
                  <a:pt x="14480" y="31030"/>
                </a:lnTo>
                <a:close/>
                <a:moveTo>
                  <a:pt x="16643" y="1"/>
                </a:moveTo>
                <a:lnTo>
                  <a:pt x="16455" y="95"/>
                </a:lnTo>
                <a:lnTo>
                  <a:pt x="16267" y="283"/>
                </a:lnTo>
                <a:lnTo>
                  <a:pt x="16079" y="565"/>
                </a:lnTo>
                <a:lnTo>
                  <a:pt x="14198" y="4326"/>
                </a:lnTo>
                <a:lnTo>
                  <a:pt x="14104" y="4608"/>
                </a:lnTo>
                <a:lnTo>
                  <a:pt x="14104" y="4890"/>
                </a:lnTo>
                <a:lnTo>
                  <a:pt x="14198" y="5172"/>
                </a:lnTo>
                <a:lnTo>
                  <a:pt x="14386" y="5360"/>
                </a:lnTo>
                <a:lnTo>
                  <a:pt x="15985" y="6959"/>
                </a:lnTo>
                <a:lnTo>
                  <a:pt x="15985" y="8651"/>
                </a:lnTo>
                <a:lnTo>
                  <a:pt x="15421" y="8933"/>
                </a:lnTo>
                <a:lnTo>
                  <a:pt x="14950" y="9309"/>
                </a:lnTo>
                <a:lnTo>
                  <a:pt x="14574" y="9780"/>
                </a:lnTo>
                <a:lnTo>
                  <a:pt x="14292" y="10344"/>
                </a:lnTo>
                <a:lnTo>
                  <a:pt x="8463" y="10344"/>
                </a:lnTo>
                <a:lnTo>
                  <a:pt x="8086" y="10438"/>
                </a:lnTo>
                <a:lnTo>
                  <a:pt x="7804" y="10626"/>
                </a:lnTo>
                <a:lnTo>
                  <a:pt x="7616" y="10908"/>
                </a:lnTo>
                <a:lnTo>
                  <a:pt x="7522" y="11284"/>
                </a:lnTo>
                <a:lnTo>
                  <a:pt x="7428" y="11660"/>
                </a:lnTo>
                <a:lnTo>
                  <a:pt x="7240" y="11942"/>
                </a:lnTo>
                <a:lnTo>
                  <a:pt x="6958" y="12224"/>
                </a:lnTo>
                <a:lnTo>
                  <a:pt x="6206" y="12224"/>
                </a:lnTo>
                <a:lnTo>
                  <a:pt x="5924" y="11942"/>
                </a:lnTo>
                <a:lnTo>
                  <a:pt x="5736" y="11660"/>
                </a:lnTo>
                <a:lnTo>
                  <a:pt x="5642" y="11284"/>
                </a:lnTo>
                <a:lnTo>
                  <a:pt x="5548" y="10908"/>
                </a:lnTo>
                <a:lnTo>
                  <a:pt x="5360" y="10626"/>
                </a:lnTo>
                <a:lnTo>
                  <a:pt x="5078" y="10438"/>
                </a:lnTo>
                <a:lnTo>
                  <a:pt x="4701" y="10344"/>
                </a:lnTo>
                <a:lnTo>
                  <a:pt x="4325" y="10438"/>
                </a:lnTo>
                <a:lnTo>
                  <a:pt x="4043" y="10626"/>
                </a:lnTo>
                <a:lnTo>
                  <a:pt x="3855" y="10908"/>
                </a:lnTo>
                <a:lnTo>
                  <a:pt x="3761" y="11284"/>
                </a:lnTo>
                <a:lnTo>
                  <a:pt x="3855" y="12036"/>
                </a:lnTo>
                <a:lnTo>
                  <a:pt x="4137" y="12789"/>
                </a:lnTo>
                <a:lnTo>
                  <a:pt x="4607" y="13353"/>
                </a:lnTo>
                <a:lnTo>
                  <a:pt x="5172" y="13823"/>
                </a:lnTo>
                <a:lnTo>
                  <a:pt x="94" y="24072"/>
                </a:lnTo>
                <a:lnTo>
                  <a:pt x="0" y="24260"/>
                </a:lnTo>
                <a:lnTo>
                  <a:pt x="0" y="24542"/>
                </a:lnTo>
                <a:lnTo>
                  <a:pt x="94" y="24824"/>
                </a:lnTo>
                <a:lnTo>
                  <a:pt x="188" y="25012"/>
                </a:lnTo>
                <a:lnTo>
                  <a:pt x="752" y="25764"/>
                </a:lnTo>
                <a:lnTo>
                  <a:pt x="1505" y="26423"/>
                </a:lnTo>
                <a:lnTo>
                  <a:pt x="2163" y="26987"/>
                </a:lnTo>
                <a:lnTo>
                  <a:pt x="3009" y="27363"/>
                </a:lnTo>
                <a:lnTo>
                  <a:pt x="3855" y="27739"/>
                </a:lnTo>
                <a:lnTo>
                  <a:pt x="4701" y="28021"/>
                </a:lnTo>
                <a:lnTo>
                  <a:pt x="5642" y="28209"/>
                </a:lnTo>
                <a:lnTo>
                  <a:pt x="7522" y="28209"/>
                </a:lnTo>
                <a:lnTo>
                  <a:pt x="8463" y="28021"/>
                </a:lnTo>
                <a:lnTo>
                  <a:pt x="9309" y="27739"/>
                </a:lnTo>
                <a:lnTo>
                  <a:pt x="10155" y="27363"/>
                </a:lnTo>
                <a:lnTo>
                  <a:pt x="10907" y="26987"/>
                </a:lnTo>
                <a:lnTo>
                  <a:pt x="11659" y="26423"/>
                </a:lnTo>
                <a:lnTo>
                  <a:pt x="12318" y="25764"/>
                </a:lnTo>
                <a:lnTo>
                  <a:pt x="12976" y="25012"/>
                </a:lnTo>
                <a:lnTo>
                  <a:pt x="13070" y="24824"/>
                </a:lnTo>
                <a:lnTo>
                  <a:pt x="13164" y="24542"/>
                </a:lnTo>
                <a:lnTo>
                  <a:pt x="13164" y="24260"/>
                </a:lnTo>
                <a:lnTo>
                  <a:pt x="13070" y="24072"/>
                </a:lnTo>
                <a:lnTo>
                  <a:pt x="7898" y="13823"/>
                </a:lnTo>
                <a:lnTo>
                  <a:pt x="8369" y="13541"/>
                </a:lnTo>
                <a:lnTo>
                  <a:pt x="8745" y="13165"/>
                </a:lnTo>
                <a:lnTo>
                  <a:pt x="9027" y="12694"/>
                </a:lnTo>
                <a:lnTo>
                  <a:pt x="9215" y="12224"/>
                </a:lnTo>
                <a:lnTo>
                  <a:pt x="14292" y="12224"/>
                </a:lnTo>
                <a:lnTo>
                  <a:pt x="14574" y="12789"/>
                </a:lnTo>
                <a:lnTo>
                  <a:pt x="14950" y="13259"/>
                </a:lnTo>
                <a:lnTo>
                  <a:pt x="15421" y="13729"/>
                </a:lnTo>
                <a:lnTo>
                  <a:pt x="15985" y="14011"/>
                </a:lnTo>
                <a:lnTo>
                  <a:pt x="15985" y="29149"/>
                </a:lnTo>
                <a:lnTo>
                  <a:pt x="14104" y="29149"/>
                </a:lnTo>
                <a:lnTo>
                  <a:pt x="13728" y="29243"/>
                </a:lnTo>
                <a:lnTo>
                  <a:pt x="13446" y="29431"/>
                </a:lnTo>
                <a:lnTo>
                  <a:pt x="10625" y="32252"/>
                </a:lnTo>
                <a:lnTo>
                  <a:pt x="10437" y="32534"/>
                </a:lnTo>
                <a:lnTo>
                  <a:pt x="10343" y="32722"/>
                </a:lnTo>
                <a:lnTo>
                  <a:pt x="10343" y="33004"/>
                </a:lnTo>
                <a:lnTo>
                  <a:pt x="10437" y="33287"/>
                </a:lnTo>
                <a:lnTo>
                  <a:pt x="10531" y="33569"/>
                </a:lnTo>
                <a:lnTo>
                  <a:pt x="10719" y="33757"/>
                </a:lnTo>
                <a:lnTo>
                  <a:pt x="11001" y="33851"/>
                </a:lnTo>
                <a:lnTo>
                  <a:pt x="22849" y="33851"/>
                </a:lnTo>
                <a:lnTo>
                  <a:pt x="23037" y="33757"/>
                </a:lnTo>
                <a:lnTo>
                  <a:pt x="23319" y="33569"/>
                </a:lnTo>
                <a:lnTo>
                  <a:pt x="23413" y="33287"/>
                </a:lnTo>
                <a:lnTo>
                  <a:pt x="23507" y="33004"/>
                </a:lnTo>
                <a:lnTo>
                  <a:pt x="23507" y="32722"/>
                </a:lnTo>
                <a:lnTo>
                  <a:pt x="23413" y="32534"/>
                </a:lnTo>
                <a:lnTo>
                  <a:pt x="23225" y="32252"/>
                </a:lnTo>
                <a:lnTo>
                  <a:pt x="20404" y="29431"/>
                </a:lnTo>
                <a:lnTo>
                  <a:pt x="20122" y="29243"/>
                </a:lnTo>
                <a:lnTo>
                  <a:pt x="19746" y="29149"/>
                </a:lnTo>
                <a:lnTo>
                  <a:pt x="17865" y="29149"/>
                </a:lnTo>
                <a:lnTo>
                  <a:pt x="17865" y="14011"/>
                </a:lnTo>
                <a:lnTo>
                  <a:pt x="18429" y="13729"/>
                </a:lnTo>
                <a:lnTo>
                  <a:pt x="18900" y="13353"/>
                </a:lnTo>
                <a:lnTo>
                  <a:pt x="19276" y="12789"/>
                </a:lnTo>
                <a:lnTo>
                  <a:pt x="19558" y="12224"/>
                </a:lnTo>
                <a:lnTo>
                  <a:pt x="24635" y="12224"/>
                </a:lnTo>
                <a:lnTo>
                  <a:pt x="24823" y="12694"/>
                </a:lnTo>
                <a:lnTo>
                  <a:pt x="25105" y="13165"/>
                </a:lnTo>
                <a:lnTo>
                  <a:pt x="25482" y="13541"/>
                </a:lnTo>
                <a:lnTo>
                  <a:pt x="25952" y="13823"/>
                </a:lnTo>
                <a:lnTo>
                  <a:pt x="20780" y="24072"/>
                </a:lnTo>
                <a:lnTo>
                  <a:pt x="20686" y="24260"/>
                </a:lnTo>
                <a:lnTo>
                  <a:pt x="20686" y="24542"/>
                </a:lnTo>
                <a:lnTo>
                  <a:pt x="20780" y="24824"/>
                </a:lnTo>
                <a:lnTo>
                  <a:pt x="20874" y="25012"/>
                </a:lnTo>
                <a:lnTo>
                  <a:pt x="21438" y="25764"/>
                </a:lnTo>
                <a:lnTo>
                  <a:pt x="22191" y="26423"/>
                </a:lnTo>
                <a:lnTo>
                  <a:pt x="22849" y="26987"/>
                </a:lnTo>
                <a:lnTo>
                  <a:pt x="23695" y="27363"/>
                </a:lnTo>
                <a:lnTo>
                  <a:pt x="24541" y="27739"/>
                </a:lnTo>
                <a:lnTo>
                  <a:pt x="25388" y="28021"/>
                </a:lnTo>
                <a:lnTo>
                  <a:pt x="26328" y="28209"/>
                </a:lnTo>
                <a:lnTo>
                  <a:pt x="28208" y="28209"/>
                </a:lnTo>
                <a:lnTo>
                  <a:pt x="29149" y="28021"/>
                </a:lnTo>
                <a:lnTo>
                  <a:pt x="29995" y="27739"/>
                </a:lnTo>
                <a:lnTo>
                  <a:pt x="30841" y="27363"/>
                </a:lnTo>
                <a:lnTo>
                  <a:pt x="31593" y="26987"/>
                </a:lnTo>
                <a:lnTo>
                  <a:pt x="32346" y="26423"/>
                </a:lnTo>
                <a:lnTo>
                  <a:pt x="33004" y="25764"/>
                </a:lnTo>
                <a:lnTo>
                  <a:pt x="33662" y="25012"/>
                </a:lnTo>
                <a:lnTo>
                  <a:pt x="33850" y="24730"/>
                </a:lnTo>
                <a:lnTo>
                  <a:pt x="33850" y="24354"/>
                </a:lnTo>
                <a:lnTo>
                  <a:pt x="33756" y="24072"/>
                </a:lnTo>
                <a:lnTo>
                  <a:pt x="28584" y="13823"/>
                </a:lnTo>
                <a:lnTo>
                  <a:pt x="29243" y="13353"/>
                </a:lnTo>
                <a:lnTo>
                  <a:pt x="29619" y="12789"/>
                </a:lnTo>
                <a:lnTo>
                  <a:pt x="29995" y="12130"/>
                </a:lnTo>
                <a:lnTo>
                  <a:pt x="30089" y="11284"/>
                </a:lnTo>
                <a:lnTo>
                  <a:pt x="29995" y="10908"/>
                </a:lnTo>
                <a:lnTo>
                  <a:pt x="29807" y="10626"/>
                </a:lnTo>
                <a:lnTo>
                  <a:pt x="29525" y="10438"/>
                </a:lnTo>
                <a:lnTo>
                  <a:pt x="29149" y="10344"/>
                </a:lnTo>
                <a:lnTo>
                  <a:pt x="28773" y="10438"/>
                </a:lnTo>
                <a:lnTo>
                  <a:pt x="28490" y="10626"/>
                </a:lnTo>
                <a:lnTo>
                  <a:pt x="28302" y="10908"/>
                </a:lnTo>
                <a:lnTo>
                  <a:pt x="28208" y="11284"/>
                </a:lnTo>
                <a:lnTo>
                  <a:pt x="28114" y="11660"/>
                </a:lnTo>
                <a:lnTo>
                  <a:pt x="27926" y="11942"/>
                </a:lnTo>
                <a:lnTo>
                  <a:pt x="27644" y="12224"/>
                </a:lnTo>
                <a:lnTo>
                  <a:pt x="26892" y="12224"/>
                </a:lnTo>
                <a:lnTo>
                  <a:pt x="26610" y="11942"/>
                </a:lnTo>
                <a:lnTo>
                  <a:pt x="26422" y="11660"/>
                </a:lnTo>
                <a:lnTo>
                  <a:pt x="26328" y="11284"/>
                </a:lnTo>
                <a:lnTo>
                  <a:pt x="26234" y="10908"/>
                </a:lnTo>
                <a:lnTo>
                  <a:pt x="26046" y="10626"/>
                </a:lnTo>
                <a:lnTo>
                  <a:pt x="25764" y="10438"/>
                </a:lnTo>
                <a:lnTo>
                  <a:pt x="25388" y="10344"/>
                </a:lnTo>
                <a:lnTo>
                  <a:pt x="19558" y="10344"/>
                </a:lnTo>
                <a:lnTo>
                  <a:pt x="19276" y="9780"/>
                </a:lnTo>
                <a:lnTo>
                  <a:pt x="18900" y="9309"/>
                </a:lnTo>
                <a:lnTo>
                  <a:pt x="18429" y="8933"/>
                </a:lnTo>
                <a:lnTo>
                  <a:pt x="17865" y="8651"/>
                </a:lnTo>
                <a:lnTo>
                  <a:pt x="17865" y="6959"/>
                </a:lnTo>
                <a:lnTo>
                  <a:pt x="19464" y="5360"/>
                </a:lnTo>
                <a:lnTo>
                  <a:pt x="19652" y="5172"/>
                </a:lnTo>
                <a:lnTo>
                  <a:pt x="19746" y="4890"/>
                </a:lnTo>
                <a:lnTo>
                  <a:pt x="19746" y="4608"/>
                </a:lnTo>
                <a:lnTo>
                  <a:pt x="19652" y="4326"/>
                </a:lnTo>
                <a:lnTo>
                  <a:pt x="17771" y="565"/>
                </a:lnTo>
                <a:lnTo>
                  <a:pt x="17583" y="283"/>
                </a:lnTo>
                <a:lnTo>
                  <a:pt x="17395" y="95"/>
                </a:lnTo>
                <a:lnTo>
                  <a:pt x="172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-167" y="6333133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ABFA32-348F-4FAA-97EC-2E3DEBA1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8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783033" y="742133"/>
            <a:ext cx="8626000" cy="105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088600" y="2123133"/>
            <a:ext cx="3200400" cy="444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▣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453009" y="2123133"/>
            <a:ext cx="3200400" cy="444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▣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7817419" y="2123133"/>
            <a:ext cx="3200400" cy="444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▣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Google Shape;42;p7"/>
          <p:cNvCxnSpPr/>
          <p:nvPr/>
        </p:nvCxnSpPr>
        <p:spPr>
          <a:xfrm>
            <a:off x="5700800" y="1233747"/>
            <a:ext cx="790400" cy="0"/>
          </a:xfrm>
          <a:prstGeom prst="straightConnector1">
            <a:avLst/>
          </a:prstGeom>
          <a:noFill/>
          <a:ln w="38100" cap="flat" cmpd="thickThin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;p7"/>
          <p:cNvSpPr/>
          <p:nvPr/>
        </p:nvSpPr>
        <p:spPr>
          <a:xfrm>
            <a:off x="5835952" y="572436"/>
            <a:ext cx="520161" cy="520177"/>
          </a:xfrm>
          <a:custGeom>
            <a:avLst/>
            <a:gdLst/>
            <a:ahLst/>
            <a:cxnLst/>
            <a:rect l="l" t="t" r="r" b="b"/>
            <a:pathLst>
              <a:path w="33850" h="33851" extrusionOk="0">
                <a:moveTo>
                  <a:pt x="16925" y="3104"/>
                </a:moveTo>
                <a:lnTo>
                  <a:pt x="17677" y="4514"/>
                </a:lnTo>
                <a:lnTo>
                  <a:pt x="16925" y="5266"/>
                </a:lnTo>
                <a:lnTo>
                  <a:pt x="16173" y="4514"/>
                </a:lnTo>
                <a:lnTo>
                  <a:pt x="16925" y="3104"/>
                </a:lnTo>
                <a:close/>
                <a:moveTo>
                  <a:pt x="16925" y="10344"/>
                </a:moveTo>
                <a:lnTo>
                  <a:pt x="17301" y="10438"/>
                </a:lnTo>
                <a:lnTo>
                  <a:pt x="17583" y="10626"/>
                </a:lnTo>
                <a:lnTo>
                  <a:pt x="17771" y="10908"/>
                </a:lnTo>
                <a:lnTo>
                  <a:pt x="17865" y="11284"/>
                </a:lnTo>
                <a:lnTo>
                  <a:pt x="17771" y="11660"/>
                </a:lnTo>
                <a:lnTo>
                  <a:pt x="17583" y="11942"/>
                </a:lnTo>
                <a:lnTo>
                  <a:pt x="17301" y="12224"/>
                </a:lnTo>
                <a:lnTo>
                  <a:pt x="16549" y="12224"/>
                </a:lnTo>
                <a:lnTo>
                  <a:pt x="16267" y="11942"/>
                </a:lnTo>
                <a:lnTo>
                  <a:pt x="16079" y="11660"/>
                </a:lnTo>
                <a:lnTo>
                  <a:pt x="15985" y="11284"/>
                </a:lnTo>
                <a:lnTo>
                  <a:pt x="16079" y="10908"/>
                </a:lnTo>
                <a:lnTo>
                  <a:pt x="16267" y="10626"/>
                </a:lnTo>
                <a:lnTo>
                  <a:pt x="16549" y="10438"/>
                </a:lnTo>
                <a:lnTo>
                  <a:pt x="16925" y="10344"/>
                </a:lnTo>
                <a:close/>
                <a:moveTo>
                  <a:pt x="6582" y="15327"/>
                </a:moveTo>
                <a:lnTo>
                  <a:pt x="10719" y="23508"/>
                </a:lnTo>
                <a:lnTo>
                  <a:pt x="2445" y="23508"/>
                </a:lnTo>
                <a:lnTo>
                  <a:pt x="6582" y="15327"/>
                </a:lnTo>
                <a:close/>
                <a:moveTo>
                  <a:pt x="27268" y="15327"/>
                </a:moveTo>
                <a:lnTo>
                  <a:pt x="31405" y="23508"/>
                </a:lnTo>
                <a:lnTo>
                  <a:pt x="23131" y="23508"/>
                </a:lnTo>
                <a:lnTo>
                  <a:pt x="27268" y="15327"/>
                </a:lnTo>
                <a:close/>
                <a:moveTo>
                  <a:pt x="9779" y="25388"/>
                </a:moveTo>
                <a:lnTo>
                  <a:pt x="9027" y="25858"/>
                </a:lnTo>
                <a:lnTo>
                  <a:pt x="8274" y="26140"/>
                </a:lnTo>
                <a:lnTo>
                  <a:pt x="7428" y="26328"/>
                </a:lnTo>
                <a:lnTo>
                  <a:pt x="5736" y="26328"/>
                </a:lnTo>
                <a:lnTo>
                  <a:pt x="4890" y="26140"/>
                </a:lnTo>
                <a:lnTo>
                  <a:pt x="4043" y="25858"/>
                </a:lnTo>
                <a:lnTo>
                  <a:pt x="3291" y="25388"/>
                </a:lnTo>
                <a:close/>
                <a:moveTo>
                  <a:pt x="30465" y="25388"/>
                </a:moveTo>
                <a:lnTo>
                  <a:pt x="29713" y="25858"/>
                </a:lnTo>
                <a:lnTo>
                  <a:pt x="28961" y="26140"/>
                </a:lnTo>
                <a:lnTo>
                  <a:pt x="28114" y="26328"/>
                </a:lnTo>
                <a:lnTo>
                  <a:pt x="26422" y="26328"/>
                </a:lnTo>
                <a:lnTo>
                  <a:pt x="25576" y="26140"/>
                </a:lnTo>
                <a:lnTo>
                  <a:pt x="24729" y="25858"/>
                </a:lnTo>
                <a:lnTo>
                  <a:pt x="23977" y="25388"/>
                </a:lnTo>
                <a:close/>
                <a:moveTo>
                  <a:pt x="19370" y="31030"/>
                </a:moveTo>
                <a:lnTo>
                  <a:pt x="20310" y="31970"/>
                </a:lnTo>
                <a:lnTo>
                  <a:pt x="13540" y="31970"/>
                </a:lnTo>
                <a:lnTo>
                  <a:pt x="14480" y="31030"/>
                </a:lnTo>
                <a:close/>
                <a:moveTo>
                  <a:pt x="16643" y="1"/>
                </a:moveTo>
                <a:lnTo>
                  <a:pt x="16455" y="95"/>
                </a:lnTo>
                <a:lnTo>
                  <a:pt x="16267" y="283"/>
                </a:lnTo>
                <a:lnTo>
                  <a:pt x="16079" y="565"/>
                </a:lnTo>
                <a:lnTo>
                  <a:pt x="14198" y="4326"/>
                </a:lnTo>
                <a:lnTo>
                  <a:pt x="14104" y="4608"/>
                </a:lnTo>
                <a:lnTo>
                  <a:pt x="14104" y="4890"/>
                </a:lnTo>
                <a:lnTo>
                  <a:pt x="14198" y="5172"/>
                </a:lnTo>
                <a:lnTo>
                  <a:pt x="14386" y="5360"/>
                </a:lnTo>
                <a:lnTo>
                  <a:pt x="15985" y="6959"/>
                </a:lnTo>
                <a:lnTo>
                  <a:pt x="15985" y="8651"/>
                </a:lnTo>
                <a:lnTo>
                  <a:pt x="15421" y="8933"/>
                </a:lnTo>
                <a:lnTo>
                  <a:pt x="14950" y="9309"/>
                </a:lnTo>
                <a:lnTo>
                  <a:pt x="14574" y="9780"/>
                </a:lnTo>
                <a:lnTo>
                  <a:pt x="14292" y="10344"/>
                </a:lnTo>
                <a:lnTo>
                  <a:pt x="8463" y="10344"/>
                </a:lnTo>
                <a:lnTo>
                  <a:pt x="8086" y="10438"/>
                </a:lnTo>
                <a:lnTo>
                  <a:pt x="7804" y="10626"/>
                </a:lnTo>
                <a:lnTo>
                  <a:pt x="7616" y="10908"/>
                </a:lnTo>
                <a:lnTo>
                  <a:pt x="7522" y="11284"/>
                </a:lnTo>
                <a:lnTo>
                  <a:pt x="7428" y="11660"/>
                </a:lnTo>
                <a:lnTo>
                  <a:pt x="7240" y="11942"/>
                </a:lnTo>
                <a:lnTo>
                  <a:pt x="6958" y="12224"/>
                </a:lnTo>
                <a:lnTo>
                  <a:pt x="6206" y="12224"/>
                </a:lnTo>
                <a:lnTo>
                  <a:pt x="5924" y="11942"/>
                </a:lnTo>
                <a:lnTo>
                  <a:pt x="5736" y="11660"/>
                </a:lnTo>
                <a:lnTo>
                  <a:pt x="5642" y="11284"/>
                </a:lnTo>
                <a:lnTo>
                  <a:pt x="5548" y="10908"/>
                </a:lnTo>
                <a:lnTo>
                  <a:pt x="5360" y="10626"/>
                </a:lnTo>
                <a:lnTo>
                  <a:pt x="5078" y="10438"/>
                </a:lnTo>
                <a:lnTo>
                  <a:pt x="4701" y="10344"/>
                </a:lnTo>
                <a:lnTo>
                  <a:pt x="4325" y="10438"/>
                </a:lnTo>
                <a:lnTo>
                  <a:pt x="4043" y="10626"/>
                </a:lnTo>
                <a:lnTo>
                  <a:pt x="3855" y="10908"/>
                </a:lnTo>
                <a:lnTo>
                  <a:pt x="3761" y="11284"/>
                </a:lnTo>
                <a:lnTo>
                  <a:pt x="3855" y="12036"/>
                </a:lnTo>
                <a:lnTo>
                  <a:pt x="4137" y="12789"/>
                </a:lnTo>
                <a:lnTo>
                  <a:pt x="4607" y="13353"/>
                </a:lnTo>
                <a:lnTo>
                  <a:pt x="5172" y="13823"/>
                </a:lnTo>
                <a:lnTo>
                  <a:pt x="94" y="24072"/>
                </a:lnTo>
                <a:lnTo>
                  <a:pt x="0" y="24260"/>
                </a:lnTo>
                <a:lnTo>
                  <a:pt x="0" y="24542"/>
                </a:lnTo>
                <a:lnTo>
                  <a:pt x="94" y="24824"/>
                </a:lnTo>
                <a:lnTo>
                  <a:pt x="188" y="25012"/>
                </a:lnTo>
                <a:lnTo>
                  <a:pt x="752" y="25764"/>
                </a:lnTo>
                <a:lnTo>
                  <a:pt x="1505" y="26423"/>
                </a:lnTo>
                <a:lnTo>
                  <a:pt x="2163" y="26987"/>
                </a:lnTo>
                <a:lnTo>
                  <a:pt x="3009" y="27363"/>
                </a:lnTo>
                <a:lnTo>
                  <a:pt x="3855" y="27739"/>
                </a:lnTo>
                <a:lnTo>
                  <a:pt x="4701" y="28021"/>
                </a:lnTo>
                <a:lnTo>
                  <a:pt x="5642" y="28209"/>
                </a:lnTo>
                <a:lnTo>
                  <a:pt x="7522" y="28209"/>
                </a:lnTo>
                <a:lnTo>
                  <a:pt x="8463" y="28021"/>
                </a:lnTo>
                <a:lnTo>
                  <a:pt x="9309" y="27739"/>
                </a:lnTo>
                <a:lnTo>
                  <a:pt x="10155" y="27363"/>
                </a:lnTo>
                <a:lnTo>
                  <a:pt x="10907" y="26987"/>
                </a:lnTo>
                <a:lnTo>
                  <a:pt x="11659" y="26423"/>
                </a:lnTo>
                <a:lnTo>
                  <a:pt x="12318" y="25764"/>
                </a:lnTo>
                <a:lnTo>
                  <a:pt x="12976" y="25012"/>
                </a:lnTo>
                <a:lnTo>
                  <a:pt x="13070" y="24824"/>
                </a:lnTo>
                <a:lnTo>
                  <a:pt x="13164" y="24542"/>
                </a:lnTo>
                <a:lnTo>
                  <a:pt x="13164" y="24260"/>
                </a:lnTo>
                <a:lnTo>
                  <a:pt x="13070" y="24072"/>
                </a:lnTo>
                <a:lnTo>
                  <a:pt x="7898" y="13823"/>
                </a:lnTo>
                <a:lnTo>
                  <a:pt x="8369" y="13541"/>
                </a:lnTo>
                <a:lnTo>
                  <a:pt x="8745" y="13165"/>
                </a:lnTo>
                <a:lnTo>
                  <a:pt x="9027" y="12694"/>
                </a:lnTo>
                <a:lnTo>
                  <a:pt x="9215" y="12224"/>
                </a:lnTo>
                <a:lnTo>
                  <a:pt x="14292" y="12224"/>
                </a:lnTo>
                <a:lnTo>
                  <a:pt x="14574" y="12789"/>
                </a:lnTo>
                <a:lnTo>
                  <a:pt x="14950" y="13259"/>
                </a:lnTo>
                <a:lnTo>
                  <a:pt x="15421" y="13729"/>
                </a:lnTo>
                <a:lnTo>
                  <a:pt x="15985" y="14011"/>
                </a:lnTo>
                <a:lnTo>
                  <a:pt x="15985" y="29149"/>
                </a:lnTo>
                <a:lnTo>
                  <a:pt x="14104" y="29149"/>
                </a:lnTo>
                <a:lnTo>
                  <a:pt x="13728" y="29243"/>
                </a:lnTo>
                <a:lnTo>
                  <a:pt x="13446" y="29431"/>
                </a:lnTo>
                <a:lnTo>
                  <a:pt x="10625" y="32252"/>
                </a:lnTo>
                <a:lnTo>
                  <a:pt x="10437" y="32534"/>
                </a:lnTo>
                <a:lnTo>
                  <a:pt x="10343" y="32722"/>
                </a:lnTo>
                <a:lnTo>
                  <a:pt x="10343" y="33004"/>
                </a:lnTo>
                <a:lnTo>
                  <a:pt x="10437" y="33287"/>
                </a:lnTo>
                <a:lnTo>
                  <a:pt x="10531" y="33569"/>
                </a:lnTo>
                <a:lnTo>
                  <a:pt x="10719" y="33757"/>
                </a:lnTo>
                <a:lnTo>
                  <a:pt x="11001" y="33851"/>
                </a:lnTo>
                <a:lnTo>
                  <a:pt x="22849" y="33851"/>
                </a:lnTo>
                <a:lnTo>
                  <a:pt x="23037" y="33757"/>
                </a:lnTo>
                <a:lnTo>
                  <a:pt x="23319" y="33569"/>
                </a:lnTo>
                <a:lnTo>
                  <a:pt x="23413" y="33287"/>
                </a:lnTo>
                <a:lnTo>
                  <a:pt x="23507" y="33004"/>
                </a:lnTo>
                <a:lnTo>
                  <a:pt x="23507" y="32722"/>
                </a:lnTo>
                <a:lnTo>
                  <a:pt x="23413" y="32534"/>
                </a:lnTo>
                <a:lnTo>
                  <a:pt x="23225" y="32252"/>
                </a:lnTo>
                <a:lnTo>
                  <a:pt x="20404" y="29431"/>
                </a:lnTo>
                <a:lnTo>
                  <a:pt x="20122" y="29243"/>
                </a:lnTo>
                <a:lnTo>
                  <a:pt x="19746" y="29149"/>
                </a:lnTo>
                <a:lnTo>
                  <a:pt x="17865" y="29149"/>
                </a:lnTo>
                <a:lnTo>
                  <a:pt x="17865" y="14011"/>
                </a:lnTo>
                <a:lnTo>
                  <a:pt x="18429" y="13729"/>
                </a:lnTo>
                <a:lnTo>
                  <a:pt x="18900" y="13353"/>
                </a:lnTo>
                <a:lnTo>
                  <a:pt x="19276" y="12789"/>
                </a:lnTo>
                <a:lnTo>
                  <a:pt x="19558" y="12224"/>
                </a:lnTo>
                <a:lnTo>
                  <a:pt x="24635" y="12224"/>
                </a:lnTo>
                <a:lnTo>
                  <a:pt x="24823" y="12694"/>
                </a:lnTo>
                <a:lnTo>
                  <a:pt x="25105" y="13165"/>
                </a:lnTo>
                <a:lnTo>
                  <a:pt x="25482" y="13541"/>
                </a:lnTo>
                <a:lnTo>
                  <a:pt x="25952" y="13823"/>
                </a:lnTo>
                <a:lnTo>
                  <a:pt x="20780" y="24072"/>
                </a:lnTo>
                <a:lnTo>
                  <a:pt x="20686" y="24260"/>
                </a:lnTo>
                <a:lnTo>
                  <a:pt x="20686" y="24542"/>
                </a:lnTo>
                <a:lnTo>
                  <a:pt x="20780" y="24824"/>
                </a:lnTo>
                <a:lnTo>
                  <a:pt x="20874" y="25012"/>
                </a:lnTo>
                <a:lnTo>
                  <a:pt x="21438" y="25764"/>
                </a:lnTo>
                <a:lnTo>
                  <a:pt x="22191" y="26423"/>
                </a:lnTo>
                <a:lnTo>
                  <a:pt x="22849" y="26987"/>
                </a:lnTo>
                <a:lnTo>
                  <a:pt x="23695" y="27363"/>
                </a:lnTo>
                <a:lnTo>
                  <a:pt x="24541" y="27739"/>
                </a:lnTo>
                <a:lnTo>
                  <a:pt x="25388" y="28021"/>
                </a:lnTo>
                <a:lnTo>
                  <a:pt x="26328" y="28209"/>
                </a:lnTo>
                <a:lnTo>
                  <a:pt x="28208" y="28209"/>
                </a:lnTo>
                <a:lnTo>
                  <a:pt x="29149" y="28021"/>
                </a:lnTo>
                <a:lnTo>
                  <a:pt x="29995" y="27739"/>
                </a:lnTo>
                <a:lnTo>
                  <a:pt x="30841" y="27363"/>
                </a:lnTo>
                <a:lnTo>
                  <a:pt x="31593" y="26987"/>
                </a:lnTo>
                <a:lnTo>
                  <a:pt x="32346" y="26423"/>
                </a:lnTo>
                <a:lnTo>
                  <a:pt x="33004" y="25764"/>
                </a:lnTo>
                <a:lnTo>
                  <a:pt x="33662" y="25012"/>
                </a:lnTo>
                <a:lnTo>
                  <a:pt x="33850" y="24730"/>
                </a:lnTo>
                <a:lnTo>
                  <a:pt x="33850" y="24354"/>
                </a:lnTo>
                <a:lnTo>
                  <a:pt x="33756" y="24072"/>
                </a:lnTo>
                <a:lnTo>
                  <a:pt x="28584" y="13823"/>
                </a:lnTo>
                <a:lnTo>
                  <a:pt x="29243" y="13353"/>
                </a:lnTo>
                <a:lnTo>
                  <a:pt x="29619" y="12789"/>
                </a:lnTo>
                <a:lnTo>
                  <a:pt x="29995" y="12130"/>
                </a:lnTo>
                <a:lnTo>
                  <a:pt x="30089" y="11284"/>
                </a:lnTo>
                <a:lnTo>
                  <a:pt x="29995" y="10908"/>
                </a:lnTo>
                <a:lnTo>
                  <a:pt x="29807" y="10626"/>
                </a:lnTo>
                <a:lnTo>
                  <a:pt x="29525" y="10438"/>
                </a:lnTo>
                <a:lnTo>
                  <a:pt x="29149" y="10344"/>
                </a:lnTo>
                <a:lnTo>
                  <a:pt x="28773" y="10438"/>
                </a:lnTo>
                <a:lnTo>
                  <a:pt x="28490" y="10626"/>
                </a:lnTo>
                <a:lnTo>
                  <a:pt x="28302" y="10908"/>
                </a:lnTo>
                <a:lnTo>
                  <a:pt x="28208" y="11284"/>
                </a:lnTo>
                <a:lnTo>
                  <a:pt x="28114" y="11660"/>
                </a:lnTo>
                <a:lnTo>
                  <a:pt x="27926" y="11942"/>
                </a:lnTo>
                <a:lnTo>
                  <a:pt x="27644" y="12224"/>
                </a:lnTo>
                <a:lnTo>
                  <a:pt x="26892" y="12224"/>
                </a:lnTo>
                <a:lnTo>
                  <a:pt x="26610" y="11942"/>
                </a:lnTo>
                <a:lnTo>
                  <a:pt x="26422" y="11660"/>
                </a:lnTo>
                <a:lnTo>
                  <a:pt x="26328" y="11284"/>
                </a:lnTo>
                <a:lnTo>
                  <a:pt x="26234" y="10908"/>
                </a:lnTo>
                <a:lnTo>
                  <a:pt x="26046" y="10626"/>
                </a:lnTo>
                <a:lnTo>
                  <a:pt x="25764" y="10438"/>
                </a:lnTo>
                <a:lnTo>
                  <a:pt x="25388" y="10344"/>
                </a:lnTo>
                <a:lnTo>
                  <a:pt x="19558" y="10344"/>
                </a:lnTo>
                <a:lnTo>
                  <a:pt x="19276" y="9780"/>
                </a:lnTo>
                <a:lnTo>
                  <a:pt x="18900" y="9309"/>
                </a:lnTo>
                <a:lnTo>
                  <a:pt x="18429" y="8933"/>
                </a:lnTo>
                <a:lnTo>
                  <a:pt x="17865" y="8651"/>
                </a:lnTo>
                <a:lnTo>
                  <a:pt x="17865" y="6959"/>
                </a:lnTo>
                <a:lnTo>
                  <a:pt x="19464" y="5360"/>
                </a:lnTo>
                <a:lnTo>
                  <a:pt x="19652" y="5172"/>
                </a:lnTo>
                <a:lnTo>
                  <a:pt x="19746" y="4890"/>
                </a:lnTo>
                <a:lnTo>
                  <a:pt x="19746" y="4608"/>
                </a:lnTo>
                <a:lnTo>
                  <a:pt x="19652" y="4326"/>
                </a:lnTo>
                <a:lnTo>
                  <a:pt x="17771" y="565"/>
                </a:lnTo>
                <a:lnTo>
                  <a:pt x="17583" y="283"/>
                </a:lnTo>
                <a:lnTo>
                  <a:pt x="17395" y="95"/>
                </a:lnTo>
                <a:lnTo>
                  <a:pt x="172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-167" y="6333133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ABFA32-348F-4FAA-97EC-2E3DEBA1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0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783033" y="742133"/>
            <a:ext cx="8626000" cy="105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7" name="Google Shape;47;p8"/>
          <p:cNvCxnSpPr/>
          <p:nvPr/>
        </p:nvCxnSpPr>
        <p:spPr>
          <a:xfrm>
            <a:off x="5700800" y="1233747"/>
            <a:ext cx="790400" cy="0"/>
          </a:xfrm>
          <a:prstGeom prst="straightConnector1">
            <a:avLst/>
          </a:prstGeom>
          <a:noFill/>
          <a:ln w="38100" cap="flat" cmpd="thickThin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8;p8"/>
          <p:cNvSpPr/>
          <p:nvPr/>
        </p:nvSpPr>
        <p:spPr>
          <a:xfrm>
            <a:off x="5835952" y="572436"/>
            <a:ext cx="520161" cy="520177"/>
          </a:xfrm>
          <a:custGeom>
            <a:avLst/>
            <a:gdLst/>
            <a:ahLst/>
            <a:cxnLst/>
            <a:rect l="l" t="t" r="r" b="b"/>
            <a:pathLst>
              <a:path w="33850" h="33851" extrusionOk="0">
                <a:moveTo>
                  <a:pt x="16925" y="3104"/>
                </a:moveTo>
                <a:lnTo>
                  <a:pt x="17677" y="4514"/>
                </a:lnTo>
                <a:lnTo>
                  <a:pt x="16925" y="5266"/>
                </a:lnTo>
                <a:lnTo>
                  <a:pt x="16173" y="4514"/>
                </a:lnTo>
                <a:lnTo>
                  <a:pt x="16925" y="3104"/>
                </a:lnTo>
                <a:close/>
                <a:moveTo>
                  <a:pt x="16925" y="10344"/>
                </a:moveTo>
                <a:lnTo>
                  <a:pt x="17301" y="10438"/>
                </a:lnTo>
                <a:lnTo>
                  <a:pt x="17583" y="10626"/>
                </a:lnTo>
                <a:lnTo>
                  <a:pt x="17771" y="10908"/>
                </a:lnTo>
                <a:lnTo>
                  <a:pt x="17865" y="11284"/>
                </a:lnTo>
                <a:lnTo>
                  <a:pt x="17771" y="11660"/>
                </a:lnTo>
                <a:lnTo>
                  <a:pt x="17583" y="11942"/>
                </a:lnTo>
                <a:lnTo>
                  <a:pt x="17301" y="12224"/>
                </a:lnTo>
                <a:lnTo>
                  <a:pt x="16549" y="12224"/>
                </a:lnTo>
                <a:lnTo>
                  <a:pt x="16267" y="11942"/>
                </a:lnTo>
                <a:lnTo>
                  <a:pt x="16079" y="11660"/>
                </a:lnTo>
                <a:lnTo>
                  <a:pt x="15985" y="11284"/>
                </a:lnTo>
                <a:lnTo>
                  <a:pt x="16079" y="10908"/>
                </a:lnTo>
                <a:lnTo>
                  <a:pt x="16267" y="10626"/>
                </a:lnTo>
                <a:lnTo>
                  <a:pt x="16549" y="10438"/>
                </a:lnTo>
                <a:lnTo>
                  <a:pt x="16925" y="10344"/>
                </a:lnTo>
                <a:close/>
                <a:moveTo>
                  <a:pt x="6582" y="15327"/>
                </a:moveTo>
                <a:lnTo>
                  <a:pt x="10719" y="23508"/>
                </a:lnTo>
                <a:lnTo>
                  <a:pt x="2445" y="23508"/>
                </a:lnTo>
                <a:lnTo>
                  <a:pt x="6582" y="15327"/>
                </a:lnTo>
                <a:close/>
                <a:moveTo>
                  <a:pt x="27268" y="15327"/>
                </a:moveTo>
                <a:lnTo>
                  <a:pt x="31405" y="23508"/>
                </a:lnTo>
                <a:lnTo>
                  <a:pt x="23131" y="23508"/>
                </a:lnTo>
                <a:lnTo>
                  <a:pt x="27268" y="15327"/>
                </a:lnTo>
                <a:close/>
                <a:moveTo>
                  <a:pt x="9779" y="25388"/>
                </a:moveTo>
                <a:lnTo>
                  <a:pt x="9027" y="25858"/>
                </a:lnTo>
                <a:lnTo>
                  <a:pt x="8274" y="26140"/>
                </a:lnTo>
                <a:lnTo>
                  <a:pt x="7428" y="26328"/>
                </a:lnTo>
                <a:lnTo>
                  <a:pt x="5736" y="26328"/>
                </a:lnTo>
                <a:lnTo>
                  <a:pt x="4890" y="26140"/>
                </a:lnTo>
                <a:lnTo>
                  <a:pt x="4043" y="25858"/>
                </a:lnTo>
                <a:lnTo>
                  <a:pt x="3291" y="25388"/>
                </a:lnTo>
                <a:close/>
                <a:moveTo>
                  <a:pt x="30465" y="25388"/>
                </a:moveTo>
                <a:lnTo>
                  <a:pt x="29713" y="25858"/>
                </a:lnTo>
                <a:lnTo>
                  <a:pt x="28961" y="26140"/>
                </a:lnTo>
                <a:lnTo>
                  <a:pt x="28114" y="26328"/>
                </a:lnTo>
                <a:lnTo>
                  <a:pt x="26422" y="26328"/>
                </a:lnTo>
                <a:lnTo>
                  <a:pt x="25576" y="26140"/>
                </a:lnTo>
                <a:lnTo>
                  <a:pt x="24729" y="25858"/>
                </a:lnTo>
                <a:lnTo>
                  <a:pt x="23977" y="25388"/>
                </a:lnTo>
                <a:close/>
                <a:moveTo>
                  <a:pt x="19370" y="31030"/>
                </a:moveTo>
                <a:lnTo>
                  <a:pt x="20310" y="31970"/>
                </a:lnTo>
                <a:lnTo>
                  <a:pt x="13540" y="31970"/>
                </a:lnTo>
                <a:lnTo>
                  <a:pt x="14480" y="31030"/>
                </a:lnTo>
                <a:close/>
                <a:moveTo>
                  <a:pt x="16643" y="1"/>
                </a:moveTo>
                <a:lnTo>
                  <a:pt x="16455" y="95"/>
                </a:lnTo>
                <a:lnTo>
                  <a:pt x="16267" y="283"/>
                </a:lnTo>
                <a:lnTo>
                  <a:pt x="16079" y="565"/>
                </a:lnTo>
                <a:lnTo>
                  <a:pt x="14198" y="4326"/>
                </a:lnTo>
                <a:lnTo>
                  <a:pt x="14104" y="4608"/>
                </a:lnTo>
                <a:lnTo>
                  <a:pt x="14104" y="4890"/>
                </a:lnTo>
                <a:lnTo>
                  <a:pt x="14198" y="5172"/>
                </a:lnTo>
                <a:lnTo>
                  <a:pt x="14386" y="5360"/>
                </a:lnTo>
                <a:lnTo>
                  <a:pt x="15985" y="6959"/>
                </a:lnTo>
                <a:lnTo>
                  <a:pt x="15985" y="8651"/>
                </a:lnTo>
                <a:lnTo>
                  <a:pt x="15421" y="8933"/>
                </a:lnTo>
                <a:lnTo>
                  <a:pt x="14950" y="9309"/>
                </a:lnTo>
                <a:lnTo>
                  <a:pt x="14574" y="9780"/>
                </a:lnTo>
                <a:lnTo>
                  <a:pt x="14292" y="10344"/>
                </a:lnTo>
                <a:lnTo>
                  <a:pt x="8463" y="10344"/>
                </a:lnTo>
                <a:lnTo>
                  <a:pt x="8086" y="10438"/>
                </a:lnTo>
                <a:lnTo>
                  <a:pt x="7804" y="10626"/>
                </a:lnTo>
                <a:lnTo>
                  <a:pt x="7616" y="10908"/>
                </a:lnTo>
                <a:lnTo>
                  <a:pt x="7522" y="11284"/>
                </a:lnTo>
                <a:lnTo>
                  <a:pt x="7428" y="11660"/>
                </a:lnTo>
                <a:lnTo>
                  <a:pt x="7240" y="11942"/>
                </a:lnTo>
                <a:lnTo>
                  <a:pt x="6958" y="12224"/>
                </a:lnTo>
                <a:lnTo>
                  <a:pt x="6206" y="12224"/>
                </a:lnTo>
                <a:lnTo>
                  <a:pt x="5924" y="11942"/>
                </a:lnTo>
                <a:lnTo>
                  <a:pt x="5736" y="11660"/>
                </a:lnTo>
                <a:lnTo>
                  <a:pt x="5642" y="11284"/>
                </a:lnTo>
                <a:lnTo>
                  <a:pt x="5548" y="10908"/>
                </a:lnTo>
                <a:lnTo>
                  <a:pt x="5360" y="10626"/>
                </a:lnTo>
                <a:lnTo>
                  <a:pt x="5078" y="10438"/>
                </a:lnTo>
                <a:lnTo>
                  <a:pt x="4701" y="10344"/>
                </a:lnTo>
                <a:lnTo>
                  <a:pt x="4325" y="10438"/>
                </a:lnTo>
                <a:lnTo>
                  <a:pt x="4043" y="10626"/>
                </a:lnTo>
                <a:lnTo>
                  <a:pt x="3855" y="10908"/>
                </a:lnTo>
                <a:lnTo>
                  <a:pt x="3761" y="11284"/>
                </a:lnTo>
                <a:lnTo>
                  <a:pt x="3855" y="12036"/>
                </a:lnTo>
                <a:lnTo>
                  <a:pt x="4137" y="12789"/>
                </a:lnTo>
                <a:lnTo>
                  <a:pt x="4607" y="13353"/>
                </a:lnTo>
                <a:lnTo>
                  <a:pt x="5172" y="13823"/>
                </a:lnTo>
                <a:lnTo>
                  <a:pt x="94" y="24072"/>
                </a:lnTo>
                <a:lnTo>
                  <a:pt x="0" y="24260"/>
                </a:lnTo>
                <a:lnTo>
                  <a:pt x="0" y="24542"/>
                </a:lnTo>
                <a:lnTo>
                  <a:pt x="94" y="24824"/>
                </a:lnTo>
                <a:lnTo>
                  <a:pt x="188" y="25012"/>
                </a:lnTo>
                <a:lnTo>
                  <a:pt x="752" y="25764"/>
                </a:lnTo>
                <a:lnTo>
                  <a:pt x="1505" y="26423"/>
                </a:lnTo>
                <a:lnTo>
                  <a:pt x="2163" y="26987"/>
                </a:lnTo>
                <a:lnTo>
                  <a:pt x="3009" y="27363"/>
                </a:lnTo>
                <a:lnTo>
                  <a:pt x="3855" y="27739"/>
                </a:lnTo>
                <a:lnTo>
                  <a:pt x="4701" y="28021"/>
                </a:lnTo>
                <a:lnTo>
                  <a:pt x="5642" y="28209"/>
                </a:lnTo>
                <a:lnTo>
                  <a:pt x="7522" y="28209"/>
                </a:lnTo>
                <a:lnTo>
                  <a:pt x="8463" y="28021"/>
                </a:lnTo>
                <a:lnTo>
                  <a:pt x="9309" y="27739"/>
                </a:lnTo>
                <a:lnTo>
                  <a:pt x="10155" y="27363"/>
                </a:lnTo>
                <a:lnTo>
                  <a:pt x="10907" y="26987"/>
                </a:lnTo>
                <a:lnTo>
                  <a:pt x="11659" y="26423"/>
                </a:lnTo>
                <a:lnTo>
                  <a:pt x="12318" y="25764"/>
                </a:lnTo>
                <a:lnTo>
                  <a:pt x="12976" y="25012"/>
                </a:lnTo>
                <a:lnTo>
                  <a:pt x="13070" y="24824"/>
                </a:lnTo>
                <a:lnTo>
                  <a:pt x="13164" y="24542"/>
                </a:lnTo>
                <a:lnTo>
                  <a:pt x="13164" y="24260"/>
                </a:lnTo>
                <a:lnTo>
                  <a:pt x="13070" y="24072"/>
                </a:lnTo>
                <a:lnTo>
                  <a:pt x="7898" y="13823"/>
                </a:lnTo>
                <a:lnTo>
                  <a:pt x="8369" y="13541"/>
                </a:lnTo>
                <a:lnTo>
                  <a:pt x="8745" y="13165"/>
                </a:lnTo>
                <a:lnTo>
                  <a:pt x="9027" y="12694"/>
                </a:lnTo>
                <a:lnTo>
                  <a:pt x="9215" y="12224"/>
                </a:lnTo>
                <a:lnTo>
                  <a:pt x="14292" y="12224"/>
                </a:lnTo>
                <a:lnTo>
                  <a:pt x="14574" y="12789"/>
                </a:lnTo>
                <a:lnTo>
                  <a:pt x="14950" y="13259"/>
                </a:lnTo>
                <a:lnTo>
                  <a:pt x="15421" y="13729"/>
                </a:lnTo>
                <a:lnTo>
                  <a:pt x="15985" y="14011"/>
                </a:lnTo>
                <a:lnTo>
                  <a:pt x="15985" y="29149"/>
                </a:lnTo>
                <a:lnTo>
                  <a:pt x="14104" y="29149"/>
                </a:lnTo>
                <a:lnTo>
                  <a:pt x="13728" y="29243"/>
                </a:lnTo>
                <a:lnTo>
                  <a:pt x="13446" y="29431"/>
                </a:lnTo>
                <a:lnTo>
                  <a:pt x="10625" y="32252"/>
                </a:lnTo>
                <a:lnTo>
                  <a:pt x="10437" y="32534"/>
                </a:lnTo>
                <a:lnTo>
                  <a:pt x="10343" y="32722"/>
                </a:lnTo>
                <a:lnTo>
                  <a:pt x="10343" y="33004"/>
                </a:lnTo>
                <a:lnTo>
                  <a:pt x="10437" y="33287"/>
                </a:lnTo>
                <a:lnTo>
                  <a:pt x="10531" y="33569"/>
                </a:lnTo>
                <a:lnTo>
                  <a:pt x="10719" y="33757"/>
                </a:lnTo>
                <a:lnTo>
                  <a:pt x="11001" y="33851"/>
                </a:lnTo>
                <a:lnTo>
                  <a:pt x="22849" y="33851"/>
                </a:lnTo>
                <a:lnTo>
                  <a:pt x="23037" y="33757"/>
                </a:lnTo>
                <a:lnTo>
                  <a:pt x="23319" y="33569"/>
                </a:lnTo>
                <a:lnTo>
                  <a:pt x="23413" y="33287"/>
                </a:lnTo>
                <a:lnTo>
                  <a:pt x="23507" y="33004"/>
                </a:lnTo>
                <a:lnTo>
                  <a:pt x="23507" y="32722"/>
                </a:lnTo>
                <a:lnTo>
                  <a:pt x="23413" y="32534"/>
                </a:lnTo>
                <a:lnTo>
                  <a:pt x="23225" y="32252"/>
                </a:lnTo>
                <a:lnTo>
                  <a:pt x="20404" y="29431"/>
                </a:lnTo>
                <a:lnTo>
                  <a:pt x="20122" y="29243"/>
                </a:lnTo>
                <a:lnTo>
                  <a:pt x="19746" y="29149"/>
                </a:lnTo>
                <a:lnTo>
                  <a:pt x="17865" y="29149"/>
                </a:lnTo>
                <a:lnTo>
                  <a:pt x="17865" y="14011"/>
                </a:lnTo>
                <a:lnTo>
                  <a:pt x="18429" y="13729"/>
                </a:lnTo>
                <a:lnTo>
                  <a:pt x="18900" y="13353"/>
                </a:lnTo>
                <a:lnTo>
                  <a:pt x="19276" y="12789"/>
                </a:lnTo>
                <a:lnTo>
                  <a:pt x="19558" y="12224"/>
                </a:lnTo>
                <a:lnTo>
                  <a:pt x="24635" y="12224"/>
                </a:lnTo>
                <a:lnTo>
                  <a:pt x="24823" y="12694"/>
                </a:lnTo>
                <a:lnTo>
                  <a:pt x="25105" y="13165"/>
                </a:lnTo>
                <a:lnTo>
                  <a:pt x="25482" y="13541"/>
                </a:lnTo>
                <a:lnTo>
                  <a:pt x="25952" y="13823"/>
                </a:lnTo>
                <a:lnTo>
                  <a:pt x="20780" y="24072"/>
                </a:lnTo>
                <a:lnTo>
                  <a:pt x="20686" y="24260"/>
                </a:lnTo>
                <a:lnTo>
                  <a:pt x="20686" y="24542"/>
                </a:lnTo>
                <a:lnTo>
                  <a:pt x="20780" y="24824"/>
                </a:lnTo>
                <a:lnTo>
                  <a:pt x="20874" y="25012"/>
                </a:lnTo>
                <a:lnTo>
                  <a:pt x="21438" y="25764"/>
                </a:lnTo>
                <a:lnTo>
                  <a:pt x="22191" y="26423"/>
                </a:lnTo>
                <a:lnTo>
                  <a:pt x="22849" y="26987"/>
                </a:lnTo>
                <a:lnTo>
                  <a:pt x="23695" y="27363"/>
                </a:lnTo>
                <a:lnTo>
                  <a:pt x="24541" y="27739"/>
                </a:lnTo>
                <a:lnTo>
                  <a:pt x="25388" y="28021"/>
                </a:lnTo>
                <a:lnTo>
                  <a:pt x="26328" y="28209"/>
                </a:lnTo>
                <a:lnTo>
                  <a:pt x="28208" y="28209"/>
                </a:lnTo>
                <a:lnTo>
                  <a:pt x="29149" y="28021"/>
                </a:lnTo>
                <a:lnTo>
                  <a:pt x="29995" y="27739"/>
                </a:lnTo>
                <a:lnTo>
                  <a:pt x="30841" y="27363"/>
                </a:lnTo>
                <a:lnTo>
                  <a:pt x="31593" y="26987"/>
                </a:lnTo>
                <a:lnTo>
                  <a:pt x="32346" y="26423"/>
                </a:lnTo>
                <a:lnTo>
                  <a:pt x="33004" y="25764"/>
                </a:lnTo>
                <a:lnTo>
                  <a:pt x="33662" y="25012"/>
                </a:lnTo>
                <a:lnTo>
                  <a:pt x="33850" y="24730"/>
                </a:lnTo>
                <a:lnTo>
                  <a:pt x="33850" y="24354"/>
                </a:lnTo>
                <a:lnTo>
                  <a:pt x="33756" y="24072"/>
                </a:lnTo>
                <a:lnTo>
                  <a:pt x="28584" y="13823"/>
                </a:lnTo>
                <a:lnTo>
                  <a:pt x="29243" y="13353"/>
                </a:lnTo>
                <a:lnTo>
                  <a:pt x="29619" y="12789"/>
                </a:lnTo>
                <a:lnTo>
                  <a:pt x="29995" y="12130"/>
                </a:lnTo>
                <a:lnTo>
                  <a:pt x="30089" y="11284"/>
                </a:lnTo>
                <a:lnTo>
                  <a:pt x="29995" y="10908"/>
                </a:lnTo>
                <a:lnTo>
                  <a:pt x="29807" y="10626"/>
                </a:lnTo>
                <a:lnTo>
                  <a:pt x="29525" y="10438"/>
                </a:lnTo>
                <a:lnTo>
                  <a:pt x="29149" y="10344"/>
                </a:lnTo>
                <a:lnTo>
                  <a:pt x="28773" y="10438"/>
                </a:lnTo>
                <a:lnTo>
                  <a:pt x="28490" y="10626"/>
                </a:lnTo>
                <a:lnTo>
                  <a:pt x="28302" y="10908"/>
                </a:lnTo>
                <a:lnTo>
                  <a:pt x="28208" y="11284"/>
                </a:lnTo>
                <a:lnTo>
                  <a:pt x="28114" y="11660"/>
                </a:lnTo>
                <a:lnTo>
                  <a:pt x="27926" y="11942"/>
                </a:lnTo>
                <a:lnTo>
                  <a:pt x="27644" y="12224"/>
                </a:lnTo>
                <a:lnTo>
                  <a:pt x="26892" y="12224"/>
                </a:lnTo>
                <a:lnTo>
                  <a:pt x="26610" y="11942"/>
                </a:lnTo>
                <a:lnTo>
                  <a:pt x="26422" y="11660"/>
                </a:lnTo>
                <a:lnTo>
                  <a:pt x="26328" y="11284"/>
                </a:lnTo>
                <a:lnTo>
                  <a:pt x="26234" y="10908"/>
                </a:lnTo>
                <a:lnTo>
                  <a:pt x="26046" y="10626"/>
                </a:lnTo>
                <a:lnTo>
                  <a:pt x="25764" y="10438"/>
                </a:lnTo>
                <a:lnTo>
                  <a:pt x="25388" y="10344"/>
                </a:lnTo>
                <a:lnTo>
                  <a:pt x="19558" y="10344"/>
                </a:lnTo>
                <a:lnTo>
                  <a:pt x="19276" y="9780"/>
                </a:lnTo>
                <a:lnTo>
                  <a:pt x="18900" y="9309"/>
                </a:lnTo>
                <a:lnTo>
                  <a:pt x="18429" y="8933"/>
                </a:lnTo>
                <a:lnTo>
                  <a:pt x="17865" y="8651"/>
                </a:lnTo>
                <a:lnTo>
                  <a:pt x="17865" y="6959"/>
                </a:lnTo>
                <a:lnTo>
                  <a:pt x="19464" y="5360"/>
                </a:lnTo>
                <a:lnTo>
                  <a:pt x="19652" y="5172"/>
                </a:lnTo>
                <a:lnTo>
                  <a:pt x="19746" y="4890"/>
                </a:lnTo>
                <a:lnTo>
                  <a:pt x="19746" y="4608"/>
                </a:lnTo>
                <a:lnTo>
                  <a:pt x="19652" y="4326"/>
                </a:lnTo>
                <a:lnTo>
                  <a:pt x="17771" y="565"/>
                </a:lnTo>
                <a:lnTo>
                  <a:pt x="17583" y="283"/>
                </a:lnTo>
                <a:lnTo>
                  <a:pt x="17395" y="95"/>
                </a:lnTo>
                <a:lnTo>
                  <a:pt x="172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-167" y="6333133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ABFA32-348F-4FAA-97EC-2E3DEBA1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0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2" name="Google Shape;52;p9"/>
          <p:cNvCxnSpPr/>
          <p:nvPr/>
        </p:nvCxnSpPr>
        <p:spPr>
          <a:xfrm>
            <a:off x="5700800" y="5875080"/>
            <a:ext cx="790400" cy="0"/>
          </a:xfrm>
          <a:prstGeom prst="straightConnector1">
            <a:avLst/>
          </a:prstGeom>
          <a:noFill/>
          <a:ln w="38100" cap="flat" cmpd="thickThin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-167" y="6333133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ABFA32-348F-4FAA-97EC-2E3DEBA1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3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-167" y="6333133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ABFA32-348F-4FAA-97EC-2E3DEBA1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4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-67"/>
            <a:ext cx="12192000" cy="6858000"/>
          </a:xfrm>
          <a:prstGeom prst="rect">
            <a:avLst/>
          </a:prstGeom>
          <a:gradFill>
            <a:gsLst>
              <a:gs pos="0">
                <a:srgbClr val="B40036">
                  <a:alpha val="74901"/>
                </a:srgbClr>
              </a:gs>
              <a:gs pos="100000">
                <a:srgbClr val="002685">
                  <a:alpha val="74901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783033" y="742133"/>
            <a:ext cx="8626000" cy="1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inzel"/>
              <a:buNone/>
              <a:defRPr sz="1800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inzel"/>
              <a:buNone/>
              <a:defRPr sz="3600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inzel"/>
              <a:buNone/>
              <a:defRPr sz="3600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inzel"/>
              <a:buNone/>
              <a:defRPr sz="3600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inzel"/>
              <a:buNone/>
              <a:defRPr sz="3600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inzel"/>
              <a:buNone/>
              <a:defRPr sz="3600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inzel"/>
              <a:buNone/>
              <a:defRPr sz="3600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inzel"/>
              <a:buNone/>
              <a:defRPr sz="3600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inzel"/>
              <a:buNone/>
              <a:defRPr sz="3600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783033" y="1969225"/>
            <a:ext cx="8626000" cy="4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Baskerville"/>
              <a:buChar char="▣"/>
              <a:defRPr sz="1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Baskerville"/>
              <a:buChar char="□"/>
              <a:defRPr sz="1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Baskerville"/>
              <a:buChar char="▪"/>
              <a:defRPr sz="1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Baskerville"/>
              <a:buChar char="▪"/>
              <a:defRPr sz="1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Baskerville"/>
              <a:buChar char="▪"/>
              <a:defRPr sz="1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Baskerville"/>
              <a:buChar char="▫"/>
              <a:defRPr sz="1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Baskerville"/>
              <a:buChar char="▫"/>
              <a:defRPr sz="1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Baskerville"/>
              <a:buChar char="▫"/>
              <a:defRPr sz="1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Baskerville"/>
              <a:buChar char="▫"/>
              <a:defRPr sz="1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-167" y="6333133"/>
            <a:ext cx="12192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467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buNone/>
              <a:defRPr sz="1467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buNone/>
              <a:defRPr sz="1467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buNone/>
              <a:defRPr sz="1467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buNone/>
              <a:defRPr sz="1467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buNone/>
              <a:defRPr sz="1467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buNone/>
              <a:defRPr sz="1467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buNone/>
              <a:defRPr sz="1467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buNone/>
              <a:defRPr sz="1467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fld id="{8AABFA32-348F-4FAA-97EC-2E3DEBA1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879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9574-17C4-4783-89F4-00D4BB827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HEXACO &amp; The Dark Triad of Personality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7DC3C-7B21-495E-BB2B-CB0C6EA68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320" y="4455620"/>
            <a:ext cx="10093131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Personality Psychology</a:t>
            </a:r>
          </a:p>
        </p:txBody>
      </p:sp>
    </p:spTree>
    <p:extLst>
      <p:ext uri="{BB962C8B-B14F-4D97-AF65-F5344CB8AC3E}">
        <p14:creationId xmlns:p14="http://schemas.microsoft.com/office/powerpoint/2010/main" val="1783123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377D-35AF-490B-9599-8FE08E48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2" y="742133"/>
            <a:ext cx="10928411" cy="1058400"/>
          </a:xfrm>
        </p:spPr>
        <p:txBody>
          <a:bodyPr/>
          <a:lstStyle/>
          <a:p>
            <a:pPr algn="l"/>
            <a:r>
              <a:rPr lang="en-US" sz="3600" dirty="0"/>
              <a:t>Skinner’s Reinforcement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57156-8D95-46DF-8783-96600E4B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2" y="1969225"/>
            <a:ext cx="10928411" cy="4598400"/>
          </a:xfrm>
        </p:spPr>
        <p:txBody>
          <a:bodyPr/>
          <a:lstStyle/>
          <a:p>
            <a:r>
              <a:rPr lang="en-US" b="1" u="sng" dirty="0"/>
              <a:t>Conditioning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At a higher level is respondent behavior that is learned. This learning, called conditioning, involves the substitution of one stimulus for another.</a:t>
            </a:r>
          </a:p>
          <a:p>
            <a:pPr lvl="1"/>
            <a:r>
              <a:rPr lang="en-US" dirty="0"/>
              <a:t>The concept originated in the work of the Russian physiologist Ivan Pavlov in the early 1900s. </a:t>
            </a:r>
          </a:p>
          <a:p>
            <a:pPr lvl="1"/>
            <a:r>
              <a:rPr lang="en-US" dirty="0"/>
              <a:t>Later, Pavlov’s ideas on conditioning were adopted by John B. Watson as the basic research method for behaviorism</a:t>
            </a:r>
          </a:p>
          <a:p>
            <a:r>
              <a:rPr lang="en-US" sz="2000" b="1" u="sng" dirty="0"/>
              <a:t>Reinforcement</a:t>
            </a:r>
          </a:p>
          <a:p>
            <a:pPr lvl="1"/>
            <a:r>
              <a:rPr lang="en-US" dirty="0"/>
              <a:t>The act of strengthening a response by adding a reward, thus increasing the likelihood that the response will be repeated.</a:t>
            </a:r>
          </a:p>
          <a:p>
            <a:pPr lvl="1"/>
            <a:r>
              <a:rPr lang="en-US" dirty="0"/>
              <a:t>A conditioned response cannot be established in the absence of reinforcement. The act of reinforcing a response strengthens it and increases the likelihood that the response will be repeated.</a:t>
            </a:r>
            <a:endParaRPr lang="en-US" sz="8800" dirty="0"/>
          </a:p>
          <a:p>
            <a:r>
              <a:rPr lang="en-US" sz="2000" b="1" u="sng" dirty="0"/>
              <a:t>Extinction</a:t>
            </a:r>
          </a:p>
          <a:p>
            <a:pPr lvl="1"/>
            <a:r>
              <a:rPr lang="en-US" dirty="0"/>
              <a:t>The process of eliminating a behavior by withholding reinforcement.</a:t>
            </a:r>
          </a:p>
          <a:p>
            <a:pPr lvl="1"/>
            <a:r>
              <a:rPr lang="en-US" dirty="0"/>
              <a:t>A great deal of research has demonstrated that the greater the reinforcement given during training, the more resistant the conditioned response will be to extinction (Shull &amp; Grimes, 2006).</a:t>
            </a:r>
          </a:p>
        </p:txBody>
      </p:sp>
    </p:spTree>
    <p:extLst>
      <p:ext uri="{BB962C8B-B14F-4D97-AF65-F5344CB8AC3E}">
        <p14:creationId xmlns:p14="http://schemas.microsoft.com/office/powerpoint/2010/main" val="204688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377D-35AF-490B-9599-8FE08E48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2" y="742133"/>
            <a:ext cx="10928411" cy="1058400"/>
          </a:xfrm>
        </p:spPr>
        <p:txBody>
          <a:bodyPr/>
          <a:lstStyle/>
          <a:p>
            <a:pPr algn="l"/>
            <a:r>
              <a:rPr lang="en-US" sz="3600" dirty="0"/>
              <a:t>Skinner’s Operant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57156-8D95-46DF-8783-96600E4B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3" y="1969225"/>
            <a:ext cx="4660776" cy="4598400"/>
          </a:xfrm>
        </p:spPr>
        <p:txBody>
          <a:bodyPr/>
          <a:lstStyle/>
          <a:p>
            <a:r>
              <a:rPr lang="en-US" dirty="0"/>
              <a:t>Behavior emitted spontaneously or voluntarily that operates on the environment to change it.</a:t>
            </a:r>
          </a:p>
          <a:p>
            <a:r>
              <a:rPr lang="en-US" dirty="0"/>
              <a:t>To Skinner, respondent behavior was less important than operant behavior.</a:t>
            </a:r>
            <a:endParaRPr lang="en-US" sz="2000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42AE7A6C-28A0-43F4-97A3-15C21C3E4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459" y="1989200"/>
            <a:ext cx="5847263" cy="389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04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377D-35AF-490B-9599-8FE08E48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2" y="742133"/>
            <a:ext cx="10928411" cy="1058400"/>
          </a:xfrm>
        </p:spPr>
        <p:txBody>
          <a:bodyPr/>
          <a:lstStyle/>
          <a:p>
            <a:pPr algn="l"/>
            <a:r>
              <a:rPr lang="en-US" sz="3600" dirty="0"/>
              <a:t>Bandura’s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57156-8D95-46DF-8783-96600E4B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2" y="1969225"/>
            <a:ext cx="10928411" cy="4598400"/>
          </a:xfrm>
        </p:spPr>
        <p:txBody>
          <a:bodyPr/>
          <a:lstStyle/>
          <a:p>
            <a:r>
              <a:rPr lang="en-US" dirty="0"/>
              <a:t>Bandura agreed with Skinner that behavior is learned, but with that point their similarity ends. </a:t>
            </a:r>
          </a:p>
          <a:p>
            <a:r>
              <a:rPr lang="en-US" dirty="0"/>
              <a:t>Bandura criticized Skinner’s emphasis on individual animal subjects rather than on human subjects interacting with one another. </a:t>
            </a:r>
          </a:p>
          <a:p>
            <a:r>
              <a:rPr lang="en-US" dirty="0"/>
              <a:t>Bandura’s approach is a social-learning theory that investigates behavior as it is formed and modified in a social context. </a:t>
            </a:r>
          </a:p>
          <a:p>
            <a:r>
              <a:rPr lang="en-US" dirty="0"/>
              <a:t>He argued that we cannot expect data from experiments that involve no social interaction to be relevant to the everyday, real world, because very few people live in social isolation.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8490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377D-35AF-490B-9599-8FE08E48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2" y="742133"/>
            <a:ext cx="10928411" cy="1058400"/>
          </a:xfrm>
        </p:spPr>
        <p:txBody>
          <a:bodyPr/>
          <a:lstStyle/>
          <a:p>
            <a:pPr algn="l"/>
            <a:r>
              <a:rPr lang="en-US" sz="3600" dirty="0"/>
              <a:t>Modelling: The basis of observational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57156-8D95-46DF-8783-96600E4B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3" y="1969225"/>
            <a:ext cx="4909350" cy="4598400"/>
          </a:xfrm>
        </p:spPr>
        <p:txBody>
          <a:bodyPr/>
          <a:lstStyle/>
          <a:p>
            <a:r>
              <a:rPr lang="en-US" dirty="0"/>
              <a:t>Bandura’s basic idea is that learning can occur through observation or example rather than solely by direct reinforcement. </a:t>
            </a:r>
          </a:p>
          <a:p>
            <a:r>
              <a:rPr lang="en-US" dirty="0"/>
              <a:t>Bandura did not deny the importance of direct reinforcement as a way to influence behavior, but he challenged the notion that behavior can be learned or changed only through direct reinforcement. </a:t>
            </a:r>
          </a:p>
          <a:p>
            <a:r>
              <a:rPr lang="en-US" dirty="0"/>
              <a:t>He argued that operant conditioning, in which trial-and-error behavior continues until the person happens upon the correct response, is an inefficient and potentially dangerous way to learn certain skills such as swimming or driving.</a:t>
            </a:r>
            <a:endParaRPr lang="en-US" sz="2000" dirty="0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A36CE079-A81D-48A4-BB02-6DE090661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155" y="2001932"/>
            <a:ext cx="6069737" cy="404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416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377D-35AF-490B-9599-8FE08E48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2" y="742133"/>
            <a:ext cx="10928411" cy="1058400"/>
          </a:xfrm>
        </p:spPr>
        <p:txBody>
          <a:bodyPr/>
          <a:lstStyle/>
          <a:p>
            <a:pPr algn="l"/>
            <a:r>
              <a:rPr lang="en-US" sz="3600" dirty="0"/>
              <a:t>Disinhibition &amp; Vicarious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57156-8D95-46DF-8783-96600E4B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2" y="1969225"/>
            <a:ext cx="10928411" cy="4598400"/>
          </a:xfrm>
        </p:spPr>
        <p:txBody>
          <a:bodyPr/>
          <a:lstStyle/>
          <a:p>
            <a:r>
              <a:rPr lang="en-US" sz="2000" dirty="0"/>
              <a:t>Disinhibition</a:t>
            </a:r>
          </a:p>
          <a:p>
            <a:pPr lvl="1"/>
            <a:r>
              <a:rPr lang="en-US" dirty="0"/>
              <a:t>The weakening of an inhibition or restraint through exposure to a model. </a:t>
            </a:r>
          </a:p>
          <a:p>
            <a:pPr lvl="1"/>
            <a:r>
              <a:rPr lang="en-US" dirty="0"/>
              <a:t>For example, people in a crowd may start a riot, breaking windows and shouting, exhibiting physical and verbal behaviors they would never perform when alone. </a:t>
            </a:r>
          </a:p>
          <a:p>
            <a:pPr lvl="1"/>
            <a:r>
              <a:rPr lang="en-US" dirty="0"/>
              <a:t>They are more likely to discard their inhibitions against aggressive behavior if they see other people around them doing so.</a:t>
            </a:r>
            <a:endParaRPr lang="en-US" sz="4400" dirty="0"/>
          </a:p>
          <a:p>
            <a:r>
              <a:rPr lang="en-US" sz="2000" dirty="0"/>
              <a:t>Vicarious Experience</a:t>
            </a:r>
          </a:p>
          <a:p>
            <a:pPr lvl="1"/>
            <a:r>
              <a:rPr lang="en-US" dirty="0"/>
              <a:t>Seeing other people perform successfully—strengthen self-efficacy, particularly if the people we observe are similar to us in their abilities. </a:t>
            </a:r>
          </a:p>
          <a:p>
            <a:pPr lvl="1"/>
            <a:r>
              <a:rPr lang="en-US" dirty="0"/>
              <a:t>In effect, we are saying, “If they can do it, so can I.” </a:t>
            </a:r>
          </a:p>
          <a:p>
            <a:pPr lvl="1"/>
            <a:r>
              <a:rPr lang="en-US" dirty="0"/>
              <a:t>In contrast, seeing others fail can lower self-efficacy: “If they can’t do it, neither can I.” </a:t>
            </a:r>
          </a:p>
          <a:p>
            <a:pPr lvl="1"/>
            <a:r>
              <a:rPr lang="en-US" dirty="0"/>
              <a:t>Therefore, effective models are vital in influencing our feelings of adequacy and competence.</a:t>
            </a:r>
          </a:p>
          <a:p>
            <a:pPr lvl="1"/>
            <a:r>
              <a:rPr lang="en-US" dirty="0"/>
              <a:t>These models also show us appropriate strategies for dealing with difficult situations.</a:t>
            </a:r>
            <a:endParaRPr lang="en-US" sz="4400" dirty="0"/>
          </a:p>
          <a:p>
            <a:pPr marL="11430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133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377D-35AF-490B-9599-8FE08E48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2" y="742133"/>
            <a:ext cx="10928411" cy="1058400"/>
          </a:xfrm>
        </p:spPr>
        <p:txBody>
          <a:bodyPr/>
          <a:lstStyle/>
          <a:p>
            <a:pPr algn="l"/>
            <a:r>
              <a:rPr lang="en-US" sz="3600" dirty="0"/>
              <a:t>Characteristics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57156-8D95-46DF-8783-96600E4B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2" y="1969225"/>
            <a:ext cx="10928411" cy="4598400"/>
          </a:xfrm>
        </p:spPr>
        <p:txBody>
          <a:bodyPr/>
          <a:lstStyle/>
          <a:p>
            <a:r>
              <a:rPr lang="en-US" dirty="0"/>
              <a:t>Bandura and his associates (Bandura, 1977, 1986) investigated three factors found to influence modeling:</a:t>
            </a:r>
          </a:p>
          <a:p>
            <a:pPr lvl="1"/>
            <a:r>
              <a:rPr lang="en-US" dirty="0"/>
              <a:t>The characteristics of the models (similarity, age, sex, status, size &amp; weight, behavior displayed by the models)</a:t>
            </a:r>
          </a:p>
          <a:p>
            <a:pPr lvl="1"/>
            <a:r>
              <a:rPr lang="en-US" dirty="0"/>
              <a:t>The characteristics of the observers (age, attributes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in self-confidence and self-esteem are much more likely to imitate a model’s behavior than are people high in self-confidence and self-esteem.)</a:t>
            </a:r>
          </a:p>
          <a:p>
            <a:pPr lvl="1"/>
            <a:r>
              <a:rPr lang="en-US" dirty="0"/>
              <a:t>The reward consequences associated with the behaviors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393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377D-35AF-490B-9599-8FE08E48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2" y="742133"/>
            <a:ext cx="10928411" cy="1058400"/>
          </a:xfrm>
        </p:spPr>
        <p:txBody>
          <a:bodyPr/>
          <a:lstStyle/>
          <a:p>
            <a:pPr algn="l"/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57156-8D95-46DF-8783-96600E4B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2" y="1969225"/>
            <a:ext cx="10928411" cy="4598400"/>
          </a:xfrm>
        </p:spPr>
        <p:txBody>
          <a:bodyPr/>
          <a:lstStyle/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ABF97-38DC-4813-B688-1E076222B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49" y="825647"/>
            <a:ext cx="7976101" cy="545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0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377D-35AF-490B-9599-8FE08E48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2" y="742133"/>
            <a:ext cx="10928411" cy="1058400"/>
          </a:xfrm>
        </p:spPr>
        <p:txBody>
          <a:bodyPr/>
          <a:lstStyle/>
          <a:p>
            <a:pPr algn="l"/>
            <a:r>
              <a:rPr lang="en-US" sz="3600" dirty="0"/>
              <a:t>Self-Reinforcement &amp; Self-Efficacy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57156-8D95-46DF-8783-96600E4B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2" y="1969225"/>
            <a:ext cx="10928411" cy="4598400"/>
          </a:xfrm>
        </p:spPr>
        <p:txBody>
          <a:bodyPr/>
          <a:lstStyle/>
          <a:p>
            <a:r>
              <a:rPr lang="en-US" sz="2000" dirty="0"/>
              <a:t>Self-Reinforcement</a:t>
            </a:r>
          </a:p>
          <a:p>
            <a:pPr lvl="1"/>
            <a:r>
              <a:rPr lang="en-US" dirty="0"/>
              <a:t>Administering rewards or punishments to oneself for meeting, exceeding, or falling short of one’s own expectations or standards.</a:t>
            </a:r>
          </a:p>
          <a:p>
            <a:pPr lvl="1"/>
            <a:r>
              <a:rPr lang="en-US" dirty="0"/>
              <a:t>Self-reinforcement is as important as reinforcement administered by others, particularly for older children and adults.</a:t>
            </a:r>
          </a:p>
          <a:p>
            <a:r>
              <a:rPr lang="en-US" sz="2000" dirty="0"/>
              <a:t>Self-Efficacy</a:t>
            </a:r>
          </a:p>
          <a:p>
            <a:pPr lvl="1"/>
            <a:r>
              <a:rPr lang="en-US" dirty="0"/>
              <a:t>Our feeling of adequacy, efficiency, and competence in coping with life.</a:t>
            </a:r>
          </a:p>
          <a:p>
            <a:pPr lvl="1"/>
            <a:r>
              <a:rPr lang="en-US" dirty="0"/>
              <a:t>People low in self-efficacy feel helpless, unable to exercise control over life events. They believe any effort they make is futile.</a:t>
            </a:r>
          </a:p>
          <a:p>
            <a:pPr lvl="1"/>
            <a:r>
              <a:rPr lang="en-US" dirty="0"/>
              <a:t>Low self-efficacy can destroy motivation, lower aspirations, interfere with cognitive abilities, and adversely affect physical health.</a:t>
            </a:r>
          </a:p>
          <a:p>
            <a:pPr lvl="1"/>
            <a:r>
              <a:rPr lang="en-US" dirty="0"/>
              <a:t>People high in self-efficacy believe they can deal effectively with events and situations.</a:t>
            </a:r>
          </a:p>
          <a:p>
            <a:pPr lvl="1"/>
            <a:r>
              <a:rPr lang="en-US" dirty="0"/>
              <a:t>High self-efficacy reduces fear of failure, raises aspirations, and improves problem solving and analytical thinking abilities.</a:t>
            </a:r>
          </a:p>
        </p:txBody>
      </p:sp>
    </p:spTree>
    <p:extLst>
      <p:ext uri="{BB962C8B-B14F-4D97-AF65-F5344CB8AC3E}">
        <p14:creationId xmlns:p14="http://schemas.microsoft.com/office/powerpoint/2010/main" val="188869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377D-35AF-490B-9599-8FE08E48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2" y="742133"/>
            <a:ext cx="10928411" cy="1058400"/>
          </a:xfrm>
        </p:spPr>
        <p:txBody>
          <a:bodyPr/>
          <a:lstStyle/>
          <a:p>
            <a:pPr algn="l"/>
            <a:r>
              <a:rPr lang="en-US" sz="3600" dirty="0"/>
              <a:t>HEXACO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57156-8D95-46DF-8783-96600E4B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2" y="1969225"/>
            <a:ext cx="10928411" cy="4598400"/>
          </a:xfrm>
        </p:spPr>
        <p:txBody>
          <a:bodyPr/>
          <a:lstStyle/>
          <a:p>
            <a:r>
              <a:rPr lang="en-US" dirty="0"/>
              <a:t>Michael Ashton, of the Psychology Department at Brock University in St. Catherine’s, Ontario, Canada, and </a:t>
            </a:r>
            <a:r>
              <a:rPr lang="en-US" dirty="0" err="1"/>
              <a:t>Kibeom</a:t>
            </a:r>
            <a:r>
              <a:rPr lang="en-US" dirty="0"/>
              <a:t> Lee, of the Psychology Department at the University of Calgary, Alberta, Canada, have proposed a six-factor model of personality (2007, 2009).</a:t>
            </a:r>
          </a:p>
          <a:p>
            <a:r>
              <a:rPr lang="en-US" dirty="0"/>
              <a:t>Two of the factors—extraversion and conscientiousness—are similar to those found in the five-factor model; the other four differ in various degrees from the earlier work and are unique to this model of personality (Ashton &amp; Lee, 2008; Shepherd &amp; </a:t>
            </a:r>
            <a:r>
              <a:rPr lang="en-US" dirty="0" err="1"/>
              <a:t>Belicki</a:t>
            </a:r>
            <a:r>
              <a:rPr lang="en-US" dirty="0"/>
              <a:t>, 2008).</a:t>
            </a:r>
          </a:p>
          <a:p>
            <a:r>
              <a:rPr lang="en-US" dirty="0"/>
              <a:t>He named six factors or dimensions of personality as the HEXACO (an acronym derived from the factors).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114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377D-35AF-490B-9599-8FE08E48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2" y="742133"/>
            <a:ext cx="10928411" cy="1058400"/>
          </a:xfrm>
        </p:spPr>
        <p:txBody>
          <a:bodyPr/>
          <a:lstStyle/>
          <a:p>
            <a:pPr algn="l"/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57156-8D95-46DF-8783-96600E4B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2" y="1969225"/>
            <a:ext cx="10928411" cy="4598400"/>
          </a:xfrm>
        </p:spPr>
        <p:txBody>
          <a:bodyPr/>
          <a:lstStyle/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520F0-5D13-40D2-A87D-E3C6890FA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369" y="1258073"/>
            <a:ext cx="8286779" cy="500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4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377D-35AF-490B-9599-8FE08E48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2" y="742133"/>
            <a:ext cx="10928411" cy="1058400"/>
          </a:xfrm>
        </p:spPr>
        <p:txBody>
          <a:bodyPr/>
          <a:lstStyle/>
          <a:p>
            <a:pPr algn="l"/>
            <a:r>
              <a:rPr lang="en-US" sz="3600" dirty="0"/>
              <a:t>HEXACO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57156-8D95-46DF-8783-96600E4B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2" y="1969225"/>
            <a:ext cx="10928411" cy="4598400"/>
          </a:xfrm>
        </p:spPr>
        <p:txBody>
          <a:bodyPr/>
          <a:lstStyle/>
          <a:p>
            <a:r>
              <a:rPr lang="en-US" dirty="0"/>
              <a:t>The dimensions of this six-factor model can be assessed by two self-report inventories: the 100-item HEXACO Personality Inventory, Revised, or the 60-item HEXACO-60. Both have been shown to be valid and reliable tests (Ashton &amp; Lee, 2009).</a:t>
            </a:r>
          </a:p>
          <a:p>
            <a:r>
              <a:rPr lang="en-US" dirty="0"/>
              <a:t>The factors have been documented in several different cultures including Dutch, French, German, Hungarian, Italian, Korean, Polish, Greek, Croatian, Turkish, and Filipino (Ashton et al., 2006; Ashton et al., 2004; </a:t>
            </a:r>
            <a:r>
              <a:rPr lang="en-US" dirty="0" err="1"/>
              <a:t>DeRaad</a:t>
            </a:r>
            <a:r>
              <a:rPr lang="en-US" dirty="0"/>
              <a:t> &amp; </a:t>
            </a:r>
            <a:r>
              <a:rPr lang="en-US" dirty="0" err="1"/>
              <a:t>Barelds</a:t>
            </a:r>
            <a:r>
              <a:rPr lang="en-US" dirty="0"/>
              <a:t>, 2008).</a:t>
            </a:r>
          </a:p>
          <a:p>
            <a:r>
              <a:rPr lang="en-US" dirty="0"/>
              <a:t>In a study of adults in Italy, a high score on the HEXACO factor of conscientiousness was linked to the tendency to vote for right-wing political parties, whereas people who tended to vote for left-wing political parties scored higher in honesty, agreeableness, and openness (Chirumbolo &amp; Leone, 2010).</a:t>
            </a:r>
          </a:p>
          <a:p>
            <a:r>
              <a:rPr lang="en-US" dirty="0"/>
              <a:t>Research with college students in New Zealand found that those low in openness to experience and emotionality scored high in right-wing authoritarianism and prejudice toward dissident groups (Sibley, Harding, Perry, </a:t>
            </a:r>
            <a:r>
              <a:rPr lang="en-US" dirty="0" err="1"/>
              <a:t>Asbrock</a:t>
            </a:r>
            <a:r>
              <a:rPr lang="en-US" dirty="0"/>
              <a:t>, &amp; </a:t>
            </a:r>
            <a:r>
              <a:rPr lang="en-US" dirty="0" err="1"/>
              <a:t>Duckitt</a:t>
            </a:r>
            <a:r>
              <a:rPr lang="en-US" dirty="0"/>
              <a:t>, 2010).</a:t>
            </a:r>
          </a:p>
          <a:p>
            <a:r>
              <a:rPr lang="en-US" dirty="0"/>
              <a:t>A study of employed Americans found that those who scored high in honesty/humility received higher job performance ratings than those who scored low (Johnson, </a:t>
            </a:r>
            <a:r>
              <a:rPr lang="en-US" dirty="0" err="1"/>
              <a:t>Rowatt</a:t>
            </a:r>
            <a:r>
              <a:rPr lang="en-US" dirty="0"/>
              <a:t>, &amp; </a:t>
            </a:r>
            <a:r>
              <a:rPr lang="en-US" dirty="0" err="1"/>
              <a:t>Petrini</a:t>
            </a:r>
            <a:r>
              <a:rPr lang="en-US" dirty="0"/>
              <a:t>, 2011).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87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377D-35AF-490B-9599-8FE08E48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2" y="742133"/>
            <a:ext cx="10928411" cy="1058400"/>
          </a:xfrm>
        </p:spPr>
        <p:txBody>
          <a:bodyPr/>
          <a:lstStyle/>
          <a:p>
            <a:pPr algn="l"/>
            <a:r>
              <a:rPr lang="en-US" sz="3600" dirty="0"/>
              <a:t>HEXACO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57156-8D95-46DF-8783-96600E4B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2" y="1969225"/>
            <a:ext cx="10928411" cy="4598400"/>
          </a:xfrm>
        </p:spPr>
        <p:txBody>
          <a:bodyPr/>
          <a:lstStyle/>
          <a:p>
            <a:r>
              <a:rPr lang="en-US" sz="2000" dirty="0"/>
              <a:t>Research in Egypt found that high scores on the honesty/humility factor correlated with stronger religious feelings but not with happiness (</a:t>
            </a:r>
            <a:r>
              <a:rPr lang="en-US" sz="2000" dirty="0" err="1"/>
              <a:t>Aghababaei</a:t>
            </a:r>
            <a:r>
              <a:rPr lang="en-US" sz="2000" dirty="0"/>
              <a:t>, 2012;</a:t>
            </a:r>
            <a:r>
              <a:rPr lang="en-US" dirty="0"/>
              <a:t> </a:t>
            </a:r>
            <a:r>
              <a:rPr lang="en-US" dirty="0" err="1"/>
              <a:t>Aghababaei</a:t>
            </a:r>
            <a:r>
              <a:rPr lang="en-US" dirty="0"/>
              <a:t> &amp; </a:t>
            </a:r>
            <a:r>
              <a:rPr lang="en-US" dirty="0" err="1"/>
              <a:t>Arji</a:t>
            </a:r>
            <a:r>
              <a:rPr lang="en-US" dirty="0"/>
              <a:t>, 2014). </a:t>
            </a:r>
          </a:p>
          <a:p>
            <a:r>
              <a:rPr lang="en-US" dirty="0"/>
              <a:t>Among college students in Portugal, the honesty/humility factor did correlate with happiness (Oliveira, 2013). </a:t>
            </a:r>
          </a:p>
          <a:p>
            <a:r>
              <a:rPr lang="en-US" dirty="0"/>
              <a:t>Adult delinquents in England and those convicted of crimes in Australia scored low on honesty/humility and high on Eysenck’s psychoticism dimension (Dunlop, Morrison, </a:t>
            </a:r>
            <a:r>
              <a:rPr lang="en-US" dirty="0" err="1"/>
              <a:t>Loenig</a:t>
            </a:r>
            <a:r>
              <a:rPr lang="en-US" dirty="0"/>
              <a:t>, &amp; </a:t>
            </a:r>
            <a:r>
              <a:rPr lang="en-US" dirty="0" err="1"/>
              <a:t>Silcox</a:t>
            </a:r>
            <a:r>
              <a:rPr lang="en-US" dirty="0"/>
              <a:t>, 2012; </a:t>
            </a:r>
            <a:r>
              <a:rPr lang="en-US" dirty="0" err="1"/>
              <a:t>Rollison</a:t>
            </a:r>
            <a:r>
              <a:rPr lang="en-US" dirty="0"/>
              <a:t>, </a:t>
            </a:r>
            <a:r>
              <a:rPr lang="en-US" dirty="0" err="1"/>
              <a:t>Hanoch</a:t>
            </a:r>
            <a:r>
              <a:rPr lang="en-US" dirty="0"/>
              <a:t>, &amp; </a:t>
            </a:r>
            <a:r>
              <a:rPr lang="en-US" dirty="0" err="1"/>
              <a:t>Gummerum</a:t>
            </a:r>
            <a:r>
              <a:rPr lang="en-US" dirty="0"/>
              <a:t>, 2013).</a:t>
            </a:r>
            <a:endParaRPr lang="en-US" sz="2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819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377D-35AF-490B-9599-8FE08E48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2" y="742133"/>
            <a:ext cx="10928411" cy="1058400"/>
          </a:xfrm>
        </p:spPr>
        <p:txBody>
          <a:bodyPr/>
          <a:lstStyle/>
          <a:p>
            <a:pPr algn="l"/>
            <a:r>
              <a:rPr lang="en-US" sz="3600" dirty="0"/>
              <a:t>The Dark Triad of Personality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57156-8D95-46DF-8783-96600E4B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2" y="1969225"/>
            <a:ext cx="10928411" cy="4598400"/>
          </a:xfrm>
        </p:spPr>
        <p:txBody>
          <a:bodyPr/>
          <a:lstStyle/>
          <a:p>
            <a:r>
              <a:rPr lang="en-US" dirty="0" err="1"/>
              <a:t>Delroy</a:t>
            </a:r>
            <a:r>
              <a:rPr lang="en-US" dirty="0"/>
              <a:t> </a:t>
            </a:r>
            <a:r>
              <a:rPr lang="en-US" dirty="0" err="1"/>
              <a:t>Paulhus</a:t>
            </a:r>
            <a:r>
              <a:rPr lang="en-US" dirty="0"/>
              <a:t> and Kevin Williams, of the University of British Columbia, Vancouver, Canada, introduced a three-factor approach to understanding the darker side of personality, which includes the following traits (2002):</a:t>
            </a:r>
          </a:p>
          <a:p>
            <a:pPr lvl="1"/>
            <a:r>
              <a:rPr lang="en-US" dirty="0"/>
              <a:t>Narcissism: extreme selfishness, an inflated sense of one’s abilities and talents, and the constant need for admiration and attention.</a:t>
            </a:r>
          </a:p>
          <a:p>
            <a:pPr lvl="1"/>
            <a:r>
              <a:rPr lang="en-US" dirty="0"/>
              <a:t>Machiavellianism: the need to manipulate others, characterized by cunning, deceit and unscrupulous behaviors.</a:t>
            </a:r>
          </a:p>
          <a:p>
            <a:pPr lvl="1"/>
            <a:r>
              <a:rPr lang="en-US" dirty="0"/>
              <a:t>Psychopathy: callous, insensitive, egocentric, antisocial, takes advantage of other people, using great charm and often violence.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426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377D-35AF-490B-9599-8FE08E48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2" y="742133"/>
            <a:ext cx="10928411" cy="1058400"/>
          </a:xfrm>
        </p:spPr>
        <p:txBody>
          <a:bodyPr/>
          <a:lstStyle/>
          <a:p>
            <a:pPr algn="l"/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57156-8D95-46DF-8783-96600E4B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2" y="1969225"/>
            <a:ext cx="10928411" cy="4598400"/>
          </a:xfrm>
        </p:spPr>
        <p:txBody>
          <a:bodyPr/>
          <a:lstStyle/>
          <a:p>
            <a:endParaRPr lang="en-US" sz="2000" dirty="0"/>
          </a:p>
        </p:txBody>
      </p:sp>
      <p:pic>
        <p:nvPicPr>
          <p:cNvPr id="1026" name="Picture 2" descr="Image result for the dark triad of personality">
            <a:extLst>
              <a:ext uri="{FF2B5EF4-FFF2-40B4-BE49-F238E27FC236}">
                <a16:creationId xmlns:a16="http://schemas.microsoft.com/office/drawing/2014/main" id="{84BE9B44-21D1-44D8-B4E9-FE2869886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83" y="1570191"/>
            <a:ext cx="6885870" cy="371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he dark triad of personality">
            <a:extLst>
              <a:ext uri="{FF2B5EF4-FFF2-40B4-BE49-F238E27FC236}">
                <a16:creationId xmlns:a16="http://schemas.microsoft.com/office/drawing/2014/main" id="{207F7605-D0B4-40D7-AE87-66CAECD48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153" y="742133"/>
            <a:ext cx="3612239" cy="537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00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9574-17C4-4783-89F4-00D4BB827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Behavioral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7DC3C-7B21-495E-BB2B-CB0C6EA68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320" y="4455620"/>
            <a:ext cx="10093131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Personality Psychology</a:t>
            </a:r>
          </a:p>
        </p:txBody>
      </p:sp>
    </p:spTree>
    <p:extLst>
      <p:ext uri="{BB962C8B-B14F-4D97-AF65-F5344CB8AC3E}">
        <p14:creationId xmlns:p14="http://schemas.microsoft.com/office/powerpoint/2010/main" val="294628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377D-35AF-490B-9599-8FE08E48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2" y="742133"/>
            <a:ext cx="10928411" cy="1058400"/>
          </a:xfrm>
        </p:spPr>
        <p:txBody>
          <a:bodyPr/>
          <a:lstStyle/>
          <a:p>
            <a:pPr algn="l"/>
            <a:r>
              <a:rPr lang="en-US" sz="3600" dirty="0"/>
              <a:t>Skinner’s Reinforcement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57156-8D95-46DF-8783-96600E4B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2" y="1969225"/>
            <a:ext cx="10928411" cy="4598400"/>
          </a:xfrm>
        </p:spPr>
        <p:txBody>
          <a:bodyPr/>
          <a:lstStyle/>
          <a:p>
            <a:r>
              <a:rPr lang="en-US" dirty="0"/>
              <a:t>Skinner’s approach to behavior, simple in concept, is that behavior can be controlled by its consequences, that is, by what follows the behavior.</a:t>
            </a:r>
          </a:p>
          <a:p>
            <a:r>
              <a:rPr lang="en-US" dirty="0"/>
              <a:t>Skinner believed that an animal or a human could be trained to perform virtually any act and that the type of reinforcement that followed the behavior would be responsible for determining it.</a:t>
            </a:r>
          </a:p>
          <a:p>
            <a:r>
              <a:rPr lang="en-US" dirty="0"/>
              <a:t>This means that whoever controls the reinforcers has the power to control human behavior, in the same way an experimenter can control the behavior of a laboratory rat.</a:t>
            </a:r>
          </a:p>
          <a:p>
            <a:r>
              <a:rPr lang="en-US" dirty="0"/>
              <a:t>Skinner distinguished between two kinds of behavior: </a:t>
            </a:r>
            <a:r>
              <a:rPr lang="en-US" b="1" u="sng" dirty="0"/>
              <a:t>respondent behavior and operant behavior. </a:t>
            </a:r>
          </a:p>
          <a:p>
            <a:pPr lvl="1"/>
            <a:r>
              <a:rPr lang="en-US" dirty="0"/>
              <a:t>Respondent behavior involves a response made to or elicited by a specific stimulus. </a:t>
            </a:r>
          </a:p>
          <a:p>
            <a:pPr lvl="1"/>
            <a:r>
              <a:rPr lang="en-US" dirty="0"/>
              <a:t>A reflexive behavior such as a knee jerk is an example of respondent behavior. A stimulus is applied (a tap on the knee) and the response occurs (the leg jerks). </a:t>
            </a:r>
          </a:p>
          <a:p>
            <a:pPr lvl="1"/>
            <a:r>
              <a:rPr lang="en-US" dirty="0"/>
              <a:t>This behavior is unlearned. </a:t>
            </a:r>
          </a:p>
          <a:p>
            <a:pPr lvl="1"/>
            <a:r>
              <a:rPr lang="en-US" dirty="0"/>
              <a:t>It occurs automatically and involuntarily. We do not have to be trained or conditioned to make the appropriate response.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4559822"/>
      </p:ext>
    </p:extLst>
  </p:cSld>
  <p:clrMapOvr>
    <a:masterClrMapping/>
  </p:clrMapOvr>
</p:sld>
</file>

<file path=ppt/theme/theme1.xml><?xml version="1.0" encoding="utf-8"?>
<a:theme xmlns:a="http://schemas.openxmlformats.org/drawingml/2006/main" name="Vicent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Vicentio · SlidesCarnival</Template>
  <TotalTime>97</TotalTime>
  <Words>1504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Cinzel</vt:lpstr>
      <vt:lpstr>Libre Baskerville</vt:lpstr>
      <vt:lpstr>Vicentio template</vt:lpstr>
      <vt:lpstr>HEXACO &amp; The Dark Triad of Personality</vt:lpstr>
      <vt:lpstr>HEXACO</vt:lpstr>
      <vt:lpstr>PowerPoint Presentation</vt:lpstr>
      <vt:lpstr>HEXACO</vt:lpstr>
      <vt:lpstr>HEXACO</vt:lpstr>
      <vt:lpstr>The Dark Triad of Personality</vt:lpstr>
      <vt:lpstr>PowerPoint Presentation</vt:lpstr>
      <vt:lpstr>Behavioral Approach</vt:lpstr>
      <vt:lpstr>Skinner’s Reinforcement</vt:lpstr>
      <vt:lpstr>Skinner’s Reinforcement</vt:lpstr>
      <vt:lpstr>Skinner’s Operant Behavior</vt:lpstr>
      <vt:lpstr>Bandura’s Modelling</vt:lpstr>
      <vt:lpstr>Modelling: The basis of observational learning</vt:lpstr>
      <vt:lpstr>Disinhibition &amp; Vicarious Experience</vt:lpstr>
      <vt:lpstr>Characteristics of the Model</vt:lpstr>
      <vt:lpstr>PowerPoint Presentation</vt:lpstr>
      <vt:lpstr>Self-Reinforcement &amp; Self-Efficacy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Rizqy Amelia Zein</dc:creator>
  <cp:lastModifiedBy>Rizqy Amelia Zein</cp:lastModifiedBy>
  <cp:revision>17</cp:revision>
  <dcterms:created xsi:type="dcterms:W3CDTF">2019-05-07T21:11:23Z</dcterms:created>
  <dcterms:modified xsi:type="dcterms:W3CDTF">2019-05-14T21:41:23Z</dcterms:modified>
</cp:coreProperties>
</file>