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6" r:id="rId3"/>
    <p:sldId id="276" r:id="rId4"/>
    <p:sldId id="295" r:id="rId5"/>
    <p:sldId id="273" r:id="rId6"/>
    <p:sldId id="290" r:id="rId7"/>
    <p:sldId id="278" r:id="rId8"/>
    <p:sldId id="293" r:id="rId9"/>
    <p:sldId id="294" r:id="rId10"/>
    <p:sldId id="272" r:id="rId11"/>
    <p:sldId id="292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Hul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udukan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FE8-8642-421F-B932-AB97FA5AA4B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Dudukan Ka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udukan Nomor Salindi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6312-8A8C-4CC2-A21B-6C8AFE66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01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Hul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uduk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D484-01C2-435E-9621-981A20B43C6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Dudukan Gambar Salindi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Dudukan Catatan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mengedit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Duduk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udukan Nomor Salindi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7DA46-4D33-4746-858D-E0EF13A4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38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0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0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8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2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2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indi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C47-D0AB-4EF8-A3D1-12DD8D4A26B6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udukan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EE0C-F92B-4E3F-A095-F8490FE21850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udukan Teks Vertik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EA1-2E0E-4BC8-A111-7B20DAD39D67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6D6-232B-4D63-9FC6-C4966FC0ABC6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ulu Sek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udukan Tek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65D-D9A5-42D9-B3DA-2120D14F6AAF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udukan Is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udukan Is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uduk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7E49-BB4A-4762-8F40-5528C0688A8F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Duduk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7" name="Dudukan Nomor Salindi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udukan Tek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udukan Is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udukan Tek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udukan Is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udukan Tanggal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2F3-A3BF-40E4-9CA2-C411BE54B105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Dudukan Ka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9" name="Dudukan Nomor Salindi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udukan Tanggal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377E-4FBA-42D8-B9B9-43DBFD7D30E5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Dudukan Ka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5" name="Dudukan Nomor Salindi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Tanggal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2F4F-96AC-4AE0-9038-32271947C937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Dudukan Ka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4" name="Dudukan Nomor Salindi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si dengan Kap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udukan Tek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uduk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01BF-2B28-408D-AFFC-B531C49E86E1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Duduk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7" name="Dudukan Nomor Salindi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ukisan dengan Kap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udukan Gamba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udukan Tek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uduk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CA20-26BF-4F9F-AFA5-96C7F2161D33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Duduk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7" name="Dudukan Nomor Salindi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Judu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Dudukan Tek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mengedit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537C-3462-443E-87CC-DFE010E58E8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52400" y="1981200"/>
            <a:ext cx="5638800" cy="1752599"/>
          </a:xfrm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Kritik</a:t>
            </a:r>
            <a:r>
              <a:rPr lang="en-US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terhadap</a:t>
            </a:r>
            <a:r>
              <a:rPr lang="en-US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Pendekatan</a:t>
            </a:r>
            <a:r>
              <a:rPr lang="en-US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Biomedis</a:t>
            </a:r>
            <a:r>
              <a:rPr lang="en-US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US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Sebuah</a:t>
            </a:r>
            <a:r>
              <a:rPr lang="en-US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pengantar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54864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Kesehatan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Mental </a:t>
            </a:r>
            <a:r>
              <a:rPr 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Komunitas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Rizqy Amelia Zein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010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Pendekatan</a:t>
            </a:r>
            <a:r>
              <a:rPr lang="en-US" sz="4000" b="1" dirty="0"/>
              <a:t> </a:t>
            </a:r>
            <a:r>
              <a:rPr lang="en-US" sz="4000" b="1" dirty="0" err="1"/>
              <a:t>multidisiplin</a:t>
            </a:r>
            <a:endParaRPr lang="en-US" sz="4000" b="1" dirty="0"/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Sosiologi</a:t>
            </a:r>
            <a:endParaRPr lang="en-US" dirty="0"/>
          </a:p>
          <a:p>
            <a:pPr lvl="1"/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, </a:t>
            </a:r>
            <a:r>
              <a:rPr lang="en-US" i="1" dirty="0"/>
              <a:t>social disruption, exclusion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labelling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</a:t>
            </a:r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psikoterapi</a:t>
            </a:r>
            <a:endParaRPr lang="en-US" dirty="0"/>
          </a:p>
          <a:p>
            <a:pPr lvl="1"/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yang </a:t>
            </a:r>
            <a:r>
              <a:rPr lang="en-US" dirty="0" err="1"/>
              <a:t>mengkaitkan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trauma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distress</a:t>
            </a:r>
            <a:endParaRPr lang="en-US" dirty="0"/>
          </a:p>
          <a:p>
            <a:r>
              <a:rPr lang="en-US" i="1" dirty="0"/>
              <a:t>Social work</a:t>
            </a:r>
          </a:p>
          <a:p>
            <a:pPr lvl="1"/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pemberdayaan</a:t>
            </a:r>
            <a:endParaRPr lang="en-US" dirty="0"/>
          </a:p>
          <a:p>
            <a:r>
              <a:rPr lang="en-US" dirty="0" err="1"/>
              <a:t>Psikiatri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i="1" dirty="0"/>
              <a:t>social ties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simptom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psikosis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8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010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…cont’d</a:t>
            </a:r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Transcultural psychiatry</a:t>
            </a:r>
          </a:p>
          <a:p>
            <a:pPr lvl="1"/>
            <a:r>
              <a:rPr lang="en-US" dirty="0" err="1"/>
              <a:t>Menginvestigasi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manifestasi</a:t>
            </a:r>
            <a:r>
              <a:rPr lang="en-US" dirty="0"/>
              <a:t> </a:t>
            </a:r>
            <a:r>
              <a:rPr lang="en-US" i="1" dirty="0"/>
              <a:t>mental distress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i="1" dirty="0"/>
              <a:t>Disability movements</a:t>
            </a:r>
          </a:p>
          <a:p>
            <a:pPr lvl="1"/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i="1" dirty="0"/>
              <a:t>social model of disability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</a:t>
            </a:r>
          </a:p>
          <a:p>
            <a:r>
              <a:rPr lang="en-US" i="1" dirty="0"/>
              <a:t>Recovery movements</a:t>
            </a:r>
          </a:p>
          <a:p>
            <a:pPr lvl="1"/>
            <a:r>
              <a:rPr lang="en-US" dirty="0" err="1"/>
              <a:t>Mempromosikan</a:t>
            </a:r>
            <a:r>
              <a:rPr lang="en-US" dirty="0"/>
              <a:t> </a:t>
            </a:r>
            <a:r>
              <a:rPr lang="en-US" dirty="0" err="1"/>
              <a:t>redefinisi</a:t>
            </a:r>
            <a:r>
              <a:rPr lang="en-US" dirty="0"/>
              <a:t> </a:t>
            </a:r>
            <a:r>
              <a:rPr lang="en-US" b="1" i="1" dirty="0" err="1"/>
              <a:t>pemulihan</a:t>
            </a:r>
            <a:r>
              <a:rPr lang="en-US" b="1" i="1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a socially-valued lifestyle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‘</a:t>
            </a:r>
            <a:r>
              <a:rPr lang="en-US" i="1" dirty="0"/>
              <a:t>symptom free’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2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924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Misi</a:t>
            </a:r>
            <a:r>
              <a:rPr lang="en-US" sz="4000" b="1" dirty="0"/>
              <a:t> </a:t>
            </a:r>
            <a:r>
              <a:rPr lang="en-US" sz="4000" b="1" dirty="0" err="1"/>
              <a:t>kajian</a:t>
            </a:r>
            <a:r>
              <a:rPr lang="en-US" sz="4000" b="1" dirty="0"/>
              <a:t> </a:t>
            </a:r>
            <a:r>
              <a:rPr lang="en-US" sz="4000" b="1" dirty="0" err="1"/>
              <a:t>kesehatan</a:t>
            </a:r>
            <a:r>
              <a:rPr lang="en-US" sz="4000" b="1" dirty="0"/>
              <a:t> mental </a:t>
            </a:r>
            <a:r>
              <a:rPr lang="en-US" sz="4000" b="1" dirty="0" err="1"/>
              <a:t>komunitas</a:t>
            </a:r>
            <a:endParaRPr lang="en-US" sz="4000" b="1" dirty="0"/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 </a:t>
            </a:r>
            <a:r>
              <a:rPr lang="en-US" dirty="0" err="1"/>
              <a:t>komunitas</a:t>
            </a:r>
            <a:endParaRPr lang="en-US" dirty="0"/>
          </a:p>
          <a:p>
            <a:pPr lvl="1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pemberdayaan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 </a:t>
            </a:r>
            <a:r>
              <a:rPr lang="en-US" dirty="0" err="1"/>
              <a:t>anggota-anggota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program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prevensi</a:t>
            </a:r>
            <a:endParaRPr lang="en-US" dirty="0"/>
          </a:p>
          <a:p>
            <a:pPr lvl="1"/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/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pulih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‘</a:t>
            </a:r>
            <a:r>
              <a:rPr lang="en-US" dirty="0" err="1"/>
              <a:t>berfungsi</a:t>
            </a:r>
            <a:r>
              <a:rPr lang="en-US" dirty="0"/>
              <a:t>’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sosial</a:t>
            </a:r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Mengawinkan</a:t>
            </a:r>
            <a:r>
              <a:rPr lang="en-US" dirty="0"/>
              <a:t>’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multidisplin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yang </a:t>
            </a:r>
            <a:r>
              <a:rPr lang="en-US" dirty="0" err="1"/>
              <a:t>holistik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</a:t>
            </a:r>
          </a:p>
        </p:txBody>
      </p:sp>
    </p:spTree>
    <p:extLst>
      <p:ext uri="{BB962C8B-B14F-4D97-AF65-F5344CB8AC3E}">
        <p14:creationId xmlns:p14="http://schemas.microsoft.com/office/powerpoint/2010/main" val="210039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Lingkup</a:t>
            </a:r>
            <a:r>
              <a:rPr lang="en-US" sz="4000" b="1" dirty="0"/>
              <a:t> </a:t>
            </a:r>
            <a:r>
              <a:rPr lang="en-US" sz="4000" b="1" dirty="0" err="1"/>
              <a:t>kajian</a:t>
            </a:r>
            <a:r>
              <a:rPr lang="en-US" sz="4000" b="1" dirty="0"/>
              <a:t> </a:t>
            </a:r>
            <a:r>
              <a:rPr lang="en-US" sz="4000" b="1" dirty="0" err="1"/>
              <a:t>mata</a:t>
            </a:r>
            <a:r>
              <a:rPr lang="en-US" sz="4000" b="1" dirty="0"/>
              <a:t> </a:t>
            </a:r>
            <a:r>
              <a:rPr lang="en-US" sz="4000" b="1" dirty="0" err="1"/>
              <a:t>kuliah</a:t>
            </a:r>
            <a:endParaRPr lang="en-US" sz="4000" b="1" dirty="0"/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konsep-konsep</a:t>
            </a:r>
            <a:r>
              <a:rPr lang="en-US" dirty="0"/>
              <a:t> </a:t>
            </a:r>
            <a:r>
              <a:rPr lang="en-US" dirty="0" err="1"/>
              <a:t>sosiologis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 </a:t>
            </a:r>
            <a:r>
              <a:rPr lang="en-US" dirty="0" err="1"/>
              <a:t>masyarakat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sosiopolitik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kultural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mental; </a:t>
            </a:r>
            <a:r>
              <a:rPr lang="en-US" dirty="0" err="1"/>
              <a:t>dan</a:t>
            </a:r>
            <a:endParaRPr lang="en-US" dirty="0"/>
          </a:p>
          <a:p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intervensi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94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Asesmen</a:t>
            </a:r>
            <a:endParaRPr lang="en-US" sz="4000" b="1" dirty="0"/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Ujian</a:t>
            </a:r>
            <a:r>
              <a:rPr lang="en-US" dirty="0"/>
              <a:t> Online (UTS)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mempresentasikan</a:t>
            </a:r>
            <a:r>
              <a:rPr lang="en-US" dirty="0"/>
              <a:t> (</a:t>
            </a:r>
            <a:r>
              <a:rPr lang="en-US" dirty="0" err="1"/>
              <a:t>pertemuan</a:t>
            </a:r>
            <a:r>
              <a:rPr lang="en-US" dirty="0"/>
              <a:t> 14&amp;15) </a:t>
            </a:r>
            <a:r>
              <a:rPr lang="en-US" i="1" dirty="0"/>
              <a:t>policy brief </a:t>
            </a:r>
            <a:r>
              <a:rPr lang="en-US" dirty="0"/>
              <a:t>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 di Indonesia</a:t>
            </a:r>
          </a:p>
          <a:p>
            <a:r>
              <a:rPr lang="en-US" dirty="0" err="1"/>
              <a:t>Detailnya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dicermati</a:t>
            </a:r>
            <a:r>
              <a:rPr lang="en-US" dirty="0"/>
              <a:t> di RPS</a:t>
            </a:r>
          </a:p>
          <a:p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UTS 30%</a:t>
            </a:r>
          </a:p>
          <a:p>
            <a:pPr lvl="1"/>
            <a:r>
              <a:rPr lang="en-US" dirty="0" err="1"/>
              <a:t>Naskah</a:t>
            </a:r>
            <a:r>
              <a:rPr lang="en-US" dirty="0"/>
              <a:t> </a:t>
            </a:r>
            <a:r>
              <a:rPr lang="en-US" i="1" dirty="0"/>
              <a:t>policy brief </a:t>
            </a:r>
            <a:r>
              <a:rPr lang="en-US" dirty="0"/>
              <a:t>40%</a:t>
            </a:r>
          </a:p>
          <a:p>
            <a:pPr lvl="1"/>
            <a:r>
              <a:rPr lang="en-US" dirty="0" err="1"/>
              <a:t>Presentasi</a:t>
            </a:r>
            <a:r>
              <a:rPr lang="en-US" dirty="0"/>
              <a:t> 25%</a:t>
            </a:r>
          </a:p>
          <a:p>
            <a:pPr lvl="1"/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(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partisipan</a:t>
            </a:r>
            <a:r>
              <a:rPr lang="en-US"/>
              <a:t>) 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7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924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‘The medical model’ (</a:t>
            </a:r>
            <a:r>
              <a:rPr lang="en-US" sz="4000" b="1" dirty="0" err="1"/>
              <a:t>Baltrusaityte</a:t>
            </a:r>
            <a:r>
              <a:rPr lang="en-US" sz="4000" b="1" dirty="0"/>
              <a:t> 2003)</a:t>
            </a:r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kelainan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organ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.</a:t>
            </a:r>
          </a:p>
          <a:p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diskrit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pasti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memiliki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sebab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etiologi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Diagnosis 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diformulasikan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secara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objektif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sehingga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dikenakan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perawatan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sesuai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>
                <a:sym typeface="Wingdings" panose="05000000000000000000" pitchFamily="2" charset="2"/>
              </a:rPr>
              <a:t>Pendekatan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ini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oleh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Psikiatri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010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…cont’d</a:t>
            </a:r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normal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abnormalitas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(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diagnosis).</a:t>
            </a:r>
          </a:p>
          <a:p>
            <a:pPr lvl="1"/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klasifikasi</a:t>
            </a:r>
            <a:r>
              <a:rPr lang="en-US" dirty="0">
                <a:sym typeface="Wingdings" panose="05000000000000000000" pitchFamily="2" charset="2"/>
              </a:rPr>
              <a:t> (ICD, DSM, PPDGJ, </a:t>
            </a:r>
            <a:r>
              <a:rPr lang="en-US" dirty="0" err="1">
                <a:sym typeface="Wingdings" panose="05000000000000000000" pitchFamily="2" charset="2"/>
              </a:rPr>
              <a:t>dll</a:t>
            </a:r>
            <a:r>
              <a:rPr lang="en-US" dirty="0">
                <a:sym typeface="Wingdings" panose="05000000000000000000" pitchFamily="2" charset="2"/>
              </a:rPr>
              <a:t>.)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Melahirkan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pendekatan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biologis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abnormalitas</a:t>
            </a:r>
            <a:endParaRPr lang="en-US" dirty="0"/>
          </a:p>
          <a:p>
            <a:r>
              <a:rPr lang="en-US" dirty="0" err="1"/>
              <a:t>Konsekuensinya</a:t>
            </a:r>
            <a:r>
              <a:rPr lang="en-US" dirty="0"/>
              <a:t>, </a:t>
            </a:r>
            <a:r>
              <a:rPr lang="en-US" dirty="0" err="1"/>
              <a:t>abnormalitas</a:t>
            </a:r>
            <a:r>
              <a:rPr lang="en-US" dirty="0"/>
              <a:t> </a:t>
            </a:r>
            <a:r>
              <a:rPr lang="en-US" dirty="0" err="1"/>
              <a:t>dijauhkan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perbincangan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lokalitas</a:t>
            </a:r>
            <a:r>
              <a:rPr lang="en-US" dirty="0"/>
              <a:t> (</a:t>
            </a:r>
            <a:r>
              <a:rPr lang="en-US" dirty="0" err="1"/>
              <a:t>budaya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32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010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Kritik</a:t>
            </a:r>
            <a:r>
              <a:rPr lang="en-US" sz="4000" b="1" dirty="0"/>
              <a:t> </a:t>
            </a:r>
            <a:r>
              <a:rPr lang="en-US" sz="4000" b="1" dirty="0" err="1"/>
              <a:t>terhadap</a:t>
            </a:r>
            <a:r>
              <a:rPr lang="en-US" sz="4000" b="1" dirty="0"/>
              <a:t> </a:t>
            </a:r>
            <a:r>
              <a:rPr lang="en-US" sz="4000" b="1" dirty="0" err="1"/>
              <a:t>Psikiatri</a:t>
            </a:r>
            <a:endParaRPr lang="en-US" sz="4000" b="1" dirty="0"/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menyelidiki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.</a:t>
            </a:r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Psikiatri</a:t>
            </a:r>
            <a:r>
              <a:rPr lang="en-US" dirty="0"/>
              <a:t> “…</a:t>
            </a:r>
            <a:r>
              <a:rPr lang="en-US" dirty="0" err="1"/>
              <a:t>menempelkan</a:t>
            </a:r>
            <a:r>
              <a:rPr lang="en-US" dirty="0"/>
              <a:t> label </a:t>
            </a:r>
            <a:r>
              <a:rPr lang="en-US" dirty="0" err="1"/>
              <a:t>diagnostik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/</a:t>
            </a:r>
            <a:r>
              <a:rPr lang="en-US" dirty="0" err="1"/>
              <a:t>gangguan</a:t>
            </a:r>
            <a:r>
              <a:rPr lang="en-US" dirty="0"/>
              <a:t> yang </a:t>
            </a:r>
            <a:r>
              <a:rPr lang="en-US" dirty="0" err="1"/>
              <a:t>bersandar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/</a:t>
            </a:r>
            <a:r>
              <a:rPr lang="en-US" dirty="0" err="1"/>
              <a:t>gejala</a:t>
            </a:r>
            <a:r>
              <a:rPr lang="en-US" dirty="0"/>
              <a:t> yang </a:t>
            </a:r>
            <a:r>
              <a:rPr lang="en-US" dirty="0" err="1"/>
              <a:t>dilaporkan</a:t>
            </a:r>
            <a:r>
              <a:rPr lang="en-US" dirty="0"/>
              <a:t>..” (Allen 1998).</a:t>
            </a:r>
          </a:p>
          <a:p>
            <a:pPr lvl="1"/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etiologi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.</a:t>
            </a:r>
          </a:p>
          <a:p>
            <a:r>
              <a:rPr lang="en-US" dirty="0" err="1"/>
              <a:t>Psikiatri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turbulensi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selalu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revisi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pedoman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diagnostik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0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010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…cont’d</a:t>
            </a:r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err="1"/>
              <a:t>harusnya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yang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Homoseksual</a:t>
            </a:r>
            <a:r>
              <a:rPr lang="en-US" dirty="0"/>
              <a:t> (-)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hiperaktivitas</a:t>
            </a:r>
            <a:r>
              <a:rPr lang="en-US" dirty="0"/>
              <a:t> (+)</a:t>
            </a:r>
          </a:p>
          <a:p>
            <a:pPr lvl="1"/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abnormalitas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bias,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personal</a:t>
            </a:r>
          </a:p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abnormalitas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00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010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/>
              <a:t>Antipsikiatri</a:t>
            </a:r>
            <a:endParaRPr lang="en-US" sz="4000" b="1" dirty="0"/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/>
              <a:t>Gerakan</a:t>
            </a:r>
            <a:r>
              <a:rPr lang="en-US" sz="2800" dirty="0"/>
              <a:t> yang </a:t>
            </a:r>
            <a:r>
              <a:rPr lang="en-US" sz="2800" dirty="0" err="1"/>
              <a:t>muncul</a:t>
            </a:r>
            <a:r>
              <a:rPr lang="en-US" sz="2800" dirty="0"/>
              <a:t> di </a:t>
            </a:r>
            <a:r>
              <a:rPr lang="en-US" sz="2800" dirty="0" err="1"/>
              <a:t>Inggris</a:t>
            </a:r>
            <a:r>
              <a:rPr lang="en-US" sz="2800" dirty="0"/>
              <a:t> Raya (Laing &amp; </a:t>
            </a:r>
            <a:r>
              <a:rPr lang="en-US" sz="2800" dirty="0" err="1"/>
              <a:t>Szasz</a:t>
            </a:r>
            <a:r>
              <a:rPr lang="en-US" sz="2800" dirty="0"/>
              <a:t>)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1960-70an yang </a:t>
            </a:r>
            <a:r>
              <a:rPr lang="en-US" sz="2800" dirty="0" err="1"/>
              <a:t>dimotori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Psikiater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puas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premis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Psikiatri</a:t>
            </a:r>
            <a:r>
              <a:rPr lang="en-US" sz="2800" dirty="0"/>
              <a:t>.</a:t>
            </a:r>
          </a:p>
          <a:p>
            <a:pPr lvl="1"/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Psikiatri</a:t>
            </a:r>
            <a:endParaRPr lang="en-US" sz="2400" dirty="0"/>
          </a:p>
          <a:p>
            <a:pPr lvl="1"/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</a:t>
            </a:r>
          </a:p>
          <a:p>
            <a:pPr lvl="1"/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batas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normal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abnormalitas</a:t>
            </a:r>
            <a:endParaRPr lang="en-US" sz="2400" dirty="0"/>
          </a:p>
          <a:p>
            <a:r>
              <a:rPr lang="en-US" sz="2800" dirty="0" err="1"/>
              <a:t>Penggunaan</a:t>
            </a:r>
            <a:r>
              <a:rPr lang="en-US" sz="2800" dirty="0"/>
              <a:t> label ‘</a:t>
            </a:r>
            <a:r>
              <a:rPr lang="en-US" sz="2800" dirty="0" err="1"/>
              <a:t>gila</a:t>
            </a:r>
            <a:r>
              <a:rPr lang="en-US" sz="2800" dirty="0"/>
              <a:t>’ </a:t>
            </a:r>
            <a:r>
              <a:rPr lang="en-US" sz="2800" dirty="0" err="1"/>
              <a:t>melibatkan</a:t>
            </a:r>
            <a:r>
              <a:rPr lang="en-US" sz="2800" dirty="0"/>
              <a:t> </a:t>
            </a:r>
            <a:r>
              <a:rPr lang="en-US" sz="2800" i="1" dirty="0"/>
              <a:t>moral judgment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aksi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,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fisiologisnya</a:t>
            </a:r>
            <a:r>
              <a:rPr lang="en-US" sz="2800" dirty="0"/>
              <a:t>.</a:t>
            </a:r>
          </a:p>
          <a:p>
            <a:r>
              <a:rPr lang="en-US" sz="2800" dirty="0"/>
              <a:t>Gila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gila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sekedar</a:t>
            </a:r>
            <a:r>
              <a:rPr lang="en-US" sz="2800" dirty="0"/>
              <a:t> </a:t>
            </a:r>
            <a:r>
              <a:rPr lang="en-US" sz="2800" dirty="0" err="1"/>
              <a:t>perkara</a:t>
            </a:r>
            <a:r>
              <a:rPr lang="en-US" sz="2800" dirty="0"/>
              <a:t> </a:t>
            </a:r>
            <a:r>
              <a:rPr lang="en-US" sz="2800" dirty="0" err="1"/>
              <a:t>konformitas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nilai-nilai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.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968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010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...cont’d</a:t>
            </a:r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“…</a:t>
            </a:r>
            <a:r>
              <a:rPr lang="en-GB" sz="2800" b="1" dirty="0"/>
              <a:t>there is no </a:t>
            </a:r>
            <a:r>
              <a:rPr lang="en-US" sz="2800" b="1" dirty="0"/>
              <a:t>such mental ‘disease’ as schizophrenia</a:t>
            </a:r>
            <a:r>
              <a:rPr lang="en-US" sz="2800" dirty="0"/>
              <a:t>: the experiences and </a:t>
            </a:r>
            <a:r>
              <a:rPr lang="en-US" sz="2800" dirty="0" err="1"/>
              <a:t>behaviour</a:t>
            </a:r>
            <a:r>
              <a:rPr lang="en-US" sz="2800" dirty="0"/>
              <a:t> of diagnosed schizophrenics are to be seen as </a:t>
            </a:r>
            <a:r>
              <a:rPr lang="en-US" sz="2800" b="1" dirty="0"/>
              <a:t>strategies to cope </a:t>
            </a:r>
            <a:r>
              <a:rPr lang="en-US" sz="2800" dirty="0"/>
              <a:t>with the </a:t>
            </a:r>
            <a:r>
              <a:rPr lang="en-US" sz="2800" b="1" dirty="0"/>
              <a:t>inconsistencies of the social </a:t>
            </a:r>
            <a:r>
              <a:rPr lang="en-GB" sz="2800" b="1" dirty="0"/>
              <a:t>world</a:t>
            </a:r>
            <a:r>
              <a:rPr lang="en-GB" sz="2800" dirty="0"/>
              <a:t>… (Laing 1989)”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“…</a:t>
            </a:r>
            <a:r>
              <a:rPr lang="en-GB" sz="2800" dirty="0"/>
              <a:t>mental </a:t>
            </a:r>
            <a:r>
              <a:rPr lang="en-US" sz="2800" dirty="0"/>
              <a:t>disorder is </a:t>
            </a:r>
            <a:r>
              <a:rPr lang="en-US" sz="2800" b="1" dirty="0"/>
              <a:t>just a label </a:t>
            </a:r>
            <a:r>
              <a:rPr lang="en-US" sz="2800" dirty="0"/>
              <a:t>used by psychiatry to </a:t>
            </a:r>
            <a:r>
              <a:rPr lang="en-GB" sz="2800" b="1" dirty="0"/>
              <a:t>mystify</a:t>
            </a:r>
            <a:r>
              <a:rPr lang="en-GB" sz="2800" dirty="0"/>
              <a:t> social control…” (</a:t>
            </a:r>
            <a:r>
              <a:rPr lang="en-GB" sz="2800" dirty="0" err="1"/>
              <a:t>Szasz</a:t>
            </a:r>
            <a:r>
              <a:rPr lang="en-GB" sz="2800" dirty="0"/>
              <a:t> 1961)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4475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Ka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Ka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Office">
  <a:themeElements>
    <a:clrScheme name="Ka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1st Official PPT Template Psychology</Template>
  <TotalTime>769</TotalTime>
  <Words>606</Words>
  <Application>Microsoft Office PowerPoint</Application>
  <PresentationFormat>On-screen Show (4:3)</PresentationFormat>
  <Paragraphs>67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Office</vt:lpstr>
      <vt:lpstr>Kritik terhadap Pendekatan Biomedis: Sebuah pengantar</vt:lpstr>
      <vt:lpstr>Lingkup kajian mata kuliah</vt:lpstr>
      <vt:lpstr>Asesmen</vt:lpstr>
      <vt:lpstr>‘The medical model’ (Baltrusaityte 2003)</vt:lpstr>
      <vt:lpstr>…cont’d</vt:lpstr>
      <vt:lpstr>Kritik terhadap Psikiatri</vt:lpstr>
      <vt:lpstr>…cont’d</vt:lpstr>
      <vt:lpstr>Antipsikiatri</vt:lpstr>
      <vt:lpstr>...cont’d</vt:lpstr>
      <vt:lpstr>Pendekatan multidisiplin</vt:lpstr>
      <vt:lpstr>…cont’d</vt:lpstr>
      <vt:lpstr>Misi kajian kesehatan mental komunitas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57</cp:revision>
  <dcterms:created xsi:type="dcterms:W3CDTF">2015-03-13T04:26:16Z</dcterms:created>
  <dcterms:modified xsi:type="dcterms:W3CDTF">2019-02-10T05:31:17Z</dcterms:modified>
</cp:coreProperties>
</file>