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1" r:id="rId4"/>
    <p:sldId id="270" r:id="rId5"/>
    <p:sldId id="269" r:id="rId6"/>
    <p:sldId id="272" r:id="rId7"/>
    <p:sldId id="273" r:id="rId8"/>
    <p:sldId id="274" r:id="rId9"/>
    <p:sldId id="276" r:id="rId10"/>
    <p:sldId id="277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3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9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26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5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0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13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7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4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6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DF69D3-A241-41F2-9E2C-2BA1D6478157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 defTabSz="91429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5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580" y="590842"/>
            <a:ext cx="6789742" cy="1405892"/>
          </a:xfrm>
        </p:spPr>
        <p:txBody>
          <a:bodyPr/>
          <a:lstStyle/>
          <a:p>
            <a:r>
              <a:rPr lang="en-GB" b="1" dirty="0" err="1"/>
              <a:t>Pendekatan</a:t>
            </a:r>
            <a:r>
              <a:rPr lang="en-GB" b="1" dirty="0"/>
              <a:t> </a:t>
            </a:r>
            <a:r>
              <a:rPr lang="en-GB" b="1" dirty="0" err="1"/>
              <a:t>Sosiologis</a:t>
            </a:r>
            <a:r>
              <a:rPr lang="en-GB" b="1" dirty="0"/>
              <a:t> </a:t>
            </a:r>
            <a:r>
              <a:rPr lang="en-GB" b="1" dirty="0" err="1"/>
              <a:t>dalam</a:t>
            </a:r>
            <a:r>
              <a:rPr lang="en-GB" b="1" dirty="0"/>
              <a:t> </a:t>
            </a:r>
            <a:r>
              <a:rPr lang="en-GB" b="1" dirty="0" err="1"/>
              <a:t>Kesehatan</a:t>
            </a:r>
            <a:r>
              <a:rPr lang="en-GB" b="1" dirty="0"/>
              <a:t> Mental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512580" y="2743072"/>
            <a:ext cx="6789742" cy="70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sz="3600" b="1" dirty="0" err="1"/>
              <a:t>Kesehatan</a:t>
            </a:r>
            <a:r>
              <a:rPr lang="en-GB" sz="3600" b="1" dirty="0"/>
              <a:t> Mental </a:t>
            </a:r>
            <a:r>
              <a:rPr lang="en-GB" sz="3600" b="1" dirty="0" err="1"/>
              <a:t>Komunitas</a:t>
            </a:r>
            <a:endParaRPr lang="en-GB" sz="36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12580" y="4895302"/>
            <a:ext cx="6789742" cy="140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b="1"/>
              <a:t>Rizqy Amelia Zein</a:t>
            </a:r>
          </a:p>
          <a:p>
            <a:r>
              <a:rPr lang="en-US" sz="2400" b="1"/>
              <a:t>Departemen </a:t>
            </a:r>
            <a:r>
              <a:rPr lang="en-US" sz="2400" b="1" dirty="0" err="1"/>
              <a:t>Psikologi</a:t>
            </a:r>
            <a:r>
              <a:rPr lang="en-US" sz="2400" b="1" dirty="0"/>
              <a:t> </a:t>
            </a:r>
            <a:r>
              <a:rPr lang="en-US" sz="2400" b="1" dirty="0" err="1"/>
              <a:t>Kepribadian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Sosial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44698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US" b="1" dirty="0"/>
              <a:t>Foucauldian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Istilah</a:t>
            </a:r>
            <a:r>
              <a:rPr lang="en-US" sz="2400" dirty="0"/>
              <a:t> ‘normal’ </a:t>
            </a:r>
            <a:r>
              <a:rPr lang="en-US" sz="2400" dirty="0" err="1"/>
              <a:t>dan</a:t>
            </a:r>
            <a:r>
              <a:rPr lang="en-US" sz="2400" dirty="0"/>
              <a:t> ‘</a:t>
            </a:r>
            <a:r>
              <a:rPr lang="en-US" sz="2400" dirty="0" err="1"/>
              <a:t>tidak</a:t>
            </a:r>
            <a:r>
              <a:rPr lang="en-US" sz="2400" dirty="0"/>
              <a:t> normal’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i="1" dirty="0"/>
              <a:t>power.</a:t>
            </a:r>
          </a:p>
          <a:p>
            <a:r>
              <a:rPr lang="en-US" altLang="en-US" sz="2400" dirty="0" err="1"/>
              <a:t>Kriminalitas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seringkali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merupakan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bagian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resistensi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politik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lalu</a:t>
            </a:r>
            <a:r>
              <a:rPr lang="en-US" altLang="en-US" sz="2400" dirty="0"/>
              <a:t> di </a:t>
            </a:r>
            <a:r>
              <a:rPr lang="en-US" altLang="en-US" sz="2400" dirty="0" err="1"/>
              <a:t>depolitisasi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melihatnya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sebagai</a:t>
            </a:r>
            <a:r>
              <a:rPr lang="en-US" altLang="en-US" sz="2400" dirty="0"/>
              <a:t> </a:t>
            </a:r>
            <a:r>
              <a:rPr lang="en-US" altLang="en-US" sz="2400" i="1" dirty="0" err="1"/>
              <a:t>perilaku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menyimpang</a:t>
            </a:r>
            <a:endParaRPr lang="en-US" altLang="en-US" sz="2400" dirty="0"/>
          </a:p>
          <a:p>
            <a:r>
              <a:rPr lang="en-US" altLang="en-US" sz="2400" dirty="0" err="1"/>
              <a:t>Ilmu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sosial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didorong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kapabel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menjelaskan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perilaku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menyimpang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dirty="0" err="1">
                <a:sym typeface="Wingdings" panose="05000000000000000000" pitchFamily="2" charset="2"/>
              </a:rPr>
              <a:t>rasionalisasi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utk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i="1" dirty="0">
                <a:sym typeface="Wingdings" panose="05000000000000000000" pitchFamily="2" charset="2"/>
              </a:rPr>
              <a:t>policing the population</a:t>
            </a:r>
            <a:endParaRPr lang="en-US" alt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19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US" altLang="en-US" b="1" i="1" dirty="0"/>
              <a:t>Disciplinary Power </a:t>
            </a:r>
            <a:r>
              <a:rPr lang="en-US" altLang="en-US" b="1" dirty="0"/>
              <a:t>(Foucault)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altLang="en-US" sz="2800" i="1" dirty="0"/>
              <a:t>Hierarchical observation and surveillance</a:t>
            </a:r>
          </a:p>
          <a:p>
            <a:pPr lvl="1"/>
            <a:r>
              <a:rPr lang="en-US" altLang="en-US" sz="2400" dirty="0" err="1"/>
              <a:t>Memperoleh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kontrol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seseorang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dicapai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melakukan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pengamatan</a:t>
            </a:r>
            <a:r>
              <a:rPr lang="en-US" altLang="en-US" sz="2400" dirty="0"/>
              <a:t>/</a:t>
            </a:r>
            <a:r>
              <a:rPr lang="en-US" altLang="en-US" sz="2400" dirty="0" err="1"/>
              <a:t>pengawasan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konstan</a:t>
            </a:r>
            <a:endParaRPr lang="en-US" altLang="en-US" sz="2400" dirty="0"/>
          </a:p>
          <a:p>
            <a:pPr lvl="1"/>
            <a:r>
              <a:rPr lang="en-US" altLang="en-US" sz="2400" dirty="0"/>
              <a:t>CCTV </a:t>
            </a:r>
            <a:r>
              <a:rPr lang="en-US" altLang="en-US" sz="2400" dirty="0">
                <a:sym typeface="Wingdings" panose="05000000000000000000" pitchFamily="2" charset="2"/>
              </a:rPr>
              <a:t> Jeremy </a:t>
            </a:r>
            <a:r>
              <a:rPr lang="en-US" altLang="en-US" sz="2400" dirty="0" err="1">
                <a:sym typeface="Wingdings" panose="05000000000000000000" pitchFamily="2" charset="2"/>
              </a:rPr>
              <a:t>Betham’s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i="1" dirty="0">
                <a:sym typeface="Wingdings" panose="05000000000000000000" pitchFamily="2" charset="2"/>
              </a:rPr>
              <a:t>Panopticon</a:t>
            </a:r>
            <a:endParaRPr lang="en-US" altLang="en-US" sz="2400" dirty="0"/>
          </a:p>
          <a:p>
            <a:r>
              <a:rPr lang="en-US" altLang="en-US" sz="2800" i="1" dirty="0" err="1"/>
              <a:t>Normalising</a:t>
            </a:r>
            <a:r>
              <a:rPr lang="en-US" altLang="en-US" sz="2800" i="1" dirty="0"/>
              <a:t> judgement</a:t>
            </a:r>
          </a:p>
          <a:p>
            <a:pPr lvl="1"/>
            <a:r>
              <a:rPr lang="en-US" altLang="en-US" sz="2400" dirty="0" err="1"/>
              <a:t>Membandingkan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perilaku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individu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norma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standar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memberikan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hukuman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apabila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sesuai</a:t>
            </a:r>
            <a:endParaRPr lang="en-US" altLang="en-US" sz="2400" dirty="0"/>
          </a:p>
          <a:p>
            <a:r>
              <a:rPr lang="en-US" altLang="en-US" sz="2800" i="1" dirty="0"/>
              <a:t>Examination</a:t>
            </a:r>
          </a:p>
          <a:p>
            <a:pPr lvl="1"/>
            <a:r>
              <a:rPr lang="en-US" altLang="en-US" sz="2400" dirty="0" err="1"/>
              <a:t>Merupakan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kombinasi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antara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pengawasan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pemberian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hukuman</a:t>
            </a:r>
            <a:endParaRPr lang="en-US" altLang="en-US" sz="2400" dirty="0"/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105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US" b="1" dirty="0"/>
              <a:t>Durkheim &amp; Parson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500" dirty="0" err="1"/>
              <a:t>Garis</a:t>
            </a:r>
            <a:r>
              <a:rPr lang="en-US" sz="2500" dirty="0"/>
              <a:t> </a:t>
            </a:r>
            <a:r>
              <a:rPr lang="en-US" sz="2500" dirty="0" err="1"/>
              <a:t>demarkasi</a:t>
            </a:r>
            <a:r>
              <a:rPr lang="en-US" sz="2500" dirty="0"/>
              <a:t> yang </a:t>
            </a:r>
            <a:r>
              <a:rPr lang="en-US" sz="2500" dirty="0" err="1"/>
              <a:t>memisahkan</a:t>
            </a:r>
            <a:r>
              <a:rPr lang="en-US" sz="2500" dirty="0"/>
              <a:t> </a:t>
            </a:r>
            <a:r>
              <a:rPr lang="en-US" sz="2500" dirty="0" err="1"/>
              <a:t>perilaku</a:t>
            </a:r>
            <a:r>
              <a:rPr lang="en-US" sz="2500" dirty="0"/>
              <a:t> </a:t>
            </a:r>
            <a:r>
              <a:rPr lang="en-US" sz="2500" dirty="0" err="1"/>
              <a:t>standar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dirty="0" err="1"/>
              <a:t>abnormalitas</a:t>
            </a:r>
            <a:r>
              <a:rPr lang="en-US" sz="2500" dirty="0"/>
              <a:t> </a:t>
            </a:r>
            <a:r>
              <a:rPr lang="en-US" sz="2500" dirty="0" err="1"/>
              <a:t>harusnya</a:t>
            </a:r>
            <a:r>
              <a:rPr lang="en-US" sz="2500" dirty="0"/>
              <a:t> </a:t>
            </a:r>
            <a:r>
              <a:rPr lang="en-US" sz="2500" b="1" dirty="0" err="1"/>
              <a:t>plastis</a:t>
            </a:r>
            <a:r>
              <a:rPr lang="en-US" sz="2500" dirty="0"/>
              <a:t>, </a:t>
            </a:r>
            <a:r>
              <a:rPr lang="en-US" sz="2500" b="1" dirty="0" err="1"/>
              <a:t>relatif</a:t>
            </a:r>
            <a:r>
              <a:rPr lang="en-US" sz="2500" dirty="0"/>
              <a:t>, </a:t>
            </a:r>
            <a:r>
              <a:rPr lang="en-US" sz="2500" dirty="0" err="1"/>
              <a:t>tergantung</a:t>
            </a:r>
            <a:r>
              <a:rPr lang="en-US" sz="2500" dirty="0"/>
              <a:t> </a:t>
            </a:r>
            <a:r>
              <a:rPr lang="en-US" sz="2500" b="1" dirty="0" err="1"/>
              <a:t>konteks</a:t>
            </a:r>
            <a:r>
              <a:rPr lang="en-US" sz="2500" b="1" dirty="0"/>
              <a:t>/</a:t>
            </a:r>
            <a:r>
              <a:rPr lang="en-US" sz="2500" b="1" dirty="0" err="1"/>
              <a:t>nilai</a:t>
            </a:r>
            <a:r>
              <a:rPr lang="en-US" sz="2500" dirty="0"/>
              <a:t> yang </a:t>
            </a:r>
            <a:r>
              <a:rPr lang="en-US" sz="2500" dirty="0" err="1"/>
              <a:t>dianut</a:t>
            </a:r>
            <a:r>
              <a:rPr lang="en-US" sz="2500" dirty="0"/>
              <a:t> </a:t>
            </a:r>
            <a:r>
              <a:rPr lang="en-US" sz="2500" dirty="0" err="1"/>
              <a:t>masyarakat</a:t>
            </a:r>
            <a:r>
              <a:rPr lang="en-US" sz="2500" dirty="0"/>
              <a:t> (Durkheim).</a:t>
            </a:r>
          </a:p>
          <a:p>
            <a:pPr lvl="1"/>
            <a:r>
              <a:rPr lang="en-US" sz="2100" dirty="0" err="1"/>
              <a:t>Garis</a:t>
            </a:r>
            <a:r>
              <a:rPr lang="en-US" sz="2100" dirty="0"/>
              <a:t> </a:t>
            </a:r>
            <a:r>
              <a:rPr lang="en-US" sz="2100" dirty="0" err="1"/>
              <a:t>demarkasi</a:t>
            </a:r>
            <a:r>
              <a:rPr lang="en-US" sz="2100" dirty="0"/>
              <a:t> </a:t>
            </a:r>
            <a:r>
              <a:rPr lang="en-US" sz="2100" dirty="0" err="1"/>
              <a:t>normal|abnormal</a:t>
            </a:r>
            <a:r>
              <a:rPr lang="en-US" sz="2100" dirty="0"/>
              <a:t> </a:t>
            </a:r>
            <a:r>
              <a:rPr lang="en-US" sz="2100" dirty="0" err="1"/>
              <a:t>ini</a:t>
            </a:r>
            <a:r>
              <a:rPr lang="en-US" sz="2100" dirty="0"/>
              <a:t> </a:t>
            </a:r>
            <a:r>
              <a:rPr lang="en-US" sz="2100" dirty="0" err="1"/>
              <a:t>penting</a:t>
            </a:r>
            <a:r>
              <a:rPr lang="en-US" sz="2100" dirty="0"/>
              <a:t> </a:t>
            </a:r>
            <a:r>
              <a:rPr lang="en-US" sz="2100" dirty="0" err="1"/>
              <a:t>peranannya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membentu</a:t>
            </a:r>
            <a:r>
              <a:rPr lang="en-US" sz="2100" dirty="0"/>
              <a:t> </a:t>
            </a:r>
            <a:r>
              <a:rPr lang="en-US" sz="2100" dirty="0" err="1"/>
              <a:t>kohesi</a:t>
            </a:r>
            <a:r>
              <a:rPr lang="en-US" sz="2100" dirty="0"/>
              <a:t> </a:t>
            </a:r>
            <a:r>
              <a:rPr lang="en-US" sz="2100" dirty="0" err="1"/>
              <a:t>sosial</a:t>
            </a:r>
            <a:r>
              <a:rPr lang="en-US" sz="2100" dirty="0"/>
              <a:t>.</a:t>
            </a:r>
          </a:p>
          <a:p>
            <a:r>
              <a:rPr lang="en-US" sz="2500" dirty="0" err="1"/>
              <a:t>Kondisi</a:t>
            </a:r>
            <a:r>
              <a:rPr lang="en-US" sz="2500" dirty="0"/>
              <a:t> </a:t>
            </a:r>
            <a:r>
              <a:rPr lang="en-US" sz="2500" dirty="0" err="1"/>
              <a:t>sehat</a:t>
            </a:r>
            <a:r>
              <a:rPr lang="en-US" sz="2500" dirty="0"/>
              <a:t> </a:t>
            </a:r>
            <a:r>
              <a:rPr lang="en-US" sz="2500" dirty="0" err="1"/>
              <a:t>merepresentasikan</a:t>
            </a:r>
            <a:r>
              <a:rPr lang="en-US" sz="2500" dirty="0"/>
              <a:t> </a:t>
            </a:r>
            <a:r>
              <a:rPr lang="en-US" sz="2500" dirty="0" err="1"/>
              <a:t>kapabilitas</a:t>
            </a:r>
            <a:r>
              <a:rPr lang="en-US" sz="2500" dirty="0"/>
              <a:t> </a:t>
            </a:r>
            <a:r>
              <a:rPr lang="en-US" sz="2500" dirty="0" err="1"/>
              <a:t>individu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b="1" dirty="0"/>
              <a:t>‘</a:t>
            </a:r>
            <a:r>
              <a:rPr lang="en-US" sz="2500" b="1" dirty="0" err="1"/>
              <a:t>berfungsi</a:t>
            </a:r>
            <a:r>
              <a:rPr lang="en-US" sz="2500" b="1" dirty="0"/>
              <a:t>’ </a:t>
            </a:r>
            <a:r>
              <a:rPr lang="en-US" sz="2500" b="1" dirty="0" err="1"/>
              <a:t>secara</a:t>
            </a:r>
            <a:r>
              <a:rPr lang="en-US" sz="2500" b="1" dirty="0"/>
              <a:t> optimal </a:t>
            </a:r>
            <a:r>
              <a:rPr lang="en-US" sz="2500" dirty="0" err="1"/>
              <a:t>dalam</a:t>
            </a:r>
            <a:r>
              <a:rPr lang="en-US" sz="2500" dirty="0"/>
              <a:t> </a:t>
            </a:r>
            <a:r>
              <a:rPr lang="en-US" sz="2500" dirty="0" err="1"/>
              <a:t>menjalankan</a:t>
            </a:r>
            <a:r>
              <a:rPr lang="en-US" sz="2500" dirty="0"/>
              <a:t> </a:t>
            </a:r>
            <a:r>
              <a:rPr lang="en-US" sz="2500" dirty="0" err="1"/>
              <a:t>perannya</a:t>
            </a:r>
            <a:r>
              <a:rPr lang="en-US" sz="2500" dirty="0"/>
              <a:t> </a:t>
            </a:r>
            <a:r>
              <a:rPr lang="en-US" sz="2500" dirty="0" err="1"/>
              <a:t>relasi</a:t>
            </a:r>
            <a:r>
              <a:rPr lang="en-US" sz="2500" dirty="0"/>
              <a:t> </a:t>
            </a:r>
            <a:r>
              <a:rPr lang="en-US" sz="2500" dirty="0" err="1"/>
              <a:t>sosial</a:t>
            </a:r>
            <a:r>
              <a:rPr lang="en-US" sz="2500" dirty="0"/>
              <a:t>, </a:t>
            </a:r>
            <a:r>
              <a:rPr lang="en-US" sz="2500" dirty="0" err="1"/>
              <a:t>sedangkan</a:t>
            </a:r>
            <a:r>
              <a:rPr lang="en-US" sz="2500" dirty="0"/>
              <a:t> </a:t>
            </a:r>
            <a:r>
              <a:rPr lang="en-US" sz="2500" dirty="0" err="1"/>
              <a:t>kondisi</a:t>
            </a:r>
            <a:r>
              <a:rPr lang="en-US" sz="2500" dirty="0"/>
              <a:t> </a:t>
            </a:r>
            <a:r>
              <a:rPr lang="en-US" sz="2500" dirty="0" err="1"/>
              <a:t>sakit</a:t>
            </a:r>
            <a:r>
              <a:rPr lang="en-US" sz="2500" dirty="0"/>
              <a:t> </a:t>
            </a:r>
            <a:r>
              <a:rPr lang="en-US" sz="2500" dirty="0" err="1"/>
              <a:t>dianggap</a:t>
            </a:r>
            <a:r>
              <a:rPr lang="en-US" sz="2500" dirty="0"/>
              <a:t> </a:t>
            </a:r>
            <a:r>
              <a:rPr lang="en-US" sz="2500" b="1" i="1" dirty="0"/>
              <a:t>deviant</a:t>
            </a:r>
            <a:r>
              <a:rPr lang="en-US" sz="2500" dirty="0"/>
              <a:t> </a:t>
            </a:r>
            <a:r>
              <a:rPr lang="en-US" sz="2500" dirty="0" err="1"/>
              <a:t>karena</a:t>
            </a:r>
            <a:r>
              <a:rPr lang="en-US" sz="2500" dirty="0"/>
              <a:t> </a:t>
            </a:r>
            <a:r>
              <a:rPr lang="en-US" sz="2500" dirty="0" err="1"/>
              <a:t>hadirnya</a:t>
            </a:r>
            <a:r>
              <a:rPr lang="en-US" sz="2500" dirty="0"/>
              <a:t> </a:t>
            </a:r>
            <a:r>
              <a:rPr lang="en-US" sz="2500" b="1" dirty="0" err="1"/>
              <a:t>motivasi</a:t>
            </a:r>
            <a:r>
              <a:rPr lang="en-US" sz="2500" b="1" dirty="0"/>
              <a:t> </a:t>
            </a:r>
            <a:r>
              <a:rPr lang="en-US" sz="2500" b="1" i="1" dirty="0"/>
              <a:t>withdrawal </a:t>
            </a:r>
            <a:r>
              <a:rPr lang="en-US" sz="2500" dirty="0" err="1"/>
              <a:t>dalam</a:t>
            </a:r>
            <a:r>
              <a:rPr lang="en-US" sz="2500" dirty="0"/>
              <a:t> </a:t>
            </a:r>
            <a:r>
              <a:rPr lang="en-US" sz="2500" dirty="0" err="1"/>
              <a:t>relasi</a:t>
            </a:r>
            <a:r>
              <a:rPr lang="en-US" sz="2500" dirty="0"/>
              <a:t> </a:t>
            </a:r>
            <a:r>
              <a:rPr lang="en-US" sz="2500" dirty="0" err="1"/>
              <a:t>sosial</a:t>
            </a:r>
            <a:r>
              <a:rPr lang="en-US" sz="2500" dirty="0"/>
              <a:t> (Parson).</a:t>
            </a:r>
          </a:p>
          <a:p>
            <a:pPr lvl="1"/>
            <a:r>
              <a:rPr lang="en-US" sz="2100" i="1" dirty="0"/>
              <a:t>The Sick Role </a:t>
            </a:r>
            <a:r>
              <a:rPr lang="en-US" sz="2100" dirty="0"/>
              <a:t>(Gerhardt 1989) “</a:t>
            </a:r>
            <a:r>
              <a:rPr lang="en-US" sz="2100" i="1" dirty="0"/>
              <a:t>…the sick individuals be exempted from their normal responsibilities, cannot help of being ill, they should want to get well, and should seek medically competent professional to get better…”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002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US" b="1" dirty="0"/>
              <a:t>…cont’d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800" dirty="0" err="1"/>
              <a:t>Konsepsi</a:t>
            </a:r>
            <a:r>
              <a:rPr lang="en-US" sz="2800" dirty="0"/>
              <a:t> ‘</a:t>
            </a:r>
            <a:r>
              <a:rPr lang="en-US" sz="2800" dirty="0" err="1"/>
              <a:t>sakit</a:t>
            </a:r>
            <a:r>
              <a:rPr lang="en-US" sz="2800" dirty="0"/>
              <a:t>’ </a:t>
            </a:r>
            <a:r>
              <a:rPr lang="en-US" sz="2800" dirty="0" err="1"/>
              <a:t>milik</a:t>
            </a:r>
            <a:r>
              <a:rPr lang="en-US" sz="2800" dirty="0"/>
              <a:t> Parson </a:t>
            </a:r>
            <a:r>
              <a:rPr lang="en-US" sz="2800" dirty="0" err="1"/>
              <a:t>belum</a:t>
            </a:r>
            <a:r>
              <a:rPr lang="en-US" sz="2800" dirty="0"/>
              <a:t> </a:t>
            </a:r>
            <a:r>
              <a:rPr lang="en-US" sz="2800" dirty="0" err="1"/>
              <a:t>lengkap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masih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kriteria</a:t>
            </a:r>
            <a:r>
              <a:rPr lang="en-US" sz="2800" dirty="0"/>
              <a:t> </a:t>
            </a:r>
            <a:r>
              <a:rPr lang="en-US" sz="2800" dirty="0" err="1"/>
              <a:t>tambahan</a:t>
            </a:r>
            <a:r>
              <a:rPr lang="en-US" sz="2800" dirty="0"/>
              <a:t> (</a:t>
            </a:r>
            <a:r>
              <a:rPr lang="en-US" sz="2800" dirty="0" err="1"/>
              <a:t>Busfield</a:t>
            </a:r>
            <a:r>
              <a:rPr lang="en-US" sz="2800" dirty="0"/>
              <a:t> 1996):</a:t>
            </a:r>
          </a:p>
          <a:p>
            <a:pPr lvl="1"/>
            <a:r>
              <a:rPr lang="en-US" sz="2400" i="1" dirty="0"/>
              <a:t>The rule breaking requirement</a:t>
            </a:r>
          </a:p>
          <a:p>
            <a:pPr lvl="1"/>
            <a:r>
              <a:rPr lang="en-US" sz="2400" i="1" dirty="0"/>
              <a:t>The agency requirement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“…first, since the </a:t>
            </a:r>
            <a:r>
              <a:rPr lang="en-US" sz="2800" b="1" dirty="0"/>
              <a:t>withdrawal from social obligations </a:t>
            </a:r>
            <a:r>
              <a:rPr lang="en-US" sz="2800" dirty="0"/>
              <a:t>associated with illness is socially sanctioned, it </a:t>
            </a:r>
            <a:r>
              <a:rPr lang="en-US" sz="2800" b="1" dirty="0"/>
              <a:t>cannot</a:t>
            </a:r>
            <a:r>
              <a:rPr lang="en-US" sz="2800" dirty="0"/>
              <a:t> itself be properly described as </a:t>
            </a:r>
            <a:r>
              <a:rPr lang="en-US" sz="2800" b="1" dirty="0"/>
              <a:t>rule-breaking</a:t>
            </a:r>
            <a:r>
              <a:rPr lang="en-US" sz="2800" dirty="0"/>
              <a:t>. Second, to </a:t>
            </a:r>
            <a:r>
              <a:rPr lang="en-US" sz="2800" dirty="0" err="1"/>
              <a:t>recognise</a:t>
            </a:r>
            <a:r>
              <a:rPr lang="en-US" sz="2800" dirty="0"/>
              <a:t> that there can be some motivational elements in illness is </a:t>
            </a:r>
            <a:r>
              <a:rPr lang="en-US" sz="2800" b="1" dirty="0"/>
              <a:t>not sufficient to establish </a:t>
            </a:r>
            <a:r>
              <a:rPr lang="en-US" sz="2800" dirty="0"/>
              <a:t>that </a:t>
            </a:r>
            <a:r>
              <a:rPr lang="en-US" sz="2800" b="1" dirty="0"/>
              <a:t>the illness itself is willed</a:t>
            </a:r>
            <a:r>
              <a:rPr lang="en-US" sz="2800" dirty="0"/>
              <a:t> and that there is </a:t>
            </a:r>
            <a:r>
              <a:rPr lang="en-US" sz="2800" b="1" dirty="0"/>
              <a:t>agency</a:t>
            </a:r>
            <a:r>
              <a:rPr lang="en-US" sz="2800" dirty="0"/>
              <a:t>… (</a:t>
            </a:r>
            <a:r>
              <a:rPr lang="en-US" sz="2800" dirty="0" err="1"/>
              <a:t>Busfield</a:t>
            </a:r>
            <a:r>
              <a:rPr lang="en-US" sz="2800" dirty="0"/>
              <a:t> </a:t>
            </a:r>
            <a:r>
              <a:rPr lang="en-GB" sz="2800" dirty="0"/>
              <a:t>1996; 64)”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434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US" b="1" i="1" dirty="0"/>
              <a:t>Labelling theory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800" dirty="0" err="1"/>
              <a:t>Berakar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interaksionisme</a:t>
            </a:r>
            <a:r>
              <a:rPr lang="en-US" sz="2800" dirty="0"/>
              <a:t> </a:t>
            </a:r>
            <a:r>
              <a:rPr lang="en-US" sz="2800" dirty="0" err="1"/>
              <a:t>simbolik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Sering</a:t>
            </a:r>
            <a:r>
              <a:rPr lang="en-US" sz="2800" dirty="0"/>
              <a:t>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i="1" dirty="0"/>
              <a:t>societal reaction theory</a:t>
            </a:r>
            <a:r>
              <a:rPr lang="en-US" sz="2800" dirty="0"/>
              <a:t>.</a:t>
            </a:r>
          </a:p>
          <a:p>
            <a:pPr lvl="1"/>
            <a:r>
              <a:rPr lang="en-US" sz="2400" dirty="0"/>
              <a:t>Karena </a:t>
            </a:r>
            <a:r>
              <a:rPr lang="en-US" sz="2400" dirty="0" err="1"/>
              <a:t>berfokus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reaksi</a:t>
            </a:r>
            <a:r>
              <a:rPr lang="en-US" sz="2400" dirty="0"/>
              <a:t> </a:t>
            </a:r>
            <a:r>
              <a:rPr lang="en-US" sz="2400" dirty="0" err="1"/>
              <a:t>masyarakat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perilaku</a:t>
            </a:r>
            <a:r>
              <a:rPr lang="en-US" sz="2400" dirty="0"/>
              <a:t> </a:t>
            </a:r>
            <a:r>
              <a:rPr lang="en-US" sz="2400" i="1" dirty="0"/>
              <a:t>deviant.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“..one of the more </a:t>
            </a:r>
            <a:r>
              <a:rPr lang="en-US" sz="2800" b="1" dirty="0"/>
              <a:t>important</a:t>
            </a:r>
            <a:r>
              <a:rPr lang="en-US" sz="2800" dirty="0"/>
              <a:t> sociological </a:t>
            </a:r>
            <a:r>
              <a:rPr lang="en-US" sz="2800" b="1" dirty="0"/>
              <a:t>questions</a:t>
            </a:r>
            <a:r>
              <a:rPr lang="en-US" sz="2800" dirty="0"/>
              <a:t> here </a:t>
            </a:r>
            <a:r>
              <a:rPr lang="en-US" sz="2800" b="1" dirty="0"/>
              <a:t>is not what causes human beings to develop such symptoms </a:t>
            </a:r>
            <a:r>
              <a:rPr lang="en-US" sz="2800" dirty="0"/>
              <a:t>as hallucinations and delusions but, instead, what is it about their </a:t>
            </a:r>
            <a:r>
              <a:rPr lang="en-US" sz="2800" dirty="0" err="1"/>
              <a:t>behaviour</a:t>
            </a:r>
            <a:r>
              <a:rPr lang="en-US" sz="2800" dirty="0"/>
              <a:t> which leads the </a:t>
            </a:r>
            <a:r>
              <a:rPr lang="en-US" sz="2800" b="1" dirty="0"/>
              <a:t>community to reject them</a:t>
            </a:r>
            <a:r>
              <a:rPr lang="en-US" sz="2800" dirty="0"/>
              <a:t>, </a:t>
            </a:r>
            <a:r>
              <a:rPr lang="en-US" sz="2800" b="1" dirty="0"/>
              <a:t>segregate them</a:t>
            </a:r>
            <a:r>
              <a:rPr lang="en-US" sz="2800" dirty="0"/>
              <a:t>, and otherwise </a:t>
            </a:r>
            <a:r>
              <a:rPr lang="en-US" sz="2800" b="1" dirty="0"/>
              <a:t>treat them as irresponsible</a:t>
            </a:r>
            <a:r>
              <a:rPr lang="en-US" sz="2800" dirty="0"/>
              <a:t>, i.e. as insane.. (Lemert 1951; 387-8)”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376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dirty="0" err="1"/>
              <a:t>Gangguan</a:t>
            </a:r>
            <a:r>
              <a:rPr lang="en-US" dirty="0"/>
              <a:t> mental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i="1" dirty="0"/>
              <a:t>deviant</a:t>
            </a:r>
            <a:r>
              <a:rPr lang="en-US" dirty="0"/>
              <a:t> yang residual (</a:t>
            </a:r>
            <a:r>
              <a:rPr lang="en-US" dirty="0" err="1"/>
              <a:t>Scheff</a:t>
            </a:r>
            <a:r>
              <a:rPr lang="en-US" dirty="0"/>
              <a:t> 1999)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“…The culture of the group provides a vocabulary of terms for </a:t>
            </a:r>
            <a:r>
              <a:rPr lang="en-US" sz="2400" dirty="0" err="1"/>
              <a:t>categorising</a:t>
            </a:r>
            <a:r>
              <a:rPr lang="en-US" sz="2400" dirty="0"/>
              <a:t> many norm violations: crime, perversion, drunkenness, and bad manners…After exhausting these categories, however, </a:t>
            </a:r>
            <a:r>
              <a:rPr lang="en-US" sz="2400" b="1" dirty="0"/>
              <a:t>there is always a residue of the most diverse kinds of violations </a:t>
            </a:r>
            <a:r>
              <a:rPr lang="en-US" sz="2400" dirty="0"/>
              <a:t>for which the culture provides no explicit label…For the convenience of the society in construing those instances of </a:t>
            </a:r>
            <a:r>
              <a:rPr lang="en-US" sz="2400" b="1" dirty="0" err="1"/>
              <a:t>unnameable</a:t>
            </a:r>
            <a:r>
              <a:rPr lang="en-US" sz="2400" b="1" dirty="0"/>
              <a:t> rule-breaking </a:t>
            </a:r>
            <a:r>
              <a:rPr lang="en-US" sz="2400" dirty="0"/>
              <a:t>that are called to its attention, these violations may be lumped together into a </a:t>
            </a:r>
            <a:r>
              <a:rPr lang="en-US" sz="2400" b="1" dirty="0"/>
              <a:t>residual category</a:t>
            </a:r>
            <a:r>
              <a:rPr lang="en-US" sz="2400" dirty="0"/>
              <a:t>: </a:t>
            </a:r>
            <a:r>
              <a:rPr lang="en-US" sz="2400" b="1" dirty="0"/>
              <a:t>witchcraft, spirit possession</a:t>
            </a:r>
            <a:r>
              <a:rPr lang="en-US" sz="2400" dirty="0"/>
              <a:t>, or, in our own society, </a:t>
            </a:r>
            <a:r>
              <a:rPr lang="en-US" sz="2400" b="1" dirty="0"/>
              <a:t>mental illness</a:t>
            </a:r>
            <a:r>
              <a:rPr lang="en-US" sz="2400" dirty="0"/>
              <a:t>… (</a:t>
            </a:r>
            <a:r>
              <a:rPr lang="en-US" sz="2400" dirty="0" err="1"/>
              <a:t>Scheff</a:t>
            </a:r>
            <a:r>
              <a:rPr lang="en-US" sz="2400" dirty="0"/>
              <a:t> </a:t>
            </a:r>
            <a:r>
              <a:rPr lang="en-GB" sz="2400" dirty="0"/>
              <a:t>1999; 55)”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700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US" b="1" dirty="0"/>
              <a:t>…cont’d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Rumah</a:t>
            </a:r>
            <a:r>
              <a:rPr lang="en-US" sz="2400" dirty="0"/>
              <a:t> </a:t>
            </a:r>
            <a:r>
              <a:rPr lang="en-US" sz="2400" dirty="0" err="1"/>
              <a:t>Sakit</a:t>
            </a:r>
            <a:r>
              <a:rPr lang="en-US" sz="2400" dirty="0"/>
              <a:t> Jiwa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institusi</a:t>
            </a:r>
            <a:r>
              <a:rPr lang="en-US" sz="2400" dirty="0"/>
              <a:t> yang </a:t>
            </a:r>
            <a:r>
              <a:rPr lang="en-US" sz="2400" dirty="0" err="1"/>
              <a:t>menempelkan</a:t>
            </a:r>
            <a:r>
              <a:rPr lang="en-US" sz="2400" dirty="0"/>
              <a:t> label ‘</a:t>
            </a:r>
            <a:r>
              <a:rPr lang="en-US" sz="2400" dirty="0" err="1"/>
              <a:t>kegilaan</a:t>
            </a:r>
            <a:r>
              <a:rPr lang="en-US" sz="2400" dirty="0"/>
              <a:t>’ yang </a:t>
            </a:r>
            <a:r>
              <a:rPr lang="en-US" sz="2400" i="1" dirty="0"/>
              <a:t>irreversible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proses </a:t>
            </a:r>
            <a:r>
              <a:rPr lang="en-US" sz="2400" dirty="0" err="1"/>
              <a:t>kontrol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(Goffman 1961)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822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US" b="1" dirty="0"/>
              <a:t>Marxian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800" dirty="0" err="1"/>
              <a:t>Terminologi</a:t>
            </a:r>
            <a:r>
              <a:rPr lang="en-US" sz="2800" dirty="0"/>
              <a:t> ‘</a:t>
            </a:r>
            <a:r>
              <a:rPr lang="en-US" sz="2800" dirty="0" err="1"/>
              <a:t>sakit</a:t>
            </a:r>
            <a:r>
              <a:rPr lang="en-US" sz="2800" dirty="0"/>
              <a:t>’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produksi</a:t>
            </a:r>
            <a:r>
              <a:rPr lang="en-US" sz="2800" dirty="0"/>
              <a:t> </a:t>
            </a:r>
            <a:r>
              <a:rPr lang="en-US" sz="2800" dirty="0" err="1"/>
              <a:t>kapitalisme</a:t>
            </a:r>
            <a:r>
              <a:rPr lang="en-US" sz="2800" dirty="0"/>
              <a:t>.</a:t>
            </a:r>
          </a:p>
          <a:p>
            <a:pPr lvl="1"/>
            <a:r>
              <a:rPr lang="en-US" sz="2400" dirty="0" err="1"/>
              <a:t>Kepentingan</a:t>
            </a:r>
            <a:r>
              <a:rPr lang="en-US" sz="2400" dirty="0"/>
              <a:t> </a:t>
            </a:r>
            <a:r>
              <a:rPr lang="en-US" sz="2400" dirty="0" err="1"/>
              <a:t>penjualan</a:t>
            </a:r>
            <a:r>
              <a:rPr lang="en-US" sz="2400" dirty="0"/>
              <a:t> </a:t>
            </a:r>
            <a:r>
              <a:rPr lang="en-US" sz="2400" dirty="0" err="1"/>
              <a:t>obat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kritik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terhadap</a:t>
            </a:r>
            <a:r>
              <a:rPr lang="en-US" sz="2400" dirty="0">
                <a:sym typeface="Wingdings" panose="05000000000000000000" pitchFamily="2" charset="2"/>
              </a:rPr>
              <a:t> DSM V.</a:t>
            </a:r>
            <a:endParaRPr lang="en-US" sz="2400" dirty="0"/>
          </a:p>
          <a:p>
            <a:r>
              <a:rPr lang="en-US" sz="2800" dirty="0" err="1"/>
              <a:t>Etiologi</a:t>
            </a:r>
            <a:r>
              <a:rPr lang="en-US" sz="2800" dirty="0"/>
              <a:t> </a:t>
            </a:r>
            <a:r>
              <a:rPr lang="en-US" sz="2800" dirty="0" err="1"/>
              <a:t>gangguan</a:t>
            </a:r>
            <a:r>
              <a:rPr lang="en-US" sz="2800" dirty="0"/>
              <a:t> mental </a:t>
            </a:r>
            <a:r>
              <a:rPr lang="en-US" sz="2800" dirty="0" err="1"/>
              <a:t>bukan</a:t>
            </a:r>
            <a:r>
              <a:rPr lang="en-US" sz="2800" dirty="0"/>
              <a:t> </a:t>
            </a:r>
            <a:r>
              <a:rPr lang="en-US" sz="2800" dirty="0" err="1"/>
              <a:t>fisiologis</a:t>
            </a:r>
            <a:r>
              <a:rPr lang="en-US" sz="2800" dirty="0"/>
              <a:t>, </a:t>
            </a:r>
            <a:r>
              <a:rPr lang="en-US" sz="2800" dirty="0" err="1"/>
              <a:t>namun</a:t>
            </a:r>
            <a:r>
              <a:rPr lang="en-US" sz="2800" dirty="0"/>
              <a:t> </a:t>
            </a:r>
            <a:r>
              <a:rPr lang="en-US" sz="2800" dirty="0" err="1"/>
              <a:t>aspek</a:t>
            </a:r>
            <a:r>
              <a:rPr lang="en-US" sz="2800" dirty="0"/>
              <a:t> </a:t>
            </a:r>
            <a:r>
              <a:rPr lang="en-US" sz="2800" dirty="0" err="1"/>
              <a:t>sosial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ketidakadilan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dan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isolasi</a:t>
            </a:r>
            <a:endParaRPr lang="en-US" sz="2800" dirty="0"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Problem </a:t>
            </a:r>
            <a:r>
              <a:rPr lang="en-US" sz="2400" dirty="0" err="1">
                <a:sym typeface="Wingdings" panose="05000000000000000000" pitchFamily="2" charset="2"/>
              </a:rPr>
              <a:t>kesehatan</a:t>
            </a:r>
            <a:r>
              <a:rPr lang="en-US" sz="2400" dirty="0">
                <a:sym typeface="Wingdings" panose="05000000000000000000" pitchFamily="2" charset="2"/>
              </a:rPr>
              <a:t> mental </a:t>
            </a:r>
            <a:r>
              <a:rPr lang="en-US" sz="2400" dirty="0" err="1">
                <a:sym typeface="Wingdings" panose="05000000000000000000" pitchFamily="2" charset="2"/>
              </a:rPr>
              <a:t>rentan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melanda</a:t>
            </a:r>
            <a:r>
              <a:rPr lang="en-US" sz="2400" dirty="0">
                <a:sym typeface="Wingdings" panose="05000000000000000000" pitchFamily="2" charset="2"/>
              </a:rPr>
              <a:t> orang </a:t>
            </a:r>
            <a:r>
              <a:rPr lang="en-US" sz="2400" dirty="0" err="1">
                <a:sym typeface="Wingdings" panose="05000000000000000000" pitchFamily="2" charset="2"/>
              </a:rPr>
              <a:t>dengan</a:t>
            </a:r>
            <a:r>
              <a:rPr lang="en-US" sz="2400" dirty="0">
                <a:sym typeface="Wingdings" panose="05000000000000000000" pitchFamily="2" charset="2"/>
              </a:rPr>
              <a:t> SES </a:t>
            </a:r>
            <a:r>
              <a:rPr lang="en-US" sz="2400" dirty="0" err="1">
                <a:sym typeface="Wingdings" panose="05000000000000000000" pitchFamily="2" charset="2"/>
              </a:rPr>
              <a:t>rendah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buruk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Wanita </a:t>
            </a:r>
            <a:r>
              <a:rPr lang="en-US" sz="2400" dirty="0" err="1">
                <a:sym typeface="Wingdings" panose="05000000000000000000" pitchFamily="2" charset="2"/>
              </a:rPr>
              <a:t>dilaporkan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lebih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sering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menderita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gangguan</a:t>
            </a:r>
            <a:r>
              <a:rPr lang="en-US" sz="2400" dirty="0">
                <a:sym typeface="Wingdings" panose="05000000000000000000" pitchFamily="2" charset="2"/>
              </a:rPr>
              <a:t> mental </a:t>
            </a:r>
            <a:r>
              <a:rPr lang="en-US" sz="2400" dirty="0" err="1">
                <a:sym typeface="Wingdings" panose="05000000000000000000" pitchFamily="2" charset="2"/>
              </a:rPr>
              <a:t>dibandingkan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laki-laki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sz="2400" dirty="0" err="1">
                <a:sym typeface="Wingdings" panose="05000000000000000000" pitchFamily="2" charset="2"/>
              </a:rPr>
              <a:t>Kesehatan</a:t>
            </a:r>
            <a:r>
              <a:rPr lang="en-US" sz="2400" dirty="0">
                <a:sym typeface="Wingdings" panose="05000000000000000000" pitchFamily="2" charset="2"/>
              </a:rPr>
              <a:t> mental </a:t>
            </a:r>
            <a:r>
              <a:rPr lang="en-US" sz="2400" dirty="0" err="1">
                <a:sym typeface="Wingdings" panose="05000000000000000000" pitchFamily="2" charset="2"/>
              </a:rPr>
              <a:t>berpola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rasial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dirty="0" err="1">
                <a:sym typeface="Wingdings" panose="05000000000000000000" pitchFamily="2" charset="2"/>
              </a:rPr>
              <a:t>etnis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minoritas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lebih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sering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dilaporkan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menderita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gangguan</a:t>
            </a:r>
            <a:r>
              <a:rPr lang="en-US" sz="2400" dirty="0">
                <a:sym typeface="Wingdings" panose="05000000000000000000" pitchFamily="2" charset="2"/>
              </a:rPr>
              <a:t> mental.</a:t>
            </a:r>
          </a:p>
          <a:p>
            <a:endParaRPr lang="en-US" sz="2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348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US" b="1" i="1" dirty="0"/>
              <a:t>Social ties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kesehatan</a:t>
            </a:r>
            <a:r>
              <a:rPr lang="en-US" b="1" dirty="0"/>
              <a:t> mental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5BDE5-04AA-48FA-A772-202C2A457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46" y="1417638"/>
            <a:ext cx="6553200" cy="463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8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US" b="1" dirty="0" err="1"/>
              <a:t>Konstruksi</a:t>
            </a:r>
            <a:r>
              <a:rPr lang="en-US" b="1" dirty="0"/>
              <a:t> </a:t>
            </a:r>
            <a:r>
              <a:rPr lang="en-US" b="1" dirty="0" err="1"/>
              <a:t>Sosial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800" dirty="0" err="1"/>
              <a:t>Menyoroti</a:t>
            </a:r>
            <a:r>
              <a:rPr lang="en-US" sz="2800" dirty="0"/>
              <a:t> </a:t>
            </a:r>
            <a:r>
              <a:rPr lang="en-US" sz="2800" dirty="0" err="1"/>
              <a:t>realitas</a:t>
            </a:r>
            <a:r>
              <a:rPr lang="en-US" sz="2800" dirty="0"/>
              <a:t> </a:t>
            </a:r>
            <a:r>
              <a:rPr lang="en-US" sz="2800" dirty="0" err="1"/>
              <a:t>abnormalitas</a:t>
            </a:r>
            <a:r>
              <a:rPr lang="en-US" sz="2800" dirty="0"/>
              <a:t>, </a:t>
            </a:r>
            <a:r>
              <a:rPr lang="en-US" sz="2800" dirty="0" err="1"/>
              <a:t>apakah</a:t>
            </a:r>
            <a:r>
              <a:rPr lang="en-US" sz="2800" dirty="0"/>
              <a:t> </a:t>
            </a:r>
            <a:r>
              <a:rPr lang="en-US" sz="2800" dirty="0" err="1"/>
              <a:t>benar-benar</a:t>
            </a:r>
            <a:r>
              <a:rPr lang="en-US" sz="2800" dirty="0"/>
              <a:t> </a:t>
            </a:r>
            <a:r>
              <a:rPr lang="en-US" sz="2800" dirty="0" err="1"/>
              <a:t>nyata</a:t>
            </a:r>
            <a:r>
              <a:rPr lang="en-US" sz="2800" dirty="0"/>
              <a:t> (</a:t>
            </a:r>
            <a:r>
              <a:rPr lang="en-US" sz="2800" dirty="0" err="1"/>
              <a:t>realisme</a:t>
            </a:r>
            <a:r>
              <a:rPr lang="en-US" sz="2800" dirty="0"/>
              <a:t>),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sekedar</a:t>
            </a:r>
            <a:r>
              <a:rPr lang="en-US" sz="2800" dirty="0"/>
              <a:t> </a:t>
            </a:r>
            <a:r>
              <a:rPr lang="en-US" sz="2800" dirty="0" err="1"/>
              <a:t>konstruksi</a:t>
            </a:r>
            <a:r>
              <a:rPr lang="en-US" sz="2800" dirty="0"/>
              <a:t>?</a:t>
            </a:r>
          </a:p>
          <a:p>
            <a:pPr lvl="1"/>
            <a:r>
              <a:rPr lang="en-US" sz="2400" dirty="0" err="1"/>
              <a:t>Meskipun</a:t>
            </a:r>
            <a:r>
              <a:rPr lang="en-US" sz="2400" dirty="0"/>
              <a:t> </a:t>
            </a:r>
            <a:r>
              <a:rPr lang="en-US" sz="2400" dirty="0" err="1"/>
              <a:t>Skizofrenia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mental yang paling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ditemui</a:t>
            </a:r>
            <a:r>
              <a:rPr lang="en-US" sz="2400" dirty="0"/>
              <a:t>, </a:t>
            </a:r>
            <a:r>
              <a:rPr lang="en-US" sz="2400" dirty="0" err="1"/>
              <a:t>reliabilitas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validitas</a:t>
            </a:r>
            <a:r>
              <a:rPr lang="en-US" sz="2400" dirty="0"/>
              <a:t> </a:t>
            </a:r>
            <a:r>
              <a:rPr lang="en-US" sz="2400" dirty="0" err="1"/>
              <a:t>pedoman</a:t>
            </a:r>
            <a:r>
              <a:rPr lang="en-US" sz="2400" dirty="0"/>
              <a:t> </a:t>
            </a:r>
            <a:r>
              <a:rPr lang="en-US" sz="2400" dirty="0" err="1"/>
              <a:t>diagnosisnya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buruk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etiologinya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dipastikan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Agorafobia</a:t>
            </a:r>
            <a:r>
              <a:rPr lang="en-US" sz="2400" dirty="0"/>
              <a:t> </a:t>
            </a:r>
            <a:r>
              <a:rPr lang="en-US" sz="2400" dirty="0" err="1"/>
              <a:t>dimunculkan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emansipasi</a:t>
            </a:r>
            <a:r>
              <a:rPr lang="en-US" sz="2400" dirty="0"/>
              <a:t> </a:t>
            </a:r>
            <a:r>
              <a:rPr lang="en-US" sz="2400" dirty="0" err="1"/>
              <a:t>wanita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semangat</a:t>
            </a:r>
            <a:r>
              <a:rPr lang="en-US" sz="2400" dirty="0"/>
              <a:t> zaman (</a:t>
            </a:r>
            <a:r>
              <a:rPr lang="en-US" sz="2400" i="1" dirty="0"/>
              <a:t>zeitgeist</a:t>
            </a:r>
            <a:r>
              <a:rPr lang="en-US" sz="2400" dirty="0"/>
              <a:t>).</a:t>
            </a:r>
          </a:p>
          <a:p>
            <a:pPr lvl="1"/>
            <a:r>
              <a:rPr lang="en-US" sz="2400" dirty="0" err="1"/>
              <a:t>Istilah</a:t>
            </a:r>
            <a:r>
              <a:rPr lang="en-US" sz="2400" dirty="0"/>
              <a:t> </a:t>
            </a:r>
            <a:r>
              <a:rPr lang="en-US" sz="2400" dirty="0" err="1"/>
              <a:t>psikopat</a:t>
            </a:r>
            <a:r>
              <a:rPr lang="en-US" sz="2400" dirty="0"/>
              <a:t> </a:t>
            </a:r>
            <a:r>
              <a:rPr lang="en-US" sz="2400" dirty="0" err="1"/>
              <a:t>mengandung</a:t>
            </a:r>
            <a:r>
              <a:rPr lang="en-US" sz="2400" dirty="0"/>
              <a:t> </a:t>
            </a:r>
            <a:r>
              <a:rPr lang="en-US" sz="2400" dirty="0" err="1"/>
              <a:t>simptom</a:t>
            </a:r>
            <a:r>
              <a:rPr lang="en-US" sz="2400" dirty="0"/>
              <a:t> yang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bervariasi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pondasi</a:t>
            </a:r>
            <a:r>
              <a:rPr lang="en-US" sz="2400" dirty="0"/>
              <a:t> </a:t>
            </a:r>
            <a:r>
              <a:rPr lang="en-US" sz="2400" dirty="0" err="1"/>
              <a:t>biologisnya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sekali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Depresi</a:t>
            </a:r>
            <a:r>
              <a:rPr lang="en-US" sz="2400" dirty="0"/>
              <a:t> </a:t>
            </a:r>
            <a:r>
              <a:rPr lang="en-US" sz="2400" dirty="0" err="1"/>
              <a:t>biasa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menggambarkan</a:t>
            </a:r>
            <a:r>
              <a:rPr lang="en-US" sz="2400" dirty="0"/>
              <a:t> </a:t>
            </a:r>
            <a:r>
              <a:rPr lang="en-US" sz="2400" i="1" dirty="0"/>
              <a:t>depressive mood</a:t>
            </a:r>
            <a:r>
              <a:rPr lang="en-US" sz="2400" dirty="0"/>
              <a:t>, </a:t>
            </a:r>
            <a:r>
              <a:rPr lang="en-US" sz="2400" dirty="0" err="1"/>
              <a:t>padahal</a:t>
            </a:r>
            <a:r>
              <a:rPr lang="en-US" sz="2400" dirty="0"/>
              <a:t> </a:t>
            </a:r>
            <a:r>
              <a:rPr lang="en-US" sz="2400" i="1" dirty="0"/>
              <a:t>helplessness, powerlessness,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worthlessness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interaksi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,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penghayatan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745420"/>
      </p:ext>
    </p:extLst>
  </p:cSld>
  <p:clrMapOvr>
    <a:masterClrMapping/>
  </p:clrMapOvr>
</p:sld>
</file>

<file path=ppt/theme/theme1.xml><?xml version="1.0" encoding="utf-8"?>
<a:theme xmlns:a="http://schemas.openxmlformats.org/drawingml/2006/main" name="psiunair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iunair_blue" id="{3C9B8563-235D-4690-93EB-C1E4B836BAD2}" vid="{68C260DF-F481-4FD5-8772-BDB4C507B4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psiunair_blue</Template>
  <TotalTime>1418</TotalTime>
  <Words>707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psiunair_blue</vt:lpstr>
      <vt:lpstr>Pendekatan Sosiologis dalam Kesehatan Mental</vt:lpstr>
      <vt:lpstr>Durkheim &amp; Parson</vt:lpstr>
      <vt:lpstr>…cont’d</vt:lpstr>
      <vt:lpstr>Labelling theory</vt:lpstr>
      <vt:lpstr>…cont’d</vt:lpstr>
      <vt:lpstr>…cont’d</vt:lpstr>
      <vt:lpstr>Marxian</vt:lpstr>
      <vt:lpstr>Social ties dan kesehatan mental</vt:lpstr>
      <vt:lpstr>Konstruksi Sosial</vt:lpstr>
      <vt:lpstr>Foucauldian</vt:lpstr>
      <vt:lpstr>Disciplinary Power (Foucault)</vt:lpstr>
    </vt:vector>
  </TitlesOfParts>
  <Company>Psikologi Unair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Rizqy Amelia Zein</dc:creator>
  <cp:lastModifiedBy>Rizqy Amelia Zein</cp:lastModifiedBy>
  <cp:revision>37</cp:revision>
  <dcterms:created xsi:type="dcterms:W3CDTF">2014-08-18T09:13:02Z</dcterms:created>
  <dcterms:modified xsi:type="dcterms:W3CDTF">2018-03-12T04:02:41Z</dcterms:modified>
</cp:coreProperties>
</file>