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1" r:id="rId5"/>
    <p:sldId id="273" r:id="rId6"/>
    <p:sldId id="272" r:id="rId7"/>
    <p:sldId id="275" r:id="rId8"/>
    <p:sldId id="277" r:id="rId9"/>
    <p:sldId id="274" r:id="rId10"/>
    <p:sldId id="276" r:id="rId11"/>
    <p:sldId id="278" r:id="rId12"/>
    <p:sldId id="280" r:id="rId13"/>
    <p:sldId id="281" r:id="rId14"/>
    <p:sldId id="2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fQSyDuri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yjkn2JN8w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 err="1"/>
              <a:t>Relasi</a:t>
            </a:r>
            <a:r>
              <a:rPr lang="en-GB" b="1" dirty="0"/>
              <a:t> </a:t>
            </a:r>
            <a:r>
              <a:rPr lang="en-GB" b="1" i="1" dirty="0"/>
              <a:t>power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i="1" dirty="0"/>
              <a:t>mental illness</a:t>
            </a:r>
            <a:endParaRPr lang="en-GB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Power over </a:t>
            </a:r>
            <a:r>
              <a:rPr lang="en-GB" b="1" dirty="0"/>
              <a:t>vs </a:t>
            </a:r>
            <a:r>
              <a:rPr lang="en-GB" b="1" i="1" dirty="0"/>
              <a:t>power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95D73-9029-466B-A762-38A4A8C4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3" y="1523620"/>
            <a:ext cx="7386782" cy="46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2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Internalisasi</a:t>
            </a:r>
            <a:r>
              <a:rPr lang="en-GB" b="1" dirty="0"/>
              <a:t> </a:t>
            </a:r>
            <a:r>
              <a:rPr lang="en-GB" b="1" dirty="0" err="1"/>
              <a:t>relasi</a:t>
            </a:r>
            <a:r>
              <a:rPr lang="en-GB" b="1" dirty="0"/>
              <a:t> </a:t>
            </a:r>
            <a:r>
              <a:rPr lang="en-GB" b="1" i="1" dirty="0"/>
              <a:t>power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i="1" dirty="0"/>
              <a:t>protective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menginternalisasi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self-nurturing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 </a:t>
            </a:r>
            <a:r>
              <a:rPr lang="en-US" sz="2400" dirty="0" err="1"/>
              <a:t>ketertindasan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i="1" dirty="0"/>
              <a:t>co-operative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menginternalisasi</a:t>
            </a:r>
            <a:r>
              <a:rPr lang="en-US" sz="2400" dirty="0"/>
              <a:t> </a:t>
            </a:r>
            <a:r>
              <a:rPr lang="en-US" sz="2400" dirty="0" err="1"/>
              <a:t>keterbukaan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lain.</a:t>
            </a:r>
          </a:p>
          <a:p>
            <a:r>
              <a:rPr lang="en-US" sz="2400" dirty="0" err="1"/>
              <a:t>Sebaliknya</a:t>
            </a:r>
            <a:r>
              <a:rPr lang="en-US" sz="2400" dirty="0"/>
              <a:t>,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collusive </a:t>
            </a:r>
            <a:r>
              <a:rPr lang="en-US" sz="2400" dirty="0" err="1"/>
              <a:t>dan</a:t>
            </a:r>
            <a:r>
              <a:rPr lang="en-US" sz="2400" dirty="0"/>
              <a:t> oppressive,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menginternalisasi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inferior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,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alien. </a:t>
            </a:r>
            <a:r>
              <a:rPr lang="en-US" sz="2400" dirty="0" err="1"/>
              <a:t>Efeknya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learned helplessness, </a:t>
            </a:r>
            <a:r>
              <a:rPr lang="en-US" sz="2400" dirty="0" err="1">
                <a:sym typeface="Wingdings" panose="05000000000000000000" pitchFamily="2" charset="2"/>
              </a:rPr>
              <a:t>rendahnya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harga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depresi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Ingat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konsep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deprivasi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relatif</a:t>
            </a:r>
            <a:r>
              <a:rPr lang="en-US" sz="2000" dirty="0">
                <a:sym typeface="Wingdings" panose="05000000000000000000" pitchFamily="2" charset="2"/>
              </a:rPr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43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sz="4000" b="1" dirty="0" err="1"/>
              <a:t>Kewarganegaraan</a:t>
            </a:r>
            <a:r>
              <a:rPr lang="en-GB" sz="4000" b="1" dirty="0"/>
              <a:t>, </a:t>
            </a:r>
            <a:r>
              <a:rPr lang="en-GB" sz="4000" b="1" dirty="0" err="1"/>
              <a:t>rasionalitas</a:t>
            </a:r>
            <a:r>
              <a:rPr lang="en-GB" sz="4000" b="1" dirty="0"/>
              <a:t> </a:t>
            </a:r>
            <a:r>
              <a:rPr lang="en-GB" sz="4000" b="1" dirty="0" err="1"/>
              <a:t>dan</a:t>
            </a:r>
            <a:r>
              <a:rPr lang="en-GB" sz="4000" b="1" dirty="0"/>
              <a:t> </a:t>
            </a:r>
            <a:r>
              <a:rPr lang="en-GB" sz="4000" b="1" dirty="0" err="1"/>
              <a:t>demonisasi</a:t>
            </a:r>
            <a:r>
              <a:rPr lang="en-GB" sz="4000" b="1" dirty="0"/>
              <a:t> </a:t>
            </a:r>
            <a:r>
              <a:rPr lang="en-GB" sz="4000" b="1" i="1" dirty="0"/>
              <a:t>mental illness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kewarganegaraan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partisipasi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era </a:t>
            </a:r>
            <a:r>
              <a:rPr lang="en-US" sz="2400" dirty="0" err="1"/>
              <a:t>Demokrasi</a:t>
            </a:r>
            <a:r>
              <a:rPr lang="en-US" sz="2400" dirty="0"/>
              <a:t>, </a:t>
            </a:r>
            <a:r>
              <a:rPr lang="en-US" sz="2400" dirty="0" err="1"/>
              <a:t>partisipasi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</a:t>
            </a:r>
            <a:r>
              <a:rPr lang="en-US" sz="2400" i="1" dirty="0"/>
              <a:t>good governance, </a:t>
            </a:r>
            <a:r>
              <a:rPr lang="en-US" sz="2400" dirty="0" err="1"/>
              <a:t>atau</a:t>
            </a:r>
            <a:r>
              <a:rPr lang="en-US" sz="2400" dirty="0"/>
              <a:t> juga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 err="1"/>
              <a:t>demokrasi</a:t>
            </a:r>
            <a:r>
              <a:rPr lang="en-US" sz="2400" i="1" dirty="0"/>
              <a:t> </a:t>
            </a:r>
            <a:r>
              <a:rPr lang="en-US" sz="2400" i="1" dirty="0" err="1"/>
              <a:t>deliberatif</a:t>
            </a:r>
            <a:r>
              <a:rPr lang="en-US" sz="2400" i="1" dirty="0"/>
              <a:t>.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‘</a:t>
            </a:r>
            <a:r>
              <a:rPr lang="en-US" sz="2400" dirty="0" err="1"/>
              <a:t>diakui</a:t>
            </a:r>
            <a:r>
              <a:rPr lang="en-US" sz="2400" dirty="0"/>
              <a:t>’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warga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,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regulasi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, yang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kepatuhan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konsensus</a:t>
            </a:r>
            <a:r>
              <a:rPr lang="en-US" sz="2400" dirty="0"/>
              <a:t> (</a:t>
            </a:r>
            <a:r>
              <a:rPr lang="en-US" sz="2400" dirty="0" err="1"/>
              <a:t>hukum</a:t>
            </a:r>
            <a:r>
              <a:rPr lang="en-US" sz="2400" dirty="0"/>
              <a:t>),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tanggungjawab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komitmen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dominan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menguasai</a:t>
            </a:r>
            <a:r>
              <a:rPr lang="en-US" sz="2400" dirty="0"/>
              <a:t> </a:t>
            </a:r>
            <a:r>
              <a:rPr lang="en-US" sz="2400" dirty="0" err="1"/>
              <a:t>diskursus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superior,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kelompoknya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yang ‘</a:t>
            </a:r>
            <a:r>
              <a:rPr lang="en-US" sz="2400" dirty="0" err="1"/>
              <a:t>rasional</a:t>
            </a:r>
            <a:r>
              <a:rPr lang="en-US" sz="2400" dirty="0"/>
              <a:t>’ </a:t>
            </a:r>
            <a:r>
              <a:rPr lang="en-US" sz="2400" dirty="0" err="1"/>
              <a:t>dan</a:t>
            </a:r>
            <a:r>
              <a:rPr lang="en-US" sz="2400" dirty="0"/>
              <a:t> ‘</a:t>
            </a:r>
            <a:r>
              <a:rPr lang="en-US" sz="2400" dirty="0" err="1"/>
              <a:t>bertanggungjawab</a:t>
            </a:r>
            <a:r>
              <a:rPr lang="en-US" sz="2400" dirty="0"/>
              <a:t>’,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subordinat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yang </a:t>
            </a:r>
            <a:r>
              <a:rPr lang="en-US" sz="2400" dirty="0" err="1"/>
              <a:t>sebaliknya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heran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era </a:t>
            </a:r>
            <a:r>
              <a:rPr lang="en-US" sz="2400" dirty="0" err="1"/>
              <a:t>demokrasi</a:t>
            </a:r>
            <a:r>
              <a:rPr lang="en-US" sz="2400" dirty="0"/>
              <a:t>,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tertindas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wanita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kulit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sumberdaya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(ex. Pendidikan),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terlibat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(ex. </a:t>
            </a:r>
            <a:r>
              <a:rPr lang="en-US" sz="2400" dirty="0" err="1"/>
              <a:t>Pemilu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489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“…In response to </a:t>
            </a:r>
            <a:r>
              <a:rPr lang="en-US" sz="2800" b="1" i="1" dirty="0"/>
              <a:t>situations</a:t>
            </a:r>
            <a:r>
              <a:rPr lang="en-US" sz="2800" i="1" dirty="0"/>
              <a:t> where processes of </a:t>
            </a:r>
            <a:r>
              <a:rPr lang="en-US" sz="2800" b="1" i="1" dirty="0"/>
              <a:t>self-regulation </a:t>
            </a:r>
            <a:r>
              <a:rPr lang="en-US" sz="2800" i="1" dirty="0"/>
              <a:t>may be seen to be </a:t>
            </a:r>
            <a:r>
              <a:rPr lang="en-US" sz="2800" b="1" i="1" dirty="0"/>
              <a:t>fragile</a:t>
            </a:r>
            <a:r>
              <a:rPr lang="en-US" sz="2800" i="1" dirty="0"/>
              <a:t> or breaking down, </a:t>
            </a:r>
            <a:r>
              <a:rPr lang="en-US" sz="2800" b="1" i="1" dirty="0"/>
              <a:t>modernity</a:t>
            </a:r>
            <a:r>
              <a:rPr lang="en-US" sz="2800" i="1" dirty="0"/>
              <a:t> has required </a:t>
            </a:r>
            <a:r>
              <a:rPr lang="en-US" sz="2800" b="1" i="1" dirty="0"/>
              <a:t>strategies</a:t>
            </a:r>
            <a:r>
              <a:rPr lang="en-US" sz="2800" i="1" dirty="0"/>
              <a:t> for </a:t>
            </a:r>
            <a:r>
              <a:rPr lang="en-US" sz="2800" b="1" i="1" u="sng" dirty="0"/>
              <a:t>‘correcting’ deviance</a:t>
            </a:r>
            <a:r>
              <a:rPr lang="en-US" sz="2800" i="1" dirty="0"/>
              <a:t> and </a:t>
            </a:r>
            <a:r>
              <a:rPr lang="en-US" sz="2800" b="1" i="1" u="sng" dirty="0"/>
              <a:t>rehabilitating</a:t>
            </a:r>
            <a:r>
              <a:rPr lang="en-US" sz="2800" i="1" dirty="0"/>
              <a:t> people as </a:t>
            </a:r>
            <a:r>
              <a:rPr lang="en-US" sz="2800" b="1" i="1" u="sng" dirty="0"/>
              <a:t>rational</a:t>
            </a:r>
            <a:r>
              <a:rPr lang="en-US" sz="2800" i="1" dirty="0"/>
              <a:t> and </a:t>
            </a:r>
            <a:r>
              <a:rPr lang="en-US" sz="2800" b="1" i="1" u="sng" dirty="0"/>
              <a:t>docile</a:t>
            </a:r>
            <a:r>
              <a:rPr lang="en-US" sz="2800" i="1" dirty="0"/>
              <a:t> </a:t>
            </a:r>
            <a:r>
              <a:rPr lang="en-US" sz="2800" b="1" i="1" u="sng" dirty="0"/>
              <a:t>subjects</a:t>
            </a:r>
            <a:r>
              <a:rPr lang="en-US" sz="2800" i="1" dirty="0"/>
              <a:t>. This has typically been achieved through </a:t>
            </a:r>
            <a:r>
              <a:rPr lang="en-US" sz="2800" b="1" i="1" dirty="0"/>
              <a:t>devolving power </a:t>
            </a:r>
            <a:r>
              <a:rPr lang="en-US" sz="2800" i="1" dirty="0"/>
              <a:t>to a burgeoning army of professionals, whose role it is to </a:t>
            </a:r>
            <a:r>
              <a:rPr lang="en-US" sz="2800" b="1" i="1" u="sng" dirty="0"/>
              <a:t>induce</a:t>
            </a:r>
            <a:r>
              <a:rPr lang="en-US" sz="2800" i="1" dirty="0"/>
              <a:t> and </a:t>
            </a:r>
            <a:r>
              <a:rPr lang="en-US" sz="2800" b="1" i="1" u="sng" dirty="0"/>
              <a:t>coerce</a:t>
            </a:r>
            <a:r>
              <a:rPr lang="en-US" sz="2800" i="1" dirty="0"/>
              <a:t> people into conformity within an array of medical, educational, legal, psychological and social care discourses – ideally in away that avoids the naked threat of force as far as possible and within a social construction in which professionals are seen as acting in people’s best interests…</a:t>
            </a:r>
            <a:r>
              <a:rPr lang="en-US" dirty="0"/>
              <a:t>” (Foucault, 1967, 1977).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85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Pemberdayaan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pemulihan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Restructuring power </a:t>
            </a:r>
            <a:r>
              <a:rPr lang="en-US" sz="2400" dirty="0" err="1"/>
              <a:t>merupakan</a:t>
            </a:r>
            <a:r>
              <a:rPr lang="en-US" sz="2400" dirty="0"/>
              <a:t> proses yang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memulihkan</a:t>
            </a:r>
            <a:r>
              <a:rPr lang="en-US" sz="2400" dirty="0"/>
              <a:t> ODGM.</a:t>
            </a:r>
          </a:p>
          <a:p>
            <a:pPr lvl="1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mempraktikkan</a:t>
            </a:r>
            <a:r>
              <a:rPr lang="en-US" sz="2000" dirty="0"/>
              <a:t> </a:t>
            </a:r>
            <a:r>
              <a:rPr lang="en-US" sz="2000" i="1" dirty="0"/>
              <a:t>productive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co-operative power</a:t>
            </a:r>
            <a:endParaRPr lang="en-US" sz="2000" dirty="0"/>
          </a:p>
          <a:p>
            <a:r>
              <a:rPr lang="en-US" sz="2400" dirty="0" err="1"/>
              <a:t>Identifikasi</a:t>
            </a:r>
            <a:r>
              <a:rPr lang="en-US" sz="2400" dirty="0"/>
              <a:t> Pierre Bourdieu </a:t>
            </a:r>
            <a:r>
              <a:rPr lang="en-US" sz="2400" dirty="0" err="1"/>
              <a:t>mengenai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kultural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sumberdaya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i="1" dirty="0"/>
              <a:t>powerlessness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social exclusion</a:t>
            </a:r>
            <a:r>
              <a:rPr lang="en-US" sz="2400" dirty="0"/>
              <a:t>,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i="1" dirty="0"/>
              <a:t>empowerment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social inclusion</a:t>
            </a:r>
            <a:r>
              <a:rPr lang="en-US" sz="2400" dirty="0"/>
              <a:t>.</a:t>
            </a:r>
          </a:p>
          <a:p>
            <a:r>
              <a:rPr lang="en-US" sz="2400" i="1" dirty="0"/>
              <a:t>Challenging dominant identities </a:t>
            </a:r>
            <a:r>
              <a:rPr lang="en-US" sz="2400" dirty="0" err="1"/>
              <a:t>mungkin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pertamakali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i="1" dirty="0"/>
              <a:t>restructuring power relation</a:t>
            </a:r>
            <a:r>
              <a:rPr lang="en-US" sz="2400" dirty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737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>
                <a:hlinkClick r:id="rId3"/>
              </a:rPr>
              <a:t>The Sanity of 'Madness'</a:t>
            </a:r>
            <a:endParaRPr lang="en-US" dirty="0"/>
          </a:p>
          <a:p>
            <a:r>
              <a:rPr lang="en-US" dirty="0">
                <a:hlinkClick r:id="rId4"/>
              </a:rPr>
              <a:t>How social interaction helps people with mental health difficulties | Hannah Reidy | </a:t>
            </a:r>
            <a:r>
              <a:rPr lang="en-US" dirty="0" err="1">
                <a:hlinkClick r:id="rId4"/>
              </a:rPr>
              <a:t>TEDxWandsworth</a:t>
            </a:r>
            <a:endParaRPr lang="en-US" dirty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95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Pengantar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Mental illness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setara</a:t>
            </a:r>
            <a:r>
              <a:rPr lang="en-US" sz="2400" dirty="0"/>
              <a:t>. Episode </a:t>
            </a:r>
            <a:r>
              <a:rPr lang="en-US" sz="2400" i="1" dirty="0"/>
              <a:t>mental illness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kaitannya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berdaya</a:t>
            </a:r>
            <a:r>
              <a:rPr lang="en-US" sz="2400" dirty="0"/>
              <a:t> (</a:t>
            </a:r>
            <a:r>
              <a:rPr lang="en-US" sz="2400" i="1" dirty="0"/>
              <a:t>powerlessness</a:t>
            </a:r>
            <a:r>
              <a:rPr lang="en-US" sz="2400" dirty="0"/>
              <a:t>).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: episode trauma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abuse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trigger </a:t>
            </a:r>
            <a:r>
              <a:rPr lang="en-US" sz="2000" dirty="0" err="1"/>
              <a:t>gangguan</a:t>
            </a:r>
            <a:r>
              <a:rPr lang="en-US" sz="2000" dirty="0"/>
              <a:t> mental.</a:t>
            </a:r>
          </a:p>
          <a:p>
            <a:pPr lvl="1"/>
            <a:r>
              <a:rPr lang="en-US" sz="2000" dirty="0" err="1"/>
              <a:t>Insiden</a:t>
            </a:r>
            <a:r>
              <a:rPr lang="en-US" sz="2000" dirty="0"/>
              <a:t> </a:t>
            </a:r>
            <a:r>
              <a:rPr lang="en-US" sz="2000" i="1" dirty="0"/>
              <a:t>mental illness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marjinal</a:t>
            </a:r>
            <a:r>
              <a:rPr lang="en-US" sz="2000" dirty="0"/>
              <a:t> (</a:t>
            </a:r>
            <a:r>
              <a:rPr lang="en-US" sz="2000" dirty="0" err="1"/>
              <a:t>wanita</a:t>
            </a:r>
            <a:r>
              <a:rPr lang="en-US" sz="2000" dirty="0"/>
              <a:t>, </a:t>
            </a:r>
            <a:r>
              <a:rPr lang="en-US" sz="2000" dirty="0" err="1"/>
              <a:t>miskin</a:t>
            </a:r>
            <a:r>
              <a:rPr lang="en-US" sz="2000" dirty="0"/>
              <a:t>, </a:t>
            </a:r>
            <a:r>
              <a:rPr lang="en-US" sz="2000" dirty="0" err="1"/>
              <a:t>etnis</a:t>
            </a:r>
            <a:r>
              <a:rPr lang="en-US" sz="2000" dirty="0"/>
              <a:t> </a:t>
            </a:r>
            <a:r>
              <a:rPr lang="en-US" sz="2000" dirty="0" err="1"/>
              <a:t>minoritas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Faktor</a:t>
            </a:r>
            <a:r>
              <a:rPr lang="en-US" sz="2400" dirty="0"/>
              <a:t> lain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opresi</a:t>
            </a:r>
            <a:r>
              <a:rPr lang="en-US" sz="2400" dirty="0"/>
              <a:t>,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merasakan</a:t>
            </a:r>
            <a:r>
              <a:rPr lang="en-US" sz="2400" dirty="0"/>
              <a:t> </a:t>
            </a:r>
            <a:r>
              <a:rPr lang="en-US" sz="2400" dirty="0" err="1"/>
              <a:t>ketidakadilan</a:t>
            </a:r>
            <a:r>
              <a:rPr lang="en-US" sz="2400" dirty="0"/>
              <a:t>, </a:t>
            </a:r>
            <a:r>
              <a:rPr lang="en-US" sz="2400" dirty="0" err="1"/>
              <a:t>ekslusi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penyiksaan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orang lain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diasosiasikan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en-US" sz="2400" i="1" dirty="0"/>
              <a:t>mental illness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.</a:t>
            </a:r>
          </a:p>
          <a:p>
            <a:r>
              <a:rPr lang="en-US" sz="2400" dirty="0"/>
              <a:t>Episode </a:t>
            </a:r>
            <a:r>
              <a:rPr lang="en-US" sz="2400" i="1" dirty="0"/>
              <a:t>psychoticism </a:t>
            </a:r>
            <a:r>
              <a:rPr lang="en-US" sz="2400" dirty="0"/>
              <a:t>juga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metaforis</a:t>
            </a:r>
            <a:r>
              <a:rPr lang="en-US" sz="2400" dirty="0"/>
              <a:t> </a:t>
            </a:r>
            <a:r>
              <a:rPr lang="en-US" sz="2400" dirty="0" err="1"/>
              <a:t>menyiratkan</a:t>
            </a:r>
            <a:r>
              <a:rPr lang="en-US" sz="2400" dirty="0"/>
              <a:t> </a:t>
            </a:r>
            <a:r>
              <a:rPr lang="en-US" sz="2400" i="1" dirty="0"/>
              <a:t>power relation </a:t>
            </a:r>
            <a:r>
              <a:rPr lang="en-US" sz="2400" dirty="0"/>
              <a:t>yang </a:t>
            </a:r>
            <a:r>
              <a:rPr lang="en-US" sz="2400" i="1" dirty="0"/>
              <a:t>unequal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berdaya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meyakini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kekuatan</a:t>
            </a:r>
            <a:r>
              <a:rPr lang="en-US" sz="2000" dirty="0"/>
              <a:t> </a:t>
            </a:r>
            <a:r>
              <a:rPr lang="en-US" sz="2000" dirty="0" err="1"/>
              <a:t>diluar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yang </a:t>
            </a:r>
            <a:r>
              <a:rPr lang="en-US" sz="2000" dirty="0" err="1"/>
              <a:t>mengontrol</a:t>
            </a:r>
            <a:r>
              <a:rPr lang="en-US" sz="2000" dirty="0"/>
              <a:t> </a:t>
            </a:r>
            <a:r>
              <a:rPr lang="en-US" sz="2000" dirty="0" err="1"/>
              <a:t>pikirannya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Proses </a:t>
            </a:r>
            <a:r>
              <a:rPr lang="en-US" sz="2400" dirty="0" err="1"/>
              <a:t>pemulihan</a:t>
            </a:r>
            <a:r>
              <a:rPr lang="en-US" sz="2400" dirty="0"/>
              <a:t> ODGM juga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kaitannya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power.</a:t>
            </a:r>
            <a:r>
              <a:rPr lang="en-US" sz="2400" dirty="0"/>
              <a:t> Proses </a:t>
            </a:r>
            <a:r>
              <a:rPr lang="en-US" sz="2400" dirty="0" err="1"/>
              <a:t>pemulihan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ODGM </a:t>
            </a:r>
            <a:r>
              <a:rPr lang="en-US" sz="2400" dirty="0" err="1"/>
              <a:t>meneguhkan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(</a:t>
            </a:r>
            <a:r>
              <a:rPr lang="en-US" sz="2400" i="1" dirty="0"/>
              <a:t>reclaiming</a:t>
            </a:r>
            <a:r>
              <a:rPr lang="en-US" sz="2400" dirty="0"/>
              <a:t>) </a:t>
            </a:r>
            <a:r>
              <a:rPr lang="en-US" sz="2400" dirty="0" err="1"/>
              <a:t>ditengah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r>
              <a:rPr lang="en-US" sz="2400" dirty="0"/>
              <a:t>, </a:t>
            </a:r>
            <a:r>
              <a:rPr lang="en-US" sz="2400" dirty="0" err="1"/>
              <a:t>masyarakat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ekslusi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menanamkan</a:t>
            </a:r>
            <a:r>
              <a:rPr lang="en-US" sz="2400" dirty="0"/>
              <a:t> </a:t>
            </a:r>
            <a:r>
              <a:rPr lang="en-US" sz="2400" b="1" dirty="0" err="1"/>
              <a:t>perasaan</a:t>
            </a:r>
            <a:r>
              <a:rPr lang="en-US" sz="2400" b="1" dirty="0"/>
              <a:t> </a:t>
            </a:r>
            <a:r>
              <a:rPr lang="en-US" sz="2400" b="1" dirty="0" err="1"/>
              <a:t>berdaya</a:t>
            </a:r>
            <a:r>
              <a:rPr lang="en-US" sz="2400" b="1" dirty="0"/>
              <a:t> </a:t>
            </a:r>
            <a:r>
              <a:rPr lang="en-US" sz="2400" i="1" dirty="0"/>
              <a:t>(a sense of empowered</a:t>
            </a:r>
            <a:r>
              <a:rPr lang="en-US" sz="2400" dirty="0"/>
              <a:t>)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pemulihan</a:t>
            </a:r>
            <a:r>
              <a:rPr lang="en-US" sz="2400" dirty="0"/>
              <a:t> ODGM,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menjalani</a:t>
            </a:r>
            <a:r>
              <a:rPr lang="en-US" sz="2400" dirty="0"/>
              <a:t> </a:t>
            </a:r>
            <a:r>
              <a:rPr lang="en-US" sz="2400" i="1" dirty="0"/>
              <a:t>a socially meaningful life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terapi</a:t>
            </a:r>
            <a:r>
              <a:rPr lang="en-US" sz="2400" dirty="0"/>
              <a:t>, ODGM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terbantu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…</a:t>
            </a:r>
          </a:p>
          <a:p>
            <a:pPr lvl="1"/>
            <a:r>
              <a:rPr lang="en-US" sz="2000" dirty="0" err="1"/>
              <a:t>Terapis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menanamkan</a:t>
            </a:r>
            <a:r>
              <a:rPr lang="en-US" sz="2000" dirty="0"/>
              <a:t> </a:t>
            </a:r>
            <a:r>
              <a:rPr lang="en-US" sz="2000" dirty="0" err="1"/>
              <a:t>kapasitas</a:t>
            </a:r>
            <a:r>
              <a:rPr lang="en-US" sz="2000" dirty="0"/>
              <a:t> ODGM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,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mengarahkan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tujuan-tujuan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, </a:t>
            </a:r>
            <a:r>
              <a:rPr lang="en-US" sz="2000" dirty="0" err="1"/>
              <a:t>sembari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dorongan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Klien</a:t>
            </a:r>
            <a:r>
              <a:rPr lang="en-US" sz="2000" dirty="0"/>
              <a:t>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peran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terapi</a:t>
            </a:r>
            <a:r>
              <a:rPr lang="en-US" sz="2000" dirty="0"/>
              <a:t>,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kesempatan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menjalin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mutual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i="1" dirty="0"/>
              <a:t>one-down</a:t>
            </a:r>
            <a:r>
              <a:rPr lang="en-US" sz="2000" dirty="0"/>
              <a:t>, yang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..cont’d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Bahasan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diabaikan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biomedis</a:t>
            </a:r>
            <a:r>
              <a:rPr lang="en-US" sz="2400" dirty="0"/>
              <a:t>.</a:t>
            </a:r>
          </a:p>
          <a:p>
            <a:pPr lvl="1"/>
            <a:r>
              <a:rPr lang="en-US" sz="2000" i="1" dirty="0"/>
              <a:t>Mental illness,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biomedis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patologi</a:t>
            </a:r>
            <a:r>
              <a:rPr lang="en-US" sz="2000" dirty="0"/>
              <a:t> internal, yang </a:t>
            </a:r>
            <a:r>
              <a:rPr lang="en-US" sz="2000" dirty="0" err="1"/>
              <a:t>sumbernya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kegagalan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dorongan</a:t>
            </a:r>
            <a:r>
              <a:rPr lang="en-US" sz="2000" dirty="0"/>
              <a:t> </a:t>
            </a:r>
            <a:r>
              <a:rPr lang="en-US" sz="2000" dirty="0" err="1"/>
              <a:t>irasionalnya</a:t>
            </a:r>
            <a:r>
              <a:rPr lang="en-US" sz="2000" dirty="0"/>
              <a:t>.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i="1" dirty="0"/>
              <a:t>power.</a:t>
            </a:r>
          </a:p>
          <a:p>
            <a:r>
              <a:rPr lang="en-US" sz="2400" dirty="0"/>
              <a:t>Cara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ODGM juga </a:t>
            </a:r>
            <a:r>
              <a:rPr lang="en-US" sz="2400" dirty="0" err="1"/>
              <a:t>relevan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i="1" dirty="0"/>
              <a:t>power.</a:t>
            </a:r>
          </a:p>
          <a:p>
            <a:pPr lvl="1"/>
            <a:r>
              <a:rPr lang="en-US" sz="2000" dirty="0" err="1"/>
              <a:t>Memasung</a:t>
            </a:r>
            <a:r>
              <a:rPr lang="en-US" sz="2000" dirty="0"/>
              <a:t> ODS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i="1" dirty="0"/>
              <a:t>power exercise. </a:t>
            </a:r>
            <a:r>
              <a:rPr lang="en-US" sz="2000" dirty="0" err="1"/>
              <a:t>Memasung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ditujukan</a:t>
            </a:r>
            <a:r>
              <a:rPr lang="en-US" sz="2000" dirty="0"/>
              <a:t> agar ODS ‘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menganggu</a:t>
            </a:r>
            <a:r>
              <a:rPr lang="en-US" sz="2000" dirty="0"/>
              <a:t>’ </a:t>
            </a:r>
            <a:r>
              <a:rPr lang="en-US" sz="2000" dirty="0" err="1"/>
              <a:t>stabilitas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dokter</a:t>
            </a:r>
            <a:r>
              <a:rPr lang="en-US" sz="2000" dirty="0"/>
              <a:t>, </a:t>
            </a:r>
            <a:r>
              <a:rPr lang="en-US" sz="2000" dirty="0" err="1"/>
              <a:t>terapis</a:t>
            </a:r>
            <a:r>
              <a:rPr lang="en-US" sz="2000" dirty="0"/>
              <a:t>, </a:t>
            </a:r>
            <a:r>
              <a:rPr lang="en-US" sz="2000" dirty="0" err="1"/>
              <a:t>perawat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RSJ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i="1" dirty="0"/>
              <a:t>power </a:t>
            </a:r>
            <a:r>
              <a:rPr lang="en-US" sz="2000" dirty="0"/>
              <a:t>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produktif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88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Power</a:t>
            </a:r>
            <a:r>
              <a:rPr lang="en-GB" b="1" dirty="0"/>
              <a:t> 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Power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diatribusi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individual; “…</a:t>
            </a:r>
            <a:r>
              <a:rPr lang="en-US" sz="2400" dirty="0" err="1"/>
              <a:t>sesuatu</a:t>
            </a:r>
            <a:r>
              <a:rPr lang="en-US" sz="2400" dirty="0"/>
              <a:t> yang ‘</a:t>
            </a:r>
            <a:r>
              <a:rPr lang="en-US" sz="2400" dirty="0" err="1"/>
              <a:t>dimiliki</a:t>
            </a:r>
            <a:r>
              <a:rPr lang="en-US" sz="2400" dirty="0"/>
              <a:t>’ </a:t>
            </a:r>
            <a:r>
              <a:rPr lang="en-US" sz="2400" dirty="0" err="1"/>
              <a:t>seseorang</a:t>
            </a:r>
            <a:r>
              <a:rPr lang="en-US" sz="2400" dirty="0"/>
              <a:t>” (Westwood, 2002)</a:t>
            </a:r>
          </a:p>
          <a:p>
            <a:r>
              <a:rPr lang="en-US" sz="2400" dirty="0"/>
              <a:t>Max Weber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sebagai</a:t>
            </a:r>
            <a:r>
              <a:rPr lang="en-US" sz="2400" dirty="0"/>
              <a:t> “…</a:t>
            </a:r>
            <a:r>
              <a:rPr lang="en-US" sz="2400" i="1" dirty="0"/>
              <a:t>the capacity of an individual to </a:t>
            </a:r>
            <a:r>
              <a:rPr lang="en-US" sz="2400" i="1" dirty="0" err="1"/>
              <a:t>realise</a:t>
            </a:r>
            <a:r>
              <a:rPr lang="en-US" sz="2400" i="1" dirty="0"/>
              <a:t> his will</a:t>
            </a:r>
            <a:r>
              <a:rPr lang="en-US" sz="2400" dirty="0"/>
              <a:t>’, </a:t>
            </a:r>
            <a:r>
              <a:rPr lang="en-US" sz="2400" i="1" dirty="0"/>
              <a:t>potentially ‘even against the opposition of others’</a:t>
            </a:r>
            <a:r>
              <a:rPr lang="en-US" sz="2400" dirty="0"/>
              <a:t> (1968).</a:t>
            </a:r>
          </a:p>
          <a:p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outcome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.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digawangi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Michel Foucault.</a:t>
            </a:r>
          </a:p>
          <a:p>
            <a:r>
              <a:rPr lang="en-US" sz="2400" dirty="0"/>
              <a:t>Masyarakat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prinsipnya</a:t>
            </a:r>
            <a:r>
              <a:rPr lang="en-US" sz="2400" dirty="0"/>
              <a:t> juga </a:t>
            </a:r>
            <a:r>
              <a:rPr lang="en-US" sz="2400" dirty="0" err="1"/>
              <a:t>tersusun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ini</a:t>
            </a:r>
            <a:r>
              <a:rPr lang="en-US" sz="2400" dirty="0"/>
              <a:t>. Ada </a:t>
            </a:r>
            <a:r>
              <a:rPr lang="en-US" sz="2400" dirty="0" err="1"/>
              <a:t>kelompok</a:t>
            </a:r>
            <a:r>
              <a:rPr lang="en-US" sz="2400" dirty="0"/>
              <a:t> yang </a:t>
            </a:r>
            <a:r>
              <a:rPr lang="en-US" sz="2400" dirty="0" err="1"/>
              <a:t>statusnya</a:t>
            </a:r>
            <a:r>
              <a:rPr lang="en-US" sz="2400" dirty="0"/>
              <a:t> </a:t>
            </a:r>
            <a:r>
              <a:rPr lang="en-US" sz="2400" dirty="0" err="1"/>
              <a:t>dominan</a:t>
            </a:r>
            <a:r>
              <a:rPr lang="en-US" sz="2400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sumberdaya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legitimasi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menindas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yang lain.</a:t>
            </a:r>
          </a:p>
          <a:p>
            <a:r>
              <a:rPr lang="en-US" sz="2400" dirty="0"/>
              <a:t>Foucault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i="1" dirty="0"/>
              <a:t>sovereign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disciplinary power.</a:t>
            </a:r>
          </a:p>
        </p:txBody>
      </p:sp>
    </p:spTree>
    <p:extLst>
      <p:ext uri="{BB962C8B-B14F-4D97-AF65-F5344CB8AC3E}">
        <p14:creationId xmlns:p14="http://schemas.microsoft.com/office/powerpoint/2010/main" val="289823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Foucauldian; </a:t>
            </a:r>
            <a:r>
              <a:rPr lang="en-GB" b="1" dirty="0" err="1"/>
              <a:t>represif</a:t>
            </a:r>
            <a:r>
              <a:rPr lang="en-GB" b="1" dirty="0"/>
              <a:t> vs </a:t>
            </a:r>
            <a:r>
              <a:rPr lang="en-GB" b="1" dirty="0" err="1"/>
              <a:t>produktif</a:t>
            </a: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81D667-F7E9-4D37-8316-7F9B47D59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77599"/>
              </p:ext>
            </p:extLst>
          </p:nvPr>
        </p:nvGraphicFramePr>
        <p:xfrm>
          <a:off x="725845" y="1617265"/>
          <a:ext cx="7374445" cy="3394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Sovereign Power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Disciplinary Power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7">
                <a:tc>
                  <a:txBody>
                    <a:bodyPr/>
                    <a:lstStyle/>
                    <a:p>
                      <a:r>
                        <a:rPr lang="en-US" sz="2400" dirty="0"/>
                        <a:t>‘</a:t>
                      </a:r>
                      <a:r>
                        <a:rPr lang="en-US" sz="2400" dirty="0" err="1"/>
                        <a:t>dimiliki</a:t>
                      </a:r>
                      <a:r>
                        <a:rPr lang="en-US" sz="2400" dirty="0"/>
                        <a:t>’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Suatu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teknik</a:t>
                      </a:r>
                      <a:r>
                        <a:rPr lang="en-US" sz="2400" baseline="0" dirty="0"/>
                        <a:t>/</a:t>
                      </a:r>
                      <a:r>
                        <a:rPr lang="en-US" sz="2400" baseline="0" dirty="0" err="1"/>
                        <a:t>aksi</a:t>
                      </a:r>
                      <a:r>
                        <a:rPr lang="en-US" sz="2400" baseline="0" dirty="0"/>
                        <a:t>, </a:t>
                      </a:r>
                      <a:r>
                        <a:rPr lang="en-US" sz="2400" baseline="0" dirty="0" err="1"/>
                        <a:t>dapat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dilatih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57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Represif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Produktif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42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Relasinya</a:t>
                      </a:r>
                      <a:r>
                        <a:rPr lang="en-US" sz="2400" dirty="0"/>
                        <a:t> top-down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Bekerja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dalam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konteks</a:t>
                      </a:r>
                      <a:r>
                        <a:rPr lang="en-US" sz="2400" baseline="0" dirty="0"/>
                        <a:t> yang </a:t>
                      </a:r>
                      <a:r>
                        <a:rPr lang="en-US" sz="2400" baseline="0" dirty="0" err="1"/>
                        <a:t>mikro</a:t>
                      </a:r>
                      <a:r>
                        <a:rPr lang="en-US" sz="2400" baseline="0" dirty="0"/>
                        <a:t>, </a:t>
                      </a:r>
                      <a:r>
                        <a:rPr lang="en-US" sz="2400" baseline="0" dirty="0" err="1"/>
                        <a:t>dalam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kehidupan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sehari-hari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melalui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relasi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849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Selalu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bertemu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dengan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resistensi</a:t>
                      </a:r>
                      <a:r>
                        <a:rPr lang="en-GB" sz="2400" baseline="0" dirty="0"/>
                        <a:t> </a:t>
                      </a:r>
                      <a:r>
                        <a:rPr lang="en-GB" sz="2400" baseline="0" dirty="0" err="1"/>
                        <a:t>dan</a:t>
                      </a:r>
                      <a:r>
                        <a:rPr lang="en-GB" sz="2400" baseline="0" dirty="0"/>
                        <a:t> </a:t>
                      </a:r>
                      <a:r>
                        <a:rPr lang="en-GB" sz="2400" baseline="0" dirty="0" err="1"/>
                        <a:t>biasanya</a:t>
                      </a:r>
                      <a:r>
                        <a:rPr lang="en-GB" sz="2400" baseline="0" dirty="0"/>
                        <a:t> </a:t>
                      </a:r>
                      <a:r>
                        <a:rPr lang="en-GB" sz="2400" baseline="0" dirty="0" err="1"/>
                        <a:t>intensional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7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Bourdieu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200" i="1" dirty="0"/>
              <a:t>Power </a:t>
            </a:r>
            <a:r>
              <a:rPr lang="en-US" sz="2200" dirty="0"/>
              <a:t>yang </a:t>
            </a:r>
            <a:r>
              <a:rPr lang="en-US" sz="2200" b="1" dirty="0" err="1"/>
              <a:t>opresif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b="1" dirty="0" err="1"/>
              <a:t>kelas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kesenjangan</a:t>
            </a:r>
            <a:r>
              <a:rPr lang="en-US" sz="2200" dirty="0"/>
              <a:t>. </a:t>
            </a:r>
            <a:r>
              <a:rPr lang="en-US" sz="2200" i="1" dirty="0"/>
              <a:t>Power </a:t>
            </a:r>
            <a:r>
              <a:rPr lang="en-US" sz="2200" dirty="0" err="1"/>
              <a:t>semacam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akar</a:t>
            </a:r>
            <a:r>
              <a:rPr lang="en-US" sz="2200" dirty="0"/>
              <a:t> </a:t>
            </a:r>
            <a:r>
              <a:rPr lang="en-US" sz="2200" b="1" i="1" dirty="0"/>
              <a:t>systematic racism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b="1" dirty="0" err="1"/>
              <a:t>diskriminasi</a:t>
            </a:r>
            <a:r>
              <a:rPr lang="en-US" sz="2200" dirty="0"/>
              <a:t> </a:t>
            </a:r>
            <a:r>
              <a:rPr lang="en-US" sz="2200" dirty="0" err="1"/>
              <a:t>sosial</a:t>
            </a:r>
            <a:r>
              <a:rPr lang="en-US" sz="2200" dirty="0"/>
              <a:t>. </a:t>
            </a:r>
            <a:r>
              <a:rPr lang="en-US" sz="2200" dirty="0" err="1"/>
              <a:t>Menciptakan</a:t>
            </a:r>
            <a:r>
              <a:rPr lang="en-US" sz="2200" dirty="0"/>
              <a:t> </a:t>
            </a:r>
            <a:r>
              <a:rPr lang="en-US" sz="2200" i="1" dirty="0"/>
              <a:t>the privileged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the other</a:t>
            </a:r>
            <a:r>
              <a:rPr lang="en-US" sz="2200" dirty="0"/>
              <a:t>.</a:t>
            </a:r>
          </a:p>
          <a:p>
            <a:r>
              <a:rPr lang="en-US" sz="2200" dirty="0"/>
              <a:t>Pierre Bourdieu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Marxist</a:t>
            </a:r>
            <a:r>
              <a:rPr lang="en-US" sz="2200" dirty="0"/>
              <a:t> yang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kesenjangan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sekedar</a:t>
            </a:r>
            <a:r>
              <a:rPr lang="en-US" sz="2200" dirty="0"/>
              <a:t> </a:t>
            </a:r>
            <a:r>
              <a:rPr lang="en-US" sz="2200" i="1" dirty="0"/>
              <a:t>privilege </a:t>
            </a:r>
            <a:r>
              <a:rPr lang="en-US" sz="2200" dirty="0" err="1"/>
              <a:t>ekonomi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sumberdaya</a:t>
            </a:r>
            <a:r>
              <a:rPr lang="en-US" sz="2200" dirty="0"/>
              <a:t>. </a:t>
            </a:r>
            <a:r>
              <a:rPr lang="en-US" sz="2200" dirty="0" err="1"/>
              <a:t>Kapasitas</a:t>
            </a:r>
            <a:r>
              <a:rPr lang="en-US" sz="2200" dirty="0"/>
              <a:t> </a:t>
            </a:r>
            <a:r>
              <a:rPr lang="en-US" sz="2200" i="1" dirty="0"/>
              <a:t>survival </a:t>
            </a:r>
            <a:r>
              <a:rPr lang="en-US" sz="2200" dirty="0" err="1"/>
              <a:t>individu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status </a:t>
            </a:r>
            <a:r>
              <a:rPr lang="en-US" sz="2200" dirty="0" err="1"/>
              <a:t>sosioekonominya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, </a:t>
            </a:r>
            <a:r>
              <a:rPr lang="en-US" sz="2200" dirty="0" err="1"/>
              <a:t>tapi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proses </a:t>
            </a:r>
            <a:r>
              <a:rPr lang="en-US" sz="2200" dirty="0" err="1"/>
              <a:t>relasi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terlokalisasi</a:t>
            </a:r>
            <a:r>
              <a:rPr lang="en-US" sz="2200" dirty="0"/>
              <a:t>, </a:t>
            </a:r>
            <a:r>
              <a:rPr lang="en-US" sz="2200" dirty="0" err="1"/>
              <a:t>budaya</a:t>
            </a:r>
            <a:r>
              <a:rPr lang="en-US" sz="2200" dirty="0"/>
              <a:t>, </a:t>
            </a:r>
            <a:r>
              <a:rPr lang="en-US" sz="2200" dirty="0" err="1"/>
              <a:t>faktor</a:t>
            </a:r>
            <a:r>
              <a:rPr lang="en-US" sz="2200" dirty="0"/>
              <a:t> </a:t>
            </a:r>
            <a:r>
              <a:rPr lang="en-US" sz="2200" dirty="0" err="1"/>
              <a:t>geografis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sosial</a:t>
            </a:r>
            <a:r>
              <a:rPr lang="en-US" sz="2200" dirty="0"/>
              <a:t> (</a:t>
            </a:r>
            <a:r>
              <a:rPr lang="en-US" sz="2200" i="1" dirty="0"/>
              <a:t>social network</a:t>
            </a:r>
            <a:r>
              <a:rPr lang="en-US" sz="2200" dirty="0"/>
              <a:t>).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b="1" i="1" dirty="0"/>
              <a:t>displaced identity</a:t>
            </a:r>
            <a:r>
              <a:rPr lang="en-US" sz="2200" b="1" dirty="0"/>
              <a:t>.</a:t>
            </a:r>
          </a:p>
          <a:p>
            <a:endParaRPr lang="en-US" sz="2000" dirty="0"/>
          </a:p>
          <a:p>
            <a:r>
              <a:rPr lang="en-US" sz="2000" i="1" dirty="0"/>
              <a:t>“…In terms of the </a:t>
            </a:r>
            <a:r>
              <a:rPr lang="en-US" sz="2000" b="1" i="1" dirty="0"/>
              <a:t>three main dimensions of power </a:t>
            </a:r>
            <a:r>
              <a:rPr lang="en-US" sz="2000" i="1" dirty="0"/>
              <a:t>in the </a:t>
            </a:r>
            <a:r>
              <a:rPr lang="en-US" sz="2000" b="1" i="1" dirty="0"/>
              <a:t>western capitalist nations </a:t>
            </a:r>
            <a:r>
              <a:rPr lang="en-US" sz="2000" i="1" dirty="0"/>
              <a:t>– </a:t>
            </a:r>
            <a:r>
              <a:rPr lang="en-US" sz="2000" b="1" i="1" dirty="0"/>
              <a:t>class, race and gender</a:t>
            </a:r>
            <a:r>
              <a:rPr lang="en-US" sz="2000" i="1" dirty="0"/>
              <a:t> – there is considerable evidence to indicate that those at </a:t>
            </a:r>
            <a:r>
              <a:rPr lang="en-US" sz="2000" b="1" i="1" dirty="0"/>
              <a:t>the powerless ends </a:t>
            </a:r>
            <a:r>
              <a:rPr lang="en-US" sz="2000" i="1" dirty="0"/>
              <a:t>– </a:t>
            </a:r>
            <a:r>
              <a:rPr lang="en-US" sz="2000" b="1" i="1" u="sng" dirty="0"/>
              <a:t>the working class, black people and women</a:t>
            </a:r>
            <a:r>
              <a:rPr lang="en-US" sz="2000" i="1" dirty="0"/>
              <a:t> – tend to be </a:t>
            </a:r>
            <a:r>
              <a:rPr lang="en-US" sz="2000" b="1" i="1" dirty="0"/>
              <a:t>more prone to psychological problems</a:t>
            </a:r>
            <a:r>
              <a:rPr lang="en-US" sz="2000" i="1" dirty="0"/>
              <a:t>. The precise extent to which this distribution is a product of these power relations </a:t>
            </a:r>
            <a:r>
              <a:rPr lang="en-US" sz="2000" b="1" i="1" u="sng" dirty="0"/>
              <a:t>is difficult to determine.</a:t>
            </a:r>
            <a:r>
              <a:rPr lang="en-US" sz="2000" i="1" dirty="0"/>
              <a:t> That the relationship exists, however, seems clear. (Goodwin, 1997 p.76; see also Pilgrim and Rogers, 1999)”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992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Contoh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experience of the Hearing Voices movement in the UK has been that </a:t>
            </a:r>
            <a:r>
              <a:rPr lang="en-US" b="1" dirty="0"/>
              <a:t>new members coming </a:t>
            </a:r>
            <a:r>
              <a:rPr lang="en-US" dirty="0"/>
              <a:t>to a meeting may typically introduce themselves as </a:t>
            </a:r>
            <a:r>
              <a:rPr lang="en-US" b="1" dirty="0"/>
              <a:t>‘I’m John. I’m a schizophrenic’</a:t>
            </a:r>
            <a:r>
              <a:rPr lang="en-US" dirty="0"/>
              <a:t>, and only later, after much support from other group members, start to reclaim a range of more positive identities, such as </a:t>
            </a:r>
            <a:r>
              <a:rPr lang="en-US" b="1" dirty="0"/>
              <a:t>‘I’m John. I’m a Manchester City supporter. I am a father…’ </a:t>
            </a:r>
            <a:r>
              <a:rPr lang="en-US" dirty="0"/>
              <a:t>Hearing voices then becomes something that they do, from time to time – but </a:t>
            </a:r>
            <a:r>
              <a:rPr lang="en-US" b="1" u="sng" dirty="0"/>
              <a:t>no longer constitutes the basis of their defining their identity as belonging to a category of ‘otherness’.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662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Power </a:t>
            </a:r>
            <a:r>
              <a:rPr lang="en-GB" b="1" dirty="0"/>
              <a:t>yang </a:t>
            </a:r>
            <a:r>
              <a:rPr lang="en-GB" b="1" dirty="0" err="1"/>
              <a:t>produktif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filosofi</a:t>
            </a:r>
            <a:r>
              <a:rPr lang="en-US" sz="2400" dirty="0"/>
              <a:t>; </a:t>
            </a:r>
            <a:r>
              <a:rPr lang="en-US" sz="2400" i="1" dirty="0"/>
              <a:t>alliance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solidarity </a:t>
            </a:r>
            <a:r>
              <a:rPr lang="en-US" sz="2400" dirty="0"/>
              <a:t>(Arendt, 1963; Surrey, 1991).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menggelorakan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</a:t>
            </a:r>
            <a:r>
              <a:rPr lang="en-US" sz="2400" dirty="0" err="1"/>
              <a:t>solidaritas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kaum</a:t>
            </a:r>
            <a:r>
              <a:rPr lang="en-US" sz="2400" dirty="0"/>
              <a:t> </a:t>
            </a:r>
            <a:r>
              <a:rPr lang="en-US" sz="2400" dirty="0" err="1"/>
              <a:t>tertindas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‘</a:t>
            </a:r>
            <a:r>
              <a:rPr lang="en-US" sz="2400" dirty="0" err="1"/>
              <a:t>suara</a:t>
            </a:r>
            <a:r>
              <a:rPr lang="en-US" sz="2400" dirty="0"/>
              <a:t>’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Peduli</a:t>
            </a:r>
            <a:r>
              <a:rPr lang="en-US" sz="2400" dirty="0"/>
              <a:t> Schizophrenia (KPS), Bipolar Care Indonesia, </a:t>
            </a:r>
            <a:r>
              <a:rPr lang="en-US" sz="2400" dirty="0" err="1"/>
              <a:t>dll</a:t>
            </a:r>
            <a:r>
              <a:rPr lang="en-US" sz="2400" dirty="0"/>
              <a:t>.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ODGM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</a:t>
            </a:r>
            <a:r>
              <a:rPr lang="en-US" sz="2400" dirty="0" err="1"/>
              <a:t>berdaya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357200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1518</TotalTime>
  <Words>1283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psiunair_blue</vt:lpstr>
      <vt:lpstr>Relasi power dan mental illness</vt:lpstr>
      <vt:lpstr>Pengantar</vt:lpstr>
      <vt:lpstr>…cont’d</vt:lpstr>
      <vt:lpstr>..cont’d</vt:lpstr>
      <vt:lpstr>Power (?)</vt:lpstr>
      <vt:lpstr>Foucauldian; represif vs produktif</vt:lpstr>
      <vt:lpstr>Bourdieu</vt:lpstr>
      <vt:lpstr>Contoh…</vt:lpstr>
      <vt:lpstr>Power yang produktif</vt:lpstr>
      <vt:lpstr>Power over vs power together</vt:lpstr>
      <vt:lpstr>Internalisasi relasi power</vt:lpstr>
      <vt:lpstr>Kewarganegaraan, rasionalitas dan demonisasi mental illness</vt:lpstr>
      <vt:lpstr>…cont’d</vt:lpstr>
      <vt:lpstr>Pemberdayaan dan pemulihan</vt:lpstr>
      <vt:lpstr>PowerPoint Presentation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50</cp:revision>
  <dcterms:created xsi:type="dcterms:W3CDTF">2014-08-18T09:13:02Z</dcterms:created>
  <dcterms:modified xsi:type="dcterms:W3CDTF">2018-02-17T15:51:40Z</dcterms:modified>
</cp:coreProperties>
</file>