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5" r:id="rId5"/>
    <p:sldId id="273" r:id="rId6"/>
    <p:sldId id="272" r:id="rId7"/>
    <p:sldId id="274" r:id="rId8"/>
    <p:sldId id="276" r:id="rId9"/>
    <p:sldId id="270" r:id="rId10"/>
    <p:sldId id="280" r:id="rId11"/>
    <p:sldId id="277" r:id="rId12"/>
    <p:sldId id="268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25/02/2018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590842"/>
            <a:ext cx="6789742" cy="1405892"/>
          </a:xfrm>
        </p:spPr>
        <p:txBody>
          <a:bodyPr/>
          <a:lstStyle/>
          <a:p>
            <a:r>
              <a:rPr lang="en-GB" b="1" dirty="0"/>
              <a:t>Modal </a:t>
            </a:r>
            <a:r>
              <a:rPr lang="en-GB" b="1" dirty="0" err="1"/>
              <a:t>Sosial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512580" y="2743072"/>
            <a:ext cx="6789742" cy="70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sz="3600" b="1" dirty="0" err="1"/>
              <a:t>Kesehatan</a:t>
            </a:r>
            <a:r>
              <a:rPr lang="en-GB" sz="3600" b="1" dirty="0"/>
              <a:t> Mental </a:t>
            </a:r>
            <a:r>
              <a:rPr lang="en-GB" sz="3600" b="1" dirty="0" err="1"/>
              <a:t>Komunitas</a:t>
            </a:r>
            <a:endParaRPr lang="en-GB" sz="36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6789742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b="1"/>
              <a:t>Rizqy Amelia Zein</a:t>
            </a:r>
          </a:p>
          <a:p>
            <a:r>
              <a:rPr lang="en-US" sz="2400" b="1"/>
              <a:t>Departemen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Cognitive social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Social ties</a:t>
            </a:r>
            <a:r>
              <a:rPr lang="en-US" sz="2400" dirty="0"/>
              <a:t>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konstruk</a:t>
            </a:r>
            <a:r>
              <a:rPr lang="en-US" sz="2400" dirty="0"/>
              <a:t> </a:t>
            </a:r>
            <a:r>
              <a:rPr lang="en-US" sz="2400" dirty="0" err="1"/>
              <a:t>turunan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cognitive social capital</a:t>
            </a:r>
            <a:r>
              <a:rPr lang="en-US" sz="2400" dirty="0"/>
              <a:t>,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sehat</a:t>
            </a:r>
            <a:r>
              <a:rPr lang="en-US" sz="2400" dirty="0"/>
              <a:t> mental (</a:t>
            </a:r>
            <a:r>
              <a:rPr lang="en-US" sz="2400" dirty="0" err="1"/>
              <a:t>Kawachi</a:t>
            </a:r>
            <a:r>
              <a:rPr lang="en-US" sz="2400" dirty="0"/>
              <a:t> &amp; Berkman 2001).</a:t>
            </a:r>
          </a:p>
          <a:p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intergrasi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baik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hidupnya</a:t>
            </a:r>
            <a:r>
              <a:rPr lang="en-US" sz="2400" dirty="0"/>
              <a:t>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lima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lama (Berkman &amp; Syme 1979)</a:t>
            </a:r>
          </a:p>
          <a:p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ditemukan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buffering effect,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 (Brown, et al. 1986),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perceived lack of support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peluang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menderita</a:t>
            </a:r>
            <a:r>
              <a:rPr lang="en-US" sz="2400" dirty="0"/>
              <a:t> </a:t>
            </a:r>
            <a:r>
              <a:rPr lang="en-US" sz="2400" dirty="0" err="1"/>
              <a:t>simtom</a:t>
            </a:r>
            <a:r>
              <a:rPr lang="en-US" sz="2400" dirty="0"/>
              <a:t> </a:t>
            </a:r>
            <a:r>
              <a:rPr lang="en-US" sz="2400" dirty="0" err="1"/>
              <a:t>neurotik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mental,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social ties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peranannya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i="1" dirty="0"/>
              <a:t>recovery</a:t>
            </a:r>
            <a:r>
              <a:rPr lang="en-US" sz="2400" dirty="0"/>
              <a:t>.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r>
              <a:rPr lang="en-US" sz="2400" dirty="0"/>
              <a:t> juga </a:t>
            </a:r>
            <a:r>
              <a:rPr lang="en-US" sz="2400" dirty="0" err="1"/>
              <a:t>mencegah</a:t>
            </a:r>
            <a:r>
              <a:rPr lang="en-US" sz="2400" dirty="0"/>
              <a:t> ODS </a:t>
            </a:r>
            <a:r>
              <a:rPr lang="en-US" sz="2400" i="1" dirty="0"/>
              <a:t>relapse.</a:t>
            </a:r>
            <a:endParaRPr lang="en-US" sz="2400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560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709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Kritik</a:t>
            </a:r>
            <a:r>
              <a:rPr lang="en-GB" b="1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5" y="1269856"/>
            <a:ext cx="10972800" cy="4525963"/>
          </a:xfrm>
        </p:spPr>
        <p:txBody>
          <a:bodyPr/>
          <a:lstStyle/>
          <a:p>
            <a:r>
              <a:rPr lang="en-US" sz="2400" dirty="0"/>
              <a:t>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diasumsikan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public good, </a:t>
            </a:r>
            <a:r>
              <a:rPr lang="en-US" sz="2400" dirty="0" err="1"/>
              <a:t>padahal</a:t>
            </a:r>
            <a:r>
              <a:rPr lang="en-US" sz="2400" dirty="0"/>
              <a:t> </a:t>
            </a:r>
            <a:r>
              <a:rPr lang="en-US" sz="2400" dirty="0" err="1"/>
              <a:t>kenyataannya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sesederhana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bonding social capital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(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prasangka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diskriminasi</a:t>
            </a:r>
            <a:r>
              <a:rPr lang="en-US" sz="2000" dirty="0"/>
              <a:t>) </a:t>
            </a:r>
            <a:r>
              <a:rPr lang="en-US" sz="2000" dirty="0" err="1"/>
              <a:t>justru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majemuk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Konsep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epidemiologis</a:t>
            </a:r>
            <a:r>
              <a:rPr lang="en-US" sz="2400" dirty="0"/>
              <a:t> yang </a:t>
            </a:r>
            <a:r>
              <a:rPr lang="en-US" sz="2400" dirty="0" err="1"/>
              <a:t>kaitannya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isu</a:t>
            </a:r>
            <a:r>
              <a:rPr lang="en-US" sz="2400" dirty="0"/>
              <a:t> </a:t>
            </a:r>
            <a:r>
              <a:rPr lang="en-US" sz="2400" dirty="0" err="1"/>
              <a:t>kesenjangan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r>
              <a:rPr lang="en-US" sz="2400" dirty="0"/>
              <a:t>/</a:t>
            </a:r>
            <a:r>
              <a:rPr lang="en-US" sz="2400" dirty="0" err="1"/>
              <a:t>sosioekonomi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pelayanan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,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mengakomodasi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diversitas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epidemiologis</a:t>
            </a:r>
            <a:r>
              <a:rPr lang="en-US" sz="2400" dirty="0"/>
              <a:t>,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mengasumsikan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proxy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dirty="0" err="1"/>
              <a:t>menjalani</a:t>
            </a:r>
            <a:r>
              <a:rPr lang="en-US" sz="2400" dirty="0"/>
              <a:t> </a:t>
            </a:r>
            <a:r>
              <a:rPr lang="en-US" sz="2400" dirty="0" err="1"/>
              <a:t>kehidupannya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Contohnya</a:t>
            </a:r>
            <a:r>
              <a:rPr lang="en-US" sz="2000" dirty="0"/>
              <a:t>,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orang </a:t>
            </a:r>
            <a:r>
              <a:rPr lang="en-US" sz="2000" dirty="0" err="1"/>
              <a:t>miskin</a:t>
            </a:r>
            <a:r>
              <a:rPr lang="en-US" sz="2000" dirty="0"/>
              <a:t> yang </a:t>
            </a:r>
            <a:r>
              <a:rPr lang="en-US" sz="2000" dirty="0" err="1"/>
              <a:t>tinggal</a:t>
            </a:r>
            <a:r>
              <a:rPr lang="en-US" sz="2000" dirty="0"/>
              <a:t> di area </a:t>
            </a:r>
            <a:r>
              <a:rPr lang="en-US" sz="2000" dirty="0" err="1"/>
              <a:t>kumuh</a:t>
            </a:r>
            <a:r>
              <a:rPr lang="en-US" sz="2000" dirty="0"/>
              <a:t> (</a:t>
            </a:r>
            <a:r>
              <a:rPr lang="en-US" sz="2000" i="1" dirty="0"/>
              <a:t>slum</a:t>
            </a:r>
            <a:r>
              <a:rPr lang="en-US" sz="2000" dirty="0"/>
              <a:t>), </a:t>
            </a:r>
            <a:r>
              <a:rPr lang="en-US" sz="2000" dirty="0" err="1"/>
              <a:t>dan</a:t>
            </a:r>
            <a:r>
              <a:rPr lang="en-US" sz="2000" dirty="0"/>
              <a:t> di area </a:t>
            </a:r>
            <a:r>
              <a:rPr lang="en-US" sz="2000" dirty="0" err="1"/>
              <a:t>kumuh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orang </a:t>
            </a:r>
            <a:r>
              <a:rPr lang="en-US" sz="2000" dirty="0" err="1"/>
              <a:t>miskin</a:t>
            </a:r>
            <a:r>
              <a:rPr lang="en-US" sz="2000" dirty="0"/>
              <a:t>.</a:t>
            </a: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66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Kritik</a:t>
            </a:r>
            <a:r>
              <a:rPr lang="en-GB" b="1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9862"/>
            <a:ext cx="10972800" cy="4525963"/>
          </a:xfrm>
        </p:spPr>
        <p:txBody>
          <a:bodyPr/>
          <a:lstStyle/>
          <a:p>
            <a:r>
              <a:rPr lang="en-US" sz="2400" dirty="0" err="1"/>
              <a:t>Asumsi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rentan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i="1" dirty="0"/>
              <a:t>ecological fallacy.</a:t>
            </a:r>
          </a:p>
          <a:p>
            <a:pPr lvl="1"/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tiadanya</a:t>
            </a:r>
            <a:r>
              <a:rPr lang="en-US" sz="2000" dirty="0"/>
              <a:t> </a:t>
            </a:r>
            <a:r>
              <a:rPr lang="en-US" sz="2000" dirty="0" err="1"/>
              <a:t>diferensiasi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yang </a:t>
            </a:r>
            <a:r>
              <a:rPr lang="en-US" sz="2000" dirty="0" err="1"/>
              <a:t>spesifik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Jakarta </a:t>
            </a:r>
            <a:r>
              <a:rPr lang="en-US" sz="2000" dirty="0" err="1"/>
              <a:t>atau</a:t>
            </a:r>
            <a:r>
              <a:rPr lang="en-US" sz="2000" dirty="0"/>
              <a:t> Surabaya,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masyarakatnya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bercampur</a:t>
            </a:r>
            <a:r>
              <a:rPr lang="en-US" sz="2000" dirty="0"/>
              <a:t>.</a:t>
            </a:r>
          </a:p>
          <a:p>
            <a:r>
              <a:rPr lang="en-US" sz="2400" i="1" dirty="0"/>
              <a:t>Ecological fallacy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bias </a:t>
            </a:r>
            <a:r>
              <a:rPr lang="en-US" sz="2400" dirty="0" err="1"/>
              <a:t>peneliti</a:t>
            </a:r>
            <a:r>
              <a:rPr lang="en-US" sz="2400" dirty="0"/>
              <a:t>,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menginvestigasi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domisili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jejaring</a:t>
            </a:r>
            <a:r>
              <a:rPr lang="en-US" sz="2400" dirty="0"/>
              <a:t> </a:t>
            </a:r>
            <a:r>
              <a:rPr lang="en-US" sz="2400" dirty="0" err="1"/>
              <a:t>sosialnya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i="1" dirty="0"/>
              <a:t>emergence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re-emergence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</a:t>
            </a:r>
            <a:r>
              <a:rPr lang="en-US" sz="2400" dirty="0"/>
              <a:t>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002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Kritik</a:t>
            </a:r>
            <a:r>
              <a:rPr lang="en-GB" b="1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Mengoperasionalisasi</a:t>
            </a:r>
            <a:r>
              <a:rPr lang="en-US" sz="2400" dirty="0"/>
              <a:t> (</a:t>
            </a:r>
            <a:r>
              <a:rPr lang="en-US" sz="2400" dirty="0" err="1"/>
              <a:t>mengukur</a:t>
            </a:r>
            <a:r>
              <a:rPr lang="en-US" sz="2400" dirty="0"/>
              <a:t>) </a:t>
            </a:r>
            <a:r>
              <a:rPr lang="en-US" sz="2400" dirty="0" err="1"/>
              <a:t>konsep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Pengukuran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di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simplistik</a:t>
            </a:r>
            <a:r>
              <a:rPr lang="en-US" sz="2000" dirty="0"/>
              <a:t>, </a:t>
            </a:r>
            <a:r>
              <a:rPr lang="en-US" sz="2000" dirty="0" err="1"/>
              <a:t>meniadakan</a:t>
            </a:r>
            <a:r>
              <a:rPr lang="en-US" sz="2000" dirty="0"/>
              <a:t> </a:t>
            </a:r>
            <a:r>
              <a:rPr lang="en-US" sz="2000" dirty="0" err="1"/>
              <a:t>kompleksitas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asalnya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i="1" dirty="0"/>
              <a:t>cross-sectional survey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menginvestigasi</a:t>
            </a:r>
            <a:r>
              <a:rPr lang="en-US" sz="2400" dirty="0"/>
              <a:t> </a:t>
            </a:r>
            <a:r>
              <a:rPr lang="en-US" sz="2400" dirty="0" err="1"/>
              <a:t>kaitan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(mental)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metodologi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model </a:t>
            </a:r>
            <a:r>
              <a:rPr lang="en-US" sz="2000" dirty="0" err="1"/>
              <a:t>pengukuran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sifatnya</a:t>
            </a:r>
            <a:r>
              <a:rPr lang="en-US" sz="2000" dirty="0"/>
              <a:t> </a:t>
            </a:r>
            <a:r>
              <a:rPr lang="en-US" sz="2000" dirty="0" err="1"/>
              <a:t>ekologis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teorinya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Banyak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data </a:t>
            </a:r>
            <a:r>
              <a:rPr lang="en-US" sz="2000" dirty="0" err="1"/>
              <a:t>agregat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ym typeface="Wingdings" panose="05000000000000000000" pitchFamily="2" charset="2"/>
              </a:rPr>
              <a:t>ada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risiko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atomistic fallacy</a:t>
            </a:r>
            <a:r>
              <a:rPr lang="en-US" sz="2000" dirty="0">
                <a:sym typeface="Wingdings" panose="05000000000000000000" pitchFamily="2" charset="2"/>
              </a:rPr>
              <a:t> (Diez Roux 1998).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48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526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Modal </a:t>
            </a:r>
            <a:r>
              <a:rPr lang="en-GB" b="1" dirty="0" err="1"/>
              <a:t>sosial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2073"/>
            <a:ext cx="10972800" cy="4525963"/>
          </a:xfrm>
        </p:spPr>
        <p:txBody>
          <a:bodyPr/>
          <a:lstStyle/>
          <a:p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(</a:t>
            </a:r>
            <a:r>
              <a:rPr lang="en-US" sz="2400" i="1" dirty="0"/>
              <a:t>ecological theory </a:t>
            </a:r>
            <a:r>
              <a:rPr lang="en-US" sz="2400" dirty="0"/>
              <a:t>– </a:t>
            </a:r>
            <a:r>
              <a:rPr lang="en-US" sz="2400" dirty="0" err="1"/>
              <a:t>Brofenbrenner</a:t>
            </a:r>
            <a:r>
              <a:rPr lang="en-US" sz="2400" dirty="0"/>
              <a:t>),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pengaruh</a:t>
            </a:r>
            <a:r>
              <a:rPr lang="en-US" sz="2400" dirty="0"/>
              <a:t> </a:t>
            </a:r>
            <a:r>
              <a:rPr lang="en-US" sz="2400" i="1" dirty="0"/>
              <a:t>social network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sosiologi</a:t>
            </a:r>
            <a:r>
              <a:rPr lang="en-US" sz="2000" dirty="0"/>
              <a:t>, </a:t>
            </a:r>
            <a:r>
              <a:rPr lang="en-US" sz="2000" i="1" dirty="0"/>
              <a:t>social network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(</a:t>
            </a:r>
            <a:r>
              <a:rPr lang="en-US" sz="2000" i="1" dirty="0"/>
              <a:t>social capital</a:t>
            </a:r>
            <a:r>
              <a:rPr lang="en-US" sz="2000" dirty="0"/>
              <a:t>).</a:t>
            </a:r>
          </a:p>
          <a:p>
            <a:r>
              <a:rPr lang="en-US" sz="2400" dirty="0"/>
              <a:t>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konstruk</a:t>
            </a:r>
            <a:r>
              <a:rPr lang="en-US" sz="2400" dirty="0"/>
              <a:t> yang </a:t>
            </a:r>
            <a:r>
              <a:rPr lang="en-US" sz="2400" dirty="0" err="1"/>
              <a:t>menghubungkan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i="1" dirty="0"/>
              <a:t>social ties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.</a:t>
            </a:r>
          </a:p>
          <a:p>
            <a:pPr lvl="1"/>
            <a:r>
              <a:rPr lang="en-US" sz="2000" i="1" dirty="0"/>
              <a:t>Social ties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dirty="0" err="1"/>
              <a:t>ikatan</a:t>
            </a:r>
            <a:r>
              <a:rPr lang="en-US" sz="2000" dirty="0"/>
              <a:t> </a:t>
            </a:r>
            <a:r>
              <a:rPr lang="en-US" sz="2000" dirty="0" err="1"/>
              <a:t>keluarga</a:t>
            </a:r>
            <a:r>
              <a:rPr lang="en-US" sz="2000" dirty="0"/>
              <a:t>, </a:t>
            </a:r>
            <a:r>
              <a:rPr lang="en-US" sz="2000" dirty="0" err="1"/>
              <a:t>kerabat</a:t>
            </a:r>
            <a:r>
              <a:rPr lang="en-US" sz="2000" dirty="0"/>
              <a:t>, </a:t>
            </a:r>
            <a:r>
              <a:rPr lang="en-US" sz="2000" dirty="0" err="1"/>
              <a:t>tetangga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orang lain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i="1" dirty="0"/>
              <a:t>shared interest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(</a:t>
            </a:r>
            <a:r>
              <a:rPr lang="en-US" sz="2000" i="1" dirty="0"/>
              <a:t>extended community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400" i="1" dirty="0"/>
              <a:t>Cognitive social capital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individual yang </a:t>
            </a:r>
            <a:r>
              <a:rPr lang="en-US" sz="2400" dirty="0" err="1"/>
              <a:t>merupakan</a:t>
            </a:r>
            <a:r>
              <a:rPr lang="en-US" sz="2400" dirty="0"/>
              <a:t> “…</a:t>
            </a:r>
            <a:r>
              <a:rPr lang="en-US" sz="2400" i="1" dirty="0"/>
              <a:t>values, attitudes, and beliefs that produces co-operative behavior.</a:t>
            </a:r>
            <a:r>
              <a:rPr lang="en-US" sz="2400" dirty="0"/>
              <a:t>” (</a:t>
            </a:r>
            <a:r>
              <a:rPr lang="en-US" sz="2400" dirty="0" err="1"/>
              <a:t>Colleta</a:t>
            </a:r>
            <a:r>
              <a:rPr lang="en-US" sz="2400" dirty="0"/>
              <a:t> &amp; Cullen 2000).</a:t>
            </a:r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menyukai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institusional</a:t>
            </a:r>
            <a:r>
              <a:rPr lang="en-US" sz="2400" dirty="0"/>
              <a:t>/</a:t>
            </a:r>
            <a:r>
              <a:rPr lang="en-US" sz="2400" dirty="0" err="1"/>
              <a:t>struktural</a:t>
            </a:r>
            <a:r>
              <a:rPr lang="en-US" sz="2400" dirty="0"/>
              <a:t>.</a:t>
            </a:r>
          </a:p>
          <a:p>
            <a:pPr lvl="1"/>
            <a:r>
              <a:rPr lang="en-US" sz="2000" i="1" dirty="0"/>
              <a:t>Collective efficacy, trust, voluntary participation, social integration </a:t>
            </a:r>
            <a:r>
              <a:rPr lang="en-US" sz="2000" dirty="0"/>
              <a:t>(Lochner, et al. 1999).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2585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Structural social capital </a:t>
            </a:r>
            <a:r>
              <a:rPr lang="en-GB" b="1" dirty="0"/>
              <a:t>(1)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Sosiologi</a:t>
            </a:r>
            <a:r>
              <a:rPr lang="en-US" sz="2400" dirty="0"/>
              <a:t>,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i="1" dirty="0"/>
              <a:t>panacea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disintegrasi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di era </a:t>
            </a:r>
            <a:r>
              <a:rPr lang="en-US" sz="2400" dirty="0" err="1"/>
              <a:t>posmodern</a:t>
            </a:r>
            <a:r>
              <a:rPr lang="en-US" sz="2400" dirty="0"/>
              <a:t>.</a:t>
            </a:r>
          </a:p>
          <a:p>
            <a:r>
              <a:rPr lang="en-US" sz="2400" dirty="0"/>
              <a:t>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di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i="1" dirty="0"/>
              <a:t>international development </a:t>
            </a:r>
            <a:r>
              <a:rPr lang="en-US" sz="2400" dirty="0"/>
              <a:t>(World Bank 2003), </a:t>
            </a:r>
            <a:r>
              <a:rPr lang="en-US" sz="2400" dirty="0" err="1"/>
              <a:t>demokrasi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good governance</a:t>
            </a:r>
            <a:r>
              <a:rPr lang="en-US" sz="2400" dirty="0"/>
              <a:t> (Putnam 1993),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tentunya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diskursus</a:t>
            </a:r>
            <a:r>
              <a:rPr lang="en-US" sz="2400" dirty="0"/>
              <a:t> </a:t>
            </a:r>
            <a:r>
              <a:rPr lang="en-US" sz="2400" i="1" dirty="0"/>
              <a:t>population health </a:t>
            </a:r>
            <a:r>
              <a:rPr lang="en-US" sz="2400" dirty="0"/>
              <a:t>(</a:t>
            </a:r>
            <a:r>
              <a:rPr lang="en-US" sz="2400" dirty="0" err="1"/>
              <a:t>Kawachi</a:t>
            </a:r>
            <a:r>
              <a:rPr lang="en-US" sz="2400" dirty="0"/>
              <a:t>, et al. 1997).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struktural</a:t>
            </a:r>
            <a:r>
              <a:rPr lang="en-US" sz="2400" dirty="0"/>
              <a:t>,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kunci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i="1" dirty="0"/>
              <a:t>trust </a:t>
            </a:r>
            <a:r>
              <a:rPr lang="en-US" sz="2400" dirty="0"/>
              <a:t>(Coleman 1988), </a:t>
            </a:r>
            <a:r>
              <a:rPr lang="en-US" sz="2400" dirty="0" err="1"/>
              <a:t>norma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reciprocity </a:t>
            </a:r>
            <a:r>
              <a:rPr lang="en-US" sz="2400" dirty="0"/>
              <a:t>(Putnam 2000),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(Burt 1992).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0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4697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Structural social capital </a:t>
            </a:r>
            <a:r>
              <a:rPr lang="en-GB" b="1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2" y="1024961"/>
            <a:ext cx="10972800" cy="4525963"/>
          </a:xfrm>
        </p:spPr>
        <p:txBody>
          <a:bodyPr/>
          <a:lstStyle/>
          <a:p>
            <a:r>
              <a:rPr lang="en-US" sz="2400" dirty="0"/>
              <a:t>Pierre Bourdieu</a:t>
            </a:r>
          </a:p>
          <a:p>
            <a:pPr lvl="1"/>
            <a:r>
              <a:rPr lang="en-US" sz="2000" dirty="0"/>
              <a:t>‘</a:t>
            </a:r>
            <a:r>
              <a:rPr lang="en-US" sz="2000" i="1" dirty="0"/>
              <a:t>the aggregate of the actual or potential resources which are linked to possession of a durable network of more or less </a:t>
            </a:r>
            <a:r>
              <a:rPr lang="en-US" sz="2000" i="1" dirty="0" err="1"/>
              <a:t>institutionalised</a:t>
            </a:r>
            <a:r>
              <a:rPr lang="en-US" sz="2000" i="1" dirty="0"/>
              <a:t> relationships of mutual acquaintance or recognition</a:t>
            </a:r>
            <a:r>
              <a:rPr lang="en-US" sz="2000" dirty="0"/>
              <a:t>’ (Bourdieu 1986).</a:t>
            </a:r>
          </a:p>
          <a:p>
            <a:pPr lvl="1"/>
            <a:r>
              <a:rPr lang="en-US" sz="1800" dirty="0"/>
              <a:t>Modal </a:t>
            </a:r>
            <a:r>
              <a:rPr lang="en-US" sz="1800" dirty="0" err="1"/>
              <a:t>sosial</a:t>
            </a:r>
            <a:r>
              <a:rPr lang="en-US" sz="1800" dirty="0"/>
              <a:t>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asumsi</a:t>
            </a:r>
            <a:r>
              <a:rPr lang="en-US" sz="1800" dirty="0"/>
              <a:t> Bourdieu,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kapasitas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i="1" dirty="0"/>
              <a:t>power exercise</a:t>
            </a:r>
            <a:r>
              <a:rPr lang="en-US" sz="1800" dirty="0"/>
              <a:t>,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kuasa</a:t>
            </a:r>
            <a:r>
              <a:rPr lang="en-US" sz="1800" dirty="0"/>
              <a:t>/</a:t>
            </a:r>
            <a:r>
              <a:rPr lang="en-US" sz="1800" dirty="0" err="1"/>
              <a:t>pengaruh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orang lain.</a:t>
            </a:r>
          </a:p>
          <a:p>
            <a:r>
              <a:rPr lang="en-US" sz="2400" dirty="0"/>
              <a:t>James Coleman</a:t>
            </a:r>
          </a:p>
          <a:p>
            <a:pPr lvl="1"/>
            <a:r>
              <a:rPr lang="en-US" sz="2000" dirty="0"/>
              <a:t>‘</a:t>
            </a:r>
            <a:r>
              <a:rPr lang="en-US" sz="2000" i="1" dirty="0"/>
              <a:t>social capital is the set of resources that inhere in family relation and in community social organization and that are useful for the cognitive and social development</a:t>
            </a:r>
            <a:r>
              <a:rPr lang="en-US" sz="2000" dirty="0"/>
              <a:t>’ (Coleman 1994).</a:t>
            </a:r>
          </a:p>
          <a:p>
            <a:pPr lvl="1"/>
            <a:r>
              <a:rPr lang="en-US" sz="2000" dirty="0" err="1"/>
              <a:t>Konsep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Coleman </a:t>
            </a:r>
            <a:r>
              <a:rPr lang="en-US" sz="2000" dirty="0" err="1"/>
              <a:t>berfokus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kinship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 err="1"/>
              <a:t>neighbourhood</a:t>
            </a:r>
            <a:r>
              <a:rPr lang="en-US" sz="2000" dirty="0"/>
              <a:t>.</a:t>
            </a:r>
          </a:p>
          <a:p>
            <a:r>
              <a:rPr lang="en-US" sz="2400" dirty="0"/>
              <a:t>Robert Putnam</a:t>
            </a:r>
          </a:p>
          <a:p>
            <a:pPr lvl="1"/>
            <a:r>
              <a:rPr lang="en-US" sz="2000" dirty="0"/>
              <a:t>‘</a:t>
            </a:r>
            <a:r>
              <a:rPr lang="en-US" sz="2000" i="1" dirty="0"/>
              <a:t>features of social life – networks, norms, and trust – that enable participants to act together more effectively to pursue shared objective</a:t>
            </a:r>
            <a:r>
              <a:rPr lang="en-US" sz="2000" dirty="0"/>
              <a:t>’ (Putnam 1996).</a:t>
            </a:r>
          </a:p>
          <a:p>
            <a:pPr lvl="1"/>
            <a:r>
              <a:rPr lang="en-US" sz="2000" dirty="0"/>
              <a:t>Modal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konsepsi</a:t>
            </a:r>
            <a:r>
              <a:rPr lang="en-US" sz="2000" dirty="0"/>
              <a:t> Putnam </a:t>
            </a:r>
            <a:r>
              <a:rPr lang="en-US" sz="2000" dirty="0" err="1"/>
              <a:t>dianalogikan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‘</a:t>
            </a:r>
            <a:r>
              <a:rPr lang="en-US" sz="2000" i="1" dirty="0"/>
              <a:t>social glue</a:t>
            </a:r>
            <a:r>
              <a:rPr lang="en-US" sz="2000" dirty="0"/>
              <a:t>’ yang </a:t>
            </a:r>
            <a:r>
              <a:rPr lang="en-US" sz="2000" dirty="0" err="1"/>
              <a:t>merekatkan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collective action, social trust/reciprocity, </a:t>
            </a:r>
            <a:r>
              <a:rPr lang="en-US" sz="2000" dirty="0" err="1"/>
              <a:t>partisipasi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social integration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8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Modal </a:t>
            </a:r>
            <a:r>
              <a:rPr lang="en-GB" b="1" dirty="0" err="1"/>
              <a:t>sosial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Mayoritas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(Putnam)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pemikiran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mengasumsikan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dimanfaatkan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anggota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,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terkecuali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Padahal</a:t>
            </a:r>
            <a:r>
              <a:rPr lang="en-US" sz="2400" dirty="0"/>
              <a:t>,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.</a:t>
            </a:r>
          </a:p>
          <a:p>
            <a:pPr lvl="1"/>
            <a:r>
              <a:rPr lang="en-US" sz="2000" b="1" i="1" dirty="0"/>
              <a:t>Structural</a:t>
            </a:r>
            <a:r>
              <a:rPr lang="en-US" sz="2000" i="1" dirty="0"/>
              <a:t> </a:t>
            </a:r>
            <a:r>
              <a:rPr lang="en-US" sz="2000" dirty="0"/>
              <a:t>(‘</a:t>
            </a:r>
            <a:r>
              <a:rPr lang="en-US" sz="2000" i="1" dirty="0"/>
              <a:t>…regulated networks that foster mutually beneficial relationships</a:t>
            </a:r>
            <a:r>
              <a:rPr lang="en-US" sz="2000" dirty="0"/>
              <a:t>..’)</a:t>
            </a:r>
            <a:r>
              <a:rPr lang="en-US" sz="2000" i="1" dirty="0"/>
              <a:t> </a:t>
            </a:r>
            <a:r>
              <a:rPr lang="en-US" sz="2000" dirty="0"/>
              <a:t>vs </a:t>
            </a:r>
            <a:r>
              <a:rPr lang="en-US" sz="2000" b="1" i="1" dirty="0"/>
              <a:t>cognitive</a:t>
            </a:r>
            <a:r>
              <a:rPr lang="en-US" sz="2000" i="1" dirty="0"/>
              <a:t> elements </a:t>
            </a:r>
            <a:r>
              <a:rPr lang="en-US" sz="2000" dirty="0"/>
              <a:t>(‘</a:t>
            </a:r>
            <a:r>
              <a:rPr lang="en-US" sz="2000" i="1" dirty="0"/>
              <a:t>…value system that is shared by members of a community and fosters participation in social relationship</a:t>
            </a:r>
            <a:r>
              <a:rPr lang="en-US" sz="2000" dirty="0"/>
              <a:t>) (</a:t>
            </a:r>
            <a:r>
              <a:rPr lang="en-US" sz="2000" dirty="0" err="1"/>
              <a:t>Tew</a:t>
            </a:r>
            <a:r>
              <a:rPr lang="en-US" sz="2000" dirty="0"/>
              <a:t> 2005).</a:t>
            </a:r>
          </a:p>
          <a:p>
            <a:pPr lvl="1"/>
            <a:r>
              <a:rPr lang="en-US" sz="2000" b="1" i="1" dirty="0"/>
              <a:t>Bridging</a:t>
            </a:r>
            <a:r>
              <a:rPr lang="en-US" sz="2000" i="1" dirty="0"/>
              <a:t> </a:t>
            </a:r>
            <a:r>
              <a:rPr lang="en-US" sz="2000" dirty="0"/>
              <a:t>(‘..links diverse groups and people – weak ties and outward focus..’)</a:t>
            </a:r>
            <a:r>
              <a:rPr lang="en-US" sz="2000" i="1" dirty="0"/>
              <a:t> </a:t>
            </a:r>
            <a:r>
              <a:rPr lang="en-US" sz="2000" dirty="0"/>
              <a:t>vs </a:t>
            </a:r>
            <a:r>
              <a:rPr lang="en-US" sz="2000" b="1" i="1" dirty="0"/>
              <a:t>bonding</a:t>
            </a:r>
            <a:r>
              <a:rPr lang="en-US" sz="2000" i="1" dirty="0"/>
              <a:t> social capital </a:t>
            </a:r>
            <a:r>
              <a:rPr lang="en-US" sz="2000" dirty="0"/>
              <a:t>(‘..</a:t>
            </a:r>
            <a:r>
              <a:rPr lang="en-US" sz="2000" i="1" dirty="0"/>
              <a:t>strong ties between people in the same social groups, inward focus, </a:t>
            </a:r>
            <a:r>
              <a:rPr lang="en-US" sz="2000" i="1" dirty="0" err="1"/>
              <a:t>homogeinity</a:t>
            </a:r>
            <a:r>
              <a:rPr lang="en-US" sz="2000" i="1" dirty="0"/>
              <a:t>, loyalty &amp; exclusivity</a:t>
            </a:r>
            <a:r>
              <a:rPr lang="en-US" sz="2000" dirty="0"/>
              <a:t>..’)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056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Modal </a:t>
            </a:r>
            <a:r>
              <a:rPr lang="en-GB" b="1" dirty="0" err="1"/>
              <a:t>sosial</a:t>
            </a:r>
            <a:r>
              <a:rPr lang="en-GB" b="1" dirty="0"/>
              <a:t>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kesehatan</a:t>
            </a:r>
            <a:r>
              <a:rPr lang="en-GB" b="1" dirty="0"/>
              <a:t> mental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Banyak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menyebutkan</a:t>
            </a:r>
            <a:r>
              <a:rPr lang="en-US" sz="2400" dirty="0"/>
              <a:t> modal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motivasi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mengadopsi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sehat</a:t>
            </a:r>
            <a:r>
              <a:rPr lang="en-US" sz="2400" dirty="0"/>
              <a:t> (Campbell, Wood &amp; Kelly 1999).</a:t>
            </a:r>
          </a:p>
          <a:p>
            <a:r>
              <a:rPr lang="en-US" sz="2400" dirty="0" err="1"/>
              <a:t>Rendahnya</a:t>
            </a:r>
            <a:r>
              <a:rPr lang="en-US" sz="2400" dirty="0"/>
              <a:t> level </a:t>
            </a:r>
            <a:r>
              <a:rPr lang="en-US" sz="2400" i="1" dirty="0"/>
              <a:t>trust </a:t>
            </a:r>
            <a:r>
              <a:rPr lang="en-US" sz="2400" dirty="0"/>
              <a:t>(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kognitif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group membership </a:t>
            </a:r>
            <a:r>
              <a:rPr lang="en-US" sz="2400" dirty="0"/>
              <a:t>(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struktural</a:t>
            </a:r>
            <a:r>
              <a:rPr lang="en-US" sz="2400" dirty="0"/>
              <a:t>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, </a:t>
            </a:r>
            <a:r>
              <a:rPr lang="en-US" sz="2400" dirty="0" err="1"/>
              <a:t>diasosiasikan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tingginya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kematian</a:t>
            </a:r>
            <a:r>
              <a:rPr lang="en-US" sz="2400" dirty="0"/>
              <a:t> (</a:t>
            </a:r>
            <a:r>
              <a:rPr lang="en-US" sz="2400" dirty="0" err="1"/>
              <a:t>Kawachi</a:t>
            </a:r>
            <a:r>
              <a:rPr lang="en-US" sz="2400" dirty="0"/>
              <a:t>, et al. 1997).</a:t>
            </a:r>
          </a:p>
          <a:p>
            <a:r>
              <a:rPr lang="en-US" sz="2400" dirty="0"/>
              <a:t>Di </a:t>
            </a:r>
            <a:r>
              <a:rPr lang="en-US" sz="2400" dirty="0" err="1"/>
              <a:t>Rusia</a:t>
            </a:r>
            <a:r>
              <a:rPr lang="en-US" sz="2400" dirty="0"/>
              <a:t>, modal </a:t>
            </a:r>
            <a:r>
              <a:rPr lang="en-US" sz="2400" dirty="0" err="1"/>
              <a:t>sosial</a:t>
            </a:r>
            <a:r>
              <a:rPr lang="en-US" sz="2400" dirty="0"/>
              <a:t> (</a:t>
            </a:r>
            <a:r>
              <a:rPr lang="en-US" sz="2400" dirty="0" err="1"/>
              <a:t>dioperasionalisasi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mengukur</a:t>
            </a:r>
            <a:r>
              <a:rPr lang="en-US" sz="2400" dirty="0"/>
              <a:t> level </a:t>
            </a:r>
            <a:r>
              <a:rPr lang="en-US" sz="2400" i="1" dirty="0"/>
              <a:t>trust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pemerintahan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, </a:t>
            </a:r>
            <a:r>
              <a:rPr lang="en-US" sz="2400" dirty="0" err="1"/>
              <a:t>partisipasi</a:t>
            </a:r>
            <a:r>
              <a:rPr lang="en-US" sz="2400" dirty="0"/>
              <a:t> </a:t>
            </a:r>
            <a:r>
              <a:rPr lang="en-US" sz="2400" dirty="0" err="1"/>
              <a:t>politik</a:t>
            </a:r>
            <a:r>
              <a:rPr lang="en-US" sz="2400" dirty="0"/>
              <a:t>,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kriminalitas</a:t>
            </a:r>
            <a:r>
              <a:rPr lang="en-US" sz="2400" dirty="0"/>
              <a:t> &amp; </a:t>
            </a:r>
            <a:r>
              <a:rPr lang="en-US" sz="2400" dirty="0" err="1"/>
              <a:t>perceraian</a:t>
            </a:r>
            <a:r>
              <a:rPr lang="en-US" sz="2400" dirty="0"/>
              <a:t>, </a:t>
            </a:r>
            <a:r>
              <a:rPr lang="en-US" sz="2400" dirty="0" err="1"/>
              <a:t>konflik</a:t>
            </a:r>
            <a:r>
              <a:rPr lang="en-US" sz="2400" dirty="0"/>
              <a:t> di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memprediksi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</a:t>
            </a:r>
            <a:r>
              <a:rPr lang="en-US" sz="2400" dirty="0" err="1"/>
              <a:t>mortalitas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harapan</a:t>
            </a:r>
            <a:r>
              <a:rPr lang="en-US" sz="2400" dirty="0"/>
              <a:t> </a:t>
            </a:r>
            <a:r>
              <a:rPr lang="en-US" sz="2400" dirty="0" err="1"/>
              <a:t>hidup</a:t>
            </a:r>
            <a:r>
              <a:rPr lang="en-US" sz="2400" dirty="0"/>
              <a:t> (Kennedy, et al. 1998).</a:t>
            </a:r>
          </a:p>
          <a:p>
            <a:r>
              <a:rPr lang="en-US" sz="2400" dirty="0"/>
              <a:t>Modal </a:t>
            </a:r>
            <a:r>
              <a:rPr lang="en-US" sz="2400" dirty="0" err="1"/>
              <a:t>sosial</a:t>
            </a:r>
            <a:r>
              <a:rPr lang="en-US" sz="2400" dirty="0"/>
              <a:t> (</a:t>
            </a:r>
            <a:r>
              <a:rPr lang="en-US" sz="2400" dirty="0" err="1"/>
              <a:t>diukur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 err="1"/>
              <a:t>neighbourhood</a:t>
            </a:r>
            <a:r>
              <a:rPr lang="en-US" sz="2400" i="1" dirty="0"/>
              <a:t> perception</a:t>
            </a:r>
            <a:r>
              <a:rPr lang="en-US" sz="2400" dirty="0"/>
              <a:t>) </a:t>
            </a:r>
            <a:r>
              <a:rPr lang="en-US" sz="2400" dirty="0" err="1"/>
              <a:t>berkorelasi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kecenderungan</a:t>
            </a:r>
            <a:r>
              <a:rPr lang="en-US" sz="2400" dirty="0"/>
              <a:t> </a:t>
            </a:r>
            <a:r>
              <a:rPr lang="en-US" sz="2400" dirty="0" err="1"/>
              <a:t>depresi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kecemasan</a:t>
            </a:r>
            <a:r>
              <a:rPr lang="en-US" sz="2400" dirty="0"/>
              <a:t> (McCulloch 2001).</a:t>
            </a:r>
          </a:p>
        </p:txBody>
      </p:sp>
    </p:spTree>
    <p:extLst>
      <p:ext uri="{BB962C8B-B14F-4D97-AF65-F5344CB8AC3E}">
        <p14:creationId xmlns:p14="http://schemas.microsoft.com/office/powerpoint/2010/main" val="23914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Bonding</a:t>
            </a:r>
            <a:r>
              <a:rPr lang="en-GB" b="1" dirty="0"/>
              <a:t> vs </a:t>
            </a:r>
            <a:r>
              <a:rPr lang="en-GB" b="1" i="1" dirty="0"/>
              <a:t>bridging social capital </a:t>
            </a:r>
            <a:r>
              <a:rPr lang="en-GB" b="1" dirty="0"/>
              <a:t>(1)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Bonding social capital </a:t>
            </a:r>
            <a:r>
              <a:rPr lang="en-US" sz="2400" dirty="0"/>
              <a:t>yang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berdampak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kesehatan</a:t>
            </a:r>
            <a:r>
              <a:rPr lang="en-US" sz="2400" dirty="0"/>
              <a:t> mental </a:t>
            </a:r>
            <a:r>
              <a:rPr lang="en-US" sz="2400" dirty="0" err="1"/>
              <a:t>individu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err="1"/>
              <a:t>dekat</a:t>
            </a:r>
            <a:r>
              <a:rPr lang="en-US" sz="2000" dirty="0"/>
              <a:t> yang </a:t>
            </a:r>
            <a:r>
              <a:rPr lang="en-US" sz="2000" dirty="0" err="1"/>
              <a:t>sehat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i="1" dirty="0"/>
              <a:t>mutual responsibility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berefek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komitmen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melindungi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/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komunitas</a:t>
            </a:r>
            <a:r>
              <a:rPr lang="en-US" sz="2000" dirty="0"/>
              <a:t> yang </a:t>
            </a:r>
            <a:r>
              <a:rPr lang="en-US" sz="2000" dirty="0" err="1"/>
              <a:t>rentan</a:t>
            </a:r>
            <a:r>
              <a:rPr lang="en-US" sz="2000" dirty="0"/>
              <a:t>.</a:t>
            </a:r>
          </a:p>
          <a:p>
            <a:r>
              <a:rPr lang="en-US" sz="2400" dirty="0"/>
              <a:t>Norma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trust </a:t>
            </a:r>
            <a:r>
              <a:rPr lang="en-US" sz="2400" dirty="0"/>
              <a:t>yang </a:t>
            </a:r>
            <a:r>
              <a:rPr lang="en-US" sz="2400" dirty="0" err="1"/>
              <a:t>intens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</a:t>
            </a:r>
            <a:r>
              <a:rPr lang="en-US" sz="2400" i="1" dirty="0"/>
              <a:t>help-seeking behavior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di US </a:t>
            </a:r>
            <a:r>
              <a:rPr lang="en-US" sz="2000" dirty="0" err="1"/>
              <a:t>menyebutkan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tinggal</a:t>
            </a:r>
            <a:r>
              <a:rPr lang="en-US" sz="2000" dirty="0"/>
              <a:t> di </a:t>
            </a:r>
            <a:r>
              <a:rPr lang="en-US" sz="2000" dirty="0" err="1"/>
              <a:t>komunitas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mental. </a:t>
            </a:r>
            <a:r>
              <a:rPr lang="en-US" sz="2000" dirty="0" err="1"/>
              <a:t>Pelayanan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mental yang </a:t>
            </a:r>
            <a:r>
              <a:rPr lang="en-US" sz="2000" dirty="0" err="1"/>
              <a:t>disediakan</a:t>
            </a:r>
            <a:r>
              <a:rPr lang="en-US" sz="2000" dirty="0"/>
              <a:t> di </a:t>
            </a:r>
            <a:r>
              <a:rPr lang="en-US" sz="2000" dirty="0" err="1"/>
              <a:t>komunitas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modal </a:t>
            </a:r>
            <a:r>
              <a:rPr lang="en-US" sz="2000" dirty="0" err="1"/>
              <a:t>sosial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juga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(</a:t>
            </a:r>
            <a:r>
              <a:rPr lang="en-US" sz="2000" dirty="0" err="1"/>
              <a:t>Hendryx</a:t>
            </a:r>
            <a:r>
              <a:rPr lang="en-US" sz="2000" dirty="0"/>
              <a:t> &amp; Ahern 2001)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7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Bonding</a:t>
            </a:r>
            <a:r>
              <a:rPr lang="en-GB" b="1" dirty="0"/>
              <a:t> vs </a:t>
            </a:r>
            <a:r>
              <a:rPr lang="en-GB" b="1" i="1" dirty="0"/>
              <a:t>bridging social capital </a:t>
            </a:r>
            <a:r>
              <a:rPr lang="en-GB" b="1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Namun</a:t>
            </a:r>
            <a:r>
              <a:rPr lang="en-US" sz="2400" dirty="0"/>
              <a:t>, </a:t>
            </a:r>
            <a:r>
              <a:rPr lang="en-US" sz="2400" i="1" dirty="0"/>
              <a:t>bonding social capital</a:t>
            </a:r>
            <a:r>
              <a:rPr lang="en-US" sz="2400" dirty="0"/>
              <a:t>, </a:t>
            </a:r>
            <a:r>
              <a:rPr lang="en-US" sz="2400" dirty="0" err="1"/>
              <a:t>justru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merekatkan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majemuk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intoleran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Hal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mengapa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Skizofrenia</a:t>
            </a:r>
            <a:r>
              <a:rPr lang="en-US" sz="2000" dirty="0"/>
              <a:t> yang </a:t>
            </a:r>
            <a:r>
              <a:rPr lang="en-US" sz="2000" dirty="0" err="1"/>
              <a:t>dialami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etnis</a:t>
            </a:r>
            <a:r>
              <a:rPr lang="en-US" sz="2000" dirty="0"/>
              <a:t> </a:t>
            </a:r>
            <a:r>
              <a:rPr lang="en-US" sz="2000" dirty="0" err="1"/>
              <a:t>minoritas</a:t>
            </a:r>
            <a:r>
              <a:rPr lang="en-US" sz="2000" dirty="0"/>
              <a:t> di US (Latina, African-American, Asian-American),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tinggal</a:t>
            </a:r>
            <a:r>
              <a:rPr lang="en-US" sz="2000" dirty="0"/>
              <a:t> di </a:t>
            </a:r>
            <a:r>
              <a:rPr lang="en-US" sz="2000" dirty="0" err="1"/>
              <a:t>daerah</a:t>
            </a:r>
            <a:r>
              <a:rPr lang="en-US" sz="2000" dirty="0"/>
              <a:t> yang </a:t>
            </a:r>
            <a:r>
              <a:rPr lang="en-US" sz="2000" dirty="0" err="1"/>
              <a:t>mayoritas</a:t>
            </a:r>
            <a:r>
              <a:rPr lang="en-US" sz="2000" dirty="0"/>
              <a:t> </a:t>
            </a:r>
            <a:r>
              <a:rPr lang="en-US" sz="2000" dirty="0" err="1"/>
              <a:t>ditinggali</a:t>
            </a:r>
            <a:r>
              <a:rPr lang="en-US" sz="2000" dirty="0"/>
              <a:t> orang </a:t>
            </a:r>
            <a:r>
              <a:rPr lang="en-US" sz="2000" dirty="0" err="1"/>
              <a:t>kulit</a:t>
            </a:r>
            <a:r>
              <a:rPr lang="en-US" sz="2000" dirty="0"/>
              <a:t> </a:t>
            </a:r>
            <a:r>
              <a:rPr lang="en-US" sz="2000" dirty="0" err="1"/>
              <a:t>putih</a:t>
            </a:r>
            <a:r>
              <a:rPr lang="en-US" sz="2000" dirty="0"/>
              <a:t> (Boydell, et al. 2001).</a:t>
            </a:r>
          </a:p>
          <a:p>
            <a:pPr lvl="1"/>
            <a:r>
              <a:rPr lang="en-US" sz="2000" dirty="0"/>
              <a:t>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i="1" dirty="0"/>
              <a:t>bonding social capital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public good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yang </a:t>
            </a:r>
            <a:r>
              <a:rPr lang="en-US" sz="2000" dirty="0" err="1"/>
              <a:t>majemuk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Sebaliknya</a:t>
            </a:r>
            <a:r>
              <a:rPr lang="en-US" sz="2400" i="1" dirty="0"/>
              <a:t>, bridging social capital</a:t>
            </a:r>
            <a:r>
              <a:rPr lang="en-US" sz="2400" dirty="0"/>
              <a:t> </a:t>
            </a:r>
            <a:r>
              <a:rPr lang="en-US" sz="2400" dirty="0" err="1"/>
              <a:t>cenderung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</a:t>
            </a:r>
            <a:r>
              <a:rPr lang="en-US" sz="2400" i="1" dirty="0"/>
              <a:t>social inclusion,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mendorong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yang </a:t>
            </a:r>
            <a:r>
              <a:rPr lang="en-US" sz="2400" dirty="0" err="1"/>
              <a:t>bervariasi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menyebutkan</a:t>
            </a:r>
            <a:r>
              <a:rPr lang="en-US" sz="2000" dirty="0"/>
              <a:t>, </a:t>
            </a:r>
            <a:r>
              <a:rPr lang="en-US" sz="2000" i="1" dirty="0"/>
              <a:t>bridging social capital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ODGM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layak</a:t>
            </a:r>
            <a:r>
              <a:rPr lang="en-US" sz="2000" dirty="0"/>
              <a:t> (Stone, Gray &amp; Hughes 2003).</a:t>
            </a:r>
          </a:p>
        </p:txBody>
      </p:sp>
    </p:spTree>
    <p:extLst>
      <p:ext uri="{BB962C8B-B14F-4D97-AF65-F5344CB8AC3E}">
        <p14:creationId xmlns:p14="http://schemas.microsoft.com/office/powerpoint/2010/main" val="7293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Structural </a:t>
            </a:r>
            <a:r>
              <a:rPr lang="en-GB" b="1" dirty="0"/>
              <a:t>vs </a:t>
            </a:r>
            <a:r>
              <a:rPr lang="en-GB" b="1" i="1" dirty="0"/>
              <a:t>cognitive social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Structural social capital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merupakan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interaksi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dinamis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antara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trust, social network,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social norms </a:t>
            </a:r>
            <a:r>
              <a:rPr lang="en-US" sz="2400" dirty="0">
                <a:sym typeface="Wingdings" panose="05000000000000000000" pitchFamily="2" charset="2"/>
              </a:rPr>
              <a:t>yang </a:t>
            </a:r>
            <a:r>
              <a:rPr lang="en-US" sz="2400" dirty="0" err="1">
                <a:sym typeface="Wingdings" panose="05000000000000000000" pitchFamily="2" charset="2"/>
              </a:rPr>
              <a:t>menjadi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modalitas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terjadinya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social/collective action 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 err="1">
                <a:sym typeface="Wingdings" panose="05000000000000000000" pitchFamily="2" charset="2"/>
              </a:rPr>
              <a:t>partisipasi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kerangka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civil society</a:t>
            </a:r>
            <a:r>
              <a:rPr lang="en-US" sz="2400" dirty="0">
                <a:sym typeface="Wingdings" panose="05000000000000000000" pitchFamily="2" charset="2"/>
              </a:rPr>
              <a:t>) (Putnam 1995).</a:t>
            </a:r>
            <a:endParaRPr lang="en-US" sz="2400" dirty="0"/>
          </a:p>
          <a:p>
            <a:r>
              <a:rPr lang="en-US" sz="2400" i="1" dirty="0"/>
              <a:t>Cognitive social capital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komponen</a:t>
            </a:r>
            <a:r>
              <a:rPr lang="en-US" sz="2400" dirty="0">
                <a:sym typeface="Wingdings" panose="05000000000000000000" pitchFamily="2" charset="2"/>
              </a:rPr>
              <a:t> modal </a:t>
            </a:r>
            <a:r>
              <a:rPr lang="en-US" sz="2400" dirty="0" err="1">
                <a:sym typeface="Wingdings" panose="05000000000000000000" pitchFamily="2" charset="2"/>
              </a:rPr>
              <a:t>sosial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pada</a:t>
            </a:r>
            <a:r>
              <a:rPr lang="en-US" sz="2400" dirty="0">
                <a:sym typeface="Wingdings" panose="05000000000000000000" pitchFamily="2" charset="2"/>
              </a:rPr>
              <a:t> level individual (</a:t>
            </a:r>
            <a:r>
              <a:rPr lang="en-US" sz="2400" i="1" dirty="0">
                <a:sym typeface="Wingdings" panose="05000000000000000000" pitchFamily="2" charset="2"/>
              </a:rPr>
              <a:t>trust </a:t>
            </a:r>
            <a:r>
              <a:rPr lang="en-US" sz="2400" dirty="0">
                <a:sym typeface="Wingdings" panose="05000000000000000000" pitchFamily="2" charset="2"/>
              </a:rPr>
              <a:t>yang </a:t>
            </a:r>
            <a:r>
              <a:rPr lang="en-US" sz="2400" dirty="0" err="1">
                <a:sym typeface="Wingdings" panose="05000000000000000000" pitchFamily="2" charset="2"/>
              </a:rPr>
              <a:t>dimiliki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seseorang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interaksinya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orang lain, </a:t>
            </a:r>
            <a:r>
              <a:rPr lang="en-US" sz="2400" i="1" dirty="0">
                <a:sym typeface="Wingdings" panose="05000000000000000000" pitchFamily="2" charset="2"/>
              </a:rPr>
              <a:t>reciprocity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relasi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sosial</a:t>
            </a:r>
            <a:r>
              <a:rPr lang="en-US" sz="2400" dirty="0">
                <a:sym typeface="Wingdings" panose="05000000000000000000" pitchFamily="2" charset="2"/>
              </a:rPr>
              <a:t>) (Harpham 2008).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kesehatan</a:t>
            </a:r>
            <a:r>
              <a:rPr lang="en-US" sz="2400" dirty="0">
                <a:sym typeface="Wingdings" panose="05000000000000000000" pitchFamily="2" charset="2"/>
              </a:rPr>
              <a:t> mental, </a:t>
            </a:r>
            <a:r>
              <a:rPr lang="en-US" sz="2400" i="1" dirty="0">
                <a:sym typeface="Wingdings" panose="05000000000000000000" pitchFamily="2" charset="2"/>
              </a:rPr>
              <a:t>cognitive social capital </a:t>
            </a:r>
            <a:r>
              <a:rPr lang="en-US" sz="2400" dirty="0">
                <a:sym typeface="Wingdings" panose="05000000000000000000" pitchFamily="2" charset="2"/>
              </a:rPr>
              <a:t>yang </a:t>
            </a:r>
            <a:r>
              <a:rPr lang="en-US" sz="2400" dirty="0" err="1">
                <a:sym typeface="Wingdings" panose="05000000000000000000" pitchFamily="2" charset="2"/>
              </a:rPr>
              <a:t>lebih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banyak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digunakan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menjelaskan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emergence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i="1" dirty="0">
                <a:sym typeface="Wingdings" panose="05000000000000000000" pitchFamily="2" charset="2"/>
              </a:rPr>
              <a:t>re-emergence </a:t>
            </a:r>
            <a:r>
              <a:rPr lang="en-US" sz="2400" dirty="0" err="1">
                <a:sym typeface="Wingdings" panose="05000000000000000000" pitchFamily="2" charset="2"/>
              </a:rPr>
              <a:t>persoalan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kesehatan</a:t>
            </a:r>
            <a:r>
              <a:rPr lang="en-US" sz="2400" dirty="0">
                <a:sym typeface="Wingdings" panose="05000000000000000000" pitchFamily="2" charset="2"/>
              </a:rPr>
              <a:t> mental.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Misalnya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suatu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studi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menyebutkan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lemahnya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cognitive social capital</a:t>
            </a:r>
            <a:r>
              <a:rPr lang="en-US" sz="2000" dirty="0">
                <a:sym typeface="Wingdings" panose="05000000000000000000" pitchFamily="2" charset="2"/>
              </a:rPr>
              <a:t>, yang </a:t>
            </a:r>
            <a:r>
              <a:rPr lang="en-US" sz="2000" dirty="0" err="1">
                <a:sym typeface="Wingdings" panose="05000000000000000000" pitchFamily="2" charset="2"/>
              </a:rPr>
              <a:t>dioperasionalisasi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mengukur</a:t>
            </a:r>
            <a:r>
              <a:rPr lang="en-US" sz="2000" dirty="0">
                <a:sym typeface="Wingdings" panose="05000000000000000000" pitchFamily="2" charset="2"/>
              </a:rPr>
              <a:t> level </a:t>
            </a:r>
            <a:r>
              <a:rPr lang="en-US" sz="2000" i="1" dirty="0">
                <a:sym typeface="Wingdings" panose="05000000000000000000" pitchFamily="2" charset="2"/>
              </a:rPr>
              <a:t>trust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diasosiasikan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kecenderungan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lebih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tinggi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menderita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depresi</a:t>
            </a:r>
            <a:r>
              <a:rPr lang="en-US" sz="2000" dirty="0">
                <a:sym typeface="Wingdings" panose="05000000000000000000" pitchFamily="2" charset="2"/>
              </a:rPr>
              <a:t> (Fujiwara &amp; </a:t>
            </a:r>
            <a:r>
              <a:rPr lang="en-US" sz="2000" dirty="0" err="1">
                <a:sym typeface="Wingdings" panose="05000000000000000000" pitchFamily="2" charset="2"/>
              </a:rPr>
              <a:t>Kawachi</a:t>
            </a:r>
            <a:r>
              <a:rPr lang="en-US" sz="2000" dirty="0">
                <a:sym typeface="Wingdings" panose="05000000000000000000" pitchFamily="2" charset="2"/>
              </a:rPr>
              <a:t> 2008).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1905531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2521</TotalTime>
  <Words>1411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psiunair_blue</vt:lpstr>
      <vt:lpstr>Modal Sosial dan Kesehatan Mental</vt:lpstr>
      <vt:lpstr>Modal sosial</vt:lpstr>
      <vt:lpstr>Structural social capital (1)</vt:lpstr>
      <vt:lpstr>Structural social capital (2)</vt:lpstr>
      <vt:lpstr>Modal sosial dan kesehatan mental (1)</vt:lpstr>
      <vt:lpstr>Modal sosial dan kesehatan mental (2)</vt:lpstr>
      <vt:lpstr>Bonding vs bridging social capital (1)</vt:lpstr>
      <vt:lpstr>Bonding vs bridging social capital (2)</vt:lpstr>
      <vt:lpstr>Structural vs cognitive social capital</vt:lpstr>
      <vt:lpstr>Cognitive social capital</vt:lpstr>
      <vt:lpstr>Kritik (1)</vt:lpstr>
      <vt:lpstr>Kritik (2)</vt:lpstr>
      <vt:lpstr>Kritik (3)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68</cp:revision>
  <dcterms:created xsi:type="dcterms:W3CDTF">2014-08-18T09:13:02Z</dcterms:created>
  <dcterms:modified xsi:type="dcterms:W3CDTF">2018-02-25T13:19:42Z</dcterms:modified>
</cp:coreProperties>
</file>