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1" r:id="rId5"/>
    <p:sldId id="270" r:id="rId6"/>
    <p:sldId id="269" r:id="rId7"/>
    <p:sldId id="274" r:id="rId8"/>
    <p:sldId id="275" r:id="rId9"/>
    <p:sldId id="273" r:id="rId10"/>
    <p:sldId id="279" r:id="rId11"/>
    <p:sldId id="278" r:id="rId12"/>
    <p:sldId id="281" r:id="rId13"/>
    <p:sldId id="280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OmRvh82F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ZRY1gtPte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/>
              <a:t>Kelas </a:t>
            </a:r>
            <a:r>
              <a:rPr lang="en-GB" b="1" dirty="0" err="1"/>
              <a:t>Sosial</a:t>
            </a:r>
            <a:r>
              <a:rPr lang="en-GB" b="1" dirty="0"/>
              <a:t>, </a:t>
            </a:r>
            <a:r>
              <a:rPr lang="en-GB" b="1" dirty="0" err="1"/>
              <a:t>Kemiskinan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7536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Stratifikasi</a:t>
            </a:r>
            <a:r>
              <a:rPr lang="en-GB" b="1" dirty="0"/>
              <a:t> </a:t>
            </a:r>
            <a:r>
              <a:rPr lang="en-GB" b="1" dirty="0" err="1"/>
              <a:t>sosial</a:t>
            </a:r>
            <a:r>
              <a:rPr lang="en-GB" b="1" dirty="0"/>
              <a:t> – </a:t>
            </a:r>
            <a:r>
              <a:rPr lang="en-GB" b="1" dirty="0" err="1"/>
              <a:t>bagaimana</a:t>
            </a:r>
            <a:r>
              <a:rPr lang="en-GB" b="1" dirty="0"/>
              <a:t> </a:t>
            </a:r>
            <a:r>
              <a:rPr lang="en-GB" b="1" dirty="0" err="1"/>
              <a:t>mengukurnya</a:t>
            </a:r>
            <a:r>
              <a:rPr lang="en-GB" b="1" dirty="0"/>
              <a:t>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3445"/>
            <a:ext cx="10972800" cy="4525963"/>
          </a:xfrm>
        </p:spPr>
        <p:txBody>
          <a:bodyPr/>
          <a:lstStyle/>
          <a:p>
            <a:pPr lvl="1"/>
            <a:r>
              <a:rPr lang="en-US" sz="2000" b="1" i="1" dirty="0"/>
              <a:t>Emergent service workers</a:t>
            </a:r>
            <a:r>
              <a:rPr lang="en-US" sz="2000" dirty="0"/>
              <a:t>: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anak-anak</a:t>
            </a:r>
            <a:r>
              <a:rPr lang="en-US" sz="2000" dirty="0"/>
              <a:t> </a:t>
            </a:r>
            <a:r>
              <a:rPr lang="en-US" sz="2000" dirty="0" err="1"/>
              <a:t>muda</a:t>
            </a:r>
            <a:r>
              <a:rPr lang="en-US" sz="2000" dirty="0"/>
              <a:t> urban yang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miskin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i="1" dirty="0"/>
              <a:t>privilege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mahasiswa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i="1" dirty="0">
                <a:sym typeface="Wingdings" panose="05000000000000000000" pitchFamily="2" charset="2"/>
              </a:rPr>
              <a:t>fresh graduate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i="1" dirty="0"/>
          </a:p>
          <a:p>
            <a:pPr lvl="1"/>
            <a:r>
              <a:rPr lang="en-US" sz="2000" b="1" i="1" dirty="0"/>
              <a:t>Precariat/precarious proletariat</a:t>
            </a:r>
            <a:r>
              <a:rPr lang="en-US" sz="2000" dirty="0"/>
              <a:t>: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termiskin</a:t>
            </a:r>
            <a:r>
              <a:rPr lang="en-US" sz="2000" dirty="0"/>
              <a:t> yang </a:t>
            </a:r>
            <a:r>
              <a:rPr lang="en-US" sz="2000" dirty="0" err="1"/>
              <a:t>nyaris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modal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. Orang-orang </a:t>
            </a:r>
            <a:r>
              <a:rPr lang="en-US" sz="2000" dirty="0" err="1"/>
              <a:t>marjinal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homeless.</a:t>
            </a:r>
            <a:endParaRPr lang="en-US" sz="2000" i="1" dirty="0"/>
          </a:p>
          <a:p>
            <a:r>
              <a:rPr lang="en-US" sz="2400" dirty="0" err="1"/>
              <a:t>Menariknya</a:t>
            </a:r>
            <a:r>
              <a:rPr lang="en-US" sz="2400" dirty="0"/>
              <a:t>,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manapun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dianggap</a:t>
            </a:r>
            <a:r>
              <a:rPr lang="en-US" sz="2400" dirty="0"/>
              <a:t> ‘</a:t>
            </a:r>
            <a:r>
              <a:rPr lang="en-US" sz="2400" dirty="0" err="1"/>
              <a:t>diluar</a:t>
            </a:r>
            <a:r>
              <a:rPr lang="en-US" sz="2400" dirty="0"/>
              <a:t>’ </a:t>
            </a:r>
            <a:r>
              <a:rPr lang="en-US" sz="2400" dirty="0" err="1"/>
              <a:t>tujuh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. 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rentan</a:t>
            </a:r>
            <a:r>
              <a:rPr lang="en-US" sz="2400" dirty="0"/>
              <a:t> </a:t>
            </a:r>
            <a:r>
              <a:rPr lang="en-US" sz="2400" dirty="0" err="1"/>
              <a:t>terstigmatisasi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Akibatnya</a:t>
            </a:r>
            <a:r>
              <a:rPr lang="en-US" sz="2000" dirty="0"/>
              <a:t>, ODGM </a:t>
            </a:r>
            <a:r>
              <a:rPr lang="en-US" sz="2000" dirty="0" err="1"/>
              <a:t>memiliki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 yang </a:t>
            </a:r>
            <a:r>
              <a:rPr lang="en-US" sz="2000" dirty="0" err="1"/>
              <a:t>amat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(</a:t>
            </a:r>
            <a:r>
              <a:rPr lang="en-US" sz="2000" dirty="0" err="1"/>
              <a:t>Pescosolido</a:t>
            </a:r>
            <a:r>
              <a:rPr lang="en-US" sz="2000" dirty="0"/>
              <a:t>, et al. 2013),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harapan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(</a:t>
            </a:r>
            <a:r>
              <a:rPr lang="en-US" sz="2000" dirty="0" err="1"/>
              <a:t>fisik</a:t>
            </a:r>
            <a:r>
              <a:rPr lang="en-US" sz="2000" dirty="0"/>
              <a:t>)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non-ODGM (Chang, et al. 2011).</a:t>
            </a:r>
          </a:p>
          <a:p>
            <a:r>
              <a:rPr lang="en-US" sz="2400" dirty="0" err="1"/>
              <a:t>Peneliti</a:t>
            </a:r>
            <a:r>
              <a:rPr lang="en-US" sz="2400" dirty="0"/>
              <a:t> lain </a:t>
            </a:r>
            <a:r>
              <a:rPr lang="en-US" sz="2400" dirty="0" err="1"/>
              <a:t>menggolongkan</a:t>
            </a:r>
            <a:r>
              <a:rPr lang="en-US" sz="2400" dirty="0"/>
              <a:t> ODGM </a:t>
            </a:r>
            <a:r>
              <a:rPr lang="en-US" sz="2400" dirty="0" err="1"/>
              <a:t>dengan</a:t>
            </a:r>
            <a:r>
              <a:rPr lang="en-US" sz="2400" dirty="0"/>
              <a:t> episode </a:t>
            </a:r>
            <a:r>
              <a:rPr lang="en-US" sz="2400" dirty="0" err="1"/>
              <a:t>psikotik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precariat</a:t>
            </a:r>
          </a:p>
          <a:p>
            <a:pPr lvl="1"/>
            <a:r>
              <a:rPr lang="en-US" sz="2000" dirty="0"/>
              <a:t>Karena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membawa</a:t>
            </a:r>
            <a:r>
              <a:rPr lang="en-US" sz="2000" dirty="0"/>
              <a:t> </a:t>
            </a:r>
            <a:r>
              <a:rPr lang="en-US" sz="2000" dirty="0" err="1"/>
              <a:t>konsekuensi</a:t>
            </a:r>
            <a:r>
              <a:rPr lang="en-US" sz="2000" dirty="0"/>
              <a:t> </a:t>
            </a:r>
            <a:r>
              <a:rPr lang="en-US" sz="2000" dirty="0" err="1"/>
              <a:t>ekslusi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ekstrim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49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Kemiskinan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gangguan</a:t>
            </a:r>
            <a:r>
              <a:rPr lang="en-GB" b="1" dirty="0"/>
              <a:t> mental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17638"/>
            <a:ext cx="5486400" cy="4525963"/>
          </a:xfrm>
        </p:spPr>
        <p:txBody>
          <a:bodyPr/>
          <a:lstStyle/>
          <a:p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gangguan</a:t>
            </a:r>
            <a:r>
              <a:rPr lang="en-US" sz="2800" dirty="0"/>
              <a:t> mental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termiskin</a:t>
            </a:r>
            <a:r>
              <a:rPr lang="en-US" sz="2800" dirty="0"/>
              <a:t>.</a:t>
            </a:r>
          </a:p>
          <a:p>
            <a:r>
              <a:rPr lang="en-US" sz="2800" i="1" dirty="0"/>
              <a:t>Affective disorder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di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.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Skizofrenia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rendahnya</a:t>
            </a:r>
            <a:r>
              <a:rPr lang="en-US" sz="2800" dirty="0"/>
              <a:t> SES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kuat</a:t>
            </a:r>
            <a:r>
              <a:rPr lang="en-US" sz="2800" dirty="0"/>
              <a:t> (Rogers &amp; Pilgrim 2014).</a:t>
            </a:r>
          </a:p>
        </p:txBody>
      </p:sp>
      <p:pic>
        <p:nvPicPr>
          <p:cNvPr id="1026" name="Picture 2" descr="http://poskotanews.com/cms/wp-content/uploads/2015/09/anggota-p3s-sudin-sosial-jaksel-merazia-psikotik-yang-berkeliaran-di-jalanan.-rachmi.jpg">
            <a:extLst>
              <a:ext uri="{FF2B5EF4-FFF2-40B4-BE49-F238E27FC236}">
                <a16:creationId xmlns:a16="http://schemas.microsoft.com/office/drawing/2014/main" id="{19385678-9ABF-4123-9160-91A15D79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630362"/>
            <a:ext cx="594851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3" y="180589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Kemiskinan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gangguan</a:t>
            </a:r>
            <a:r>
              <a:rPr lang="en-GB" b="1" dirty="0"/>
              <a:t> mental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109" y="1141027"/>
            <a:ext cx="521109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Studi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Faris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Dunham (1939)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b="1" i="1" dirty="0"/>
              <a:t>social isolation of theory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etiologi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.</a:t>
            </a:r>
          </a:p>
          <a:p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b="1" dirty="0" err="1"/>
              <a:t>termiskin</a:t>
            </a:r>
            <a:r>
              <a:rPr lang="en-US" sz="2000" dirty="0"/>
              <a:t> yang </a:t>
            </a:r>
            <a:r>
              <a:rPr lang="en-US" sz="2000" dirty="0" err="1"/>
              <a:t>tinggal</a:t>
            </a:r>
            <a:r>
              <a:rPr lang="en-US" sz="2000" dirty="0"/>
              <a:t> di </a:t>
            </a:r>
            <a:r>
              <a:rPr lang="en-US" sz="2000" dirty="0" err="1"/>
              <a:t>pusat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b="1" dirty="0" err="1"/>
              <a:t>tujuh</a:t>
            </a:r>
            <a:r>
              <a:rPr lang="en-US" sz="2000" b="1" dirty="0"/>
              <a:t> kali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banyak</a:t>
            </a:r>
            <a:r>
              <a:rPr lang="en-US" sz="2000" b="1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tinggal</a:t>
            </a:r>
            <a:r>
              <a:rPr lang="en-US" sz="2000" dirty="0"/>
              <a:t> di </a:t>
            </a:r>
            <a:r>
              <a:rPr lang="en-US" sz="2000" dirty="0" err="1"/>
              <a:t>pinggiran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(suburban).</a:t>
            </a:r>
          </a:p>
          <a:p>
            <a:r>
              <a:rPr lang="en-US" sz="2000" i="1" dirty="0"/>
              <a:t>Precipitating event</a:t>
            </a:r>
            <a:r>
              <a:rPr lang="en-US" sz="2000" dirty="0"/>
              <a:t> </a:t>
            </a:r>
            <a:r>
              <a:rPr lang="en-US" sz="2000" dirty="0" err="1"/>
              <a:t>penderita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b="1" dirty="0" err="1"/>
              <a:t>kombinasi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b="1" dirty="0" err="1"/>
              <a:t>kemiskinan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rendahnya</a:t>
            </a:r>
            <a:r>
              <a:rPr lang="en-US" sz="2000" b="1" dirty="0"/>
              <a:t> </a:t>
            </a:r>
            <a:r>
              <a:rPr lang="en-US" sz="2000" b="1" dirty="0" err="1"/>
              <a:t>kohesi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b="1" dirty="0"/>
              <a:t>paling</a:t>
            </a:r>
            <a:r>
              <a:rPr lang="en-US" sz="2000" dirty="0"/>
              <a:t> </a:t>
            </a:r>
            <a:r>
              <a:rPr lang="en-US" sz="2000" b="1" dirty="0" err="1"/>
              <a:t>rentan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b="1" dirty="0" err="1"/>
              <a:t>isolasi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b="1" dirty="0"/>
              <a:t> di masa </a:t>
            </a:r>
            <a:r>
              <a:rPr lang="en-US" sz="2000" b="1" dirty="0" err="1"/>
              <a:t>kanak-kanak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pic>
        <p:nvPicPr>
          <p:cNvPr id="3074" name="Picture 2" descr="https://angelforisrael.files.wordpress.com/2016/03/homeless.gif?w=422&amp;zoom=2">
            <a:extLst>
              <a:ext uri="{FF2B5EF4-FFF2-40B4-BE49-F238E27FC236}">
                <a16:creationId xmlns:a16="http://schemas.microsoft.com/office/drawing/2014/main" id="{22736B78-C83B-4C08-93C4-BF0F33E4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2" y="1516447"/>
            <a:ext cx="611249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7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Kemiskinan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gangguan</a:t>
            </a:r>
            <a:r>
              <a:rPr lang="en-GB" b="1" dirty="0"/>
              <a:t> mental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Riset-riset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WW II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temuan</a:t>
            </a:r>
            <a:r>
              <a:rPr lang="en-US" sz="2400" dirty="0"/>
              <a:t> yang </a:t>
            </a:r>
            <a:r>
              <a:rPr lang="en-US" sz="2400" b="1" dirty="0" err="1"/>
              <a:t>kontradiktif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Faris</a:t>
            </a:r>
            <a:r>
              <a:rPr lang="en-US" sz="2400" dirty="0"/>
              <a:t> &amp; Dunham (1939).</a:t>
            </a:r>
          </a:p>
          <a:p>
            <a:pPr lvl="1"/>
            <a:r>
              <a:rPr lang="en-US" sz="2000" dirty="0" err="1"/>
              <a:t>Intinya</a:t>
            </a:r>
            <a:r>
              <a:rPr lang="en-US" sz="2000" dirty="0"/>
              <a:t> </a:t>
            </a:r>
            <a:r>
              <a:rPr lang="en-US" sz="2000" dirty="0" err="1"/>
              <a:t>isolasi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kemiskinan</a:t>
            </a:r>
            <a:r>
              <a:rPr lang="en-US" sz="2000" dirty="0"/>
              <a:t> </a:t>
            </a:r>
            <a:r>
              <a:rPr lang="en-US" sz="2000" b="1" dirty="0" err="1"/>
              <a:t>bukan</a:t>
            </a:r>
            <a:r>
              <a:rPr lang="en-US" sz="2000" b="1" dirty="0"/>
              <a:t> </a:t>
            </a:r>
            <a:r>
              <a:rPr lang="en-US" sz="2000" b="1" dirty="0" err="1"/>
              <a:t>etiologi</a:t>
            </a:r>
            <a:r>
              <a:rPr lang="en-US" sz="2000" b="1" dirty="0"/>
              <a:t> </a:t>
            </a:r>
            <a:r>
              <a:rPr lang="en-US" sz="2000" b="1" dirty="0" err="1"/>
              <a:t>Skizofrenia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b="1" dirty="0" err="1"/>
              <a:t>akibat</a:t>
            </a:r>
            <a:r>
              <a:rPr lang="en-US" sz="2000" b="1" dirty="0"/>
              <a:t> yang </a:t>
            </a:r>
            <a:r>
              <a:rPr lang="en-US" sz="2000" b="1" dirty="0" err="1"/>
              <a:t>ditimbulkan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hipotesis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social drift </a:t>
            </a:r>
            <a:r>
              <a:rPr lang="en-US" sz="2000" dirty="0">
                <a:sym typeface="Wingdings" panose="05000000000000000000" pitchFamily="2" charset="2"/>
              </a:rPr>
              <a:t>(Dunham 1957; Weinberg, 1960)</a:t>
            </a:r>
            <a:endParaRPr lang="en-US" sz="2000" dirty="0"/>
          </a:p>
          <a:p>
            <a:r>
              <a:rPr lang="en-US" sz="2400" dirty="0" err="1"/>
              <a:t>Lalu</a:t>
            </a:r>
            <a:r>
              <a:rPr lang="en-US" sz="2400" dirty="0"/>
              <a:t>, </a:t>
            </a:r>
            <a:r>
              <a:rPr lang="en-US" sz="2400" dirty="0" err="1"/>
              <a:t>mengapa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diderita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orang-orang </a:t>
            </a:r>
            <a:r>
              <a:rPr lang="en-US" sz="2400" dirty="0" err="1"/>
              <a:t>miskin</a:t>
            </a:r>
            <a:r>
              <a:rPr lang="en-US" sz="2400" dirty="0"/>
              <a:t>?</a:t>
            </a:r>
          </a:p>
          <a:p>
            <a:r>
              <a:rPr lang="en-US" sz="2400" dirty="0"/>
              <a:t>Ada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i="1" dirty="0"/>
              <a:t>competing hypotheses</a:t>
            </a:r>
            <a:r>
              <a:rPr lang="en-US" sz="2400" dirty="0"/>
              <a:t> yang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insiden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/>
            <a:r>
              <a:rPr lang="en-US" sz="2000" b="1" i="1" u="sng" dirty="0"/>
              <a:t>The drift hypothesis</a:t>
            </a:r>
            <a:r>
              <a:rPr lang="en-US" sz="2000" dirty="0"/>
              <a:t>: </a:t>
            </a:r>
            <a:r>
              <a:rPr lang="en-US" sz="2000" dirty="0" err="1"/>
              <a:t>gangguan</a:t>
            </a:r>
            <a:r>
              <a:rPr lang="en-US" sz="2000" dirty="0"/>
              <a:t> mental yang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penyandang</a:t>
            </a:r>
            <a:r>
              <a:rPr lang="en-US" sz="2000" dirty="0"/>
              <a:t> </a:t>
            </a:r>
            <a:r>
              <a:rPr lang="en-US" sz="2000" dirty="0" err="1"/>
              <a:t>disabilitas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menurunkan</a:t>
            </a:r>
            <a:r>
              <a:rPr lang="en-US" sz="2000" dirty="0"/>
              <a:t> </a:t>
            </a:r>
            <a:r>
              <a:rPr lang="en-US" sz="2000" dirty="0" err="1"/>
              <a:t>kompetensi</a:t>
            </a:r>
            <a:r>
              <a:rPr lang="en-US" sz="2000" dirty="0"/>
              <a:t> </a:t>
            </a:r>
            <a:r>
              <a:rPr lang="en-US" sz="2000" dirty="0" err="1"/>
              <a:t>sosialnya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berkompetisi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orang yang normal –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terdesak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yang </a:t>
            </a:r>
            <a:r>
              <a:rPr lang="en-US" sz="2000" dirty="0" err="1"/>
              <a:t>termiskin</a:t>
            </a:r>
            <a:r>
              <a:rPr lang="en-US" sz="2000" dirty="0"/>
              <a:t>.</a:t>
            </a:r>
            <a:endParaRPr lang="en-US" sz="2000" i="1" dirty="0"/>
          </a:p>
          <a:p>
            <a:pPr lvl="1"/>
            <a:r>
              <a:rPr lang="en-US" sz="2000" b="1" i="1" u="sng" dirty="0"/>
              <a:t>The opportunity stress hypothesis</a:t>
            </a:r>
            <a:r>
              <a:rPr lang="en-US" sz="2000" dirty="0"/>
              <a:t>: </a:t>
            </a:r>
            <a:r>
              <a:rPr lang="en-US" sz="2000" dirty="0" err="1"/>
              <a:t>gangguan</a:t>
            </a:r>
            <a:r>
              <a:rPr lang="en-US" sz="2000" dirty="0"/>
              <a:t> mental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i="1" dirty="0"/>
              <a:t>outcome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perasaan</a:t>
            </a:r>
            <a:r>
              <a:rPr lang="en-US" sz="2000" dirty="0"/>
              <a:t> </a:t>
            </a:r>
            <a:r>
              <a:rPr lang="en-US" sz="2000" dirty="0" err="1"/>
              <a:t>frustasi</a:t>
            </a:r>
            <a:r>
              <a:rPr lang="en-US" sz="2000" dirty="0"/>
              <a:t> yang </a:t>
            </a:r>
            <a:r>
              <a:rPr lang="en-US" sz="2000" dirty="0" err="1"/>
              <a:t>dirasakan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terbawah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i="1" dirty="0"/>
              <a:t>resource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 yang paling </a:t>
            </a:r>
            <a:r>
              <a:rPr lang="en-US" sz="2000" dirty="0" err="1"/>
              <a:t>terbatas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6335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>
                <a:hlinkClick r:id="rId3"/>
              </a:rPr>
              <a:t>Mental health &amp; Poverty: Unlocking the potential | Crick Lund | </a:t>
            </a:r>
            <a:r>
              <a:rPr lang="en-US" dirty="0" err="1">
                <a:hlinkClick r:id="rId3"/>
              </a:rPr>
              <a:t>TEDxCapeTown</a:t>
            </a:r>
            <a:endParaRPr lang="en-US" dirty="0"/>
          </a:p>
          <a:p>
            <a:r>
              <a:rPr lang="en-US" dirty="0">
                <a:hlinkClick r:id="rId4"/>
              </a:rPr>
              <a:t>Struggling with Severe Mental Illness: The Story of Maisie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2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Pengantar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Studi-studi</a:t>
            </a:r>
            <a:r>
              <a:rPr lang="en-US" sz="2400" dirty="0"/>
              <a:t> </a:t>
            </a:r>
            <a:r>
              <a:rPr lang="en-US" sz="2400" dirty="0" err="1"/>
              <a:t>epidemiologis</a:t>
            </a:r>
            <a:r>
              <a:rPr lang="en-US" sz="2400" dirty="0"/>
              <a:t> yang </a:t>
            </a:r>
            <a:r>
              <a:rPr lang="en-US" sz="2400" dirty="0" err="1"/>
              <a:t>menginvestigasi</a:t>
            </a:r>
            <a:r>
              <a:rPr lang="en-US" sz="2400" dirty="0"/>
              <a:t> </a:t>
            </a:r>
            <a:r>
              <a:rPr lang="en-US" sz="2400" dirty="0" err="1"/>
              <a:t>determinan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timbulnya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1950an. </a:t>
            </a:r>
          </a:p>
          <a:p>
            <a:pPr lvl="1"/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model </a:t>
            </a:r>
            <a:r>
              <a:rPr lang="en-US" sz="2000" dirty="0" err="1"/>
              <a:t>teoritik</a:t>
            </a:r>
            <a:r>
              <a:rPr lang="en-US" sz="2000" dirty="0"/>
              <a:t> yang </a:t>
            </a:r>
            <a:r>
              <a:rPr lang="en-US" sz="2000" dirty="0" err="1"/>
              <a:t>amat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health belief model </a:t>
            </a:r>
            <a:r>
              <a:rPr lang="en-US" sz="2000" dirty="0"/>
              <a:t>(HBM)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digunakan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untuk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menjelaskan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motivasi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masyarakat</a:t>
            </a:r>
            <a:r>
              <a:rPr lang="en-US" sz="2000" dirty="0">
                <a:sym typeface="Wingdings" panose="05000000000000000000" pitchFamily="2" charset="2"/>
              </a:rPr>
              <a:t> USA </a:t>
            </a:r>
            <a:r>
              <a:rPr lang="en-US" sz="2000" dirty="0" err="1">
                <a:sym typeface="Wingdings" panose="05000000000000000000" pitchFamily="2" charset="2"/>
              </a:rPr>
              <a:t>utk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melakukan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screening </a:t>
            </a:r>
            <a:r>
              <a:rPr lang="en-US" sz="2000" dirty="0" err="1">
                <a:sym typeface="Wingdings" panose="05000000000000000000" pitchFamily="2" charset="2"/>
              </a:rPr>
              <a:t>Tuberkulin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r>
              <a:rPr lang="en-US" sz="2400" dirty="0" err="1"/>
              <a:t>Menariknya</a:t>
            </a:r>
            <a:r>
              <a:rPr lang="en-US" sz="2400" dirty="0"/>
              <a:t>,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Sosiologi</a:t>
            </a:r>
            <a:r>
              <a:rPr lang="en-US" sz="2400" dirty="0"/>
              <a:t> yang </a:t>
            </a:r>
            <a:r>
              <a:rPr lang="en-US" sz="2400" dirty="0" err="1"/>
              <a:t>mengaitkan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insiden</a:t>
            </a:r>
            <a:r>
              <a:rPr lang="en-US" sz="2400" dirty="0"/>
              <a:t> </a:t>
            </a:r>
            <a:r>
              <a:rPr lang="en-US" sz="2400" dirty="0" err="1"/>
              <a:t>Skizofrenia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1939 (</a:t>
            </a:r>
            <a:r>
              <a:rPr lang="en-US" sz="2400" dirty="0" err="1"/>
              <a:t>Faris</a:t>
            </a:r>
            <a:r>
              <a:rPr lang="en-US" sz="2400" dirty="0"/>
              <a:t> &amp; Dunham).</a:t>
            </a:r>
          </a:p>
          <a:p>
            <a:pPr lvl="1"/>
            <a:r>
              <a:rPr lang="en-US" sz="2000" dirty="0" err="1"/>
              <a:t>Sejalan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populernya</a:t>
            </a:r>
            <a:r>
              <a:rPr lang="en-US" sz="2000" dirty="0"/>
              <a:t> </a:t>
            </a:r>
            <a:r>
              <a:rPr lang="en-US" sz="2000" dirty="0" err="1"/>
              <a:t>tren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i="1" dirty="0"/>
              <a:t>human ecology </a:t>
            </a:r>
            <a:r>
              <a:rPr lang="en-US" sz="2000" dirty="0"/>
              <a:t>di Chicago School of Sociology (Park 1936).</a:t>
            </a:r>
          </a:p>
          <a:p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awalnya</a:t>
            </a:r>
            <a:r>
              <a:rPr lang="en-US" sz="2400" dirty="0"/>
              <a:t>, para </a:t>
            </a:r>
            <a:r>
              <a:rPr lang="en-US" sz="2400" dirty="0" err="1"/>
              <a:t>sosiolog</a:t>
            </a:r>
            <a:r>
              <a:rPr lang="en-US" sz="2400" dirty="0"/>
              <a:t> </a:t>
            </a:r>
            <a:r>
              <a:rPr lang="en-US" sz="2400" dirty="0" err="1"/>
              <a:t>sepakat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i="1" dirty="0"/>
              <a:t>social gap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determinan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prevalensi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/>
              <a:t> mental </a:t>
            </a:r>
            <a:r>
              <a:rPr lang="en-US" sz="2400" dirty="0" err="1"/>
              <a:t>berat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Masyarakat yang </a:t>
            </a:r>
            <a:r>
              <a:rPr lang="en-US" sz="2000" dirty="0" err="1"/>
              <a:t>tersubordinasi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yang paling </a:t>
            </a:r>
            <a:r>
              <a:rPr lang="en-US" sz="2000" dirty="0" err="1"/>
              <a:t>rentan</a:t>
            </a:r>
            <a:r>
              <a:rPr lang="en-US" sz="2000" dirty="0"/>
              <a:t> </a:t>
            </a:r>
            <a:r>
              <a:rPr lang="en-US" sz="2000" dirty="0" err="1"/>
              <a:t>menderita</a:t>
            </a:r>
            <a:r>
              <a:rPr lang="en-US" sz="2000" dirty="0"/>
              <a:t> </a:t>
            </a:r>
            <a:r>
              <a:rPr lang="en-US" sz="2000" dirty="0" err="1"/>
              <a:t>gangguan</a:t>
            </a:r>
            <a:r>
              <a:rPr lang="en-US" sz="2000" dirty="0"/>
              <a:t> mental. (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pertemuan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Life course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i="1" dirty="0"/>
              <a:t>life-span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status </a:t>
            </a:r>
            <a:r>
              <a:rPr lang="en-US" sz="2400" dirty="0" err="1"/>
              <a:t>sosioekonomi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indikator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i="1" dirty="0"/>
              <a:t>life-span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b="1" dirty="0" err="1"/>
              <a:t>pengaruh</a:t>
            </a:r>
            <a:r>
              <a:rPr lang="en-US" sz="2000" b="1" dirty="0"/>
              <a:t> </a:t>
            </a:r>
            <a:r>
              <a:rPr lang="en-US" sz="2000" b="1" dirty="0" err="1"/>
              <a:t>variabel</a:t>
            </a:r>
            <a:r>
              <a:rPr lang="en-US" sz="2000" b="1" dirty="0"/>
              <a:t> </a:t>
            </a:r>
            <a:r>
              <a:rPr lang="en-US" sz="2000" b="1" dirty="0" err="1"/>
              <a:t>sosioekonomi</a:t>
            </a:r>
            <a:r>
              <a:rPr lang="en-US" sz="2000" b="1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titik</a:t>
            </a:r>
            <a:r>
              <a:rPr lang="en-US" sz="2000" b="1" dirty="0"/>
              <a:t> </a:t>
            </a:r>
            <a:r>
              <a:rPr lang="en-US" sz="2000" b="1" dirty="0" err="1"/>
              <a:t>waktu</a:t>
            </a:r>
            <a:r>
              <a:rPr lang="en-US" sz="2000" b="1" dirty="0"/>
              <a:t>/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/>
              <a:t>tertentu</a:t>
            </a:r>
            <a:r>
              <a:rPr lang="en-US" sz="2000" b="1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, yang </a:t>
            </a:r>
            <a:r>
              <a:rPr lang="en-US" sz="2000" dirty="0" err="1"/>
              <a:t>berpengaruh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outcome </a:t>
            </a:r>
            <a:r>
              <a:rPr lang="en-US" sz="2000" dirty="0" err="1"/>
              <a:t>kesehatan</a:t>
            </a:r>
            <a:r>
              <a:rPr lang="en-US" sz="2000" dirty="0"/>
              <a:t> mental.</a:t>
            </a:r>
          </a:p>
          <a:p>
            <a:pPr lvl="1"/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sosioekonomi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singular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i="1" dirty="0"/>
              <a:t>health outcome.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i="1" dirty="0"/>
              <a:t>over-time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sosioekonomi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Contohnya</a:t>
            </a:r>
            <a:r>
              <a:rPr lang="en-US" sz="2000" dirty="0"/>
              <a:t>: Scottish Longitudinal Study (West &amp; Sweating 2004)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temuan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remaja</a:t>
            </a:r>
            <a:r>
              <a:rPr lang="en-US" sz="2000" dirty="0"/>
              <a:t> </a:t>
            </a:r>
            <a:r>
              <a:rPr lang="en-US" sz="2000" dirty="0" err="1"/>
              <a:t>wanita</a:t>
            </a:r>
            <a:r>
              <a:rPr lang="en-US" sz="2000" dirty="0"/>
              <a:t> di </a:t>
            </a:r>
            <a:r>
              <a:rPr lang="en-US" sz="2000" dirty="0" err="1"/>
              <a:t>Skotlandia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distres</a:t>
            </a:r>
            <a:r>
              <a:rPr lang="en-US" sz="2000" dirty="0"/>
              <a:t> </a:t>
            </a:r>
            <a:r>
              <a:rPr lang="en-US" sz="2000" dirty="0" err="1"/>
              <a:t>Psikologis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10 </a:t>
            </a:r>
            <a:r>
              <a:rPr lang="en-US" sz="2000" dirty="0" err="1"/>
              <a:t>tahun</a:t>
            </a:r>
            <a:r>
              <a:rPr lang="en-US" sz="2000" dirty="0"/>
              <a:t> di </a:t>
            </a:r>
            <a:r>
              <a:rPr lang="en-US" sz="2000" dirty="0" err="1"/>
              <a:t>awal</a:t>
            </a:r>
            <a:r>
              <a:rPr lang="en-US" sz="2000" dirty="0"/>
              <a:t> masa </a:t>
            </a:r>
            <a:r>
              <a:rPr lang="en-US" sz="2000" dirty="0" err="1"/>
              <a:t>remajanya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ekspektasi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meraih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kecemasan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personal.</a:t>
            </a:r>
          </a:p>
        </p:txBody>
      </p:sp>
    </p:spTree>
    <p:extLst>
      <p:ext uri="{BB962C8B-B14F-4D97-AF65-F5344CB8AC3E}">
        <p14:creationId xmlns:p14="http://schemas.microsoft.com/office/powerpoint/2010/main" val="70127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“</a:t>
            </a:r>
            <a:r>
              <a:rPr lang="en-US" sz="2400" i="1" dirty="0"/>
              <a:t>The more data we have which show how </a:t>
            </a:r>
            <a:r>
              <a:rPr lang="en-US" sz="2400" b="1" i="1" dirty="0"/>
              <a:t>early circumstances contribute</a:t>
            </a:r>
            <a:r>
              <a:rPr lang="en-US" sz="2400" i="1" dirty="0"/>
              <a:t> to </a:t>
            </a:r>
            <a:r>
              <a:rPr lang="en-US" sz="2400" b="1" i="1" dirty="0"/>
              <a:t>health in later life</a:t>
            </a:r>
            <a:r>
              <a:rPr lang="en-US" sz="2400" i="1" dirty="0"/>
              <a:t>, the clearer it becomes that </a:t>
            </a:r>
            <a:r>
              <a:rPr lang="en-US" sz="2400" b="1" i="1" dirty="0"/>
              <a:t>‘social class’ </a:t>
            </a:r>
            <a:r>
              <a:rPr lang="en-US" sz="2400" i="1" dirty="0"/>
              <a:t>at any given point is but a </a:t>
            </a:r>
            <a:r>
              <a:rPr lang="en-US" sz="2400" b="1" i="1" dirty="0"/>
              <a:t>very partial indicator </a:t>
            </a:r>
            <a:r>
              <a:rPr lang="en-US" sz="2400" i="1" dirty="0"/>
              <a:t>of a whole sequence, a ‘probabilistic cascade’ of events which need to be seen in </a:t>
            </a:r>
            <a:r>
              <a:rPr lang="en-US" sz="2400" b="1" i="1" dirty="0"/>
              <a:t>combination</a:t>
            </a:r>
            <a:r>
              <a:rPr lang="en-US" sz="2400" i="1" dirty="0"/>
              <a:t> if the effects of social environment on health are to be understood. Different individuals have arrived at any particular </a:t>
            </a:r>
            <a:r>
              <a:rPr lang="en-US" sz="2400" b="1" i="1" dirty="0"/>
              <a:t>level of income</a:t>
            </a:r>
            <a:r>
              <a:rPr lang="en-US" sz="2400" i="1" dirty="0"/>
              <a:t>, </a:t>
            </a:r>
            <a:r>
              <a:rPr lang="en-US" sz="2400" b="1" i="1" dirty="0"/>
              <a:t>occupational advantage </a:t>
            </a:r>
            <a:r>
              <a:rPr lang="en-US" sz="2400" i="1" dirty="0"/>
              <a:t>or </a:t>
            </a:r>
            <a:r>
              <a:rPr lang="en-US" sz="2400" b="1" i="1" dirty="0"/>
              <a:t>prestige</a:t>
            </a:r>
            <a:r>
              <a:rPr lang="en-US" sz="2400" i="1" dirty="0"/>
              <a:t> which have </a:t>
            </a:r>
            <a:r>
              <a:rPr lang="en-US" sz="2400" b="1" i="1" dirty="0"/>
              <a:t>different life histories </a:t>
            </a:r>
            <a:r>
              <a:rPr lang="en-US" sz="2400" i="1" dirty="0"/>
              <a:t>behind them. Variables such as height, education and ownership of additional consumer goods act as indicators of these past histories</a:t>
            </a:r>
            <a:r>
              <a:rPr lang="en-US" sz="2400" dirty="0"/>
              <a:t>” (Barley, et al. 1998).</a:t>
            </a:r>
          </a:p>
          <a:p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sosiodemografis</a:t>
            </a:r>
            <a:r>
              <a:rPr lang="en-US" sz="2400" dirty="0"/>
              <a:t>/</a:t>
            </a:r>
            <a:r>
              <a:rPr lang="en-US" sz="2400" dirty="0" err="1"/>
              <a:t>sosioekonomi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,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faktor-faktor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dampaknya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well-being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merefleksikan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yang </a:t>
            </a:r>
            <a:r>
              <a:rPr lang="en-US" sz="2400" dirty="0" err="1"/>
              <a:t>jelas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45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28022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The causal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24065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Mengapa</a:t>
            </a:r>
            <a:r>
              <a:rPr lang="en-US" sz="2400" b="1" dirty="0"/>
              <a:t> Joko </a:t>
            </a:r>
            <a:r>
              <a:rPr lang="en-US" sz="2400" b="1" dirty="0" err="1"/>
              <a:t>dirawat</a:t>
            </a:r>
            <a:r>
              <a:rPr lang="en-US" sz="2400" b="1" dirty="0"/>
              <a:t> di RSJ?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Karena </a:t>
            </a:r>
            <a:r>
              <a:rPr lang="en-US" sz="2400" b="1" dirty="0" err="1">
                <a:solidFill>
                  <a:srgbClr val="FF0000"/>
                </a:solidFill>
              </a:rPr>
              <a:t>ia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mengalami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delusi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hampir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membunuh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kakaknya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menjadi</a:t>
            </a:r>
            <a:r>
              <a:rPr lang="en-US" sz="2400" b="1" dirty="0"/>
              <a:t> </a:t>
            </a:r>
            <a:r>
              <a:rPr lang="en-US" sz="2400" b="1" dirty="0" err="1"/>
              <a:t>penyebab</a:t>
            </a:r>
            <a:r>
              <a:rPr lang="en-US" sz="2400" b="1" dirty="0"/>
              <a:t> </a:t>
            </a:r>
            <a:r>
              <a:rPr lang="en-US" sz="2400" b="1" dirty="0" err="1"/>
              <a:t>timbulnya</a:t>
            </a:r>
            <a:r>
              <a:rPr lang="en-US" sz="2400" b="1" dirty="0"/>
              <a:t> </a:t>
            </a:r>
            <a:r>
              <a:rPr lang="en-US" sz="2400" b="1" dirty="0" err="1"/>
              <a:t>delusi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diri</a:t>
            </a:r>
            <a:r>
              <a:rPr lang="en-US" sz="2400" b="1" dirty="0"/>
              <a:t> Joko?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Istrinya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meninggalkannya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setelah</a:t>
            </a:r>
            <a:r>
              <a:rPr lang="en-US" sz="2400" b="1" dirty="0">
                <a:solidFill>
                  <a:srgbClr val="FF0000"/>
                </a:solidFill>
              </a:rPr>
              <a:t> 25 </a:t>
            </a:r>
            <a:r>
              <a:rPr lang="en-US" sz="2400" b="1" dirty="0" err="1">
                <a:solidFill>
                  <a:srgbClr val="FF0000"/>
                </a:solidFill>
              </a:rPr>
              <a:t>tahun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berumah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tangga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/>
              <a:t>Mengapa</a:t>
            </a:r>
            <a:r>
              <a:rPr lang="en-US" sz="2400" b="1" dirty="0"/>
              <a:t> </a:t>
            </a:r>
            <a:r>
              <a:rPr lang="en-US" sz="2400" b="1" dirty="0" err="1"/>
              <a:t>istri</a:t>
            </a:r>
            <a:r>
              <a:rPr lang="en-US" sz="2400" b="1" dirty="0"/>
              <a:t> Joko </a:t>
            </a:r>
            <a:r>
              <a:rPr lang="en-US" sz="2400" b="1" dirty="0" err="1"/>
              <a:t>meninggalkannya</a:t>
            </a:r>
            <a:r>
              <a:rPr lang="en-US" sz="2400" b="1" dirty="0"/>
              <a:t>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Joko yang </a:t>
            </a:r>
            <a:r>
              <a:rPr lang="en-US" sz="2400" b="1" dirty="0" err="1">
                <a:solidFill>
                  <a:srgbClr val="FF0000"/>
                </a:solidFill>
              </a:rPr>
              <a:t>bekerja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sebagai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pengemudi</a:t>
            </a:r>
            <a:r>
              <a:rPr lang="en-US" sz="2400" b="1" dirty="0">
                <a:solidFill>
                  <a:srgbClr val="FF0000"/>
                </a:solidFill>
              </a:rPr>
              <a:t> ojek online </a:t>
            </a:r>
            <a:r>
              <a:rPr lang="en-US" sz="2400" b="1" dirty="0" err="1">
                <a:solidFill>
                  <a:srgbClr val="FF0000"/>
                </a:solidFill>
              </a:rPr>
              <a:t>tidak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mampu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lagi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membiayai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pengeluaran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rumah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tangga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biaya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sekolah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anak-anaknya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/>
              <a:t>Kalau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mampu</a:t>
            </a:r>
            <a:r>
              <a:rPr lang="en-US" sz="2400" b="1" dirty="0"/>
              <a:t> </a:t>
            </a:r>
            <a:r>
              <a:rPr lang="en-US" sz="2400" b="1" dirty="0" err="1"/>
              <a:t>mencukupi</a:t>
            </a:r>
            <a:r>
              <a:rPr lang="en-US" sz="2400" b="1" dirty="0"/>
              <a:t> </a:t>
            </a:r>
            <a:r>
              <a:rPr lang="en-US" sz="2400" b="1" dirty="0" err="1"/>
              <a:t>kebutuhannya</a:t>
            </a:r>
            <a:r>
              <a:rPr lang="en-US" sz="2400" b="1" dirty="0"/>
              <a:t> </a:t>
            </a:r>
            <a:r>
              <a:rPr lang="en-US" sz="2400" b="1" dirty="0" err="1"/>
              <a:t>sehari-hari</a:t>
            </a:r>
            <a:r>
              <a:rPr lang="en-US" sz="2400" b="1" dirty="0"/>
              <a:t>, </a:t>
            </a:r>
            <a:r>
              <a:rPr lang="en-US" sz="2400" b="1" dirty="0" err="1"/>
              <a:t>mengapa</a:t>
            </a:r>
            <a:r>
              <a:rPr lang="en-US" sz="2400" b="1" dirty="0"/>
              <a:t> Joko </a:t>
            </a:r>
            <a:r>
              <a:rPr lang="en-US" sz="2400" b="1" dirty="0" err="1"/>
              <a:t>bekerja</a:t>
            </a:r>
            <a:r>
              <a:rPr lang="en-US" sz="2400" b="1" dirty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pengemudi</a:t>
            </a:r>
            <a:r>
              <a:rPr lang="en-US" sz="2400" b="1" dirty="0"/>
              <a:t> ojek online?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Joko </a:t>
            </a:r>
            <a:r>
              <a:rPr lang="en-US" sz="2400" b="1" dirty="0" err="1">
                <a:solidFill>
                  <a:srgbClr val="FF0000"/>
                </a:solidFill>
              </a:rPr>
              <a:t>sebelumnya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bekerja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sebagai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buruh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pabrik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baru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saja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kehilangan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pekerjaannya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r>
              <a:rPr lang="en-US" sz="2400" b="1" dirty="0" err="1">
                <a:solidFill>
                  <a:srgbClr val="FF0000"/>
                </a:solidFill>
              </a:rPr>
              <a:t>Ia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sulit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mendapatkan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pekerjaan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baru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sehingga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terpaksa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menjadi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pengemudi</a:t>
            </a:r>
            <a:r>
              <a:rPr lang="en-US" sz="2400" b="1" dirty="0">
                <a:solidFill>
                  <a:srgbClr val="FF0000"/>
                </a:solidFill>
              </a:rPr>
              <a:t> ojek online.</a:t>
            </a:r>
          </a:p>
        </p:txBody>
      </p:sp>
    </p:spTree>
    <p:extLst>
      <p:ext uri="{BB962C8B-B14F-4D97-AF65-F5344CB8AC3E}">
        <p14:creationId xmlns:p14="http://schemas.microsoft.com/office/powerpoint/2010/main" val="25614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…and the chain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Mengapa</a:t>
            </a:r>
            <a:r>
              <a:rPr lang="en-US" sz="2400" b="1" dirty="0"/>
              <a:t> Joko </a:t>
            </a:r>
            <a:r>
              <a:rPr lang="en-US" sz="2400" b="1" dirty="0" err="1"/>
              <a:t>sulit</a:t>
            </a:r>
            <a:r>
              <a:rPr lang="en-US" sz="2400" b="1" dirty="0"/>
              <a:t> </a:t>
            </a:r>
            <a:r>
              <a:rPr lang="en-US" sz="2400" b="1" dirty="0" err="1"/>
              <a:t>mendapatkan</a:t>
            </a:r>
            <a:r>
              <a:rPr lang="en-US" sz="2400" b="1" dirty="0"/>
              <a:t> </a:t>
            </a:r>
            <a:r>
              <a:rPr lang="en-US" sz="2400" b="1" dirty="0" err="1"/>
              <a:t>pekerjaan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r>
              <a:rPr lang="en-US" sz="2400" b="1" dirty="0"/>
              <a:t>?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Ia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hanya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lulusan</a:t>
            </a:r>
            <a:r>
              <a:rPr lang="en-US" sz="2400" b="1" dirty="0">
                <a:solidFill>
                  <a:srgbClr val="FF0000"/>
                </a:solidFill>
              </a:rPr>
              <a:t> SMP. </a:t>
            </a:r>
            <a:r>
              <a:rPr lang="en-US" sz="2400" b="1" dirty="0" err="1">
                <a:solidFill>
                  <a:srgbClr val="FF0000"/>
                </a:solidFill>
              </a:rPr>
              <a:t>Ia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sempat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sekolah</a:t>
            </a:r>
            <a:r>
              <a:rPr lang="en-US" sz="2400" b="1" dirty="0">
                <a:solidFill>
                  <a:srgbClr val="FF0000"/>
                </a:solidFill>
              </a:rPr>
              <a:t> SMA </a:t>
            </a:r>
            <a:r>
              <a:rPr lang="en-US" sz="2400" b="1" dirty="0" err="1">
                <a:solidFill>
                  <a:srgbClr val="FF0000"/>
                </a:solidFill>
              </a:rPr>
              <a:t>tapi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kemudian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tidak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selesai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/>
              <a:t>Mengapa</a:t>
            </a:r>
            <a:r>
              <a:rPr lang="en-US" sz="2400" b="1" dirty="0"/>
              <a:t> </a:t>
            </a:r>
            <a:r>
              <a:rPr lang="en-US" sz="2400" b="1" dirty="0" err="1"/>
              <a:t>sekolahnya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selesai</a:t>
            </a:r>
            <a:r>
              <a:rPr lang="en-US" sz="2400" b="1" dirty="0"/>
              <a:t>?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Ibunya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sanggup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membiayai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sedangkan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ayahnya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seorang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pemabuk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penjudi</a:t>
            </a:r>
            <a:r>
              <a:rPr lang="en-US" sz="2400" b="1" dirty="0">
                <a:solidFill>
                  <a:srgbClr val="FF0000"/>
                </a:solidFill>
              </a:rPr>
              <a:t> yang </a:t>
            </a:r>
            <a:r>
              <a:rPr lang="en-US" sz="2400" b="1" dirty="0" err="1">
                <a:solidFill>
                  <a:srgbClr val="FF0000"/>
                </a:solidFill>
              </a:rPr>
              <a:t>setiap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hari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berlaku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kasar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pada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anak-anaknya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Kesenjangan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8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status </a:t>
            </a:r>
            <a:r>
              <a:rPr lang="en-US" sz="2400" dirty="0" err="1"/>
              <a:t>sosioekonomi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(Black Report, DHSS 1980)</a:t>
            </a:r>
          </a:p>
          <a:p>
            <a:r>
              <a:rPr lang="en-US" sz="2400" b="1" i="1" u="sng" dirty="0"/>
              <a:t>Artefact explanation</a:t>
            </a:r>
            <a:r>
              <a:rPr lang="en-US" sz="2400" dirty="0"/>
              <a:t>: </a:t>
            </a: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‘</a:t>
            </a:r>
            <a:r>
              <a:rPr lang="en-US" sz="2400" dirty="0" err="1"/>
              <a:t>artefak</a:t>
            </a:r>
            <a:r>
              <a:rPr lang="en-US" sz="2400" dirty="0"/>
              <a:t>’ yang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bukti</a:t>
            </a:r>
            <a:r>
              <a:rPr lang="en-US" sz="2400" dirty="0"/>
              <a:t> </a:t>
            </a:r>
            <a:r>
              <a:rPr lang="en-US" sz="2400" dirty="0" err="1"/>
              <a:t>empiriknya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i="1" dirty="0"/>
              <a:t>official statistics,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sensus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survei</a:t>
            </a:r>
            <a:r>
              <a:rPr lang="en-US" sz="2400" dirty="0"/>
              <a:t> </a:t>
            </a:r>
            <a:r>
              <a:rPr lang="en-US" sz="2400" dirty="0" err="1"/>
              <a:t>resmi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.</a:t>
            </a:r>
            <a:endParaRPr lang="en-US" sz="2400" i="1" dirty="0"/>
          </a:p>
          <a:p>
            <a:r>
              <a:rPr lang="en-US" sz="2400" b="1" i="1" u="sng" dirty="0"/>
              <a:t>Selection explanation</a:t>
            </a:r>
            <a:r>
              <a:rPr lang="en-US" sz="2400" dirty="0"/>
              <a:t>: </a:t>
            </a:r>
            <a:r>
              <a:rPr lang="en-US" sz="2400" i="1" dirty="0"/>
              <a:t>long term illness </a:t>
            </a:r>
            <a:r>
              <a:rPr lang="en-US" sz="2400" dirty="0"/>
              <a:t>yang </a:t>
            </a:r>
            <a:r>
              <a:rPr lang="en-US" sz="2400" dirty="0" err="1"/>
              <a:t>dialami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di </a:t>
            </a:r>
            <a:r>
              <a:rPr lang="en-US" sz="2400" dirty="0" err="1"/>
              <a:t>usia</a:t>
            </a:r>
            <a:r>
              <a:rPr lang="en-US" sz="2400" dirty="0"/>
              <a:t> </a:t>
            </a:r>
            <a:r>
              <a:rPr lang="en-US" sz="2400" dirty="0" err="1"/>
              <a:t>dewasa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menghadang</a:t>
            </a:r>
            <a:r>
              <a:rPr lang="en-US" sz="2400" dirty="0"/>
              <a:t> </a:t>
            </a:r>
            <a:r>
              <a:rPr lang="en-US" sz="2400" dirty="0" err="1"/>
              <a:t>mobilitas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merenggangkan</a:t>
            </a:r>
            <a:r>
              <a:rPr lang="en-US" sz="2400" dirty="0"/>
              <a:t> </a:t>
            </a: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,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yang </a:t>
            </a:r>
            <a:r>
              <a:rPr lang="en-US" sz="2400" dirty="0" err="1"/>
              <a:t>diderita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dirty="0" err="1"/>
              <a:t>disabilitas</a:t>
            </a:r>
            <a:r>
              <a:rPr lang="en-US" sz="2400" dirty="0"/>
              <a:t>. </a:t>
            </a:r>
            <a:r>
              <a:rPr lang="en-US" sz="2400" dirty="0" err="1"/>
              <a:t>Artinya</a:t>
            </a:r>
            <a:r>
              <a:rPr lang="en-US" sz="2400" dirty="0"/>
              <a:t>, status </a:t>
            </a:r>
            <a:r>
              <a:rPr lang="en-US" sz="2400" dirty="0" err="1"/>
              <a:t>kesehatan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status </a:t>
            </a:r>
            <a:r>
              <a:rPr lang="en-US" sz="2400" dirty="0" err="1"/>
              <a:t>sosioekonomi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sebaliknya</a:t>
            </a:r>
            <a:r>
              <a:rPr lang="en-US" sz="2400" dirty="0"/>
              <a:t>. (</a:t>
            </a:r>
            <a:r>
              <a:rPr lang="en-US" sz="2400" dirty="0" err="1"/>
              <a:t>ingat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i="1" dirty="0"/>
              <a:t>the Global Burden of Disease</a:t>
            </a:r>
            <a:r>
              <a:rPr lang="en-US" sz="2400" dirty="0"/>
              <a:t>-</a:t>
            </a:r>
            <a:r>
              <a:rPr lang="en-US" sz="2400" dirty="0" err="1"/>
              <a:t>nya</a:t>
            </a:r>
            <a:r>
              <a:rPr lang="en-US" sz="2400" dirty="0"/>
              <a:t> IHME).</a:t>
            </a:r>
            <a:endParaRPr lang="en-US" sz="2400" i="1" dirty="0"/>
          </a:p>
          <a:p>
            <a:r>
              <a:rPr lang="en-US" sz="2400" b="1" i="1" u="sng" dirty="0"/>
              <a:t>Cultural/behavioral explanation</a:t>
            </a:r>
            <a:r>
              <a:rPr lang="en-US" sz="2400" dirty="0"/>
              <a:t>: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berisiko</a:t>
            </a:r>
            <a:r>
              <a:rPr lang="en-US" sz="2400" dirty="0"/>
              <a:t> (</a:t>
            </a:r>
            <a:r>
              <a:rPr lang="en-US" sz="2400" dirty="0" err="1"/>
              <a:t>merokok</a:t>
            </a:r>
            <a:r>
              <a:rPr lang="en-US" sz="2400" dirty="0"/>
              <a:t>, </a:t>
            </a:r>
            <a:r>
              <a:rPr lang="en-US" sz="2400" dirty="0" err="1"/>
              <a:t>minum</a:t>
            </a:r>
            <a:r>
              <a:rPr lang="en-US" sz="2400" dirty="0"/>
              <a:t> </a:t>
            </a:r>
            <a:r>
              <a:rPr lang="en-US" sz="2400" dirty="0" err="1"/>
              <a:t>minuman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r>
              <a:rPr lang="en-US" sz="2400" dirty="0"/>
              <a:t>)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kesenjangan</a:t>
            </a:r>
            <a:r>
              <a:rPr lang="en-US" sz="2400" dirty="0"/>
              <a:t> status </a:t>
            </a:r>
            <a:r>
              <a:rPr lang="en-US" sz="2400" dirty="0" err="1"/>
              <a:t>kesehatan</a:t>
            </a:r>
            <a:r>
              <a:rPr lang="en-US" sz="2400" dirty="0"/>
              <a:t>.</a:t>
            </a:r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928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Kesenjangan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180" y="1417638"/>
            <a:ext cx="5997677" cy="4525963"/>
          </a:xfrm>
        </p:spPr>
        <p:txBody>
          <a:bodyPr/>
          <a:lstStyle/>
          <a:p>
            <a:r>
              <a:rPr lang="en-US" sz="2400" b="1" i="1" dirty="0"/>
              <a:t>Materialist explanation</a:t>
            </a:r>
            <a:r>
              <a:rPr lang="en-US" sz="2400" dirty="0"/>
              <a:t>: </a:t>
            </a:r>
            <a:r>
              <a:rPr lang="en-US" sz="2400" dirty="0" err="1"/>
              <a:t>kesenjangan</a:t>
            </a:r>
            <a:r>
              <a:rPr lang="en-US" sz="2400" dirty="0"/>
              <a:t> status </a:t>
            </a:r>
            <a:r>
              <a:rPr lang="en-US" sz="2400" dirty="0" err="1"/>
              <a:t>sosioekonomi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i="1" dirty="0"/>
              <a:t>exposure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yang </a:t>
            </a:r>
            <a:r>
              <a:rPr lang="en-US" sz="2400" dirty="0" err="1"/>
              <a:t>dialami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. </a:t>
            </a:r>
            <a:r>
              <a:rPr lang="en-US" sz="2400" dirty="0" err="1"/>
              <a:t>Contohnya</a:t>
            </a:r>
            <a:r>
              <a:rPr lang="en-US" sz="2400" dirty="0"/>
              <a:t>: orang yang </a:t>
            </a:r>
            <a:r>
              <a:rPr lang="en-US" sz="2400" dirty="0" err="1"/>
              <a:t>berpendapatan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di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kumuh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paling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terpapar</a:t>
            </a:r>
            <a:r>
              <a:rPr lang="en-US" sz="2400" dirty="0"/>
              <a:t> </a:t>
            </a:r>
            <a:r>
              <a:rPr lang="en-US" sz="2400" dirty="0" err="1"/>
              <a:t>kuman</a:t>
            </a:r>
            <a:r>
              <a:rPr lang="en-US" sz="2400" dirty="0"/>
              <a:t> </a:t>
            </a:r>
            <a:r>
              <a:rPr lang="en-US" sz="2400" dirty="0" err="1"/>
              <a:t>Tuberkulosis</a:t>
            </a:r>
            <a:r>
              <a:rPr lang="en-US" sz="2400" dirty="0"/>
              <a:t>, </a:t>
            </a:r>
            <a:r>
              <a:rPr lang="en-US" sz="2400" dirty="0" err="1"/>
              <a:t>daripada</a:t>
            </a:r>
            <a:r>
              <a:rPr lang="en-US" sz="2400" dirty="0"/>
              <a:t> orang yang </a:t>
            </a:r>
            <a:r>
              <a:rPr lang="en-US" sz="2400" dirty="0" err="1"/>
              <a:t>berpendapatan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.</a:t>
            </a:r>
            <a:endParaRPr lang="en-US" sz="2400" i="1" dirty="0"/>
          </a:p>
        </p:txBody>
      </p:sp>
      <p:pic>
        <p:nvPicPr>
          <p:cNvPr id="2050" name="Picture 2" descr="http://www.greenberg-art.com/.Toons/.Toons,%20social/qqxsgMentallyIll.gif">
            <a:extLst>
              <a:ext uri="{FF2B5EF4-FFF2-40B4-BE49-F238E27FC236}">
                <a16:creationId xmlns:a16="http://schemas.microsoft.com/office/drawing/2014/main" id="{4D19DF8A-27AA-48EE-8F4D-0B65B7D7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3" y="1632155"/>
            <a:ext cx="5610990" cy="384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5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6361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Stratifikasi</a:t>
            </a:r>
            <a:r>
              <a:rPr lang="en-GB" b="1" dirty="0"/>
              <a:t> </a:t>
            </a:r>
            <a:r>
              <a:rPr lang="en-GB" b="1" dirty="0" err="1"/>
              <a:t>sosial</a:t>
            </a:r>
            <a:r>
              <a:rPr lang="en-GB" b="1" dirty="0"/>
              <a:t> – </a:t>
            </a:r>
            <a:r>
              <a:rPr lang="en-GB" b="1" dirty="0" err="1"/>
              <a:t>bagaimana</a:t>
            </a:r>
            <a:r>
              <a:rPr lang="en-GB" b="1" dirty="0"/>
              <a:t> </a:t>
            </a:r>
            <a:r>
              <a:rPr lang="en-GB" b="1" dirty="0" err="1"/>
              <a:t>mengukurnya</a:t>
            </a:r>
            <a:r>
              <a:rPr lang="en-GB" b="1" dirty="0"/>
              <a:t>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Prinsipnya</a:t>
            </a:r>
            <a:r>
              <a:rPr lang="en-US" sz="2400" dirty="0"/>
              <a:t>, </a:t>
            </a:r>
            <a:r>
              <a:rPr lang="en-US" sz="2400" dirty="0" err="1"/>
              <a:t>setiap</a:t>
            </a:r>
            <a:r>
              <a:rPr lang="en-US" sz="2400" dirty="0"/>
              <a:t> kultur </a:t>
            </a:r>
            <a:r>
              <a:rPr lang="en-US" sz="2400" dirty="0" err="1"/>
              <a:t>punya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yang </a:t>
            </a:r>
            <a:r>
              <a:rPr lang="en-US" sz="2400" dirty="0" err="1"/>
              <a:t>ekstensif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mengoperasionalisasi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tujuh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di </a:t>
            </a:r>
            <a:r>
              <a:rPr lang="en-US" sz="2400" dirty="0" err="1"/>
              <a:t>Inggris</a:t>
            </a:r>
            <a:r>
              <a:rPr lang="en-US" sz="2400" dirty="0"/>
              <a:t> Raya (Savage, et al. 2013):</a:t>
            </a:r>
          </a:p>
          <a:p>
            <a:pPr lvl="1"/>
            <a:r>
              <a:rPr lang="en-US" sz="2000" b="1" i="1" dirty="0"/>
              <a:t>Elite</a:t>
            </a:r>
            <a:r>
              <a:rPr lang="en-US" sz="2000" dirty="0"/>
              <a:t>: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terkaya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i="1" dirty="0"/>
              <a:t>privilege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.</a:t>
            </a:r>
            <a:endParaRPr lang="en-US" sz="2000" i="1" dirty="0"/>
          </a:p>
          <a:p>
            <a:pPr lvl="1"/>
            <a:r>
              <a:rPr lang="en-US" sz="2000" b="1" i="1" dirty="0"/>
              <a:t>Established middle class</a:t>
            </a:r>
            <a:r>
              <a:rPr lang="en-US" sz="2000" dirty="0"/>
              <a:t>: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terkaya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i="1" dirty="0"/>
              <a:t>elite</a:t>
            </a:r>
            <a:r>
              <a:rPr lang="en-US" sz="2000" dirty="0"/>
              <a:t>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i="1" dirty="0"/>
              <a:t>privilege </a:t>
            </a:r>
            <a:r>
              <a:rPr lang="en-US" sz="2000" dirty="0" err="1"/>
              <a:t>kulturalnya</a:t>
            </a:r>
            <a:r>
              <a:rPr lang="en-US" sz="2000" dirty="0"/>
              <a:t>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i="1" dirty="0"/>
              <a:t>elite.</a:t>
            </a:r>
          </a:p>
          <a:p>
            <a:pPr lvl="1"/>
            <a:r>
              <a:rPr lang="en-US" sz="2000" b="1" i="1" dirty="0"/>
              <a:t>Technical middle class</a:t>
            </a:r>
            <a:r>
              <a:rPr lang="en-US" sz="2000" dirty="0"/>
              <a:t>: </a:t>
            </a:r>
            <a:r>
              <a:rPr lang="en-US" sz="2000" i="1" dirty="0"/>
              <a:t>resourceful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lemah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i="1" dirty="0"/>
              <a:t>privilege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,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terisolasi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kecenderungan</a:t>
            </a:r>
            <a:r>
              <a:rPr lang="en-US" sz="2000" dirty="0"/>
              <a:t> </a:t>
            </a:r>
            <a:r>
              <a:rPr lang="en-US" sz="2000" i="1" dirty="0"/>
              <a:t>cultural apathy</a:t>
            </a:r>
            <a:r>
              <a:rPr lang="en-US" sz="2000" dirty="0"/>
              <a:t>.</a:t>
            </a:r>
            <a:endParaRPr lang="en-US" sz="2000" i="1" dirty="0"/>
          </a:p>
          <a:p>
            <a:pPr lvl="1"/>
            <a:r>
              <a:rPr lang="en-US" sz="2000" b="1" i="1" dirty="0"/>
              <a:t>New affluent workers</a:t>
            </a:r>
            <a:r>
              <a:rPr lang="en-US" sz="2000" dirty="0"/>
              <a:t>: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yang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muda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</a:t>
            </a:r>
            <a:r>
              <a:rPr lang="en-US" sz="2000" dirty="0" err="1"/>
              <a:t>mengeksplorasi</a:t>
            </a:r>
            <a:r>
              <a:rPr lang="en-US" sz="2000" dirty="0"/>
              <a:t> </a:t>
            </a:r>
            <a:r>
              <a:rPr lang="en-US" sz="2000" dirty="0" err="1"/>
              <a:t>dominasi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kultural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menengah</a:t>
            </a:r>
            <a:r>
              <a:rPr lang="en-US" sz="2000" dirty="0"/>
              <a:t>.</a:t>
            </a:r>
            <a:endParaRPr lang="en-US" sz="2000" i="1" dirty="0"/>
          </a:p>
          <a:p>
            <a:pPr lvl="1"/>
            <a:r>
              <a:rPr lang="en-US" sz="2000" b="1" i="1" dirty="0"/>
              <a:t>Traditional working class</a:t>
            </a:r>
            <a:r>
              <a:rPr lang="en-US" sz="2000" dirty="0"/>
              <a:t>: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privilege </a:t>
            </a:r>
            <a:r>
              <a:rPr lang="en-US" sz="2000" dirty="0" err="1"/>
              <a:t>sosial</a:t>
            </a:r>
            <a:r>
              <a:rPr lang="en-US" sz="2000" dirty="0"/>
              <a:t>, </a:t>
            </a:r>
            <a:r>
              <a:rPr lang="en-US" sz="2000" dirty="0" err="1"/>
              <a:t>kultural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orang-orang </a:t>
            </a:r>
            <a:r>
              <a:rPr lang="en-US" sz="2000" dirty="0" err="1"/>
              <a:t>tua</a:t>
            </a:r>
            <a:r>
              <a:rPr lang="en-US" sz="2000" dirty="0"/>
              <a:t> (60an)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properti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yang mahal.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14086383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1761</TotalTime>
  <Words>1376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psiunair_blue</vt:lpstr>
      <vt:lpstr>Kelas Sosial, Kemiskinan dan Kesehatan Mental</vt:lpstr>
      <vt:lpstr>Pengantar</vt:lpstr>
      <vt:lpstr>Life course perspective</vt:lpstr>
      <vt:lpstr>…cont’d</vt:lpstr>
      <vt:lpstr>The causal chain</vt:lpstr>
      <vt:lpstr>…and the chain continues</vt:lpstr>
      <vt:lpstr>Kesenjangan dan kesehatan (1)</vt:lpstr>
      <vt:lpstr>Kesenjangan dan kesehatan (2)</vt:lpstr>
      <vt:lpstr>Stratifikasi sosial – bagaimana mengukurnya? (1)</vt:lpstr>
      <vt:lpstr>Stratifikasi sosial – bagaimana mengukurnya? (2)</vt:lpstr>
      <vt:lpstr>Kemiskinan dan gangguan mental (1)</vt:lpstr>
      <vt:lpstr>Kemiskinan dan gangguan mental (2)</vt:lpstr>
      <vt:lpstr>Kemiskinan dan gangguan mental (2)</vt:lpstr>
      <vt:lpstr>PowerPoint Presentation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53</cp:revision>
  <dcterms:created xsi:type="dcterms:W3CDTF">2014-08-18T09:13:02Z</dcterms:created>
  <dcterms:modified xsi:type="dcterms:W3CDTF">2018-03-11T15:13:28Z</dcterms:modified>
</cp:coreProperties>
</file>