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1" r:id="rId5"/>
    <p:sldId id="273" r:id="rId6"/>
    <p:sldId id="270" r:id="rId7"/>
    <p:sldId id="274" r:id="rId8"/>
    <p:sldId id="272" r:id="rId9"/>
    <p:sldId id="277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WVE8Hoc7f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F4D9aEW6f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580" y="590842"/>
            <a:ext cx="6789742" cy="1405892"/>
          </a:xfrm>
        </p:spPr>
        <p:txBody>
          <a:bodyPr/>
          <a:lstStyle/>
          <a:p>
            <a:r>
              <a:rPr lang="en-GB" b="1" i="1" dirty="0"/>
              <a:t>Human Capital</a:t>
            </a:r>
            <a:r>
              <a:rPr lang="en-GB" b="1" dirty="0"/>
              <a:t> &amp; </a:t>
            </a:r>
            <a:r>
              <a:rPr lang="en-GB" b="1" dirty="0" err="1"/>
              <a:t>Kesehatan</a:t>
            </a:r>
            <a:r>
              <a:rPr lang="en-GB" b="1" dirty="0"/>
              <a:t> Mental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12580" y="2743072"/>
            <a:ext cx="6789742" cy="70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3600" b="1" dirty="0" err="1"/>
              <a:t>Kesehatan</a:t>
            </a:r>
            <a:r>
              <a:rPr lang="en-GB" sz="3600" b="1" dirty="0"/>
              <a:t> Mental </a:t>
            </a:r>
            <a:r>
              <a:rPr lang="en-GB" sz="3600" b="1" dirty="0" err="1"/>
              <a:t>Komunitas</a:t>
            </a:r>
            <a:endParaRPr lang="en-GB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12580" y="4895302"/>
            <a:ext cx="6789742" cy="14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/>
              <a:t>Rizqy Amelia Zein</a:t>
            </a:r>
          </a:p>
          <a:p>
            <a:r>
              <a:rPr lang="en-US" sz="2400" b="1"/>
              <a:t>Departemen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Kepribadian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Sosial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469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800" y="1020473"/>
            <a:ext cx="568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“…</a:t>
            </a:r>
            <a:r>
              <a:rPr lang="en-US" sz="2800" i="1" dirty="0"/>
              <a:t>I used to think that I was poor. Then they told me that I wasn’t poor, I was needy. Then they told me it was self-defeating to think of myself as needy. I was deprived. Then they told me deprived was a bad image. I was underprivileged. Then they told me under-privileged was over used. I was disadvantaged. I still don’t have a cent but I have a great vocabulary</a:t>
            </a:r>
            <a:r>
              <a:rPr lang="en-US" sz="2800" dirty="0"/>
              <a:t>..” (Feiffer, cited in Pilger 1989: 313)</a:t>
            </a:r>
            <a:endParaRPr lang="en-US" sz="2000" dirty="0"/>
          </a:p>
        </p:txBody>
      </p:sp>
      <p:pic>
        <p:nvPicPr>
          <p:cNvPr id="2050" name="Picture 2" descr="https://i.pinimg.com/564x/af/bc/1e/afbc1e9f67a2ee6fddbe047f20706e9e.jpg">
            <a:extLst>
              <a:ext uri="{FF2B5EF4-FFF2-40B4-BE49-F238E27FC236}">
                <a16:creationId xmlns:a16="http://schemas.microsoft.com/office/drawing/2014/main" id="{60A01096-44BA-4E71-B1EB-608D709F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93618"/>
            <a:ext cx="5070763" cy="507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16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Pasar</a:t>
            </a:r>
            <a:r>
              <a:rPr lang="en-GB" b="1" dirty="0"/>
              <a:t> </a:t>
            </a:r>
            <a:r>
              <a:rPr lang="en-GB" b="1" dirty="0" err="1"/>
              <a:t>tenaga</a:t>
            </a:r>
            <a:r>
              <a:rPr lang="en-GB" b="1" dirty="0"/>
              <a:t> </a:t>
            </a:r>
            <a:r>
              <a:rPr lang="en-GB" b="1" dirty="0" err="1"/>
              <a:t>kerja</a:t>
            </a:r>
            <a:r>
              <a:rPr lang="en-GB" b="1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Ada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studi</a:t>
            </a:r>
            <a:r>
              <a:rPr lang="en-US" sz="2400" dirty="0"/>
              <a:t> yang </a:t>
            </a:r>
            <a:r>
              <a:rPr lang="en-US" sz="2400" dirty="0" err="1"/>
              <a:t>menyebutkan</a:t>
            </a:r>
            <a:r>
              <a:rPr lang="en-US" sz="2400" dirty="0"/>
              <a:t> </a:t>
            </a:r>
            <a:r>
              <a:rPr lang="en-US" sz="2400" dirty="0" err="1"/>
              <a:t>dampak</a:t>
            </a:r>
            <a:r>
              <a:rPr lang="en-US" sz="2400" dirty="0"/>
              <a:t> </a:t>
            </a:r>
            <a:r>
              <a:rPr lang="en-US" sz="2400" dirty="0" err="1"/>
              <a:t>negatif</a:t>
            </a:r>
            <a:r>
              <a:rPr lang="en-US" sz="2400" dirty="0"/>
              <a:t> </a:t>
            </a:r>
            <a:r>
              <a:rPr lang="en-US" sz="2400" i="1" dirty="0"/>
              <a:t>unemployment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mental.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yang </a:t>
            </a:r>
            <a:r>
              <a:rPr lang="en-US" sz="2400" dirty="0" err="1"/>
              <a:t>menganggur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keluarganya</a:t>
            </a:r>
            <a:r>
              <a:rPr lang="en-US" sz="2400" dirty="0"/>
              <a:t> (</a:t>
            </a:r>
            <a:r>
              <a:rPr lang="en-US" sz="2400" dirty="0" err="1"/>
              <a:t>Kasl</a:t>
            </a:r>
            <a:r>
              <a:rPr lang="en-US" sz="2400" dirty="0"/>
              <a:t>, et al. 1998).</a:t>
            </a:r>
          </a:p>
          <a:p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begitu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vs </a:t>
            </a:r>
            <a:r>
              <a:rPr lang="en-US" sz="2400" dirty="0" err="1"/>
              <a:t>menganggur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efek</a:t>
            </a:r>
            <a:r>
              <a:rPr lang="en-US" sz="2400" dirty="0"/>
              <a:t> yang </a:t>
            </a:r>
            <a:r>
              <a:rPr lang="en-US" sz="2400" dirty="0" err="1"/>
              <a:t>berlawanan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</a:t>
            </a:r>
            <a:r>
              <a:rPr lang="en-US" sz="2400" dirty="0" err="1"/>
              <a:t>individu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orang yang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sejahtera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stressor yang </a:t>
            </a:r>
            <a:r>
              <a:rPr lang="en-US" sz="2000" dirty="0" err="1"/>
              <a:t>berdampak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kesejahteraan</a:t>
            </a:r>
            <a:r>
              <a:rPr lang="en-US" sz="2000" dirty="0"/>
              <a:t> </a:t>
            </a:r>
            <a:r>
              <a:rPr lang="en-US" sz="2000" dirty="0" err="1"/>
              <a:t>psikologis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0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473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Pasar</a:t>
            </a:r>
            <a:r>
              <a:rPr lang="en-GB" b="1" dirty="0"/>
              <a:t> </a:t>
            </a:r>
            <a:r>
              <a:rPr lang="en-GB" b="1" dirty="0" err="1"/>
              <a:t>tenaga</a:t>
            </a:r>
            <a:r>
              <a:rPr lang="en-GB" b="1" dirty="0"/>
              <a:t> </a:t>
            </a:r>
            <a:r>
              <a:rPr lang="en-GB" b="1" dirty="0" err="1"/>
              <a:t>kerja</a:t>
            </a:r>
            <a:r>
              <a:rPr lang="en-GB" b="1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r>
              <a:rPr lang="en-US" sz="2400" dirty="0" err="1"/>
              <a:t>Kesehatan</a:t>
            </a:r>
            <a:r>
              <a:rPr lang="en-US" sz="2400" dirty="0"/>
              <a:t> mental yang optimal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dikaitkan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yang </a:t>
            </a:r>
            <a:r>
              <a:rPr lang="en-US" sz="2400" b="1" i="1" dirty="0"/>
              <a:t>secure</a:t>
            </a:r>
            <a:r>
              <a:rPr lang="en-US" sz="2400" i="1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i="1" dirty="0"/>
              <a:t>well-paid</a:t>
            </a:r>
            <a:r>
              <a:rPr lang="en-US" sz="2400" i="1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pekerja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b="1" dirty="0" err="1"/>
              <a:t>kontrol</a:t>
            </a:r>
            <a:r>
              <a:rPr lang="en-US" sz="2400" b="1" dirty="0"/>
              <a:t> </a:t>
            </a:r>
            <a:r>
              <a:rPr lang="en-US" sz="2400" b="1" dirty="0" err="1"/>
              <a:t>penuh</a:t>
            </a:r>
            <a:r>
              <a:rPr lang="en-US" sz="2400" b="1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tugas-tugasnya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Meskipun</a:t>
            </a:r>
            <a:r>
              <a:rPr lang="en-US" sz="2000" dirty="0"/>
              <a:t> orang yang </a:t>
            </a:r>
            <a:r>
              <a:rPr lang="en-US" sz="2000" dirty="0" err="1"/>
              <a:t>menganggur</a:t>
            </a:r>
            <a:r>
              <a:rPr lang="en-US" sz="2000" dirty="0"/>
              <a:t> </a:t>
            </a:r>
            <a:r>
              <a:rPr lang="en-US" sz="2000" dirty="0" err="1"/>
              <a:t>berisiko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mental, orang yang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b="1" dirty="0" err="1"/>
              <a:t>kondisi</a:t>
            </a:r>
            <a:r>
              <a:rPr lang="en-US" sz="2000" b="1" dirty="0"/>
              <a:t> </a:t>
            </a:r>
            <a:r>
              <a:rPr lang="en-US" sz="2000" b="1" dirty="0" err="1"/>
              <a:t>gaji</a:t>
            </a:r>
            <a:r>
              <a:rPr lang="en-US" sz="2000" b="1" dirty="0"/>
              <a:t> yang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memuaskan</a:t>
            </a:r>
            <a:r>
              <a:rPr lang="en-US" sz="2000" dirty="0"/>
              <a:t>,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i="1" dirty="0"/>
              <a:t>secure </a:t>
            </a:r>
            <a:r>
              <a:rPr lang="en-US" sz="2000" dirty="0"/>
              <a:t>(status yang </a:t>
            </a:r>
            <a:r>
              <a:rPr lang="en-US" sz="2000" dirty="0" err="1"/>
              <a:t>tdk</a:t>
            </a:r>
            <a:r>
              <a:rPr lang="en-US" sz="2000" dirty="0"/>
              <a:t> </a:t>
            </a:r>
            <a:r>
              <a:rPr lang="en-US" sz="2000" dirty="0" err="1"/>
              <a:t>jelas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pegawai</a:t>
            </a:r>
            <a:r>
              <a:rPr lang="en-US" sz="2000" dirty="0"/>
              <a:t> </a:t>
            </a:r>
            <a:r>
              <a:rPr lang="en-US" sz="2000" dirty="0" err="1"/>
              <a:t>kontrak</a:t>
            </a:r>
            <a:r>
              <a:rPr lang="en-US" sz="2000" dirty="0"/>
              <a:t>),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b="1" dirty="0" err="1"/>
              <a:t>kontrol</a:t>
            </a:r>
            <a:r>
              <a:rPr lang="en-US" sz="2000" b="1" dirty="0"/>
              <a:t> yang </a:t>
            </a:r>
            <a:r>
              <a:rPr lang="en-US" sz="2000" b="1" dirty="0" err="1"/>
              <a:t>rendah</a:t>
            </a:r>
            <a:r>
              <a:rPr lang="en-US" sz="2000" b="1" dirty="0"/>
              <a:t> </a:t>
            </a:r>
            <a:r>
              <a:rPr lang="en-US" sz="2000" b="1" dirty="0" err="1"/>
              <a:t>atas</a:t>
            </a:r>
            <a:r>
              <a:rPr lang="en-US" sz="2000" b="1" dirty="0"/>
              <a:t> </a:t>
            </a:r>
            <a:r>
              <a:rPr lang="en-US" sz="2000" b="1" dirty="0" err="1"/>
              <a:t>pekerjaan</a:t>
            </a:r>
            <a:r>
              <a:rPr lang="en-US" sz="2000" b="1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buruk</a:t>
            </a:r>
            <a:r>
              <a:rPr lang="en-US" sz="2000" dirty="0"/>
              <a:t> (Dooley, et al. 2000).</a:t>
            </a:r>
          </a:p>
          <a:p>
            <a:pPr lvl="1"/>
            <a:r>
              <a:rPr lang="en-US" sz="2000" dirty="0"/>
              <a:t>Kesimpulan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diperkuat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temuan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i="1" dirty="0"/>
              <a:t>longitudinal </a:t>
            </a:r>
            <a:r>
              <a:rPr lang="en-US" sz="2000" dirty="0"/>
              <a:t>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Kasl</a:t>
            </a:r>
            <a:r>
              <a:rPr lang="en-US" sz="2000" dirty="0"/>
              <a:t>, et al. (1998) yang </a:t>
            </a:r>
            <a:r>
              <a:rPr lang="en-US" sz="2000" dirty="0" err="1"/>
              <a:t>menginvestigasi</a:t>
            </a:r>
            <a:r>
              <a:rPr lang="en-US" sz="2000" dirty="0"/>
              <a:t> </a:t>
            </a:r>
            <a:r>
              <a:rPr lang="en-US" sz="2000" dirty="0" err="1"/>
              <a:t>kaitan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status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mental.</a:t>
            </a:r>
          </a:p>
          <a:p>
            <a:r>
              <a:rPr lang="en-US" sz="2400" dirty="0"/>
              <a:t>Orang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diskriminasi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pekerjaannya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Penderita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 yang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kehilangan</a:t>
            </a:r>
            <a:r>
              <a:rPr lang="en-US" sz="2000" dirty="0"/>
              <a:t> </a:t>
            </a:r>
            <a:r>
              <a:rPr lang="en-US" sz="2000" dirty="0" err="1"/>
              <a:t>pekerjaannya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yang </a:t>
            </a:r>
            <a:r>
              <a:rPr lang="en-US" sz="2000" dirty="0" err="1"/>
              <a:t>baru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Hanya</a:t>
            </a:r>
            <a:r>
              <a:rPr lang="en-US" sz="2000" dirty="0"/>
              <a:t> 1 </a:t>
            </a:r>
            <a:r>
              <a:rPr lang="en-US" sz="2000" dirty="0" err="1"/>
              <a:t>dari</a:t>
            </a:r>
            <a:r>
              <a:rPr lang="en-US" sz="2000" dirty="0"/>
              <a:t> 4 </a:t>
            </a:r>
            <a:r>
              <a:rPr lang="en-US" sz="2000" dirty="0" err="1"/>
              <a:t>penderita</a:t>
            </a:r>
            <a:r>
              <a:rPr lang="en-US" sz="2000" dirty="0"/>
              <a:t> </a:t>
            </a:r>
            <a:r>
              <a:rPr lang="en-US" sz="2000" dirty="0" err="1"/>
              <a:t>psikotik</a:t>
            </a:r>
            <a:r>
              <a:rPr lang="en-US" sz="2000" dirty="0"/>
              <a:t> (yang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melewati</a:t>
            </a:r>
            <a:r>
              <a:rPr lang="en-US" sz="2000" dirty="0"/>
              <a:t> </a:t>
            </a:r>
            <a:r>
              <a:rPr lang="en-US" sz="2000" dirty="0" err="1"/>
              <a:t>fase</a:t>
            </a:r>
            <a:r>
              <a:rPr lang="en-US" sz="2000" dirty="0"/>
              <a:t> </a:t>
            </a:r>
            <a:r>
              <a:rPr lang="en-US" sz="2000" dirty="0" err="1"/>
              <a:t>akutnya</a:t>
            </a:r>
            <a:r>
              <a:rPr lang="en-US" sz="2000" dirty="0"/>
              <a:t>)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ODGJ </a:t>
            </a:r>
            <a:r>
              <a:rPr lang="en-US" sz="2000" dirty="0" err="1"/>
              <a:t>tiga</a:t>
            </a:r>
            <a:r>
              <a:rPr lang="en-US" sz="2000" dirty="0"/>
              <a:t> kali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pengangguran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penyandang</a:t>
            </a:r>
            <a:r>
              <a:rPr lang="en-US" sz="2000" dirty="0"/>
              <a:t> </a:t>
            </a:r>
            <a:r>
              <a:rPr lang="en-US" sz="2000" dirty="0" err="1"/>
              <a:t>cacat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700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Pasar</a:t>
            </a:r>
            <a:r>
              <a:rPr lang="en-GB" b="1" dirty="0"/>
              <a:t> </a:t>
            </a:r>
            <a:r>
              <a:rPr lang="en-GB" b="1" dirty="0" err="1"/>
              <a:t>tenaga</a:t>
            </a:r>
            <a:r>
              <a:rPr lang="en-GB" b="1" dirty="0"/>
              <a:t> </a:t>
            </a:r>
            <a:r>
              <a:rPr lang="en-GB" b="1" dirty="0" err="1"/>
              <a:t>kerja</a:t>
            </a:r>
            <a:r>
              <a:rPr lang="en-GB" b="1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Ada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perdebatan</a:t>
            </a:r>
            <a:r>
              <a:rPr lang="en-US" sz="2400" dirty="0"/>
              <a:t> </a:t>
            </a:r>
            <a:r>
              <a:rPr lang="en-US" sz="2400" dirty="0" err="1"/>
              <a:t>kebijakan</a:t>
            </a:r>
            <a:r>
              <a:rPr lang="en-US" sz="2400" dirty="0"/>
              <a:t> yang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relevansi</a:t>
            </a:r>
            <a:r>
              <a:rPr lang="en-US" sz="2400" dirty="0"/>
              <a:t> </a:t>
            </a:r>
            <a:r>
              <a:rPr lang="en-US" sz="2400" dirty="0" err="1"/>
              <a:t>isu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pasar</a:t>
            </a:r>
            <a:r>
              <a:rPr lang="en-US" sz="2400" dirty="0"/>
              <a:t> </a:t>
            </a:r>
            <a:r>
              <a:rPr lang="en-US" sz="2400" dirty="0" err="1"/>
              <a:t>tenaga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.</a:t>
            </a:r>
          </a:p>
          <a:p>
            <a:pPr lvl="1"/>
            <a:r>
              <a:rPr lang="en-US" sz="2000" i="1" dirty="0"/>
              <a:t>Mental health expert</a:t>
            </a:r>
            <a:r>
              <a:rPr lang="en-US" sz="2000" dirty="0"/>
              <a:t> </a:t>
            </a:r>
            <a:r>
              <a:rPr lang="en-US" sz="2000" dirty="0" err="1"/>
              <a:t>menekankan</a:t>
            </a:r>
            <a:r>
              <a:rPr lang="en-US" sz="2000" dirty="0"/>
              <a:t> </a:t>
            </a:r>
            <a:r>
              <a:rPr lang="en-US" sz="2000" b="1" dirty="0" err="1"/>
              <a:t>pentingnya</a:t>
            </a:r>
            <a:r>
              <a:rPr lang="en-US" sz="2000" b="1" dirty="0"/>
              <a:t> </a:t>
            </a:r>
            <a:r>
              <a:rPr lang="en-US" sz="2000" b="1" dirty="0" err="1"/>
              <a:t>akses</a:t>
            </a:r>
            <a:r>
              <a:rPr lang="en-US" sz="2000" b="1" dirty="0"/>
              <a:t> </a:t>
            </a:r>
            <a:r>
              <a:rPr lang="en-US" sz="2000" b="1" dirty="0" err="1"/>
              <a:t>ke</a:t>
            </a:r>
            <a:r>
              <a:rPr lang="en-US" sz="2000" b="1" dirty="0"/>
              <a:t> </a:t>
            </a:r>
            <a:r>
              <a:rPr lang="en-US" sz="2000" b="1" dirty="0" err="1"/>
              <a:t>pelayanan</a:t>
            </a:r>
            <a:r>
              <a:rPr lang="en-US" sz="2000" b="1" dirty="0"/>
              <a:t> </a:t>
            </a:r>
            <a:r>
              <a:rPr lang="en-US" sz="2000" b="1" dirty="0" err="1"/>
              <a:t>kesehatan</a:t>
            </a:r>
            <a:r>
              <a:rPr lang="en-US" sz="2000" b="1" dirty="0"/>
              <a:t> </a:t>
            </a:r>
            <a:r>
              <a:rPr lang="en-US" sz="2000" dirty="0"/>
              <a:t>mental agar </a:t>
            </a:r>
            <a:r>
              <a:rPr lang="en-US" sz="2000" dirty="0" err="1"/>
              <a:t>mengurangi</a:t>
            </a:r>
            <a:r>
              <a:rPr lang="en-US" sz="2000" dirty="0"/>
              <a:t> </a:t>
            </a:r>
            <a:r>
              <a:rPr lang="en-US" sz="2000" dirty="0" err="1"/>
              <a:t>dampak</a:t>
            </a:r>
            <a:r>
              <a:rPr lang="en-US" sz="2000" dirty="0"/>
              <a:t> </a:t>
            </a:r>
            <a:r>
              <a:rPr lang="en-US" sz="2000" dirty="0" err="1"/>
              <a:t>buruk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produktivitas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survei</a:t>
            </a:r>
            <a:r>
              <a:rPr lang="en-US" sz="2000" dirty="0"/>
              <a:t> di USA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temuan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kerugian</a:t>
            </a:r>
            <a:r>
              <a:rPr lang="en-US" sz="2000" dirty="0"/>
              <a:t> </a:t>
            </a:r>
            <a:r>
              <a:rPr lang="en-US" sz="2000" dirty="0" err="1"/>
              <a:t>finansial</a:t>
            </a:r>
            <a:r>
              <a:rPr lang="en-US" sz="2000" dirty="0"/>
              <a:t> </a:t>
            </a:r>
            <a:r>
              <a:rPr lang="en-US" sz="2000" dirty="0" err="1"/>
              <a:t>setara</a:t>
            </a:r>
            <a:r>
              <a:rPr lang="en-US" sz="2000" dirty="0"/>
              <a:t> US$36 </a:t>
            </a:r>
            <a:r>
              <a:rPr lang="en-US" sz="2000" dirty="0" err="1"/>
              <a:t>juta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tahunnya</a:t>
            </a:r>
            <a:r>
              <a:rPr lang="en-US" sz="2000" dirty="0"/>
              <a:t>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i="1" dirty="0"/>
              <a:t>major depressive disorder</a:t>
            </a:r>
            <a:r>
              <a:rPr lang="en-US" sz="2000" dirty="0"/>
              <a:t> (MDD) yang </a:t>
            </a:r>
            <a:r>
              <a:rPr lang="en-US" sz="2000" dirty="0" err="1"/>
              <a:t>dialami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para </a:t>
            </a:r>
            <a:r>
              <a:rPr lang="en-US" sz="2000" dirty="0" err="1"/>
              <a:t>pekerja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World Mental Health Survey (2001-2003) yang </a:t>
            </a:r>
            <a:r>
              <a:rPr lang="en-US" sz="2000" dirty="0" err="1"/>
              <a:t>dilakukan</a:t>
            </a:r>
            <a:r>
              <a:rPr lang="en-US" sz="2000" dirty="0"/>
              <a:t> di 14 </a:t>
            </a:r>
            <a:r>
              <a:rPr lang="en-US" sz="2000" dirty="0" err="1"/>
              <a:t>negara</a:t>
            </a:r>
            <a:r>
              <a:rPr lang="en-US" sz="2000" dirty="0"/>
              <a:t> </a:t>
            </a:r>
            <a:r>
              <a:rPr lang="en-US" sz="2000" dirty="0" err="1"/>
              <a:t>menegaskan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rata-rata </a:t>
            </a:r>
            <a:r>
              <a:rPr lang="en-US" sz="2000" dirty="0" err="1"/>
              <a:t>kerugian</a:t>
            </a:r>
            <a:r>
              <a:rPr lang="en-US" sz="2000" dirty="0"/>
              <a:t> </a:t>
            </a:r>
            <a:r>
              <a:rPr lang="en-US" sz="2000" dirty="0" err="1"/>
              <a:t>produktivitas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22 jam/</a:t>
            </a:r>
            <a:r>
              <a:rPr lang="en-US" sz="2000" dirty="0" err="1"/>
              <a:t>pekerja</a:t>
            </a:r>
            <a:r>
              <a:rPr lang="en-US" sz="2000" dirty="0"/>
              <a:t>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i="1" dirty="0"/>
              <a:t>Attention Deficit Disorder </a:t>
            </a:r>
            <a:r>
              <a:rPr lang="en-US" sz="2000" dirty="0"/>
              <a:t>(ADD).</a:t>
            </a:r>
          </a:p>
          <a:p>
            <a:r>
              <a:rPr lang="en-US" dirty="0">
                <a:hlinkClick r:id="rId3"/>
              </a:rPr>
              <a:t>Mental Health and Employment</a:t>
            </a:r>
            <a:endParaRPr lang="en-US" dirty="0"/>
          </a:p>
          <a:p>
            <a:r>
              <a:rPr lang="en-US" dirty="0">
                <a:hlinkClick r:id="rId4"/>
              </a:rPr>
              <a:t>Time to act on mental health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18" y="494146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Kondisi</a:t>
            </a:r>
            <a:r>
              <a:rPr lang="en-GB" b="1" dirty="0"/>
              <a:t> </a:t>
            </a:r>
            <a:r>
              <a:rPr lang="en-GB" b="1" dirty="0" err="1"/>
              <a:t>hunian</a:t>
            </a:r>
            <a:r>
              <a:rPr lang="en-GB" b="1" i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mental (1)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8436" y="1454584"/>
            <a:ext cx="5273963" cy="4525963"/>
          </a:xfrm>
        </p:spPr>
        <p:txBody>
          <a:bodyPr/>
          <a:lstStyle/>
          <a:p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hunian</a:t>
            </a:r>
            <a:r>
              <a:rPr lang="en-US" sz="2400" dirty="0"/>
              <a:t> yang </a:t>
            </a:r>
            <a:r>
              <a:rPr lang="en-US" sz="2400" dirty="0" err="1"/>
              <a:t>buruk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stress </a:t>
            </a:r>
            <a:r>
              <a:rPr lang="en-US" sz="2400" dirty="0" err="1"/>
              <a:t>lingkungan</a:t>
            </a:r>
            <a:r>
              <a:rPr lang="en-US" sz="2400" dirty="0"/>
              <a:t> yang </a:t>
            </a:r>
            <a:r>
              <a:rPr lang="en-US" sz="2400" dirty="0" err="1"/>
              <a:t>memicu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mental.</a:t>
            </a:r>
          </a:p>
          <a:p>
            <a:r>
              <a:rPr lang="en-US" sz="2400" dirty="0"/>
              <a:t>Orang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 </a:t>
            </a:r>
            <a:r>
              <a:rPr lang="en-US" sz="2400" dirty="0" err="1"/>
              <a:t>berat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menggelandang</a:t>
            </a:r>
            <a:r>
              <a:rPr lang="en-US" sz="2400" dirty="0"/>
              <a:t>. </a:t>
            </a:r>
            <a:r>
              <a:rPr lang="en-US" sz="2400" dirty="0" err="1"/>
              <a:t>Sementara</a:t>
            </a:r>
            <a:r>
              <a:rPr lang="en-US" sz="2400" dirty="0"/>
              <a:t> </a:t>
            </a:r>
            <a:r>
              <a:rPr lang="en-US" sz="2400" dirty="0" err="1"/>
              <a:t>gelandangan</a:t>
            </a:r>
            <a:r>
              <a:rPr lang="en-US" sz="2400" dirty="0"/>
              <a:t> juga </a:t>
            </a:r>
            <a:r>
              <a:rPr lang="en-US" sz="2400" dirty="0" err="1"/>
              <a:t>rentan</a:t>
            </a:r>
            <a:r>
              <a:rPr lang="en-US" sz="2400" dirty="0"/>
              <a:t>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i="1" dirty="0"/>
              <a:t>reactive depression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penyalahgunaan</a:t>
            </a:r>
            <a:r>
              <a:rPr lang="en-US" sz="2400" dirty="0"/>
              <a:t> </a:t>
            </a:r>
            <a:r>
              <a:rPr lang="en-US" sz="2400" dirty="0" err="1"/>
              <a:t>zat</a:t>
            </a:r>
            <a:r>
              <a:rPr lang="en-US" sz="2400" dirty="0"/>
              <a:t> (Gory, et al. 1990).</a:t>
            </a:r>
          </a:p>
        </p:txBody>
      </p:sp>
      <p:pic>
        <p:nvPicPr>
          <p:cNvPr id="1028" name="Picture 4" descr="https://rehsos.kemsos.go.id/uploads/image/Yudha/razia%202.jpg">
            <a:extLst>
              <a:ext uri="{FF2B5EF4-FFF2-40B4-BE49-F238E27FC236}">
                <a16:creationId xmlns:a16="http://schemas.microsoft.com/office/drawing/2014/main" id="{B31F8C77-77B5-461D-889F-875B9C790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454584"/>
            <a:ext cx="53816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4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Kondisi</a:t>
            </a:r>
            <a:r>
              <a:rPr lang="en-GB" b="1" dirty="0"/>
              <a:t> </a:t>
            </a:r>
            <a:r>
              <a:rPr lang="en-GB" b="1" dirty="0" err="1"/>
              <a:t>hunian</a:t>
            </a:r>
            <a:r>
              <a:rPr lang="en-GB" b="1" i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mental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Gelandangan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penyalahgunaan</a:t>
            </a:r>
            <a:r>
              <a:rPr lang="en-US" sz="2400" dirty="0"/>
              <a:t> </a:t>
            </a:r>
            <a:r>
              <a:rPr lang="en-US" sz="2400" dirty="0" err="1"/>
              <a:t>zat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yang </a:t>
            </a:r>
            <a:r>
              <a:rPr lang="en-US" sz="2400" dirty="0" err="1"/>
              <a:t>kelompok</a:t>
            </a:r>
            <a:r>
              <a:rPr lang="en-US" sz="2400" dirty="0"/>
              <a:t> yang paling </a:t>
            </a:r>
            <a:r>
              <a:rPr lang="en-US" sz="2400" dirty="0" err="1"/>
              <a:t>rapuh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rentan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mengalami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i="1" dirty="0">
                <a:sym typeface="Wingdings" panose="05000000000000000000" pitchFamily="2" charset="2"/>
              </a:rPr>
              <a:t>self-neglect </a:t>
            </a:r>
            <a:r>
              <a:rPr lang="en-US" sz="2400" dirty="0" err="1">
                <a:sym typeface="Wingdings" panose="05000000000000000000" pitchFamily="2" charset="2"/>
              </a:rPr>
              <a:t>dan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kekerasan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Beberapa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studi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epidemiologis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dalam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Psikiatri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mengungkapkan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bahwa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gelandangan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memiliki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profil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simtom</a:t>
            </a:r>
            <a:r>
              <a:rPr lang="en-US" sz="2400" b="1" dirty="0">
                <a:sym typeface="Wingdings" panose="05000000000000000000" pitchFamily="2" charset="2"/>
              </a:rPr>
              <a:t> yang </a:t>
            </a:r>
            <a:r>
              <a:rPr lang="en-US" sz="2400" b="1" dirty="0" err="1">
                <a:sym typeface="Wingdings" panose="05000000000000000000" pitchFamily="2" charset="2"/>
              </a:rPr>
              <a:t>berbeda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dengan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kelompok</a:t>
            </a:r>
            <a:r>
              <a:rPr lang="en-US" sz="2400" dirty="0">
                <a:sym typeface="Wingdings" panose="05000000000000000000" pitchFamily="2" charset="2"/>
              </a:rPr>
              <a:t> orang </a:t>
            </a:r>
            <a:r>
              <a:rPr lang="en-US" sz="2400" dirty="0" err="1">
                <a:sym typeface="Wingdings" panose="05000000000000000000" pitchFamily="2" charset="2"/>
              </a:rPr>
              <a:t>miskin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lainnya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Gelandangan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lebih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cenderung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melakukan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penyalahgunaan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zat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menunjukkan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gejala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kepribadian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antisosial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(North, et al. 1997)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Gelandangan</a:t>
            </a:r>
            <a:r>
              <a:rPr lang="en-US" sz="2000" dirty="0">
                <a:sym typeface="Wingdings" panose="05000000000000000000" pitchFamily="2" charset="2"/>
              </a:rPr>
              <a:t> juga </a:t>
            </a:r>
            <a:r>
              <a:rPr lang="en-US" sz="2000" dirty="0" err="1">
                <a:sym typeface="Wingdings" panose="05000000000000000000" pitchFamily="2" charset="2"/>
              </a:rPr>
              <a:t>diidentifikasi</a:t>
            </a:r>
            <a:r>
              <a:rPr lang="en-US" sz="2000" dirty="0">
                <a:sym typeface="Wingdings" panose="05000000000000000000" pitchFamily="2" charset="2"/>
              </a:rPr>
              <a:t> paling </a:t>
            </a:r>
            <a:r>
              <a:rPr lang="en-US" sz="2000" dirty="0" err="1">
                <a:sym typeface="Wingdings" panose="05000000000000000000" pitchFamily="2" charset="2"/>
              </a:rPr>
              <a:t>mungkin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memiliki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kehidupan</a:t>
            </a:r>
            <a:r>
              <a:rPr lang="en-US" sz="2000" b="1" dirty="0">
                <a:sym typeface="Wingdings" panose="05000000000000000000" pitchFamily="2" charset="2"/>
              </a:rPr>
              <a:t> yang </a:t>
            </a:r>
            <a:r>
              <a:rPr lang="en-US" sz="2000" b="1" dirty="0" err="1">
                <a:sym typeface="Wingdings" panose="05000000000000000000" pitchFamily="2" charset="2"/>
              </a:rPr>
              <a:t>bermasalah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b="1" dirty="0" err="1">
                <a:sym typeface="Wingdings" panose="05000000000000000000" pitchFamily="2" charset="2"/>
              </a:rPr>
              <a:t>riwayat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kekerasan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b="1" i="1" dirty="0">
                <a:sym typeface="Wingdings" panose="05000000000000000000" pitchFamily="2" charset="2"/>
              </a:rPr>
              <a:t>conduct disorder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ketika</a:t>
            </a:r>
            <a:r>
              <a:rPr lang="en-US" sz="2000" dirty="0">
                <a:sym typeface="Wingdings" panose="05000000000000000000" pitchFamily="2" charset="2"/>
              </a:rPr>
              <a:t> masa </a:t>
            </a:r>
            <a:r>
              <a:rPr lang="en-US" sz="2000" dirty="0" err="1">
                <a:sym typeface="Wingdings" panose="05000000000000000000" pitchFamily="2" charset="2"/>
              </a:rPr>
              <a:t>kanak-kanak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pernah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terlibat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aktivitas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kriminal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riwayat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penyalahgunaan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zat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(Odell &amp; Commander 2000).</a:t>
            </a:r>
          </a:p>
          <a:p>
            <a:r>
              <a:rPr lang="en-US" sz="2400" dirty="0" err="1"/>
              <a:t>Remaja</a:t>
            </a:r>
            <a:r>
              <a:rPr lang="en-US" sz="2400" dirty="0"/>
              <a:t> yang </a:t>
            </a:r>
            <a:r>
              <a:rPr lang="en-US" sz="2400" dirty="0" err="1"/>
              <a:t>menggelandang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rentan</a:t>
            </a:r>
            <a:r>
              <a:rPr lang="en-US" sz="2400" dirty="0"/>
              <a:t>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remaja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tinggal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 err="1"/>
              <a:t>Remaja</a:t>
            </a:r>
            <a:r>
              <a:rPr lang="en-US" sz="2000" dirty="0"/>
              <a:t> yang </a:t>
            </a:r>
            <a:r>
              <a:rPr lang="en-US" sz="2000" dirty="0" err="1"/>
              <a:t>menggelandang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identik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keluarga</a:t>
            </a:r>
            <a:r>
              <a:rPr lang="en-US" sz="2000" dirty="0"/>
              <a:t> yang </a:t>
            </a:r>
            <a:r>
              <a:rPr lang="en-US" sz="2000" dirty="0" err="1"/>
              <a:t>bermasalah</a:t>
            </a:r>
            <a:r>
              <a:rPr lang="en-US" sz="2000" dirty="0"/>
              <a:t>, </a:t>
            </a:r>
            <a:r>
              <a:rPr lang="en-US" sz="2000" i="1" dirty="0"/>
              <a:t>parental abuse</a:t>
            </a:r>
            <a:r>
              <a:rPr lang="en-US" sz="2000" dirty="0"/>
              <a:t>, </a:t>
            </a:r>
            <a:r>
              <a:rPr lang="en-US" sz="2000" dirty="0" err="1"/>
              <a:t>riwayat</a:t>
            </a:r>
            <a:r>
              <a:rPr lang="en-US" sz="2000" dirty="0"/>
              <a:t> </a:t>
            </a:r>
            <a:r>
              <a:rPr lang="en-US" sz="2000" dirty="0" err="1"/>
              <a:t>kekerasan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capaian</a:t>
            </a:r>
            <a:r>
              <a:rPr lang="en-US" sz="2000" dirty="0"/>
              <a:t> yang </a:t>
            </a:r>
            <a:r>
              <a:rPr lang="en-US" sz="2000" dirty="0" err="1"/>
              <a:t>buruk</a:t>
            </a:r>
            <a:r>
              <a:rPr lang="en-US" sz="2000" dirty="0"/>
              <a:t> di </a:t>
            </a:r>
            <a:r>
              <a:rPr lang="en-US" sz="2000" dirty="0" err="1"/>
              <a:t>sekolah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865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Kelas </a:t>
            </a:r>
            <a:r>
              <a:rPr lang="en-GB" b="1" dirty="0" err="1"/>
              <a:t>sosial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profesionalisme</a:t>
            </a:r>
            <a:r>
              <a:rPr lang="en-GB" b="1" dirty="0"/>
              <a:t> </a:t>
            </a:r>
            <a:r>
              <a:rPr lang="en-GB" b="1" dirty="0" err="1"/>
              <a:t>perawatan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Banyak </a:t>
            </a:r>
            <a:r>
              <a:rPr lang="en-US" sz="2400" dirty="0" err="1"/>
              <a:t>sosiolog</a:t>
            </a:r>
            <a:r>
              <a:rPr lang="en-US" sz="2400" dirty="0"/>
              <a:t> yang </a:t>
            </a:r>
            <a:r>
              <a:rPr lang="en-US" sz="2400" dirty="0" err="1"/>
              <a:t>menyorot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i="1" dirty="0"/>
              <a:t>cultural gap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perawatan</a:t>
            </a:r>
            <a:r>
              <a:rPr lang="en-US" sz="2400" dirty="0"/>
              <a:t> orang yang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mental.</a:t>
            </a:r>
          </a:p>
          <a:p>
            <a:pPr lvl="1"/>
            <a:r>
              <a:rPr lang="en-US" sz="2000" i="1" dirty="0"/>
              <a:t>Cultural gap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 (TKM)</a:t>
            </a:r>
            <a:r>
              <a:rPr lang="en-US" sz="2000" i="1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pasiennya</a:t>
            </a:r>
            <a:r>
              <a:rPr lang="en-US" sz="2000" dirty="0"/>
              <a:t>.</a:t>
            </a:r>
            <a:endParaRPr lang="en-US" sz="2000" i="1" dirty="0"/>
          </a:p>
          <a:p>
            <a:r>
              <a:rPr lang="en-US" sz="2400" dirty="0"/>
              <a:t>TKM </a:t>
            </a:r>
            <a:r>
              <a:rPr lang="en-US" sz="2400" dirty="0" err="1"/>
              <a:t>seringkali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b="1" dirty="0"/>
              <a:t>diagnosis</a:t>
            </a:r>
            <a:r>
              <a:rPr lang="en-US" sz="2400" dirty="0"/>
              <a:t> yang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b="1" dirty="0"/>
              <a:t>bias</a:t>
            </a:r>
            <a:r>
              <a:rPr lang="en-US" sz="2400" dirty="0"/>
              <a:t>, </a:t>
            </a:r>
            <a:r>
              <a:rPr lang="en-US" sz="2400" dirty="0" err="1"/>
              <a:t>akibat</a:t>
            </a:r>
            <a:r>
              <a:rPr lang="en-US" sz="2400" dirty="0"/>
              <a:t> </a:t>
            </a:r>
            <a:r>
              <a:rPr lang="en-US" sz="2400" dirty="0" err="1"/>
              <a:t>latar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(</a:t>
            </a:r>
            <a:r>
              <a:rPr lang="en-US" sz="2400" dirty="0" err="1"/>
              <a:t>usia</a:t>
            </a:r>
            <a:r>
              <a:rPr lang="en-US" sz="2400" dirty="0"/>
              <a:t>, gender, </a:t>
            </a:r>
            <a:r>
              <a:rPr lang="en-US" sz="2400" dirty="0" err="1"/>
              <a:t>orientasi</a:t>
            </a:r>
            <a:r>
              <a:rPr lang="en-US" sz="2400" dirty="0"/>
              <a:t> </a:t>
            </a:r>
            <a:r>
              <a:rPr lang="en-US" sz="2400" dirty="0" err="1"/>
              <a:t>seksual</a:t>
            </a:r>
            <a:r>
              <a:rPr lang="en-US" sz="2400" dirty="0"/>
              <a:t>) </a:t>
            </a:r>
            <a:r>
              <a:rPr lang="en-US" sz="2400" dirty="0" err="1"/>
              <a:t>pasiennya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b="1" dirty="0" err="1"/>
              <a:t>termiskin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/>
              <a:t>mudah</a:t>
            </a:r>
            <a:r>
              <a:rPr lang="en-US" sz="2400" b="1" dirty="0"/>
              <a:t> </a:t>
            </a:r>
            <a:r>
              <a:rPr lang="en-US" sz="2400" dirty="0" err="1"/>
              <a:t>mendapat</a:t>
            </a:r>
            <a:r>
              <a:rPr lang="en-US" sz="2400" dirty="0"/>
              <a:t> ‘label’ </a:t>
            </a:r>
            <a:r>
              <a:rPr lang="en-US" sz="2400" b="1" dirty="0" err="1"/>
              <a:t>Skizofrenia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pasien-pasien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kaya </a:t>
            </a:r>
            <a:r>
              <a:rPr lang="en-US" sz="2400" dirty="0" err="1"/>
              <a:t>menerima</a:t>
            </a:r>
            <a:r>
              <a:rPr lang="en-US" sz="2400" dirty="0"/>
              <a:t> diagnosis neurosis yang </a:t>
            </a:r>
            <a:r>
              <a:rPr lang="en-US" sz="2400" i="1" dirty="0"/>
              <a:t>less-stigmatized</a:t>
            </a:r>
            <a:r>
              <a:rPr lang="en-US" sz="2400" dirty="0"/>
              <a:t>,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i="1" dirty="0"/>
              <a:t>affective disorder</a:t>
            </a:r>
            <a:r>
              <a:rPr lang="en-US" sz="2400" dirty="0"/>
              <a:t> (</a:t>
            </a:r>
            <a:r>
              <a:rPr lang="en-US" sz="2400" dirty="0" err="1"/>
              <a:t>depresi</a:t>
            </a:r>
            <a:r>
              <a:rPr lang="en-US" sz="2400" dirty="0"/>
              <a:t>, mania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manik-depresif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Pasien</a:t>
            </a:r>
            <a:r>
              <a:rPr lang="en-US" sz="2400" dirty="0"/>
              <a:t> yang </a:t>
            </a:r>
            <a:r>
              <a:rPr lang="en-US" sz="2400" dirty="0" err="1"/>
              <a:t>miskin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mendapat</a:t>
            </a:r>
            <a:r>
              <a:rPr lang="en-US" sz="2400" dirty="0"/>
              <a:t> </a:t>
            </a:r>
            <a:r>
              <a:rPr lang="en-US" sz="2400" dirty="0" err="1"/>
              <a:t>perawatan</a:t>
            </a:r>
            <a:r>
              <a:rPr lang="en-US" sz="2400" dirty="0"/>
              <a:t> </a:t>
            </a:r>
            <a:r>
              <a:rPr lang="en-US" sz="2400" dirty="0" err="1"/>
              <a:t>biomedis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psikoterapi</a:t>
            </a:r>
            <a:r>
              <a:rPr lang="en-US" sz="2400" dirty="0"/>
              <a:t>,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ditolak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minta</a:t>
            </a:r>
            <a:r>
              <a:rPr lang="en-US" sz="2400" dirty="0"/>
              <a:t> </a:t>
            </a:r>
            <a:r>
              <a:rPr lang="en-US" sz="2400" dirty="0" err="1"/>
              <a:t>rujukan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psikoterapi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perawatan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dipaksa</a:t>
            </a:r>
            <a:r>
              <a:rPr lang="en-US" sz="2400" dirty="0"/>
              <a:t>,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sukarela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2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82" y="457200"/>
            <a:ext cx="11129818" cy="960438"/>
          </a:xfrm>
        </p:spPr>
        <p:txBody>
          <a:bodyPr/>
          <a:lstStyle/>
          <a:p>
            <a:pPr algn="l"/>
            <a:r>
              <a:rPr lang="en-GB" b="1" dirty="0"/>
              <a:t>Kelas </a:t>
            </a:r>
            <a:r>
              <a:rPr lang="en-GB" b="1" dirty="0" err="1"/>
              <a:t>sosial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profesionalisme</a:t>
            </a:r>
            <a:r>
              <a:rPr lang="en-GB" b="1" dirty="0"/>
              <a:t> </a:t>
            </a:r>
            <a:r>
              <a:rPr lang="en-GB" b="1" dirty="0" err="1"/>
              <a:t>perawatan</a:t>
            </a:r>
            <a:r>
              <a:rPr lang="en-GB" b="1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417638"/>
            <a:ext cx="11055927" cy="4525963"/>
          </a:xfrm>
        </p:spPr>
        <p:txBody>
          <a:bodyPr/>
          <a:lstStyle/>
          <a:p>
            <a:r>
              <a:rPr lang="en-US" sz="2400" dirty="0"/>
              <a:t>TKM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tes</a:t>
            </a:r>
            <a:r>
              <a:rPr lang="en-US" sz="2400" b="1" dirty="0"/>
              <a:t>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pasien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SES </a:t>
            </a:r>
            <a:r>
              <a:rPr lang="en-US" sz="2400" b="1" dirty="0" err="1"/>
              <a:t>rendah</a:t>
            </a:r>
            <a:r>
              <a:rPr lang="en-US" sz="2400" b="1" dirty="0"/>
              <a:t> </a:t>
            </a:r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dirty="0" err="1"/>
              <a:t>manifestasi</a:t>
            </a:r>
            <a:r>
              <a:rPr lang="en-US" sz="2400" b="1" dirty="0"/>
              <a:t> </a:t>
            </a:r>
            <a:r>
              <a:rPr lang="en-US" sz="2400" b="1" dirty="0" err="1"/>
              <a:t>psikopatologi</a:t>
            </a:r>
            <a:r>
              <a:rPr lang="en-US" sz="2400" b="1" dirty="0"/>
              <a:t> yang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/>
              <a:t>parah</a:t>
            </a:r>
            <a:r>
              <a:rPr lang="en-US" sz="2400" b="1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respon</a:t>
            </a:r>
            <a:r>
              <a:rPr lang="en-US" sz="2400" dirty="0"/>
              <a:t> yang </a:t>
            </a:r>
            <a:r>
              <a:rPr lang="en-US" sz="2400" dirty="0" err="1"/>
              <a:t>serupa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SES </a:t>
            </a:r>
            <a:r>
              <a:rPr lang="en-US" sz="2400" dirty="0" err="1"/>
              <a:t>tinggi</a:t>
            </a:r>
            <a:r>
              <a:rPr lang="en-US" sz="2400" dirty="0"/>
              <a:t> (Franks 1993).</a:t>
            </a:r>
          </a:p>
          <a:p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dokter</a:t>
            </a:r>
            <a:r>
              <a:rPr lang="en-US" sz="2400" dirty="0"/>
              <a:t> yang </a:t>
            </a:r>
            <a:r>
              <a:rPr lang="en-US" sz="2400" dirty="0" err="1"/>
              <a:t>bekerja</a:t>
            </a:r>
            <a:r>
              <a:rPr lang="en-US" sz="2400" dirty="0"/>
              <a:t> di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miskin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persoalan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(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depresi</a:t>
            </a:r>
            <a:r>
              <a:rPr lang="en-US" sz="2400" dirty="0"/>
              <a:t>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persoalan</a:t>
            </a:r>
            <a:r>
              <a:rPr lang="en-US" sz="2400" dirty="0"/>
              <a:t> </a:t>
            </a:r>
            <a:r>
              <a:rPr lang="en-US" sz="2400" dirty="0" err="1"/>
              <a:t>sehari-hari</a:t>
            </a:r>
            <a:r>
              <a:rPr lang="en-US" sz="2400" dirty="0"/>
              <a:t> (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r>
              <a:rPr lang="en-US" sz="2400" dirty="0"/>
              <a:t> </a:t>
            </a:r>
            <a:r>
              <a:rPr lang="en-US" sz="2400" dirty="0" err="1"/>
              <a:t>diagnostik</a:t>
            </a:r>
            <a:r>
              <a:rPr lang="en-US" sz="2400" dirty="0"/>
              <a:t>).</a:t>
            </a:r>
          </a:p>
          <a:p>
            <a:pPr lvl="1"/>
            <a:r>
              <a:rPr lang="en-US" sz="2000" dirty="0" err="1"/>
              <a:t>Bagis</a:t>
            </a:r>
            <a:r>
              <a:rPr lang="en-US" sz="2000" dirty="0"/>
              <a:t> </a:t>
            </a:r>
            <a:r>
              <a:rPr lang="en-US" sz="2000" b="1" dirty="0" err="1"/>
              <a:t>pasien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SES </a:t>
            </a:r>
            <a:r>
              <a:rPr lang="en-US" sz="2000" b="1" dirty="0" err="1"/>
              <a:t>rendah</a:t>
            </a:r>
            <a:r>
              <a:rPr lang="en-US" sz="2000" dirty="0"/>
              <a:t>, </a:t>
            </a:r>
            <a:r>
              <a:rPr lang="en-US" sz="2000" b="1" dirty="0" err="1"/>
              <a:t>depresi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err="1"/>
              <a:t>respon</a:t>
            </a:r>
            <a:r>
              <a:rPr lang="en-US" sz="2000" b="1" dirty="0"/>
              <a:t> normal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sulitnya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penyakit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perawatan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dokter</a:t>
            </a:r>
            <a:r>
              <a:rPr lang="en-US" sz="2000" dirty="0"/>
              <a:t> yang </a:t>
            </a:r>
            <a:r>
              <a:rPr lang="en-US" sz="2000" dirty="0" err="1"/>
              <a:t>bekerja</a:t>
            </a:r>
            <a:r>
              <a:rPr lang="en-US" sz="2000" dirty="0"/>
              <a:t> di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SES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melihatnya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penyakit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dirawat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mengatasinya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yang </a:t>
            </a:r>
            <a:r>
              <a:rPr lang="en-US" sz="2000" i="1" dirty="0"/>
              <a:t>rewarding</a:t>
            </a:r>
            <a:r>
              <a:rPr lang="en-US" sz="2000" dirty="0"/>
              <a:t>.</a:t>
            </a:r>
          </a:p>
          <a:p>
            <a:r>
              <a:rPr lang="en-US" sz="2400" dirty="0"/>
              <a:t>Pendidikan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pelatihan</a:t>
            </a:r>
            <a:r>
              <a:rPr lang="en-US" sz="2400" dirty="0"/>
              <a:t> TKM </a:t>
            </a:r>
            <a:r>
              <a:rPr lang="en-US" sz="2400" dirty="0" err="1"/>
              <a:t>jarang</a:t>
            </a:r>
            <a:r>
              <a:rPr lang="en-US" sz="2400" dirty="0"/>
              <a:t> </a:t>
            </a:r>
            <a:r>
              <a:rPr lang="en-US" sz="2400" dirty="0" err="1"/>
              <a:t>memasukkan</a:t>
            </a:r>
            <a:r>
              <a:rPr lang="en-US" sz="2400" dirty="0"/>
              <a:t> </a:t>
            </a:r>
            <a:r>
              <a:rPr lang="en-US" sz="2400" dirty="0" err="1"/>
              <a:t>diskursus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kemiskinan</a:t>
            </a:r>
            <a:r>
              <a:rPr lang="en-US" sz="2400" dirty="0"/>
              <a:t>, </a:t>
            </a:r>
            <a:r>
              <a:rPr lang="en-US" sz="2400" dirty="0" err="1"/>
              <a:t>penindasan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daily struggle </a:t>
            </a:r>
            <a:r>
              <a:rPr lang="en-US" sz="2400" dirty="0"/>
              <a:t>yang </a:t>
            </a:r>
            <a:r>
              <a:rPr lang="en-US" sz="2400" dirty="0" err="1"/>
              <a:t>sebenarnya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menumbuhkan</a:t>
            </a:r>
            <a:r>
              <a:rPr lang="en-US" sz="2400" dirty="0"/>
              <a:t> </a:t>
            </a:r>
            <a:r>
              <a:rPr lang="en-US" sz="2400" dirty="0" err="1"/>
              <a:t>empati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praktik</a:t>
            </a:r>
            <a:r>
              <a:rPr lang="en-US" sz="2400" dirty="0"/>
              <a:t> </a:t>
            </a:r>
            <a:r>
              <a:rPr lang="en-US" sz="2400" dirty="0" err="1"/>
              <a:t>profesional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82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176000" cy="960438"/>
          </a:xfrm>
        </p:spPr>
        <p:txBody>
          <a:bodyPr/>
          <a:lstStyle/>
          <a:p>
            <a:pPr algn="l"/>
            <a:r>
              <a:rPr lang="en-GB" b="1" dirty="0" err="1"/>
              <a:t>Pandangan</a:t>
            </a:r>
            <a:r>
              <a:rPr lang="en-GB" b="1" dirty="0"/>
              <a:t> </a:t>
            </a:r>
            <a:r>
              <a:rPr lang="en-GB" b="1" dirty="0" err="1"/>
              <a:t>awam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27" y="1269856"/>
            <a:ext cx="11111345" cy="4525963"/>
          </a:xfrm>
        </p:spPr>
        <p:txBody>
          <a:bodyPr/>
          <a:lstStyle/>
          <a:p>
            <a:r>
              <a:rPr lang="en-US" sz="2400" dirty="0"/>
              <a:t>Masyarakat </a:t>
            </a:r>
            <a:r>
              <a:rPr lang="en-US" sz="2400" dirty="0" err="1"/>
              <a:t>awam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mengadopsi</a:t>
            </a:r>
            <a:r>
              <a:rPr lang="en-US" sz="2400" dirty="0"/>
              <a:t> </a:t>
            </a:r>
            <a:r>
              <a:rPr lang="en-US" sz="2400" dirty="0" err="1"/>
              <a:t>pandangan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(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absolut</a:t>
            </a:r>
            <a:r>
              <a:rPr lang="en-US" sz="2400" dirty="0"/>
              <a:t>)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kaitan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mental.</a:t>
            </a:r>
          </a:p>
          <a:p>
            <a:pPr lvl="1"/>
            <a:r>
              <a:rPr lang="en-US" sz="2000" dirty="0" err="1"/>
              <a:t>Individu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persoalan</a:t>
            </a:r>
            <a:r>
              <a:rPr lang="en-US" sz="2000" dirty="0"/>
              <a:t> </a:t>
            </a:r>
            <a:r>
              <a:rPr lang="en-US" sz="2000" dirty="0" err="1"/>
              <a:t>finansial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penyebab</a:t>
            </a:r>
            <a:r>
              <a:rPr lang="en-US" sz="2000" dirty="0"/>
              <a:t> </a:t>
            </a:r>
            <a:r>
              <a:rPr lang="en-US" sz="2000" dirty="0" err="1"/>
              <a:t>persoalan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mental.</a:t>
            </a:r>
          </a:p>
          <a:p>
            <a:pPr lvl="1"/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menengah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mengasosiasikan</a:t>
            </a:r>
            <a:r>
              <a:rPr lang="en-US" sz="2000" dirty="0"/>
              <a:t> problem </a:t>
            </a:r>
            <a:r>
              <a:rPr lang="en-US" sz="2000" dirty="0" err="1"/>
              <a:t>kesehatan</a:t>
            </a:r>
            <a:r>
              <a:rPr lang="en-US" sz="2000" dirty="0"/>
              <a:t> mental (yang </a:t>
            </a:r>
            <a:r>
              <a:rPr lang="en-US" sz="2000" dirty="0" err="1"/>
              <a:t>diakibatkan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finansial</a:t>
            </a:r>
            <a:r>
              <a:rPr lang="en-US" sz="2000" dirty="0"/>
              <a:t>)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persoalan</a:t>
            </a:r>
            <a:r>
              <a:rPr lang="en-US" sz="2000" dirty="0"/>
              <a:t> </a:t>
            </a:r>
            <a:r>
              <a:rPr lang="en-US" sz="2000" dirty="0" err="1"/>
              <a:t>khas</a:t>
            </a:r>
            <a:r>
              <a:rPr lang="en-US" sz="2000" dirty="0"/>
              <a:t> di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pekerja</a:t>
            </a:r>
            <a:r>
              <a:rPr lang="en-US" sz="2000" dirty="0"/>
              <a:t>.</a:t>
            </a:r>
          </a:p>
          <a:p>
            <a:r>
              <a:rPr lang="en-US" sz="2400" dirty="0"/>
              <a:t>Orang </a:t>
            </a:r>
            <a:r>
              <a:rPr lang="en-US" sz="2400" dirty="0" err="1"/>
              <a:t>awam</a:t>
            </a:r>
            <a:r>
              <a:rPr lang="en-US" sz="2400" dirty="0"/>
              <a:t> </a:t>
            </a:r>
            <a:r>
              <a:rPr lang="en-US" sz="2400" dirty="0" err="1"/>
              <a:t>jarang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kaitan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sosio-kultural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menganggapkan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yang </a:t>
            </a:r>
            <a:r>
              <a:rPr lang="en-US" sz="2400" dirty="0" err="1"/>
              <a:t>terpisah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Orang </a:t>
            </a:r>
            <a:r>
              <a:rPr lang="en-US" sz="2000" dirty="0" err="1"/>
              <a:t>awam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 </a:t>
            </a:r>
            <a:r>
              <a:rPr lang="en-US" sz="2000" dirty="0" err="1"/>
              <a:t>kekerasan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episode </a:t>
            </a:r>
            <a:r>
              <a:rPr lang="en-US" sz="2000" dirty="0" err="1"/>
              <a:t>Skizofrenia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kejadian</a:t>
            </a:r>
            <a:r>
              <a:rPr lang="en-US" sz="2000" dirty="0"/>
              <a:t> yang </a:t>
            </a:r>
            <a:r>
              <a:rPr lang="en-US" sz="2000" dirty="0" err="1"/>
              <a:t>terpisah</a:t>
            </a:r>
            <a:r>
              <a:rPr lang="en-US" sz="2000" dirty="0"/>
              <a:t>,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sebab-akibat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Persepsi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i="1" dirty="0"/>
              <a:t>health-seeking </a:t>
            </a:r>
            <a:r>
              <a:rPr lang="en-US" sz="2400" dirty="0"/>
              <a:t>juga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yang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mengasumsikan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 di </a:t>
            </a:r>
            <a:r>
              <a:rPr lang="en-US" sz="2000" dirty="0" err="1"/>
              <a:t>Puskesmas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yang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dapatkan</a:t>
            </a:r>
            <a:r>
              <a:rPr lang="en-US" sz="2000" dirty="0"/>
              <a:t> di </a:t>
            </a:r>
            <a:r>
              <a:rPr lang="en-US" sz="2000" dirty="0" err="1"/>
              <a:t>praktik</a:t>
            </a:r>
            <a:r>
              <a:rPr lang="en-US" sz="2000" dirty="0"/>
              <a:t> </a:t>
            </a:r>
            <a:r>
              <a:rPr lang="en-US" sz="2000" dirty="0" err="1"/>
              <a:t>dokter</a:t>
            </a:r>
            <a:r>
              <a:rPr lang="en-US" sz="2000" dirty="0"/>
              <a:t> </a:t>
            </a:r>
            <a:r>
              <a:rPr lang="en-US" sz="2000" dirty="0" err="1"/>
              <a:t>swasta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532779"/>
      </p:ext>
    </p:extLst>
  </p:cSld>
  <p:clrMapOvr>
    <a:masterClrMapping/>
  </p:clrMapOvr>
</p:sld>
</file>

<file path=ppt/theme/theme1.xml><?xml version="1.0" encoding="utf-8"?>
<a:theme xmlns:a="http://schemas.openxmlformats.org/drawingml/2006/main" name="psiunai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iunair_blue" id="{3C9B8563-235D-4690-93EB-C1E4B836BAD2}" vid="{68C260DF-F481-4FD5-8772-BDB4C507B4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psiunair_blue</Template>
  <TotalTime>2838</TotalTime>
  <Words>1043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psiunair_blue</vt:lpstr>
      <vt:lpstr>Human Capital &amp; Kesehatan Mental</vt:lpstr>
      <vt:lpstr>Pasar tenaga kerja (1)</vt:lpstr>
      <vt:lpstr>Pasar tenaga kerja (2)</vt:lpstr>
      <vt:lpstr>Pasar tenaga kerja (3)</vt:lpstr>
      <vt:lpstr>Kondisi hunian dan kesehatan mental (1)</vt:lpstr>
      <vt:lpstr>Kondisi hunian dan kesehatan mental (2)</vt:lpstr>
      <vt:lpstr>Kelas sosial dan profesionalisme perawatan</vt:lpstr>
      <vt:lpstr>Kelas sosial dan profesionalisme perawatan (2)</vt:lpstr>
      <vt:lpstr>Pandangan awam</vt:lpstr>
      <vt:lpstr>PowerPoint Presentation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51</cp:revision>
  <dcterms:created xsi:type="dcterms:W3CDTF">2014-08-18T09:13:02Z</dcterms:created>
  <dcterms:modified xsi:type="dcterms:W3CDTF">2018-03-11T15:14:21Z</dcterms:modified>
</cp:coreProperties>
</file>