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71" r:id="rId4"/>
    <p:sldId id="270" r:id="rId5"/>
    <p:sldId id="272" r:id="rId6"/>
    <p:sldId id="273" r:id="rId7"/>
    <p:sldId id="274" r:id="rId8"/>
    <p:sldId id="277" r:id="rId9"/>
    <p:sldId id="275" r:id="rId10"/>
    <p:sldId id="276" r:id="rId11"/>
    <p:sldId id="278" r:id="rId12"/>
    <p:sldId id="269" r:id="rId13"/>
    <p:sldId id="279" r:id="rId14"/>
    <p:sldId id="280" r:id="rId15"/>
    <p:sldId id="281" r:id="rId16"/>
    <p:sldId id="282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ED57-57DA-437D-BA9D-2C8204DC706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FFAB-9B5E-4BA1-A742-7CBAF6E7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8FFAB-9B5E-4BA1-A742-7CBAF6E73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9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580" y="590842"/>
            <a:ext cx="6789742" cy="1405892"/>
          </a:xfrm>
        </p:spPr>
        <p:txBody>
          <a:bodyPr/>
          <a:lstStyle/>
          <a:p>
            <a:r>
              <a:rPr lang="en-GB" b="1" dirty="0"/>
              <a:t>How to write a Policy Brief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3600" b="1" dirty="0"/>
              <a:t>Community Mental Health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 dirty="0"/>
              <a:t>Faculty of Psychology </a:t>
            </a:r>
            <a:r>
              <a:rPr lang="en-US" sz="2400" b="1" dirty="0" err="1"/>
              <a:t>Airlangga</a:t>
            </a:r>
            <a:r>
              <a:rPr lang="en-US" sz="2400" b="1" dirty="0"/>
              <a:t> University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4729018" cy="960438"/>
          </a:xfrm>
        </p:spPr>
        <p:txBody>
          <a:bodyPr/>
          <a:lstStyle/>
          <a:p>
            <a:pPr algn="l"/>
            <a:r>
              <a:rPr lang="en-GB" b="1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117432" cy="4525963"/>
          </a:xfrm>
        </p:spPr>
        <p:txBody>
          <a:bodyPr/>
          <a:lstStyle/>
          <a:p>
            <a:r>
              <a:rPr lang="en-US" dirty="0"/>
              <a:t>Explains how study conducted </a:t>
            </a:r>
          </a:p>
          <a:p>
            <a:r>
              <a:rPr lang="en-US" dirty="0"/>
              <a:t>Relates who conducted study </a:t>
            </a:r>
          </a:p>
          <a:p>
            <a:r>
              <a:rPr lang="en-US" dirty="0"/>
              <a:t>Describes relevant background </a:t>
            </a:r>
          </a:p>
          <a:p>
            <a:r>
              <a:rPr lang="en-US" dirty="0"/>
              <a:t>Identifies method used to collect data </a:t>
            </a:r>
          </a:p>
          <a:p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E541DF-D370-4AD4-BD6E-FB6BC9986C59}"/>
              </a:ext>
            </a:extLst>
          </p:cNvPr>
          <p:cNvSpPr txBox="1">
            <a:spLocks/>
          </p:cNvSpPr>
          <p:nvPr/>
        </p:nvSpPr>
        <p:spPr bwMode="auto">
          <a:xfrm>
            <a:off x="5532825" y="460557"/>
            <a:ext cx="6520921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GB" b="1" dirty="0"/>
              <a:t>Result: What did we learn?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E2E35E-EED3-4DF2-A218-5FC4C91BB0E2}"/>
              </a:ext>
            </a:extLst>
          </p:cNvPr>
          <p:cNvSpPr txBox="1">
            <a:spLocks/>
          </p:cNvSpPr>
          <p:nvPr/>
        </p:nvSpPr>
        <p:spPr bwMode="auto">
          <a:xfrm>
            <a:off x="5532824" y="1418684"/>
            <a:ext cx="65209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1313" indent="-3413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content easy to follow </a:t>
            </a:r>
          </a:p>
          <a:p>
            <a:r>
              <a:rPr lang="en-US" dirty="0"/>
              <a:t>Start by painting a general picture </a:t>
            </a:r>
          </a:p>
          <a:p>
            <a:r>
              <a:rPr lang="en-US" dirty="0"/>
              <a:t>Move from general to specific </a:t>
            </a:r>
          </a:p>
          <a:p>
            <a:r>
              <a:rPr lang="en-US" dirty="0"/>
              <a:t>Base conclusions on results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77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Result – Example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A9C69-EA44-43E3-AE31-06A9D0D87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61940"/>
            <a:ext cx="7165982" cy="40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8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/>
              <a:t>Use section to interpret data </a:t>
            </a:r>
          </a:p>
          <a:p>
            <a:r>
              <a:rPr lang="en-US" dirty="0"/>
              <a:t>Aim for concrete conclusions </a:t>
            </a:r>
          </a:p>
          <a:p>
            <a:r>
              <a:rPr lang="en-US" dirty="0"/>
              <a:t>Express ideas using strong assertions </a:t>
            </a:r>
          </a:p>
          <a:p>
            <a:r>
              <a:rPr lang="en-US" dirty="0"/>
              <a:t>Ensure ideas are balanced and defensible </a:t>
            </a:r>
          </a:p>
          <a:p>
            <a:r>
              <a:rPr lang="en-US" dirty="0"/>
              <a:t>If hypothesis abandoned, say why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Conclusion –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6D762-E247-4E2F-92BB-2A90B938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7" y="1417638"/>
            <a:ext cx="7446706" cy="47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Implication &amp; recommendation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358063" cy="4525963"/>
          </a:xfrm>
        </p:spPr>
        <p:txBody>
          <a:bodyPr/>
          <a:lstStyle/>
          <a:p>
            <a:r>
              <a:rPr lang="en-US" dirty="0"/>
              <a:t>Implications are what could happen </a:t>
            </a:r>
          </a:p>
          <a:p>
            <a:r>
              <a:rPr lang="en-US" dirty="0"/>
              <a:t>Recommendations are what should happen </a:t>
            </a:r>
          </a:p>
          <a:p>
            <a:r>
              <a:rPr lang="en-US" dirty="0"/>
              <a:t>Both flow from conclusions </a:t>
            </a:r>
          </a:p>
          <a:p>
            <a:r>
              <a:rPr lang="en-US" dirty="0"/>
              <a:t>Both must be supported by evidence </a:t>
            </a:r>
          </a:p>
          <a:p>
            <a:endParaRPr lang="en-US" sz="2400" dirty="0"/>
          </a:p>
        </p:txBody>
      </p:sp>
      <p:pic>
        <p:nvPicPr>
          <p:cNvPr id="5122" name="Picture 2" descr="http://www.andrewmyoung.com/portfolio/wp-content/uploads/2012/08/sciencepaperairplaneA.M.Y.Art_.jpg">
            <a:extLst>
              <a:ext uri="{FF2B5EF4-FFF2-40B4-BE49-F238E27FC236}">
                <a16:creationId xmlns:a16="http://schemas.microsoft.com/office/drawing/2014/main" id="{48F205D3-FFD7-4199-A692-5A9E0839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39" y="1543660"/>
            <a:ext cx="5532580" cy="427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0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Implication: If…then…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/>
              <a:t>Describe what researcher thinks will be the consequences </a:t>
            </a:r>
          </a:p>
          <a:p>
            <a:r>
              <a:rPr lang="en-US" dirty="0"/>
              <a:t>Less direct than recommendations </a:t>
            </a:r>
          </a:p>
          <a:p>
            <a:r>
              <a:rPr lang="en-US" dirty="0"/>
              <a:t>Useful when advice not requested </a:t>
            </a:r>
          </a:p>
          <a:p>
            <a:r>
              <a:rPr lang="en-US" dirty="0"/>
              <a:t>Softer approach but still can be persuasive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86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Recommendation: a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4588042" cy="4525963"/>
          </a:xfrm>
        </p:spPr>
        <p:txBody>
          <a:bodyPr/>
          <a:lstStyle/>
          <a:p>
            <a:r>
              <a:rPr lang="en-US" dirty="0"/>
              <a:t>Describe clearly what should happen next </a:t>
            </a:r>
          </a:p>
          <a:p>
            <a:r>
              <a:rPr lang="en-US" dirty="0"/>
              <a:t>State as precise steps </a:t>
            </a:r>
          </a:p>
          <a:p>
            <a:r>
              <a:rPr lang="en-US" dirty="0"/>
              <a:t>Ensure they are relevant, credible and feasible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388D2-E548-42F8-BBA3-54EBF246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86" y="1475374"/>
            <a:ext cx="6762114" cy="39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Think ahead and look back…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/>
              <a:t>Conduct a 20-second test – what stood out? </a:t>
            </a:r>
          </a:p>
          <a:p>
            <a:r>
              <a:rPr lang="en-US" dirty="0"/>
              <a:t>Try to make more user friendly </a:t>
            </a:r>
          </a:p>
          <a:p>
            <a:r>
              <a:rPr lang="en-US" dirty="0"/>
              <a:t>Go on a jargon hunt </a:t>
            </a:r>
          </a:p>
          <a:p>
            <a:r>
              <a:rPr lang="en-US" dirty="0"/>
              <a:t>Don’t overuse statistics </a:t>
            </a:r>
          </a:p>
          <a:p>
            <a:r>
              <a:rPr lang="en-US" dirty="0"/>
              <a:t>Check arguments, proof, persuasion </a:t>
            </a:r>
          </a:p>
          <a:p>
            <a:r>
              <a:rPr lang="en-US" dirty="0"/>
              <a:t>Build a Q &amp; A (FAQ like) package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49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/>
              <a:t>Planning your policy brief</a:t>
            </a:r>
          </a:p>
          <a:p>
            <a:r>
              <a:rPr lang="en-US" dirty="0"/>
              <a:t>Policy brief template</a:t>
            </a:r>
          </a:p>
          <a:p>
            <a:r>
              <a:rPr lang="en-US" dirty="0"/>
              <a:t>Checking your policy brief</a:t>
            </a:r>
          </a:p>
        </p:txBody>
      </p:sp>
      <p:pic>
        <p:nvPicPr>
          <p:cNvPr id="2052" name="Picture 4" descr="http://asymptotia.com/wp-images/2008/07/ucs_cartoons_2008-7.jpg">
            <a:extLst>
              <a:ext uri="{FF2B5EF4-FFF2-40B4-BE49-F238E27FC236}">
                <a16:creationId xmlns:a16="http://schemas.microsoft.com/office/drawing/2014/main" id="{EF75B8B8-2267-44AC-9165-DF7AE7F9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4" y="661122"/>
            <a:ext cx="5356225" cy="46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Planning your policy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486400" cy="4525963"/>
          </a:xfrm>
        </p:spPr>
        <p:txBody>
          <a:bodyPr/>
          <a:lstStyle/>
          <a:p>
            <a:r>
              <a:rPr lang="en-US" sz="2400" dirty="0"/>
              <a:t>What is a policy brief?</a:t>
            </a:r>
          </a:p>
          <a:p>
            <a:pPr lvl="1"/>
            <a:r>
              <a:rPr lang="en-US" sz="2000" dirty="0"/>
              <a:t>A short document that presents the findings and recommendations of a research project to a non-specialized audience </a:t>
            </a:r>
          </a:p>
          <a:p>
            <a:pPr lvl="1"/>
            <a:r>
              <a:rPr lang="en-US" sz="2000" dirty="0"/>
              <a:t>A medium for exploring an issue and distilling lessons learned from the research </a:t>
            </a:r>
          </a:p>
          <a:p>
            <a:pPr lvl="1"/>
            <a:r>
              <a:rPr lang="en-US" sz="2000" dirty="0"/>
              <a:t>A vehicle for providing policy advice.</a:t>
            </a:r>
          </a:p>
          <a:p>
            <a:r>
              <a:rPr lang="en-US" sz="2400" dirty="0"/>
              <a:t>A policy brief is:</a:t>
            </a:r>
          </a:p>
          <a:p>
            <a:pPr lvl="1"/>
            <a:r>
              <a:rPr lang="en-US" sz="2000" dirty="0"/>
              <a:t>A stand alone document</a:t>
            </a:r>
          </a:p>
          <a:p>
            <a:pPr lvl="1"/>
            <a:r>
              <a:rPr lang="en-US" sz="2000" dirty="0"/>
              <a:t>Focused on a single topic</a:t>
            </a:r>
          </a:p>
          <a:p>
            <a:pPr lvl="1"/>
            <a:r>
              <a:rPr lang="en-US" sz="2000" dirty="0"/>
              <a:t>No more than 2-4 pages (1,500 words)</a:t>
            </a:r>
          </a:p>
        </p:txBody>
      </p:sp>
      <p:pic>
        <p:nvPicPr>
          <p:cNvPr id="1026" name="Picture 2" descr="https://image.slidesharecdn.com/rupp-policybrief-150809165839-lva1-app6892/95/mental-health-in-schools-a-policy-brief-1-638.jpg?cb=1498054189">
            <a:extLst>
              <a:ext uri="{FF2B5EF4-FFF2-40B4-BE49-F238E27FC236}">
                <a16:creationId xmlns:a16="http://schemas.microsoft.com/office/drawing/2014/main" id="{EB6A7057-A52B-433B-9AD9-4A5DEAB1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86" y="188487"/>
            <a:ext cx="4798724" cy="621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8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Who are your readers?</a:t>
            </a:r>
          </a:p>
          <a:p>
            <a:pPr lvl="1"/>
            <a:r>
              <a:rPr lang="en-US" sz="2000" dirty="0"/>
              <a:t>Who am I writing this brief for?</a:t>
            </a:r>
          </a:p>
          <a:p>
            <a:pPr lvl="1"/>
            <a:r>
              <a:rPr lang="en-US" sz="2000" dirty="0"/>
              <a:t>How knowledgeable are they about the topic?</a:t>
            </a:r>
          </a:p>
          <a:p>
            <a:pPr lvl="1"/>
            <a:r>
              <a:rPr lang="en-US" sz="2000" dirty="0"/>
              <a:t>How open are they to the message?</a:t>
            </a:r>
          </a:p>
          <a:p>
            <a:r>
              <a:rPr lang="en-US" sz="2400" dirty="0"/>
              <a:t>How can I reach the readers?</a:t>
            </a:r>
          </a:p>
          <a:p>
            <a:pPr lvl="1"/>
            <a:r>
              <a:rPr lang="en-US" sz="2000" dirty="0"/>
              <a:t>What questions need answers?</a:t>
            </a:r>
          </a:p>
          <a:p>
            <a:pPr lvl="1"/>
            <a:r>
              <a:rPr lang="en-US" sz="2000" dirty="0"/>
              <a:t>What are their interests, concerns?</a:t>
            </a:r>
          </a:p>
          <a:p>
            <a:pPr lvl="1"/>
            <a:r>
              <a:rPr lang="en-US" sz="2000" dirty="0"/>
              <a:t>What does it take to reach specific readers such as media or decision-makers? </a:t>
            </a:r>
          </a:p>
          <a:p>
            <a:r>
              <a:rPr lang="en-US" sz="2400" dirty="0"/>
              <a:t>Using the power of persuasion</a:t>
            </a:r>
            <a:endParaRPr lang="en-US" sz="2000" dirty="0"/>
          </a:p>
          <a:p>
            <a:pPr lvl="1"/>
            <a:r>
              <a:rPr lang="en-US" sz="2000" dirty="0"/>
              <a:t>Answer the question “What value does this have for me?” </a:t>
            </a:r>
          </a:p>
          <a:p>
            <a:pPr lvl="1"/>
            <a:r>
              <a:rPr lang="en-US" sz="2000" dirty="0"/>
              <a:t>Describe the urgency of the situation </a:t>
            </a:r>
          </a:p>
          <a:p>
            <a:pPr lvl="1"/>
            <a:r>
              <a:rPr lang="en-US" sz="2000" dirty="0"/>
              <a:t>Speak in terms of benefits and advantages </a:t>
            </a:r>
          </a:p>
          <a:p>
            <a:pPr lvl="1"/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81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Policy brief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6114473" cy="4525963"/>
          </a:xfrm>
        </p:spPr>
        <p:txBody>
          <a:bodyPr/>
          <a:lstStyle/>
          <a:p>
            <a:r>
              <a:rPr lang="en-US" dirty="0"/>
              <a:t>Executive Summary </a:t>
            </a:r>
          </a:p>
          <a:p>
            <a:r>
              <a:rPr lang="en-US" dirty="0"/>
              <a:t>Introduction </a:t>
            </a:r>
          </a:p>
          <a:p>
            <a:r>
              <a:rPr lang="en-US" dirty="0"/>
              <a:t>Approaches and Results </a:t>
            </a:r>
          </a:p>
          <a:p>
            <a:r>
              <a:rPr lang="en-US" dirty="0"/>
              <a:t>Conclusion </a:t>
            </a:r>
          </a:p>
          <a:p>
            <a:r>
              <a:rPr lang="en-US" dirty="0"/>
              <a:t>Implications and Recommendations </a:t>
            </a:r>
          </a:p>
        </p:txBody>
      </p:sp>
      <p:pic>
        <p:nvPicPr>
          <p:cNvPr id="3074" name="Picture 2" descr="https://www.ucsusa.org/sites/default/files/legacy/assets/images/si/cartoon-contest-2013/Springer.jpg">
            <a:extLst>
              <a:ext uri="{FF2B5EF4-FFF2-40B4-BE49-F238E27FC236}">
                <a16:creationId xmlns:a16="http://schemas.microsoft.com/office/drawing/2014/main" id="{C91C2288-2005-4463-9210-490FB03A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45" y="1510758"/>
            <a:ext cx="5874327" cy="3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4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Lead with a short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executive statement will: </a:t>
            </a:r>
          </a:p>
          <a:p>
            <a:r>
              <a:rPr lang="en-US" dirty="0"/>
              <a:t>Distil the essence of the brief </a:t>
            </a:r>
          </a:p>
          <a:p>
            <a:r>
              <a:rPr lang="en-US" dirty="0"/>
              <a:t>Provide an overview for busy readers </a:t>
            </a:r>
          </a:p>
          <a:p>
            <a:r>
              <a:rPr lang="en-US" dirty="0"/>
              <a:t>Entice readers to go further </a:t>
            </a:r>
          </a:p>
          <a:p>
            <a:r>
              <a:rPr lang="en-US" dirty="0"/>
              <a:t>Appear on cover or top of first page </a:t>
            </a:r>
          </a:p>
          <a:p>
            <a:r>
              <a:rPr lang="en-US" dirty="0"/>
              <a:t>Be written last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74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/>
              <a:t>Answers the question why </a:t>
            </a:r>
          </a:p>
          <a:p>
            <a:r>
              <a:rPr lang="en-US" dirty="0"/>
              <a:t>Explains the significance/urgency of the issue </a:t>
            </a:r>
          </a:p>
          <a:p>
            <a:r>
              <a:rPr lang="en-US" dirty="0"/>
              <a:t>Describes research objective </a:t>
            </a:r>
          </a:p>
          <a:p>
            <a:r>
              <a:rPr lang="en-US" dirty="0"/>
              <a:t>Gives overview of findings, conclusions </a:t>
            </a:r>
          </a:p>
          <a:p>
            <a:r>
              <a:rPr lang="en-US" dirty="0"/>
              <a:t>Creates curiosity for rest of brief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243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7575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Introduction –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EF8B-A4D2-4A3F-AC22-1D42E259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7638"/>
            <a:ext cx="6011425" cy="45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Approaches &amp;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680364" cy="4525963"/>
          </a:xfrm>
        </p:spPr>
        <p:txBody>
          <a:bodyPr/>
          <a:lstStyle/>
          <a:p>
            <a:r>
              <a:rPr lang="en-US" dirty="0"/>
              <a:t>Provides summary of the facts </a:t>
            </a:r>
          </a:p>
          <a:p>
            <a:r>
              <a:rPr lang="en-US" dirty="0"/>
              <a:t>Describes issue and context </a:t>
            </a:r>
          </a:p>
          <a:p>
            <a:r>
              <a:rPr lang="en-US" dirty="0"/>
              <a:t>Describes research and analysis </a:t>
            </a:r>
          </a:p>
          <a:p>
            <a:r>
              <a:rPr lang="en-US" dirty="0"/>
              <a:t>Should not be overly technical </a:t>
            </a:r>
          </a:p>
          <a:p>
            <a:r>
              <a:rPr lang="en-US" dirty="0"/>
              <a:t>Highlight benefits, opportunities </a:t>
            </a:r>
          </a:p>
          <a:p>
            <a:endParaRPr lang="en-US" sz="2400" dirty="0"/>
          </a:p>
        </p:txBody>
      </p:sp>
      <p:pic>
        <p:nvPicPr>
          <p:cNvPr id="4098" name="Picture 2" descr="http://www.inkcinct.com.au/web-pages/cartoons/past/2007/2007-098-climate-change-impact.jpg">
            <a:extLst>
              <a:ext uri="{FF2B5EF4-FFF2-40B4-BE49-F238E27FC236}">
                <a16:creationId xmlns:a16="http://schemas.microsoft.com/office/drawing/2014/main" id="{AAA55B97-41CF-4A96-99F3-08C7B7EF3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07" y="1547812"/>
            <a:ext cx="48577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009454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1485</TotalTime>
  <Words>497</Words>
  <Application>Microsoft Office PowerPoint</Application>
  <PresentationFormat>Widescreen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psiunair_blue</vt:lpstr>
      <vt:lpstr>How to write a Policy Brief</vt:lpstr>
      <vt:lpstr>Outline</vt:lpstr>
      <vt:lpstr>Planning your policy brief</vt:lpstr>
      <vt:lpstr>Audience</vt:lpstr>
      <vt:lpstr>Policy brief template</vt:lpstr>
      <vt:lpstr>Lead with a short statement</vt:lpstr>
      <vt:lpstr>Introduction</vt:lpstr>
      <vt:lpstr>Introduction – Example</vt:lpstr>
      <vt:lpstr>Approaches &amp; result</vt:lpstr>
      <vt:lpstr>Approaches</vt:lpstr>
      <vt:lpstr>Result – Example </vt:lpstr>
      <vt:lpstr>Conclusion</vt:lpstr>
      <vt:lpstr>Conclusion – Example </vt:lpstr>
      <vt:lpstr>Implication &amp; recommendation </vt:lpstr>
      <vt:lpstr>Implication: If…then…</vt:lpstr>
      <vt:lpstr>Recommendation: a call to action</vt:lpstr>
      <vt:lpstr>Think ahead and look back…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38</cp:revision>
  <dcterms:created xsi:type="dcterms:W3CDTF">2014-08-18T09:13:02Z</dcterms:created>
  <dcterms:modified xsi:type="dcterms:W3CDTF">2018-03-18T16:59:39Z</dcterms:modified>
</cp:coreProperties>
</file>