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0" r:id="rId5"/>
    <p:sldId id="273" r:id="rId6"/>
    <p:sldId id="269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ya.tempo.co/read/566006/pemerintah-ragukan-riset-penderita-skizofreni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006" y="556806"/>
            <a:ext cx="7140550" cy="1405892"/>
          </a:xfrm>
        </p:spPr>
        <p:txBody>
          <a:bodyPr/>
          <a:lstStyle/>
          <a:p>
            <a:r>
              <a:rPr lang="en-GB" b="1" dirty="0" err="1"/>
              <a:t>Kondisi</a:t>
            </a:r>
            <a:r>
              <a:rPr lang="en-GB" b="1" dirty="0"/>
              <a:t> </a:t>
            </a:r>
            <a:r>
              <a:rPr lang="en-GB" b="1" dirty="0" err="1"/>
              <a:t>Terkini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Masyarakat Indonesia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62950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/>
              <a:t>MK </a:t>
            </a:r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8298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Kondisi</a:t>
            </a:r>
            <a:r>
              <a:rPr lang="en-GB" b="1" dirty="0"/>
              <a:t> global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nasional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8736"/>
            <a:ext cx="10972800" cy="4525963"/>
          </a:xfrm>
        </p:spPr>
        <p:txBody>
          <a:bodyPr/>
          <a:lstStyle/>
          <a:p>
            <a:r>
              <a:rPr lang="en-US" sz="2400" b="1" dirty="0"/>
              <a:t>The Global Burden of Disease Study (IHME) 2015</a:t>
            </a:r>
          </a:p>
          <a:p>
            <a:pPr lvl="1"/>
            <a:r>
              <a:rPr lang="en-US" sz="2000" dirty="0"/>
              <a:t>6 </a:t>
            </a:r>
            <a:r>
              <a:rPr lang="en-US" sz="2000" dirty="0" err="1"/>
              <a:t>dari</a:t>
            </a:r>
            <a:r>
              <a:rPr lang="en-US" sz="2000" dirty="0"/>
              <a:t> 20 </a:t>
            </a:r>
            <a:r>
              <a:rPr lang="en-US" sz="2000" dirty="0" err="1"/>
              <a:t>penyakit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disabilitas</a:t>
            </a:r>
            <a:r>
              <a:rPr lang="en-US" sz="2000" dirty="0"/>
              <a:t> (</a:t>
            </a:r>
            <a:r>
              <a:rPr lang="en-US" sz="2000" i="1" dirty="0"/>
              <a:t>years lost due to disability </a:t>
            </a:r>
            <a:r>
              <a:rPr lang="en-US" sz="2000" dirty="0"/>
              <a:t>– YLD)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</a:t>
            </a:r>
          </a:p>
          <a:p>
            <a:pPr lvl="1"/>
            <a:r>
              <a:rPr lang="en-US" sz="2000" i="1" dirty="0"/>
              <a:t>Unipolar Depressive Disorder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ke-9 </a:t>
            </a:r>
            <a:r>
              <a:rPr lang="en-US" sz="2000" dirty="0" err="1"/>
              <a:t>dari</a:t>
            </a:r>
            <a:r>
              <a:rPr lang="en-US" sz="2000" dirty="0"/>
              <a:t> 20 </a:t>
            </a:r>
            <a:r>
              <a:rPr lang="en-US" sz="2000" dirty="0" err="1"/>
              <a:t>penyakit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hilangnya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produktif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kematian</a:t>
            </a:r>
            <a:r>
              <a:rPr lang="en-US" sz="2000" dirty="0"/>
              <a:t> </a:t>
            </a:r>
            <a:r>
              <a:rPr lang="en-US" sz="2000" dirty="0" err="1"/>
              <a:t>prematur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disabilitas</a:t>
            </a:r>
            <a:r>
              <a:rPr lang="en-US" sz="2000" dirty="0"/>
              <a:t> (</a:t>
            </a:r>
            <a:r>
              <a:rPr lang="en-US" sz="2000" i="1" dirty="0"/>
              <a:t>daily-adjusted life years – </a:t>
            </a:r>
            <a:r>
              <a:rPr lang="en-US" sz="2000" dirty="0"/>
              <a:t>DALY)</a:t>
            </a:r>
            <a:endParaRPr lang="en-US" sz="2000" i="1" dirty="0"/>
          </a:p>
          <a:p>
            <a:r>
              <a:rPr lang="en-US" sz="2400" b="1" dirty="0"/>
              <a:t>RISKESDAS 2007 &amp; 2013</a:t>
            </a:r>
          </a:p>
          <a:p>
            <a:pPr lvl="1"/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b="1" dirty="0"/>
              <a:t>2013</a:t>
            </a:r>
            <a:r>
              <a:rPr lang="en-US" sz="2000" dirty="0"/>
              <a:t>, </a:t>
            </a:r>
            <a:r>
              <a:rPr lang="en-US" sz="2000" dirty="0" err="1"/>
              <a:t>prevalensi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berat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b="1" dirty="0"/>
              <a:t>1.7 </a:t>
            </a:r>
            <a:r>
              <a:rPr lang="en-US" sz="2000" b="1" dirty="0" err="1"/>
              <a:t>permil</a:t>
            </a:r>
            <a:r>
              <a:rPr lang="en-US" sz="2000" b="1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dirty="0" err="1"/>
              <a:t>setiap</a:t>
            </a:r>
            <a:r>
              <a:rPr lang="en-US" sz="2000" dirty="0"/>
              <a:t> 1000 orang </a:t>
            </a:r>
            <a:r>
              <a:rPr lang="en-US" sz="2000" dirty="0" err="1"/>
              <a:t>penduduk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1-2 orang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/>
              <a:t>.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b="1" dirty="0"/>
              <a:t>2007</a:t>
            </a:r>
            <a:r>
              <a:rPr lang="en-US" sz="2000" dirty="0"/>
              <a:t>, </a:t>
            </a:r>
            <a:r>
              <a:rPr lang="en-US" sz="2000" dirty="0" err="1"/>
              <a:t>prevalensi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b="1" dirty="0"/>
              <a:t>4.6 </a:t>
            </a:r>
            <a:r>
              <a:rPr lang="en-US" sz="2000" b="1" dirty="0" err="1"/>
              <a:t>permil</a:t>
            </a:r>
            <a:r>
              <a:rPr lang="en-US" sz="2000" b="1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b="1" dirty="0"/>
              <a:t>2013</a:t>
            </a:r>
            <a:r>
              <a:rPr lang="en-US" sz="2000" dirty="0"/>
              <a:t>, </a:t>
            </a:r>
            <a:r>
              <a:rPr lang="en-US" sz="2000" dirty="0" err="1"/>
              <a:t>prevalensi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emosional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b="1" dirty="0"/>
              <a:t>6%</a:t>
            </a:r>
            <a:r>
              <a:rPr lang="en-US" sz="2000" dirty="0"/>
              <a:t>, </a:t>
            </a:r>
            <a:r>
              <a:rPr lang="en-US" sz="2000" dirty="0" err="1"/>
              <a:t>turun</a:t>
            </a:r>
            <a:r>
              <a:rPr lang="en-US" sz="2000" dirty="0"/>
              <a:t> </a:t>
            </a:r>
            <a:r>
              <a:rPr lang="en-US" sz="2000" dirty="0" err="1"/>
              <a:t>drastis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b="1" dirty="0"/>
              <a:t>2007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b="1" dirty="0"/>
              <a:t>11.6%</a:t>
            </a:r>
          </a:p>
          <a:p>
            <a:r>
              <a:rPr lang="en-US" sz="2400" dirty="0" err="1"/>
              <a:t>Prevalensi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,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betul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?</a:t>
            </a:r>
          </a:p>
          <a:p>
            <a:pPr lvl="1"/>
            <a:r>
              <a:rPr lang="en-US" sz="2000" dirty="0">
                <a:hlinkClick r:id="rId3"/>
              </a:rPr>
              <a:t>https://gaya.tempo.co/read/566006/pemerintah-ragukan-riset-penderita-skizofrenia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Gambaran</a:t>
            </a:r>
            <a:r>
              <a:rPr lang="en-GB" b="1" dirty="0"/>
              <a:t> </a:t>
            </a:r>
            <a:r>
              <a:rPr lang="en-GB" b="1" dirty="0" err="1"/>
              <a:t>umum</a:t>
            </a:r>
            <a:r>
              <a:rPr lang="en-GB" b="1" dirty="0"/>
              <a:t> </a:t>
            </a:r>
            <a:r>
              <a:rPr lang="en-GB" b="1" dirty="0" err="1"/>
              <a:t>kebijakan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Satu-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legislasi</a:t>
            </a:r>
            <a:r>
              <a:rPr lang="en-US" sz="2400" dirty="0"/>
              <a:t> yang </a:t>
            </a:r>
            <a:r>
              <a:rPr lang="en-US" sz="2400" dirty="0" err="1"/>
              <a:t>menaungi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adalah</a:t>
            </a:r>
            <a:r>
              <a:rPr lang="en-US" sz="2400" dirty="0"/>
              <a:t> UU No. 18 </a:t>
            </a:r>
            <a:r>
              <a:rPr lang="en-US" sz="2400" dirty="0" err="1"/>
              <a:t>tahun</a:t>
            </a:r>
            <a:r>
              <a:rPr lang="en-US" sz="2400" dirty="0"/>
              <a:t> 2014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Jiwa</a:t>
            </a:r>
          </a:p>
          <a:p>
            <a:r>
              <a:rPr lang="en-US" sz="2400" dirty="0" err="1"/>
              <a:t>Pemerintah</a:t>
            </a:r>
            <a:r>
              <a:rPr lang="en-US" sz="2400" dirty="0"/>
              <a:t> juga </a:t>
            </a:r>
            <a:r>
              <a:rPr lang="en-US" sz="2400" dirty="0" err="1"/>
              <a:t>punya</a:t>
            </a:r>
            <a:r>
              <a:rPr lang="en-US" sz="2400" dirty="0"/>
              <a:t> </a:t>
            </a:r>
            <a:r>
              <a:rPr lang="en-US" sz="2400" dirty="0" err="1"/>
              <a:t>komitmen</a:t>
            </a:r>
            <a:r>
              <a:rPr lang="en-US" sz="2400" dirty="0"/>
              <a:t> yang </a:t>
            </a:r>
            <a:r>
              <a:rPr lang="en-US" sz="2400" dirty="0" err="1"/>
              <a:t>meragukan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mental, </a:t>
            </a:r>
            <a:r>
              <a:rPr lang="en-US" sz="2400" dirty="0" err="1"/>
              <a:t>ditinjau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APBN</a:t>
            </a:r>
          </a:p>
          <a:p>
            <a:pPr lvl="1"/>
            <a:r>
              <a:rPr lang="en-US" sz="2000" dirty="0" err="1"/>
              <a:t>Tahun</a:t>
            </a:r>
            <a:r>
              <a:rPr lang="en-US" sz="2000" dirty="0"/>
              <a:t> 2016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porsi</a:t>
            </a:r>
            <a:r>
              <a:rPr lang="en-US" sz="2000" dirty="0"/>
              <a:t> 5% </a:t>
            </a:r>
            <a:r>
              <a:rPr lang="en-US" sz="2000" dirty="0" err="1"/>
              <a:t>dari</a:t>
            </a:r>
            <a:r>
              <a:rPr lang="en-US" sz="2000" dirty="0"/>
              <a:t> APBN,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keswa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1% </a:t>
            </a:r>
            <a:r>
              <a:rPr lang="en-US" sz="2000" dirty="0" err="1"/>
              <a:t>dari</a:t>
            </a:r>
            <a:r>
              <a:rPr lang="en-US" sz="2000" dirty="0"/>
              <a:t> 5% </a:t>
            </a:r>
            <a:r>
              <a:rPr lang="en-US" sz="2000" dirty="0" err="1"/>
              <a:t>tersebut</a:t>
            </a:r>
            <a:endParaRPr lang="en-US" sz="2000" dirty="0"/>
          </a:p>
          <a:p>
            <a:pPr lvl="1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alokasi</a:t>
            </a:r>
            <a:r>
              <a:rPr lang="en-US" sz="2000" dirty="0"/>
              <a:t>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layak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, World Bank </a:t>
            </a:r>
            <a:r>
              <a:rPr lang="en-US" sz="2000" dirty="0" err="1"/>
              <a:t>menggolongkan</a:t>
            </a:r>
            <a:r>
              <a:rPr lang="en-US" sz="2000" dirty="0"/>
              <a:t> Indonesia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health expenditure </a:t>
            </a:r>
            <a:r>
              <a:rPr lang="en-US" sz="2000" dirty="0" err="1"/>
              <a:t>terendah</a:t>
            </a:r>
            <a:r>
              <a:rPr lang="en-US" sz="2000" dirty="0"/>
              <a:t> di dunia</a:t>
            </a:r>
          </a:p>
          <a:p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i="1" dirty="0"/>
              <a:t>evidence</a:t>
            </a:r>
            <a:r>
              <a:rPr lang="en-US" sz="2400" dirty="0"/>
              <a:t>,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merasionalisasi</a:t>
            </a:r>
            <a:r>
              <a:rPr lang="en-US" sz="2400" dirty="0"/>
              <a:t> </a:t>
            </a:r>
            <a:r>
              <a:rPr lang="en-US" sz="2400" dirty="0" err="1"/>
              <a:t>penganggaran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program. </a:t>
            </a:r>
            <a:r>
              <a:rPr lang="en-US" sz="2400" dirty="0" err="1"/>
              <a:t>Masalahnya</a:t>
            </a:r>
            <a:r>
              <a:rPr lang="en-US" sz="2400" dirty="0"/>
              <a:t>,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epidemiologis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di Indonesia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menunjang</a:t>
            </a:r>
            <a:r>
              <a:rPr lang="en-US" sz="2400" dirty="0"/>
              <a:t> </a:t>
            </a:r>
            <a:r>
              <a:rPr lang="en-US" sz="2400" i="1" dirty="0"/>
              <a:t>evidence-based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42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Treatment gap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stigma (1)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762"/>
            <a:ext cx="10972800" cy="4525963"/>
          </a:xfrm>
        </p:spPr>
        <p:txBody>
          <a:bodyPr/>
          <a:lstStyle/>
          <a:p>
            <a:r>
              <a:rPr lang="en-US" sz="2400" dirty="0"/>
              <a:t>Di Indonesia,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10%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endParaRPr lang="en-US" sz="2400" dirty="0"/>
          </a:p>
          <a:p>
            <a:pPr lvl="1"/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90%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?</a:t>
            </a:r>
          </a:p>
          <a:p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Jiwa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swasta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48 RS (32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16 </a:t>
            </a:r>
            <a:r>
              <a:rPr lang="en-US" sz="2400" dirty="0" err="1"/>
              <a:t>swasta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tersebar</a:t>
            </a:r>
            <a:r>
              <a:rPr lang="en-US" sz="2400" dirty="0"/>
              <a:t> di 26 </a:t>
            </a:r>
            <a:r>
              <a:rPr lang="en-US" sz="2400" dirty="0" err="1"/>
              <a:t>propinsi</a:t>
            </a:r>
            <a:endParaRPr lang="en-US" sz="2400" dirty="0"/>
          </a:p>
          <a:p>
            <a:pPr lvl="1"/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8 </a:t>
            </a:r>
            <a:r>
              <a:rPr lang="en-US" sz="2000" dirty="0" err="1"/>
              <a:t>propinsi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Di Gorontalo, Papua Barat, Sulawesi Barat, Maluku Utara </a:t>
            </a:r>
            <a:r>
              <a:rPr lang="en-US" sz="2000" dirty="0" err="1"/>
              <a:t>dan</a:t>
            </a:r>
            <a:r>
              <a:rPr lang="en-US" sz="2000" dirty="0"/>
              <a:t> Kalimantan Utara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Psikiater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endParaRPr lang="en-US" sz="2000" dirty="0"/>
          </a:p>
          <a:p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tidur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psikiatrik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7500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tidur</a:t>
            </a:r>
            <a:r>
              <a:rPr lang="en-US" sz="2400" dirty="0"/>
              <a:t> di </a:t>
            </a:r>
            <a:r>
              <a:rPr lang="en-US" sz="2400" dirty="0" err="1"/>
              <a:t>seluruh</a:t>
            </a:r>
            <a:r>
              <a:rPr lang="en-US" sz="2400" dirty="0"/>
              <a:t> Indonesia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71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Treatment gap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stigma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2000,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b="1" dirty="0"/>
              <a:t>30% </a:t>
            </a:r>
            <a:r>
              <a:rPr lang="en-US" sz="2400" b="1" dirty="0" err="1"/>
              <a:t>dari</a:t>
            </a:r>
            <a:r>
              <a:rPr lang="en-US" sz="2400" b="1" dirty="0"/>
              <a:t> 9000 </a:t>
            </a:r>
            <a:r>
              <a:rPr lang="en-US" sz="2400" b="1" dirty="0" err="1"/>
              <a:t>Puskesmas</a:t>
            </a:r>
            <a:r>
              <a:rPr lang="en-US" sz="2400" dirty="0"/>
              <a:t> yang </a:t>
            </a:r>
            <a:r>
              <a:rPr lang="en-US" sz="2400" b="1" dirty="0" err="1"/>
              <a:t>mampu</a:t>
            </a:r>
            <a:r>
              <a:rPr lang="en-US" sz="2400" b="1" dirty="0"/>
              <a:t> </a:t>
            </a:r>
            <a:r>
              <a:rPr lang="en-US" sz="2400" b="1" dirty="0" err="1"/>
              <a:t>menyediakan</a:t>
            </a:r>
            <a:r>
              <a:rPr lang="en-US" sz="2400" b="1" dirty="0"/>
              <a:t> </a:t>
            </a: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kesehatan</a:t>
            </a:r>
            <a:r>
              <a:rPr lang="en-US" sz="2400" b="1" dirty="0"/>
              <a:t> mental</a:t>
            </a:r>
          </a:p>
          <a:p>
            <a:pPr lvl="1"/>
            <a:r>
              <a:rPr lang="en-US" sz="2000" dirty="0"/>
              <a:t>Tenaga </a:t>
            </a:r>
            <a:r>
              <a:rPr lang="en-US" sz="2000" dirty="0" err="1"/>
              <a:t>kesehatan</a:t>
            </a:r>
            <a:r>
              <a:rPr lang="en-US" sz="2000" dirty="0"/>
              <a:t> di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primer (</a:t>
            </a:r>
            <a:r>
              <a:rPr lang="en-US" sz="2000" dirty="0" err="1"/>
              <a:t>Puskesmas</a:t>
            </a:r>
            <a:r>
              <a:rPr lang="en-US" sz="2000" dirty="0"/>
              <a:t>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yang </a:t>
            </a:r>
            <a:r>
              <a:rPr lang="en-US" sz="2000" dirty="0" err="1"/>
              <a:t>memadai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terpaksa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diluar</a:t>
            </a:r>
            <a:r>
              <a:rPr lang="en-US" sz="2000" dirty="0"/>
              <a:t> </a:t>
            </a:r>
            <a:r>
              <a:rPr lang="en-US" sz="2000" dirty="0" err="1"/>
              <a:t>kewenangannya</a:t>
            </a:r>
            <a:endParaRPr lang="en-US" sz="2000" dirty="0"/>
          </a:p>
          <a:p>
            <a:r>
              <a:rPr lang="en-US" sz="2400" dirty="0"/>
              <a:t>Tenaga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profesional</a:t>
            </a:r>
            <a:r>
              <a:rPr lang="en-US" sz="2400" dirty="0"/>
              <a:t> </a:t>
            </a:r>
            <a:r>
              <a:rPr lang="en-US" sz="2400" dirty="0" err="1"/>
              <a:t>jumlahnya</a:t>
            </a:r>
            <a:r>
              <a:rPr lang="en-US" sz="2400" dirty="0"/>
              <a:t>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endParaRPr lang="en-US" sz="2400" dirty="0"/>
          </a:p>
          <a:p>
            <a:pPr lvl="1"/>
            <a:r>
              <a:rPr lang="en-US" sz="2000" dirty="0"/>
              <a:t>1 </a:t>
            </a:r>
            <a:r>
              <a:rPr lang="en-US" sz="2000" dirty="0" err="1"/>
              <a:t>psikiater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300-400 </a:t>
            </a:r>
            <a:r>
              <a:rPr lang="en-US" sz="2000" dirty="0" err="1"/>
              <a:t>ribu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, 1 </a:t>
            </a:r>
            <a:r>
              <a:rPr lang="en-US" sz="2000" dirty="0" err="1"/>
              <a:t>psikolog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350-450 </a:t>
            </a:r>
            <a:r>
              <a:rPr lang="en-US" sz="2000" dirty="0" err="1"/>
              <a:t>ribu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endParaRPr lang="en-US" sz="2000" dirty="0"/>
          </a:p>
          <a:p>
            <a:pPr lvl="1"/>
            <a:r>
              <a:rPr lang="en-US" sz="2000" dirty="0" err="1"/>
              <a:t>Perawat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6500 orang (2 per 100.000 </a:t>
            </a:r>
            <a:r>
              <a:rPr lang="en-US" sz="2000" dirty="0" err="1"/>
              <a:t>penduduk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Standar</a:t>
            </a:r>
            <a:r>
              <a:rPr lang="en-US" sz="2000" dirty="0"/>
              <a:t> WHO: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(</a:t>
            </a:r>
            <a:r>
              <a:rPr lang="en-US" sz="2000" dirty="0" err="1"/>
              <a:t>Psikiater</a:t>
            </a:r>
            <a:r>
              <a:rPr lang="en-US" sz="2000" dirty="0"/>
              <a:t> + </a:t>
            </a:r>
            <a:r>
              <a:rPr lang="en-US" sz="2000" dirty="0" err="1"/>
              <a:t>Psikolog</a:t>
            </a:r>
            <a:r>
              <a:rPr lang="en-US" sz="2000" dirty="0"/>
              <a:t>) </a:t>
            </a:r>
            <a:r>
              <a:rPr lang="en-US" sz="2000" dirty="0" err="1"/>
              <a:t>idealnya</a:t>
            </a:r>
            <a:r>
              <a:rPr lang="en-US" sz="2000" dirty="0"/>
              <a:t> 1:30 </a:t>
            </a:r>
            <a:r>
              <a:rPr lang="en-US" sz="2000" dirty="0" err="1"/>
              <a:t>ribu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endParaRPr lang="en-US" sz="2000" dirty="0"/>
          </a:p>
          <a:p>
            <a:pPr lvl="1"/>
            <a:r>
              <a:rPr lang="en-US" sz="2000" dirty="0" err="1"/>
              <a:t>Idealnya</a:t>
            </a:r>
            <a:r>
              <a:rPr lang="en-US" sz="2000" dirty="0"/>
              <a:t>,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 Indonesia </a:t>
            </a:r>
            <a:r>
              <a:rPr lang="en-US" sz="2000" dirty="0" err="1"/>
              <a:t>jumlahnya</a:t>
            </a:r>
            <a:r>
              <a:rPr lang="en-US" sz="2000" dirty="0"/>
              <a:t> 257 </a:t>
            </a:r>
            <a:r>
              <a:rPr lang="en-US" sz="2000" dirty="0" err="1"/>
              <a:t>juta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yang </a:t>
            </a:r>
            <a:r>
              <a:rPr lang="en-US" sz="2000" dirty="0" err="1"/>
              <a:t>tersedia</a:t>
            </a:r>
            <a:r>
              <a:rPr lang="en-US" sz="2000" dirty="0"/>
              <a:t> 24.700 orang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25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Treatment gap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stigma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diperkirakan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/>
              <a:t>57 </a:t>
            </a:r>
            <a:r>
              <a:rPr lang="en-US" sz="2400" b="1" dirty="0" err="1"/>
              <a:t>ribu</a:t>
            </a:r>
            <a:r>
              <a:rPr lang="en-US" sz="2400" b="1" dirty="0"/>
              <a:t> </a:t>
            </a:r>
            <a:r>
              <a:rPr lang="en-US" sz="2400" b="1" dirty="0" err="1"/>
              <a:t>penderita</a:t>
            </a:r>
            <a:r>
              <a:rPr lang="en-US" sz="2400" b="1" dirty="0"/>
              <a:t> </a:t>
            </a:r>
            <a:r>
              <a:rPr lang="en-US" sz="2400" b="1" dirty="0" err="1"/>
              <a:t>gangguan</a:t>
            </a:r>
            <a:r>
              <a:rPr lang="en-US" sz="2400" b="1" dirty="0"/>
              <a:t> </a:t>
            </a:r>
            <a:r>
              <a:rPr lang="en-US" sz="2400" b="1" dirty="0" err="1"/>
              <a:t>jiwa</a:t>
            </a:r>
            <a:r>
              <a:rPr lang="en-US" sz="2400" b="1" dirty="0"/>
              <a:t> </a:t>
            </a:r>
            <a:r>
              <a:rPr lang="en-US" sz="2400" b="1" dirty="0" err="1"/>
              <a:t>berat</a:t>
            </a:r>
            <a:r>
              <a:rPr lang="en-US" sz="2400" b="1" dirty="0"/>
              <a:t> </a:t>
            </a:r>
            <a:r>
              <a:rPr lang="en-US" sz="2400" b="1" dirty="0" err="1"/>
              <a:t>dipasung</a:t>
            </a:r>
            <a:r>
              <a:rPr lang="en-US" sz="2400" b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dikurung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melarang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</a:t>
            </a:r>
            <a:r>
              <a:rPr lang="en-US" sz="2400" dirty="0" err="1"/>
              <a:t>pemasungan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1977</a:t>
            </a:r>
          </a:p>
          <a:p>
            <a:pPr lvl="1"/>
            <a:r>
              <a:rPr lang="en-US" sz="2000" dirty="0"/>
              <a:t>Surat Menteri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Negeri</a:t>
            </a:r>
            <a:r>
              <a:rPr lang="en-US" sz="2000" dirty="0"/>
              <a:t> No. PEM.29/6/15, </a:t>
            </a:r>
            <a:r>
              <a:rPr lang="en-US" sz="2000" dirty="0" err="1"/>
              <a:t>tanggal</a:t>
            </a:r>
            <a:r>
              <a:rPr lang="en-US" sz="2000" dirty="0"/>
              <a:t> 11-11-1977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Gubernur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Daerah Tingkat I di </a:t>
            </a:r>
            <a:r>
              <a:rPr lang="en-US" sz="2000" dirty="0" err="1"/>
              <a:t>seluruh</a:t>
            </a:r>
            <a:r>
              <a:rPr lang="en-US" sz="2000" dirty="0"/>
              <a:t> Indonesia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pemasungan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endParaRPr lang="en-US" sz="2000" dirty="0"/>
          </a:p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2014, </a:t>
            </a:r>
            <a:r>
              <a:rPr lang="en-US" sz="2400" dirty="0" err="1"/>
              <a:t>ada</a:t>
            </a:r>
            <a:r>
              <a:rPr lang="en-US" sz="2400" dirty="0"/>
              <a:t> 1274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pasung</a:t>
            </a:r>
            <a:r>
              <a:rPr lang="en-US" sz="2400" dirty="0"/>
              <a:t> yang </a:t>
            </a:r>
            <a:r>
              <a:rPr lang="en-US" sz="2400" dirty="0" err="1"/>
              <a:t>dilaporkan</a:t>
            </a:r>
            <a:r>
              <a:rPr lang="en-US" sz="2400" dirty="0"/>
              <a:t> di 21 </a:t>
            </a:r>
            <a:r>
              <a:rPr lang="en-US" sz="2400" dirty="0" err="1"/>
              <a:t>propinsi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93%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dilaporkan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dipasung</a:t>
            </a:r>
            <a:endParaRPr lang="en-US" sz="2400" dirty="0"/>
          </a:p>
          <a:p>
            <a:r>
              <a:rPr lang="en-US" sz="2400" dirty="0"/>
              <a:t>Kementerian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mencanangkan</a:t>
            </a:r>
            <a:r>
              <a:rPr lang="en-US" sz="2400" dirty="0"/>
              <a:t> program Indonesia </a:t>
            </a:r>
            <a:r>
              <a:rPr lang="en-US" sz="2400" dirty="0" err="1"/>
              <a:t>Bebas</a:t>
            </a:r>
            <a:r>
              <a:rPr lang="en-US" sz="2400" dirty="0"/>
              <a:t> </a:t>
            </a:r>
            <a:r>
              <a:rPr lang="en-US" sz="2400" dirty="0" err="1"/>
              <a:t>Pasung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2017,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mundur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2019</a:t>
            </a:r>
          </a:p>
          <a:p>
            <a:r>
              <a:rPr lang="en-US" sz="2400" dirty="0" err="1"/>
              <a:t>Dinsos</a:t>
            </a:r>
            <a:r>
              <a:rPr lang="en-US" sz="2400" dirty="0"/>
              <a:t> </a:t>
            </a:r>
            <a:r>
              <a:rPr lang="en-US" sz="2400" dirty="0" err="1"/>
              <a:t>Propinsi</a:t>
            </a:r>
            <a:r>
              <a:rPr lang="en-US" sz="2400" dirty="0"/>
              <a:t> </a:t>
            </a:r>
            <a:r>
              <a:rPr lang="en-US" sz="2400" dirty="0" err="1"/>
              <a:t>Jatim</a:t>
            </a:r>
            <a:r>
              <a:rPr lang="en-US" sz="2400" dirty="0"/>
              <a:t> </a:t>
            </a:r>
            <a:r>
              <a:rPr lang="en-US" sz="2400" dirty="0" err="1"/>
              <a:t>meluncurkan</a:t>
            </a:r>
            <a:r>
              <a:rPr lang="en-US" sz="2400" dirty="0"/>
              <a:t> program e-</a:t>
            </a:r>
            <a:r>
              <a:rPr lang="en-US" sz="2400" dirty="0" err="1"/>
              <a:t>pasung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 program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berat</a:t>
            </a:r>
            <a:r>
              <a:rPr lang="en-US" sz="2400" dirty="0"/>
              <a:t> yang </a:t>
            </a:r>
            <a:r>
              <a:rPr lang="en-US" sz="2400" dirty="0" err="1"/>
              <a:t>dipasung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i="1" dirty="0"/>
              <a:t>online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Pelayanan</a:t>
            </a:r>
            <a:r>
              <a:rPr lang="en-GB" b="1" dirty="0"/>
              <a:t> </a:t>
            </a:r>
            <a:r>
              <a:rPr lang="en-GB" b="1" dirty="0" err="1"/>
              <a:t>Keswa</a:t>
            </a:r>
            <a:r>
              <a:rPr lang="en-GB" b="1" dirty="0"/>
              <a:t> di era JKN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Jiwa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i="1" dirty="0" err="1"/>
              <a:t>cover</a:t>
            </a:r>
            <a:r>
              <a:rPr lang="en-US" sz="2400" i="1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Nasional (JKN)</a:t>
            </a:r>
          </a:p>
          <a:p>
            <a:pPr lvl="1"/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tarif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INA-CBGs (</a:t>
            </a:r>
            <a:r>
              <a:rPr lang="en-US" sz="2000" dirty="0" err="1"/>
              <a:t>Permenkes</a:t>
            </a:r>
            <a:r>
              <a:rPr lang="en-US" sz="2000" dirty="0"/>
              <a:t> No. 54 </a:t>
            </a:r>
            <a:r>
              <a:rPr lang="en-US" sz="2000" dirty="0" err="1"/>
              <a:t>tahun</a:t>
            </a:r>
            <a:r>
              <a:rPr lang="en-US" sz="2000" dirty="0"/>
              <a:t> 2014)</a:t>
            </a:r>
          </a:p>
          <a:p>
            <a:pPr lvl="1"/>
            <a:r>
              <a:rPr lang="en-US" sz="2000" dirty="0"/>
              <a:t>Yang </a:t>
            </a:r>
            <a:r>
              <a:rPr lang="en-US" sz="2000" dirty="0" err="1"/>
              <a:t>di</a:t>
            </a:r>
            <a:r>
              <a:rPr lang="en-US" sz="2000" i="1" dirty="0" err="1"/>
              <a:t>cover</a:t>
            </a:r>
            <a:r>
              <a:rPr lang="en-US" sz="2000" i="1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ditangani</a:t>
            </a:r>
            <a:r>
              <a:rPr lang="en-US" sz="2000" dirty="0"/>
              <a:t> di </a:t>
            </a:r>
            <a:r>
              <a:rPr lang="en-US" sz="2000" dirty="0" err="1"/>
              <a:t>Fasilitas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Tingkat </a:t>
            </a:r>
            <a:r>
              <a:rPr lang="en-US" sz="2000" dirty="0" err="1"/>
              <a:t>Pertama</a:t>
            </a:r>
            <a:r>
              <a:rPr lang="en-US" sz="2000" dirty="0"/>
              <a:t> (FKTP)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Depresi</a:t>
            </a:r>
            <a:r>
              <a:rPr lang="en-US" sz="2000" dirty="0"/>
              <a:t>, </a:t>
            </a:r>
            <a:r>
              <a:rPr lang="en-US" sz="2000" dirty="0" err="1"/>
              <a:t>Kecemasan</a:t>
            </a:r>
            <a:r>
              <a:rPr lang="en-US" sz="2000" dirty="0"/>
              <a:t>, </a:t>
            </a:r>
            <a:r>
              <a:rPr lang="en-US" sz="2000" dirty="0" err="1"/>
              <a:t>Skizofrenia</a:t>
            </a:r>
            <a:r>
              <a:rPr lang="en-US" sz="2000" dirty="0"/>
              <a:t> (</a:t>
            </a:r>
            <a:r>
              <a:rPr lang="en-US" sz="2000" dirty="0" err="1"/>
              <a:t>Psikotik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campuran</a:t>
            </a:r>
            <a:r>
              <a:rPr lang="en-US" sz="2000" dirty="0"/>
              <a:t> (</a:t>
            </a:r>
            <a:r>
              <a:rPr lang="en-US" sz="2000" dirty="0" err="1"/>
              <a:t>Kecemasan</a:t>
            </a:r>
            <a:r>
              <a:rPr lang="en-US" sz="2000" dirty="0"/>
              <a:t> + </a:t>
            </a:r>
            <a:r>
              <a:rPr lang="en-US" sz="2000" dirty="0" err="1"/>
              <a:t>Depresi</a:t>
            </a:r>
            <a:r>
              <a:rPr lang="en-US" sz="2000" dirty="0"/>
              <a:t>)</a:t>
            </a:r>
          </a:p>
          <a:p>
            <a:r>
              <a:rPr lang="en-US" sz="2400" dirty="0"/>
              <a:t>RSJ </a:t>
            </a:r>
            <a:r>
              <a:rPr lang="en-US" sz="2400" dirty="0" err="1"/>
              <a:t>didorong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b="1" dirty="0" err="1"/>
              <a:t>rujuk</a:t>
            </a:r>
            <a:r>
              <a:rPr lang="en-US" sz="2400" b="1" dirty="0"/>
              <a:t> </a:t>
            </a:r>
            <a:r>
              <a:rPr lang="en-US" sz="2400" b="1" dirty="0" err="1"/>
              <a:t>balik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FKTP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Puskesmas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Psikoterapi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group therapy </a:t>
            </a:r>
            <a:r>
              <a:rPr lang="en-US" sz="2400" dirty="0" err="1">
                <a:sym typeface="Wingdings" panose="05000000000000000000" pitchFamily="2" charset="2"/>
              </a:rPr>
              <a:t>ditanggung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oleh</a:t>
            </a:r>
            <a:r>
              <a:rPr lang="en-US" sz="2400" dirty="0">
                <a:sym typeface="Wingdings" panose="05000000000000000000" pitchFamily="2" charset="2"/>
              </a:rPr>
              <a:t> BPJS </a:t>
            </a:r>
            <a:r>
              <a:rPr lang="en-US" sz="2400" dirty="0" err="1">
                <a:sym typeface="Wingdings" panose="05000000000000000000" pitchFamily="2" charset="2"/>
              </a:rPr>
              <a:t>Kesehatan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Tetapi</a:t>
            </a:r>
            <a:r>
              <a:rPr lang="en-US" sz="2400" dirty="0">
                <a:sym typeface="Wingdings" panose="05000000000000000000" pitchFamily="2" charset="2"/>
              </a:rPr>
              <a:t>… </a:t>
            </a:r>
            <a:r>
              <a:rPr lang="en-US" sz="2400" b="1" dirty="0" err="1">
                <a:sym typeface="Wingdings" panose="05000000000000000000" pitchFamily="2" charset="2"/>
              </a:rPr>
              <a:t>belum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ada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upaya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khusus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skala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nasional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mempersiapkan</a:t>
            </a:r>
            <a:r>
              <a:rPr lang="en-US" sz="2400" b="1" dirty="0">
                <a:sym typeface="Wingdings" panose="05000000000000000000" pitchFamily="2" charset="2"/>
              </a:rPr>
              <a:t> FKTP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mampu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menangani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pasien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gangguan</a:t>
            </a:r>
            <a:r>
              <a:rPr lang="en-US" sz="2400" b="1" dirty="0">
                <a:sym typeface="Wingdings" panose="05000000000000000000" pitchFamily="2" charset="2"/>
              </a:rPr>
              <a:t> mental </a:t>
            </a:r>
            <a:r>
              <a:rPr lang="en-US" sz="2400" b="1" dirty="0" err="1">
                <a:sym typeface="Wingdings" panose="05000000000000000000" pitchFamily="2" charset="2"/>
              </a:rPr>
              <a:t>berat</a:t>
            </a:r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protokol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menawarkan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terapi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keluarga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kepada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penderita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gangguan</a:t>
            </a:r>
            <a:r>
              <a:rPr lang="en-US" sz="2400" dirty="0">
                <a:sym typeface="Wingdings" panose="05000000000000000000" pitchFamily="2" charset="2"/>
              </a:rPr>
              <a:t> mental </a:t>
            </a:r>
            <a:r>
              <a:rPr lang="en-US" sz="2400" dirty="0" err="1">
                <a:sym typeface="Wingdings" panose="05000000000000000000" pitchFamily="2" charset="2"/>
              </a:rPr>
              <a:t>berat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0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Tantangan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b="1" dirty="0" err="1"/>
              <a:t>Belum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standar</a:t>
            </a:r>
            <a:r>
              <a:rPr lang="en-US" sz="2400" b="1" dirty="0"/>
              <a:t> diagnosis yang </a:t>
            </a:r>
            <a:r>
              <a:rPr lang="en-US" sz="2400" b="1" dirty="0" err="1"/>
              <a:t>baku</a:t>
            </a:r>
            <a:endParaRPr lang="en-US" sz="2400" b="1" dirty="0"/>
          </a:p>
          <a:p>
            <a:pPr lvl="1"/>
            <a:r>
              <a:rPr lang="en-US" sz="2000" dirty="0"/>
              <a:t>Ada </a:t>
            </a: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datang</a:t>
            </a:r>
            <a:r>
              <a:rPr lang="en-US" sz="2000" dirty="0"/>
              <a:t> </a:t>
            </a:r>
            <a:r>
              <a:rPr lang="en-US" sz="2000" dirty="0" err="1"/>
              <a:t>berkali</a:t>
            </a:r>
            <a:r>
              <a:rPr lang="en-US" sz="2000" dirty="0"/>
              <a:t>-kali </a:t>
            </a:r>
            <a:r>
              <a:rPr lang="en-US" sz="2000" dirty="0" err="1"/>
              <a:t>ke</a:t>
            </a:r>
            <a:r>
              <a:rPr lang="en-US" sz="2000" dirty="0"/>
              <a:t> FKTP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keluhan</a:t>
            </a:r>
            <a:r>
              <a:rPr lang="en-US" sz="2000" dirty="0"/>
              <a:t> gastritis.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betul</a:t>
            </a:r>
            <a:r>
              <a:rPr lang="en-US" sz="2000" dirty="0"/>
              <a:t> gastritis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kecemasan</a:t>
            </a:r>
            <a:r>
              <a:rPr lang="en-US" sz="2000" dirty="0"/>
              <a:t> (</a:t>
            </a:r>
            <a:r>
              <a:rPr lang="en-US" sz="2000" dirty="0" err="1"/>
              <a:t>somatisasi</a:t>
            </a:r>
            <a:r>
              <a:rPr lang="en-US" sz="2000" dirty="0"/>
              <a:t>)?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di FKTP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menangkap</a:t>
            </a:r>
            <a:r>
              <a:rPr lang="en-US" sz="2000" dirty="0"/>
              <a:t>/</a:t>
            </a:r>
            <a:r>
              <a:rPr lang="en-US" sz="2000" dirty="0" err="1"/>
              <a:t>mendiagnosis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mental?</a:t>
            </a:r>
          </a:p>
          <a:p>
            <a:pPr lvl="1"/>
            <a:r>
              <a:rPr lang="en-US" sz="2000" dirty="0"/>
              <a:t>Tenaga </a:t>
            </a:r>
            <a:r>
              <a:rPr lang="en-US" sz="2000" dirty="0" err="1"/>
              <a:t>kesehatan</a:t>
            </a:r>
            <a:r>
              <a:rPr lang="en-US" sz="2000" dirty="0"/>
              <a:t> di FKTP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dibekali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i="1" dirty="0"/>
              <a:t>screening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kebutuhan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screening tools</a:t>
            </a:r>
            <a:endParaRPr lang="en-US" sz="2000" dirty="0"/>
          </a:p>
          <a:p>
            <a:r>
              <a:rPr lang="en-US" sz="2400" b="1" dirty="0" err="1"/>
              <a:t>Belum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strategi</a:t>
            </a:r>
            <a:r>
              <a:rPr lang="en-US" sz="2400" b="1" dirty="0"/>
              <a:t> yang </a:t>
            </a:r>
            <a:r>
              <a:rPr lang="en-US" sz="2400" b="1" dirty="0" err="1"/>
              <a:t>jelas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upaya</a:t>
            </a:r>
            <a:r>
              <a:rPr lang="en-US" sz="2400" b="1" dirty="0"/>
              <a:t> </a:t>
            </a:r>
            <a:r>
              <a:rPr lang="en-US" sz="2400" b="1" dirty="0" err="1"/>
              <a:t>promosi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prevensi</a:t>
            </a:r>
            <a:r>
              <a:rPr lang="en-US" sz="2400" b="1" dirty="0"/>
              <a:t> </a:t>
            </a:r>
          </a:p>
          <a:p>
            <a:pPr lvl="1"/>
            <a:r>
              <a:rPr lang="en-US" sz="2000" dirty="0" err="1"/>
              <a:t>Jangankan</a:t>
            </a:r>
            <a:r>
              <a:rPr lang="en-US" sz="2000" dirty="0"/>
              <a:t> </a:t>
            </a:r>
            <a:r>
              <a:rPr lang="en-US" sz="2000" dirty="0" err="1"/>
              <a:t>upaya</a:t>
            </a:r>
            <a:r>
              <a:rPr lang="en-US" sz="2000" dirty="0"/>
              <a:t> </a:t>
            </a:r>
            <a:r>
              <a:rPr lang="en-US" sz="2000" dirty="0" err="1"/>
              <a:t>promosi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prevensi</a:t>
            </a:r>
            <a:r>
              <a:rPr lang="en-US" sz="2000" dirty="0"/>
              <a:t>,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pengobatan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terdiagnosis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FKTP </a:t>
            </a: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endParaRPr lang="en-US" sz="2000" dirty="0"/>
          </a:p>
          <a:p>
            <a:r>
              <a:rPr lang="en-US" sz="2400" b="1" dirty="0" err="1"/>
              <a:t>Belum</a:t>
            </a:r>
            <a:r>
              <a:rPr lang="en-US" sz="2400" b="1" dirty="0"/>
              <a:t> </a:t>
            </a:r>
            <a:r>
              <a:rPr lang="en-US" sz="2400" b="1" dirty="0" err="1"/>
              <a:t>meratanya</a:t>
            </a:r>
            <a:r>
              <a:rPr lang="en-US" sz="2400" b="1" dirty="0"/>
              <a:t> </a:t>
            </a:r>
            <a:r>
              <a:rPr lang="en-US" sz="2400" b="1" dirty="0" err="1"/>
              <a:t>akses</a:t>
            </a:r>
            <a:r>
              <a:rPr lang="en-US" sz="2400" b="1" dirty="0"/>
              <a:t> </a:t>
            </a:r>
            <a:r>
              <a:rPr lang="en-US" sz="2400" b="1" dirty="0" err="1"/>
              <a:t>masyarakat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fasilitas</a:t>
            </a:r>
            <a:r>
              <a:rPr lang="en-US" sz="2400" b="1" dirty="0"/>
              <a:t> </a:t>
            </a: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kesehatan</a:t>
            </a:r>
            <a:endParaRPr lang="en-US" sz="2400" b="1" dirty="0"/>
          </a:p>
          <a:p>
            <a:pPr lvl="1"/>
            <a:r>
              <a:rPr lang="en-US" sz="2000" dirty="0" err="1"/>
              <a:t>Warga</a:t>
            </a:r>
            <a:r>
              <a:rPr lang="en-US" sz="2000" dirty="0"/>
              <a:t> yang </a:t>
            </a:r>
            <a:r>
              <a:rPr lang="en-US" sz="2000" dirty="0" err="1"/>
              <a:t>tinggal</a:t>
            </a:r>
            <a:r>
              <a:rPr lang="en-US" sz="2000" dirty="0"/>
              <a:t> di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terpencil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yang lama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medan</a:t>
            </a:r>
            <a:r>
              <a:rPr lang="en-US" sz="2000" dirty="0"/>
              <a:t> yang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0934465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1534</TotalTime>
  <Words>832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psiunair_blue</vt:lpstr>
      <vt:lpstr>Kondisi Terkini Kesehatan Mental Masyarakat Indonesia</vt:lpstr>
      <vt:lpstr>Kondisi global dan nasional</vt:lpstr>
      <vt:lpstr>Gambaran umum kebijakan kesehatan mental</vt:lpstr>
      <vt:lpstr>Treatment gap dan stigma (1)</vt:lpstr>
      <vt:lpstr>Treatment gap dan stigma (2)</vt:lpstr>
      <vt:lpstr>Treatment gap dan stigma (2)</vt:lpstr>
      <vt:lpstr>Pelayanan Keswa di era JKN</vt:lpstr>
      <vt:lpstr>Tantangan…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46</cp:revision>
  <dcterms:created xsi:type="dcterms:W3CDTF">2014-08-18T09:13:02Z</dcterms:created>
  <dcterms:modified xsi:type="dcterms:W3CDTF">2018-04-08T11:54:03Z</dcterms:modified>
</cp:coreProperties>
</file>