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69" r:id="rId12"/>
    <p:sldId id="279" r:id="rId13"/>
    <p:sldId id="278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35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49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26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5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153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50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13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92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67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74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90" indent="0">
              <a:buNone/>
              <a:defRPr sz="2400"/>
            </a:lvl3pPr>
            <a:lvl4pPr marL="1371435" indent="0">
              <a:buNone/>
              <a:defRPr sz="2000"/>
            </a:lvl4pPr>
            <a:lvl5pPr marL="1828581" indent="0">
              <a:buNone/>
              <a:defRPr sz="2000"/>
            </a:lvl5pPr>
            <a:lvl6pPr marL="2285726" indent="0">
              <a:buNone/>
              <a:defRPr sz="2000"/>
            </a:lvl6pPr>
            <a:lvl7pPr marL="2742871" indent="0">
              <a:buNone/>
              <a:defRPr sz="2000"/>
            </a:lvl7pPr>
            <a:lvl8pPr marL="3200016" indent="0">
              <a:buNone/>
              <a:defRPr sz="2000"/>
            </a:lvl8pPr>
            <a:lvl9pPr marL="365716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86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FDF69D3-A241-41F2-9E2C-2BA1D6478157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 defTabSz="91429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65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2813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1313" indent="-3413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8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4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bumenekspres.com/2017/12/fenomena-mbah-marsiyo-dan-banyaknya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371/journal.pmed.0050045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hyperlink" Target="http://www.sciencemag.org/news/2008/02/problem-Proza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2580" y="590842"/>
            <a:ext cx="6789742" cy="1405892"/>
          </a:xfrm>
        </p:spPr>
        <p:txBody>
          <a:bodyPr/>
          <a:lstStyle/>
          <a:p>
            <a:r>
              <a:rPr lang="en-GB" b="1" dirty="0" err="1"/>
              <a:t>Isu-Isu</a:t>
            </a:r>
            <a:r>
              <a:rPr lang="en-GB" b="1" dirty="0"/>
              <a:t> Utama </a:t>
            </a:r>
            <a:r>
              <a:rPr lang="en-GB" b="1" dirty="0" err="1"/>
              <a:t>dalam</a:t>
            </a:r>
            <a:r>
              <a:rPr lang="en-GB" b="1" dirty="0"/>
              <a:t> </a:t>
            </a:r>
            <a:r>
              <a:rPr lang="en-GB" b="1" dirty="0" err="1"/>
              <a:t>Pelayanan</a:t>
            </a:r>
            <a:r>
              <a:rPr lang="en-GB" b="1" dirty="0"/>
              <a:t> </a:t>
            </a:r>
            <a:r>
              <a:rPr lang="en-GB" b="1" dirty="0" err="1"/>
              <a:t>Kesehatan</a:t>
            </a:r>
            <a:r>
              <a:rPr lang="en-GB" b="1" dirty="0"/>
              <a:t> Jiwa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512580" y="2743072"/>
            <a:ext cx="6789742" cy="70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sz="3600" b="1" dirty="0" err="1"/>
              <a:t>Kesehatan</a:t>
            </a:r>
            <a:r>
              <a:rPr lang="en-GB" sz="3600" b="1" dirty="0"/>
              <a:t> Mental </a:t>
            </a:r>
            <a:r>
              <a:rPr lang="en-GB" sz="3600" b="1" dirty="0" err="1"/>
              <a:t>Komunitas</a:t>
            </a:r>
            <a:endParaRPr lang="en-GB" sz="36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12580" y="4895302"/>
            <a:ext cx="6789742" cy="140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400" b="1"/>
              <a:t>Rizqy Amelia Zein</a:t>
            </a:r>
          </a:p>
          <a:p>
            <a:r>
              <a:rPr lang="en-US" sz="2400" b="1"/>
              <a:t>Departemen </a:t>
            </a:r>
            <a:r>
              <a:rPr lang="en-US" sz="2400" b="1" dirty="0" err="1"/>
              <a:t>Psikologi</a:t>
            </a:r>
            <a:r>
              <a:rPr lang="en-US" sz="2400" b="1" dirty="0"/>
              <a:t> </a:t>
            </a:r>
            <a:r>
              <a:rPr lang="en-US" sz="2400" b="1" dirty="0" err="1"/>
              <a:t>Kepribadian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Sosial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446980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7261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…cont’d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48673"/>
            <a:ext cx="5840896" cy="4525963"/>
          </a:xfrm>
        </p:spPr>
        <p:txBody>
          <a:bodyPr/>
          <a:lstStyle/>
          <a:p>
            <a:r>
              <a:rPr lang="en-US" sz="2400" dirty="0" err="1"/>
              <a:t>Sosiolog</a:t>
            </a:r>
            <a:r>
              <a:rPr lang="en-US" sz="2400" dirty="0"/>
              <a:t> </a:t>
            </a:r>
            <a:r>
              <a:rPr lang="en-US" sz="2400" dirty="0" err="1"/>
              <a:t>mengidentifikasi</a:t>
            </a:r>
            <a:r>
              <a:rPr lang="en-US" sz="2400" dirty="0"/>
              <a:t> </a:t>
            </a:r>
            <a:r>
              <a:rPr lang="en-US" sz="2400" dirty="0" err="1"/>
              <a:t>pengaruh</a:t>
            </a:r>
            <a:r>
              <a:rPr lang="en-US" sz="2400" dirty="0"/>
              <a:t> </a:t>
            </a:r>
            <a:r>
              <a:rPr lang="en-US" sz="2400" dirty="0" err="1"/>
              <a:t>faktor</a:t>
            </a:r>
            <a:r>
              <a:rPr lang="en-US" sz="2400" dirty="0"/>
              <a:t> </a:t>
            </a:r>
            <a:r>
              <a:rPr lang="en-US" sz="2400" dirty="0" err="1"/>
              <a:t>sosial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institusi</a:t>
            </a:r>
            <a:r>
              <a:rPr lang="en-US" sz="2400" dirty="0"/>
              <a:t> </a:t>
            </a:r>
            <a:r>
              <a:rPr lang="en-US" sz="2400" dirty="0" err="1"/>
              <a:t>sosial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menjelaskan</a:t>
            </a:r>
            <a:r>
              <a:rPr lang="en-US" sz="2400" dirty="0"/>
              <a:t> </a:t>
            </a:r>
            <a:r>
              <a:rPr lang="en-US" sz="2400" dirty="0" err="1"/>
              <a:t>penerimaan</a:t>
            </a:r>
            <a:r>
              <a:rPr lang="en-US" sz="2400" dirty="0"/>
              <a:t> </a:t>
            </a:r>
            <a:r>
              <a:rPr lang="en-US" sz="2400" dirty="0" err="1"/>
              <a:t>masyarakat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obat</a:t>
            </a:r>
            <a:r>
              <a:rPr lang="en-US" sz="2400" dirty="0"/>
              <a:t> </a:t>
            </a:r>
            <a:r>
              <a:rPr lang="en-US" sz="2400" i="1" dirty="0"/>
              <a:t>minor tranquillizer</a:t>
            </a:r>
            <a:endParaRPr lang="en-US" sz="2400" dirty="0"/>
          </a:p>
          <a:p>
            <a:pPr lvl="1"/>
            <a:r>
              <a:rPr lang="en-US" sz="2000" dirty="0"/>
              <a:t>Media juga </a:t>
            </a:r>
            <a:r>
              <a:rPr lang="en-US" sz="2000" dirty="0" err="1"/>
              <a:t>berpengaruh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legitimasi</a:t>
            </a:r>
            <a:r>
              <a:rPr lang="en-US" sz="2000" dirty="0"/>
              <a:t> </a:t>
            </a:r>
            <a:r>
              <a:rPr lang="en-US" sz="2000" dirty="0" err="1"/>
              <a:t>penyakit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problem </a:t>
            </a:r>
            <a:r>
              <a:rPr lang="en-US" sz="2000" dirty="0" err="1"/>
              <a:t>sosial</a:t>
            </a:r>
            <a:r>
              <a:rPr lang="en-US" sz="2000" dirty="0"/>
              <a:t>, </a:t>
            </a:r>
            <a:r>
              <a:rPr lang="en-US" sz="2000" dirty="0" err="1"/>
              <a:t>sekaligus</a:t>
            </a:r>
            <a:r>
              <a:rPr lang="en-US" sz="2000" dirty="0"/>
              <a:t> </a:t>
            </a:r>
            <a:r>
              <a:rPr lang="en-US" sz="2000" dirty="0" err="1"/>
              <a:t>efek</a:t>
            </a:r>
            <a:r>
              <a:rPr lang="en-US" sz="2000" dirty="0"/>
              <a:t> </a:t>
            </a:r>
            <a:r>
              <a:rPr lang="en-US" sz="2000" dirty="0" err="1"/>
              <a:t>obatnya</a:t>
            </a:r>
            <a:endParaRPr lang="en-US" sz="2000" dirty="0"/>
          </a:p>
          <a:p>
            <a:pPr lvl="1"/>
            <a:r>
              <a:rPr lang="en-US" sz="2000" dirty="0"/>
              <a:t>Ada </a:t>
            </a:r>
            <a:r>
              <a:rPr lang="en-US" sz="2000" dirty="0" err="1"/>
              <a:t>setidaknya</a:t>
            </a:r>
            <a:r>
              <a:rPr lang="en-US" sz="2000" dirty="0"/>
              <a:t> 4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sosio-kultural</a:t>
            </a:r>
            <a:r>
              <a:rPr lang="en-US" sz="2000" dirty="0"/>
              <a:t> yang </a:t>
            </a:r>
            <a:r>
              <a:rPr lang="en-US" sz="2000" dirty="0" err="1"/>
              <a:t>bermain</a:t>
            </a:r>
            <a:r>
              <a:rPr lang="en-US" sz="2000" dirty="0"/>
              <a:t>; </a:t>
            </a:r>
            <a:r>
              <a:rPr lang="en-US" sz="2000" dirty="0" err="1"/>
              <a:t>aktivitas</a:t>
            </a:r>
            <a:r>
              <a:rPr lang="en-US" sz="2000" dirty="0"/>
              <a:t> </a:t>
            </a:r>
            <a:r>
              <a:rPr lang="en-US" sz="2000" dirty="0" err="1"/>
              <a:t>pemberian</a:t>
            </a:r>
            <a:r>
              <a:rPr lang="en-US" sz="2000" dirty="0"/>
              <a:t> </a:t>
            </a:r>
            <a:r>
              <a:rPr lang="en-US" sz="2000" dirty="0" err="1"/>
              <a:t>klaim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tenaga</a:t>
            </a:r>
            <a:r>
              <a:rPr lang="en-US" sz="2000" dirty="0"/>
              <a:t> </a:t>
            </a:r>
            <a:r>
              <a:rPr lang="en-US" sz="2000" dirty="0" err="1"/>
              <a:t>kesehatan</a:t>
            </a:r>
            <a:r>
              <a:rPr lang="en-US" sz="2000" dirty="0"/>
              <a:t> </a:t>
            </a:r>
            <a:r>
              <a:rPr lang="en-US" sz="2000" dirty="0" err="1"/>
              <a:t>profesional</a:t>
            </a:r>
            <a:r>
              <a:rPr lang="en-US" sz="2000" dirty="0"/>
              <a:t>, </a:t>
            </a:r>
            <a:r>
              <a:rPr lang="en-US" sz="2000" dirty="0" err="1"/>
              <a:t>kontestasi</a:t>
            </a:r>
            <a:r>
              <a:rPr lang="en-US" sz="2000" dirty="0"/>
              <a:t> legal, </a:t>
            </a:r>
            <a:r>
              <a:rPr lang="en-US" sz="2000" dirty="0" err="1"/>
              <a:t>pengaruh</a:t>
            </a:r>
            <a:r>
              <a:rPr lang="en-US" sz="2000" dirty="0"/>
              <a:t> media </a:t>
            </a:r>
            <a:r>
              <a:rPr lang="en-US" sz="2000" dirty="0" err="1"/>
              <a:t>massa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respons</a:t>
            </a:r>
            <a:r>
              <a:rPr lang="en-US" sz="2000" dirty="0"/>
              <a:t> </a:t>
            </a:r>
            <a:r>
              <a:rPr lang="en-US" sz="2000" dirty="0" err="1"/>
              <a:t>pemerintah</a:t>
            </a:r>
            <a:endParaRPr lang="en-US" sz="2000" dirty="0"/>
          </a:p>
          <a:p>
            <a:pPr lvl="1"/>
            <a:r>
              <a:rPr lang="en-US" sz="2000" dirty="0"/>
              <a:t>Ada problem </a:t>
            </a:r>
            <a:r>
              <a:rPr lang="en-US" sz="2000" dirty="0" err="1"/>
              <a:t>metodologi</a:t>
            </a:r>
            <a:r>
              <a:rPr lang="en-US" sz="2000" dirty="0"/>
              <a:t> yang </a:t>
            </a:r>
            <a:r>
              <a:rPr lang="en-US" sz="2000" dirty="0" err="1"/>
              <a:t>kurang</a:t>
            </a:r>
            <a:r>
              <a:rPr lang="en-US" sz="2000" dirty="0"/>
              <a:t> </a:t>
            </a:r>
            <a:r>
              <a:rPr lang="en-US" sz="2000" dirty="0" err="1"/>
              <a:t>cermat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uji</a:t>
            </a:r>
            <a:r>
              <a:rPr lang="en-US" sz="2000" dirty="0"/>
              <a:t> </a:t>
            </a:r>
            <a:r>
              <a:rPr lang="en-US" sz="2000" dirty="0" err="1"/>
              <a:t>klinik</a:t>
            </a:r>
            <a:r>
              <a:rPr lang="en-US" sz="2000" dirty="0"/>
              <a:t> </a:t>
            </a:r>
            <a:r>
              <a:rPr lang="en-US" sz="2000" dirty="0" err="1"/>
              <a:t>obat-obat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peneliti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hanya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mempublikasi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hasil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positif</a:t>
            </a:r>
            <a:endParaRPr lang="en-US" sz="2000" dirty="0"/>
          </a:p>
        </p:txBody>
      </p:sp>
      <p:pic>
        <p:nvPicPr>
          <p:cNvPr id="3074" name="Picture 2" descr="Image result for prozac cartoon">
            <a:extLst>
              <a:ext uri="{FF2B5EF4-FFF2-40B4-BE49-F238E27FC236}">
                <a16:creationId xmlns:a16="http://schemas.microsoft.com/office/drawing/2014/main" id="{DCB8E877-698C-4109-9E14-A69AE75F2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501" y="1033669"/>
            <a:ext cx="4939990" cy="396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109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…cont’d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6129130" cy="4525963"/>
          </a:xfrm>
        </p:spPr>
        <p:txBody>
          <a:bodyPr/>
          <a:lstStyle/>
          <a:p>
            <a:r>
              <a:rPr lang="en-US" sz="2400" dirty="0"/>
              <a:t>Ioannidis (2008) </a:t>
            </a:r>
            <a:r>
              <a:rPr lang="en-US" sz="2400" dirty="0" err="1"/>
              <a:t>menyimpulkan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mitos</a:t>
            </a:r>
            <a:r>
              <a:rPr lang="en-US" sz="2400" dirty="0"/>
              <a:t> </a:t>
            </a:r>
            <a:r>
              <a:rPr lang="en-US" sz="2400" dirty="0" err="1"/>
              <a:t>efektivitas</a:t>
            </a:r>
            <a:r>
              <a:rPr lang="en-US" sz="2400" dirty="0"/>
              <a:t> </a:t>
            </a:r>
            <a:r>
              <a:rPr lang="en-US" sz="2400" dirty="0" err="1"/>
              <a:t>antidepresan</a:t>
            </a:r>
            <a:r>
              <a:rPr lang="en-US" sz="2400" dirty="0"/>
              <a:t> </a:t>
            </a:r>
            <a:r>
              <a:rPr lang="en-US" sz="2400" dirty="0" err="1"/>
              <a:t>disebabkan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Interpretasi</a:t>
            </a:r>
            <a:r>
              <a:rPr lang="en-US" sz="2000" dirty="0"/>
              <a:t> yang </a:t>
            </a:r>
            <a:r>
              <a:rPr lang="en-US" sz="2000" dirty="0" err="1"/>
              <a:t>keliru</a:t>
            </a:r>
            <a:r>
              <a:rPr lang="en-US" sz="2000" dirty="0"/>
              <a:t> </a:t>
            </a:r>
            <a:r>
              <a:rPr lang="en-US" sz="2000" dirty="0" err="1"/>
              <a:t>soal</a:t>
            </a:r>
            <a:r>
              <a:rPr lang="en-US" sz="2000" dirty="0"/>
              <a:t> ‘</a:t>
            </a:r>
            <a:r>
              <a:rPr lang="en-US" sz="2000" dirty="0" err="1"/>
              <a:t>signifikansi</a:t>
            </a:r>
            <a:r>
              <a:rPr lang="en-US" sz="2000" dirty="0"/>
              <a:t> </a:t>
            </a:r>
            <a:r>
              <a:rPr lang="en-US" sz="2000" dirty="0" err="1"/>
              <a:t>statistik</a:t>
            </a:r>
            <a:r>
              <a:rPr lang="en-US" sz="2000" dirty="0"/>
              <a:t>’</a:t>
            </a:r>
          </a:p>
          <a:p>
            <a:pPr lvl="1"/>
            <a:r>
              <a:rPr lang="en-US" sz="2000" dirty="0" err="1"/>
              <a:t>Desain</a:t>
            </a:r>
            <a:r>
              <a:rPr lang="en-US" sz="2000" dirty="0"/>
              <a:t> </a:t>
            </a:r>
            <a:r>
              <a:rPr lang="en-US" sz="2000" dirty="0" err="1"/>
              <a:t>penelitian</a:t>
            </a:r>
            <a:r>
              <a:rPr lang="en-US" sz="2000" dirty="0"/>
              <a:t> yang </a:t>
            </a:r>
            <a:r>
              <a:rPr lang="en-US" sz="2000" dirty="0" err="1"/>
              <a:t>dimanipulasi</a:t>
            </a:r>
            <a:endParaRPr lang="en-US" sz="2000" dirty="0"/>
          </a:p>
          <a:p>
            <a:pPr lvl="1"/>
            <a:r>
              <a:rPr lang="en-US" sz="2000" dirty="0" err="1"/>
              <a:t>Pemilihan</a:t>
            </a:r>
            <a:r>
              <a:rPr lang="en-US" sz="2000" dirty="0"/>
              <a:t> </a:t>
            </a:r>
            <a:r>
              <a:rPr lang="en-US" sz="2000" dirty="0" err="1"/>
              <a:t>sampel</a:t>
            </a:r>
            <a:r>
              <a:rPr lang="en-US" sz="2000" dirty="0"/>
              <a:t> yang bias</a:t>
            </a:r>
          </a:p>
          <a:p>
            <a:pPr lvl="1"/>
            <a:r>
              <a:rPr lang="en-US" sz="2000" i="1" dirty="0"/>
              <a:t>Follow up study </a:t>
            </a:r>
            <a:r>
              <a:rPr lang="en-US" sz="2000" dirty="0"/>
              <a:t>yang </a:t>
            </a:r>
            <a:r>
              <a:rPr lang="en-US" sz="2000" dirty="0" err="1"/>
              <a:t>cenderung</a:t>
            </a:r>
            <a:r>
              <a:rPr lang="en-US" sz="2000" dirty="0"/>
              <a:t> </a:t>
            </a:r>
            <a:r>
              <a:rPr lang="en-US" sz="2000" dirty="0" err="1"/>
              <a:t>berjangka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pendek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pemberian</a:t>
            </a:r>
            <a:r>
              <a:rPr lang="en-US" sz="2000" dirty="0"/>
              <a:t> </a:t>
            </a:r>
            <a:r>
              <a:rPr lang="en-US" sz="2000" dirty="0" err="1"/>
              <a:t>perlakuan</a:t>
            </a:r>
            <a:endParaRPr lang="en-US" sz="2000" dirty="0"/>
          </a:p>
          <a:p>
            <a:pPr lvl="1"/>
            <a:r>
              <a:rPr lang="en-US" sz="2000" b="1" i="1" u="sng" dirty="0"/>
              <a:t>Selective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b="1" i="1" u="sng" dirty="0"/>
              <a:t>distortive report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peneliti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hanya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melaporkan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hasil</a:t>
            </a:r>
            <a:r>
              <a:rPr lang="en-US" sz="2000" dirty="0">
                <a:sym typeface="Wingdings" panose="05000000000000000000" pitchFamily="2" charset="2"/>
              </a:rPr>
              <a:t> yang </a:t>
            </a:r>
            <a:r>
              <a:rPr lang="en-US" sz="2000" dirty="0" err="1">
                <a:sym typeface="Wingdings" panose="05000000000000000000" pitchFamily="2" charset="2"/>
              </a:rPr>
              <a:t>positif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dan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mengabaikan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informasi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lainnya</a:t>
            </a:r>
            <a:r>
              <a:rPr lang="en-US" sz="2000" dirty="0">
                <a:sym typeface="Wingdings" panose="05000000000000000000" pitchFamily="2" charset="2"/>
              </a:rPr>
              <a:t> yang </a:t>
            </a:r>
            <a:r>
              <a:rPr lang="en-US" sz="2000" dirty="0" err="1">
                <a:sym typeface="Wingdings" panose="05000000000000000000" pitchFamily="2" charset="2"/>
              </a:rPr>
              <a:t>bertentangan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dengan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hipotesisnya</a:t>
            </a:r>
            <a:endParaRPr lang="en-US" sz="2000" dirty="0"/>
          </a:p>
        </p:txBody>
      </p:sp>
      <p:pic>
        <p:nvPicPr>
          <p:cNvPr id="4" name="Picture 4" descr="Image result for prozac cartoon">
            <a:extLst>
              <a:ext uri="{FF2B5EF4-FFF2-40B4-BE49-F238E27FC236}">
                <a16:creationId xmlns:a16="http://schemas.microsoft.com/office/drawing/2014/main" id="{551395B2-FA71-4D1F-A27C-EAF6FBC4D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245" y="768454"/>
            <a:ext cx="4372390" cy="498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006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Psikoterapi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 err="1"/>
              <a:t>Meskipun</a:t>
            </a:r>
            <a:r>
              <a:rPr lang="en-US" sz="2400" dirty="0"/>
              <a:t> </a:t>
            </a:r>
            <a:r>
              <a:rPr lang="en-US" sz="2400" dirty="0" err="1"/>
              <a:t>Psikoterapi</a:t>
            </a:r>
            <a:r>
              <a:rPr lang="en-US" sz="2400" dirty="0"/>
              <a:t> </a:t>
            </a:r>
            <a:r>
              <a:rPr lang="en-US" sz="2400" dirty="0" err="1"/>
              <a:t>cenderung</a:t>
            </a:r>
            <a:r>
              <a:rPr lang="en-US" sz="2400" dirty="0"/>
              <a:t> non-</a:t>
            </a:r>
            <a:r>
              <a:rPr lang="en-US" sz="2400" dirty="0" err="1"/>
              <a:t>invasif</a:t>
            </a:r>
            <a:r>
              <a:rPr lang="en-US" sz="2400" dirty="0"/>
              <a:t>, </a:t>
            </a:r>
            <a:r>
              <a:rPr lang="en-US" sz="2400" dirty="0" err="1"/>
              <a:t>bukan</a:t>
            </a:r>
            <a:r>
              <a:rPr lang="en-US" sz="2400" dirty="0"/>
              <a:t> </a:t>
            </a:r>
            <a:r>
              <a:rPr lang="en-US" sz="2400" dirty="0" err="1"/>
              <a:t>berarti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i="1" dirty="0"/>
              <a:t>iatrogenic effect</a:t>
            </a:r>
          </a:p>
          <a:p>
            <a:r>
              <a:rPr lang="en-US" sz="2400" i="1" dirty="0"/>
              <a:t>Iatrogenic effect </a:t>
            </a:r>
            <a:r>
              <a:rPr lang="en-US" sz="2400" dirty="0"/>
              <a:t>yang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muncul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Psikoterapi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; </a:t>
            </a:r>
          </a:p>
          <a:p>
            <a:pPr lvl="1"/>
            <a:r>
              <a:rPr lang="en-US" sz="2000" dirty="0"/>
              <a:t>(a) </a:t>
            </a:r>
            <a:r>
              <a:rPr lang="en-US" sz="2000" b="1" i="1" dirty="0" err="1"/>
              <a:t>deterioriation</a:t>
            </a:r>
            <a:r>
              <a:rPr lang="en-US" sz="2000" b="1" i="1" dirty="0"/>
              <a:t> effect</a:t>
            </a:r>
            <a:r>
              <a:rPr lang="en-US" sz="2000" dirty="0"/>
              <a:t> – </a:t>
            </a:r>
            <a:r>
              <a:rPr lang="en-US" sz="2000" dirty="0" err="1"/>
              <a:t>dimana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pasien</a:t>
            </a:r>
            <a:r>
              <a:rPr lang="en-US" sz="2000" dirty="0"/>
              <a:t> </a:t>
            </a:r>
            <a:r>
              <a:rPr lang="en-US" sz="2000" dirty="0" err="1"/>
              <a:t>malah</a:t>
            </a:r>
            <a:r>
              <a:rPr lang="en-US" sz="2000" dirty="0"/>
              <a:t> </a:t>
            </a:r>
            <a:r>
              <a:rPr lang="en-US" sz="2000" dirty="0" err="1"/>
              <a:t>jauh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buruk</a:t>
            </a:r>
            <a:r>
              <a:rPr lang="en-US" sz="2000" dirty="0"/>
              <a:t> </a:t>
            </a:r>
            <a:r>
              <a:rPr lang="en-US" sz="2000" dirty="0" err="1"/>
              <a:t>setelah</a:t>
            </a:r>
            <a:r>
              <a:rPr lang="en-US" sz="2000" dirty="0"/>
              <a:t> </a:t>
            </a:r>
            <a:r>
              <a:rPr lang="en-US" sz="2000" dirty="0" err="1"/>
              <a:t>mendapatkan</a:t>
            </a:r>
            <a:r>
              <a:rPr lang="en-US" sz="2000" dirty="0"/>
              <a:t> </a:t>
            </a:r>
            <a:r>
              <a:rPr lang="en-US" sz="2000" dirty="0" err="1"/>
              <a:t>terapi</a:t>
            </a:r>
            <a:r>
              <a:rPr lang="en-US" sz="2000" dirty="0"/>
              <a:t>;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(b) </a:t>
            </a:r>
            <a:r>
              <a:rPr lang="en-US" sz="2000" b="1" i="1" dirty="0"/>
              <a:t>personal abuse</a:t>
            </a:r>
            <a:r>
              <a:rPr lang="en-US" sz="2000" dirty="0"/>
              <a:t> – </a:t>
            </a:r>
            <a:r>
              <a:rPr lang="en-US" sz="2000" dirty="0" err="1"/>
              <a:t>dimana</a:t>
            </a:r>
            <a:r>
              <a:rPr lang="en-US" sz="2000" dirty="0"/>
              <a:t> </a:t>
            </a:r>
            <a:r>
              <a:rPr lang="en-US" sz="2000" dirty="0" err="1"/>
              <a:t>terapis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hal-hal</a:t>
            </a:r>
            <a:r>
              <a:rPr lang="en-US" sz="2000" dirty="0"/>
              <a:t>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etis</a:t>
            </a:r>
            <a:r>
              <a:rPr lang="en-US" sz="2000" dirty="0"/>
              <a:t>,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mendorong</a:t>
            </a:r>
            <a:r>
              <a:rPr lang="en-US" sz="2000" dirty="0"/>
              <a:t> </a:t>
            </a:r>
            <a:r>
              <a:rPr lang="en-US" sz="2000" dirty="0" err="1"/>
              <a:t>relasi</a:t>
            </a:r>
            <a:r>
              <a:rPr lang="en-US" sz="2000" dirty="0"/>
              <a:t> yang </a:t>
            </a:r>
            <a:r>
              <a:rPr lang="en-US" sz="2000" i="1" dirty="0"/>
              <a:t>abusive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pasiennya</a:t>
            </a:r>
            <a:r>
              <a:rPr lang="en-US" sz="2000" dirty="0"/>
              <a:t> (</a:t>
            </a:r>
            <a:r>
              <a:rPr lang="en-US" sz="2000" dirty="0" err="1"/>
              <a:t>ingat</a:t>
            </a:r>
            <a:r>
              <a:rPr lang="en-US" sz="2000" dirty="0"/>
              <a:t> </a:t>
            </a:r>
            <a:r>
              <a:rPr lang="en-US" sz="2000" dirty="0" err="1"/>
              <a:t>kasus</a:t>
            </a:r>
            <a:r>
              <a:rPr lang="en-US" sz="2000" dirty="0"/>
              <a:t> Breuer </a:t>
            </a:r>
            <a:r>
              <a:rPr lang="en-US" sz="2000" dirty="0" err="1"/>
              <a:t>dan</a:t>
            </a:r>
            <a:r>
              <a:rPr lang="en-US" sz="2000" dirty="0"/>
              <a:t> Jung).</a:t>
            </a:r>
          </a:p>
          <a:p>
            <a:r>
              <a:rPr lang="en-US" sz="2400" dirty="0" err="1"/>
              <a:t>Meskipun</a:t>
            </a:r>
            <a:r>
              <a:rPr lang="en-US" sz="2400" dirty="0"/>
              <a:t> </a:t>
            </a:r>
            <a:r>
              <a:rPr lang="en-US" sz="2400" dirty="0" err="1"/>
              <a:t>pasien</a:t>
            </a:r>
            <a:r>
              <a:rPr lang="en-US" sz="2400" dirty="0"/>
              <a:t> </a:t>
            </a:r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memilih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i="1" dirty="0"/>
              <a:t>talking therapy </a:t>
            </a:r>
            <a:r>
              <a:rPr lang="en-US" sz="2400" dirty="0" err="1"/>
              <a:t>daripada</a:t>
            </a:r>
            <a:r>
              <a:rPr lang="en-US" sz="2400" dirty="0"/>
              <a:t> </a:t>
            </a:r>
            <a:r>
              <a:rPr lang="en-US" sz="2400" dirty="0" err="1"/>
              <a:t>terapi</a:t>
            </a:r>
            <a:r>
              <a:rPr lang="en-US" sz="2400" dirty="0"/>
              <a:t> </a:t>
            </a:r>
            <a:r>
              <a:rPr lang="en-US" sz="2400" dirty="0" err="1"/>
              <a:t>medis</a:t>
            </a:r>
            <a:r>
              <a:rPr lang="en-US" sz="2400" dirty="0"/>
              <a:t>, </a:t>
            </a:r>
            <a:r>
              <a:rPr lang="en-US" sz="2400" dirty="0" err="1"/>
              <a:t>Psikoterapi</a:t>
            </a:r>
            <a:r>
              <a:rPr lang="en-US" sz="2400" dirty="0"/>
              <a:t> </a:t>
            </a:r>
            <a:r>
              <a:rPr lang="en-US" sz="2400" dirty="0" err="1"/>
              <a:t>jauh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mahal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i="1" dirty="0"/>
              <a:t>cost ineffective. </a:t>
            </a:r>
          </a:p>
          <a:p>
            <a:pPr lvl="1"/>
            <a:r>
              <a:rPr lang="en-US" sz="2000" dirty="0" err="1"/>
              <a:t>Sedangkan</a:t>
            </a:r>
            <a:r>
              <a:rPr lang="en-US" sz="2000" dirty="0"/>
              <a:t> </a:t>
            </a:r>
            <a:r>
              <a:rPr lang="en-US" sz="2000" dirty="0" err="1"/>
              <a:t>terapi</a:t>
            </a:r>
            <a:r>
              <a:rPr lang="en-US" sz="2000" dirty="0"/>
              <a:t> </a:t>
            </a:r>
            <a:r>
              <a:rPr lang="en-US" sz="2000" dirty="0" err="1"/>
              <a:t>medis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dijamin</a:t>
            </a:r>
            <a:r>
              <a:rPr lang="en-US" sz="2000" dirty="0"/>
              <a:t> </a:t>
            </a:r>
            <a:r>
              <a:rPr lang="en-US" sz="2000" dirty="0" err="1"/>
              <a:t>akuntabilitasnya</a:t>
            </a:r>
            <a:r>
              <a:rPr lang="en-US" sz="2000" dirty="0"/>
              <a:t> (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protokol</a:t>
            </a:r>
            <a:r>
              <a:rPr lang="en-US" sz="2000" dirty="0"/>
              <a:t> </a:t>
            </a:r>
            <a:r>
              <a:rPr lang="en-US" sz="2000" dirty="0" err="1"/>
              <a:t>resep</a:t>
            </a:r>
            <a:r>
              <a:rPr lang="en-US" sz="2000" dirty="0"/>
              <a:t>),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skema</a:t>
            </a:r>
            <a:r>
              <a:rPr lang="en-US" sz="2000" dirty="0"/>
              <a:t> </a:t>
            </a:r>
            <a:r>
              <a:rPr lang="en-US" sz="2000" dirty="0" err="1"/>
              <a:t>jaminan</a:t>
            </a:r>
            <a:r>
              <a:rPr lang="en-US" sz="2000" dirty="0"/>
              <a:t> </a:t>
            </a:r>
            <a:r>
              <a:rPr lang="en-US" sz="2000" dirty="0" err="1"/>
              <a:t>kesehatan</a:t>
            </a:r>
            <a:r>
              <a:rPr lang="en-US" sz="2000" dirty="0"/>
              <a:t> (</a:t>
            </a:r>
            <a:r>
              <a:rPr lang="en-US" sz="2000" dirty="0" err="1"/>
              <a:t>seperti</a:t>
            </a:r>
            <a:r>
              <a:rPr lang="en-US" sz="2000" dirty="0"/>
              <a:t> JKN di Indonesia),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menguntungkan</a:t>
            </a:r>
            <a:r>
              <a:rPr lang="en-US" sz="2000" dirty="0"/>
              <a:t> </a:t>
            </a:r>
            <a:r>
              <a:rPr lang="en-US" sz="2000" dirty="0" err="1"/>
              <a:t>mengadministrasi</a:t>
            </a:r>
            <a:r>
              <a:rPr lang="en-US" sz="2000" dirty="0"/>
              <a:t> </a:t>
            </a:r>
            <a:r>
              <a:rPr lang="en-US" sz="2000" dirty="0" err="1"/>
              <a:t>terapi</a:t>
            </a:r>
            <a:r>
              <a:rPr lang="en-US" sz="2000" dirty="0"/>
              <a:t> </a:t>
            </a:r>
            <a:r>
              <a:rPr lang="en-US" sz="2000" dirty="0" err="1"/>
              <a:t>medis</a:t>
            </a:r>
            <a:r>
              <a:rPr lang="en-US" sz="2000" dirty="0"/>
              <a:t> </a:t>
            </a:r>
            <a:r>
              <a:rPr lang="en-US" sz="2000" dirty="0" err="1"/>
              <a:t>daripada</a:t>
            </a:r>
            <a:r>
              <a:rPr lang="en-US" sz="2000" dirty="0"/>
              <a:t> </a:t>
            </a:r>
            <a:r>
              <a:rPr lang="en-US" sz="2000" dirty="0" err="1"/>
              <a:t>Psikoterapi</a:t>
            </a:r>
            <a:r>
              <a:rPr lang="en-US" sz="20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6159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i="1" dirty="0"/>
              <a:t>The moral sense of the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b="1" i="1" u="sng" dirty="0"/>
              <a:t>Informed consent</a:t>
            </a:r>
            <a:r>
              <a:rPr lang="en-US" sz="2400" dirty="0"/>
              <a:t> – </a:t>
            </a:r>
            <a:r>
              <a:rPr lang="en-US" sz="2400" dirty="0" err="1"/>
              <a:t>sebaiknya</a:t>
            </a:r>
            <a:r>
              <a:rPr lang="en-US" sz="2400" dirty="0"/>
              <a:t> </a:t>
            </a:r>
            <a:r>
              <a:rPr lang="en-US" sz="2400" dirty="0" err="1"/>
              <a:t>sebelum</a:t>
            </a:r>
            <a:r>
              <a:rPr lang="en-US" sz="2400" dirty="0"/>
              <a:t> </a:t>
            </a:r>
            <a:r>
              <a:rPr lang="en-US" sz="2400" dirty="0" err="1"/>
              <a:t>memutuskan</a:t>
            </a:r>
            <a:r>
              <a:rPr lang="en-US" sz="2400" dirty="0"/>
              <a:t> </a:t>
            </a:r>
            <a:r>
              <a:rPr lang="en-US" sz="2400" dirty="0" err="1"/>
              <a:t>merawat</a:t>
            </a:r>
            <a:r>
              <a:rPr lang="en-US" sz="2400" dirty="0"/>
              <a:t> </a:t>
            </a:r>
            <a:r>
              <a:rPr lang="en-US" sz="2400" dirty="0" err="1"/>
              <a:t>pasien</a:t>
            </a:r>
            <a:r>
              <a:rPr lang="en-US" sz="2400" dirty="0"/>
              <a:t>,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baiknya</a:t>
            </a:r>
            <a:r>
              <a:rPr lang="en-US" sz="2400" dirty="0"/>
              <a:t> </a:t>
            </a:r>
            <a:r>
              <a:rPr lang="en-US" sz="2400" dirty="0" err="1"/>
              <a:t>tenaga</a:t>
            </a:r>
            <a:r>
              <a:rPr lang="en-US" sz="2400" dirty="0"/>
              <a:t> </a:t>
            </a:r>
            <a:r>
              <a:rPr lang="en-US" sz="2400" dirty="0" err="1"/>
              <a:t>kesehatan</a:t>
            </a:r>
            <a:r>
              <a:rPr lang="en-US" sz="2400" dirty="0"/>
              <a:t> </a:t>
            </a:r>
            <a:r>
              <a:rPr lang="en-US" sz="2400" dirty="0" err="1"/>
              <a:t>mempertimbangkan</a:t>
            </a:r>
            <a:r>
              <a:rPr lang="en-US" sz="2400" dirty="0"/>
              <a:t> </a:t>
            </a:r>
            <a:r>
              <a:rPr lang="en-US" sz="2400" dirty="0" err="1"/>
              <a:t>pertanyaan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;</a:t>
            </a:r>
          </a:p>
          <a:p>
            <a:pPr lvl="1"/>
            <a:r>
              <a:rPr lang="en-US" sz="2000" dirty="0" err="1"/>
              <a:t>Apakah</a:t>
            </a:r>
            <a:r>
              <a:rPr lang="en-US" sz="2000" dirty="0"/>
              <a:t> </a:t>
            </a:r>
            <a:r>
              <a:rPr lang="en-US" sz="2000" dirty="0" err="1"/>
              <a:t>pasien</a:t>
            </a:r>
            <a:r>
              <a:rPr lang="en-US" sz="2000" dirty="0"/>
              <a:t> </a:t>
            </a:r>
            <a:r>
              <a:rPr lang="en-US" sz="2000" dirty="0" err="1"/>
              <a:t>sadar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kondisinya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apakah</a:t>
            </a:r>
            <a:r>
              <a:rPr lang="en-US" sz="2000" dirty="0"/>
              <a:t> </a:t>
            </a:r>
            <a:r>
              <a:rPr lang="en-US" sz="2000" dirty="0" err="1"/>
              <a:t>ia</a:t>
            </a:r>
            <a:r>
              <a:rPr lang="en-US" sz="2000" dirty="0"/>
              <a:t> </a:t>
            </a:r>
            <a:r>
              <a:rPr lang="en-US" sz="2000" dirty="0" err="1"/>
              <a:t>berkompeten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keputusan</a:t>
            </a:r>
            <a:r>
              <a:rPr lang="en-US" sz="2000" dirty="0"/>
              <a:t> </a:t>
            </a:r>
            <a:r>
              <a:rPr lang="en-US" sz="2000" dirty="0" err="1"/>
              <a:t>pengobatan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penyakit</a:t>
            </a:r>
            <a:r>
              <a:rPr lang="en-US" sz="2000" dirty="0"/>
              <a:t> yang </a:t>
            </a:r>
            <a:r>
              <a:rPr lang="en-US" sz="2000" dirty="0" err="1"/>
              <a:t>ia</a:t>
            </a:r>
            <a:r>
              <a:rPr lang="en-US" sz="2000" dirty="0"/>
              <a:t> </a:t>
            </a:r>
            <a:r>
              <a:rPr lang="en-US" sz="2000" dirty="0" err="1"/>
              <a:t>alami</a:t>
            </a:r>
            <a:r>
              <a:rPr lang="en-US" sz="2000" dirty="0"/>
              <a:t>?</a:t>
            </a:r>
          </a:p>
          <a:p>
            <a:pPr lvl="1"/>
            <a:r>
              <a:rPr lang="en-US" sz="2000" dirty="0" err="1"/>
              <a:t>Apakah</a:t>
            </a:r>
            <a:r>
              <a:rPr lang="en-US" sz="2000" dirty="0"/>
              <a:t> orang-orang yang </a:t>
            </a:r>
            <a:r>
              <a:rPr lang="en-US" sz="2000" dirty="0" err="1"/>
              <a:t>bertindak</a:t>
            </a:r>
            <a:r>
              <a:rPr lang="en-US" sz="2000" dirty="0"/>
              <a:t> </a:t>
            </a:r>
            <a:r>
              <a:rPr lang="en-US" sz="2000" dirty="0" err="1"/>
              <a:t>atas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pasien</a:t>
            </a:r>
            <a:r>
              <a:rPr lang="en-US" sz="2000" dirty="0"/>
              <a:t>, </a:t>
            </a:r>
            <a:r>
              <a:rPr lang="en-US" sz="2000" dirty="0" err="1"/>
              <a:t>mengambil</a:t>
            </a:r>
            <a:r>
              <a:rPr lang="en-US" sz="2000" dirty="0"/>
              <a:t> </a:t>
            </a:r>
            <a:r>
              <a:rPr lang="en-US" sz="2000" dirty="0" err="1"/>
              <a:t>keputusan</a:t>
            </a:r>
            <a:r>
              <a:rPr lang="en-US" sz="2000" dirty="0"/>
              <a:t> </a:t>
            </a:r>
            <a:r>
              <a:rPr lang="en-US" sz="2000" dirty="0" err="1"/>
              <a:t>pengobatan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pertimbangan</a:t>
            </a:r>
            <a:r>
              <a:rPr lang="en-US" sz="2000" dirty="0"/>
              <a:t> moral yang </a:t>
            </a:r>
            <a:r>
              <a:rPr lang="en-US" sz="2000" dirty="0" err="1"/>
              <a:t>benar</a:t>
            </a:r>
            <a:r>
              <a:rPr lang="en-US" sz="2000" dirty="0"/>
              <a:t>?</a:t>
            </a:r>
          </a:p>
          <a:p>
            <a:pPr lvl="1"/>
            <a:r>
              <a:rPr lang="en-US" sz="2000" dirty="0" err="1"/>
              <a:t>Apakah</a:t>
            </a:r>
            <a:r>
              <a:rPr lang="en-US" sz="2000" dirty="0"/>
              <a:t> </a:t>
            </a:r>
            <a:r>
              <a:rPr lang="en-US" sz="2000" dirty="0" err="1"/>
              <a:t>tenaga</a:t>
            </a:r>
            <a:r>
              <a:rPr lang="en-US" sz="2000" dirty="0"/>
              <a:t> </a:t>
            </a:r>
            <a:r>
              <a:rPr lang="en-US" sz="2000" dirty="0" err="1"/>
              <a:t>kesehatan</a:t>
            </a:r>
            <a:r>
              <a:rPr lang="en-US" sz="2000" dirty="0"/>
              <a:t>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yang </a:t>
            </a:r>
            <a:r>
              <a:rPr lang="en-US" sz="2000" dirty="0" err="1"/>
              <a:t>komperhensif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dipahami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pasien</a:t>
            </a:r>
            <a:r>
              <a:rPr lang="en-US" sz="2000" dirty="0"/>
              <a:t>?</a:t>
            </a:r>
          </a:p>
          <a:p>
            <a:pPr lvl="1"/>
            <a:r>
              <a:rPr lang="en-US" sz="2000" dirty="0" err="1"/>
              <a:t>Apakah</a:t>
            </a:r>
            <a:r>
              <a:rPr lang="en-US" sz="2000" dirty="0"/>
              <a:t> </a:t>
            </a:r>
            <a:r>
              <a:rPr lang="en-US" sz="2000" dirty="0" err="1"/>
              <a:t>pasien</a:t>
            </a:r>
            <a:r>
              <a:rPr lang="en-US" sz="2000" dirty="0"/>
              <a:t> </a:t>
            </a:r>
            <a:r>
              <a:rPr lang="en-US" sz="2000" dirty="0" err="1"/>
              <a:t>mendapatkan</a:t>
            </a:r>
            <a:r>
              <a:rPr lang="en-US" sz="2000" dirty="0"/>
              <a:t> </a:t>
            </a:r>
            <a:r>
              <a:rPr lang="en-US" sz="2000" dirty="0" err="1"/>
              <a:t>tindakan</a:t>
            </a:r>
            <a:r>
              <a:rPr lang="en-US" sz="2000" dirty="0"/>
              <a:t> </a:t>
            </a:r>
            <a:r>
              <a:rPr lang="en-US" sz="2000" dirty="0" err="1"/>
              <a:t>perawatan</a:t>
            </a:r>
            <a:r>
              <a:rPr lang="en-US" sz="2000" dirty="0"/>
              <a:t> yang </a:t>
            </a:r>
            <a:r>
              <a:rPr lang="en-US" sz="2000" dirty="0" err="1"/>
              <a:t>koersif</a:t>
            </a:r>
            <a:r>
              <a:rPr lang="en-US" sz="2000" dirty="0"/>
              <a:t>?</a:t>
            </a:r>
          </a:p>
          <a:p>
            <a:pPr lvl="1"/>
            <a:r>
              <a:rPr lang="en-US" sz="2000" dirty="0" err="1"/>
              <a:t>Apakah</a:t>
            </a:r>
            <a:r>
              <a:rPr lang="en-US" sz="2000" dirty="0"/>
              <a:t> </a:t>
            </a:r>
            <a:r>
              <a:rPr lang="en-US" sz="2000" dirty="0" err="1"/>
              <a:t>tenaga</a:t>
            </a:r>
            <a:r>
              <a:rPr lang="en-US" sz="2000" dirty="0"/>
              <a:t> </a:t>
            </a:r>
            <a:r>
              <a:rPr lang="en-US" sz="2000" dirty="0" err="1"/>
              <a:t>kesehatan</a:t>
            </a:r>
            <a:r>
              <a:rPr lang="en-US" sz="2000" dirty="0"/>
              <a:t> </a:t>
            </a:r>
            <a:r>
              <a:rPr lang="en-US" sz="2000" dirty="0" err="1"/>
              <a:t>meminta</a:t>
            </a:r>
            <a:r>
              <a:rPr lang="en-US" sz="2000" dirty="0"/>
              <a:t> </a:t>
            </a:r>
            <a:r>
              <a:rPr lang="en-US" sz="2000" i="1" dirty="0"/>
              <a:t>consent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pasien</a:t>
            </a:r>
            <a:r>
              <a:rPr lang="en-US" sz="2000" dirty="0"/>
              <a:t> </a:t>
            </a:r>
            <a:r>
              <a:rPr lang="en-US" sz="2000" dirty="0" err="1"/>
              <a:t>sebelum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perawatan</a:t>
            </a:r>
            <a:r>
              <a:rPr lang="en-US" sz="2000" dirty="0"/>
              <a:t>?</a:t>
            </a:r>
          </a:p>
          <a:p>
            <a:r>
              <a:rPr lang="en-US" sz="2400" dirty="0"/>
              <a:t>Banyak </a:t>
            </a:r>
            <a:r>
              <a:rPr lang="en-US" sz="2400" dirty="0" err="1"/>
              <a:t>pasien</a:t>
            </a:r>
            <a:r>
              <a:rPr lang="en-US" sz="2400" dirty="0"/>
              <a:t> ODGJ yang </a:t>
            </a:r>
            <a:r>
              <a:rPr lang="en-US" sz="2400" dirty="0" err="1"/>
              <a:t>menerima</a:t>
            </a:r>
            <a:r>
              <a:rPr lang="en-US" sz="2400" dirty="0"/>
              <a:t> </a:t>
            </a:r>
            <a:r>
              <a:rPr lang="en-US" sz="2400" dirty="0" err="1"/>
              <a:t>tindakan</a:t>
            </a:r>
            <a:r>
              <a:rPr lang="en-US" sz="2400" dirty="0"/>
              <a:t> ECT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i="1" dirty="0"/>
              <a:t>psychosurgery</a:t>
            </a:r>
            <a:r>
              <a:rPr lang="en-US" sz="2400" dirty="0"/>
              <a:t> </a:t>
            </a:r>
            <a:r>
              <a:rPr lang="en-US" sz="2400" dirty="0" err="1"/>
              <a:t>tanpa</a:t>
            </a:r>
            <a:r>
              <a:rPr lang="en-US" sz="2400" dirty="0"/>
              <a:t> </a:t>
            </a:r>
            <a:r>
              <a:rPr lang="en-US" sz="2400" dirty="0" err="1"/>
              <a:t>persetujuan</a:t>
            </a:r>
            <a:r>
              <a:rPr lang="en-US" sz="2400" dirty="0"/>
              <a:t> </a:t>
            </a:r>
            <a:r>
              <a:rPr lang="en-US" sz="2400" dirty="0" err="1"/>
              <a:t>mereka</a:t>
            </a:r>
            <a:r>
              <a:rPr lang="en-US" sz="2400" dirty="0"/>
              <a:t>. </a:t>
            </a:r>
            <a:r>
              <a:rPr lang="en-US" sz="2400" dirty="0" err="1"/>
              <a:t>Mereka</a:t>
            </a:r>
            <a:r>
              <a:rPr lang="en-US" sz="2400" dirty="0"/>
              <a:t> juga </a:t>
            </a:r>
            <a:r>
              <a:rPr lang="en-US" sz="2400" dirty="0" err="1"/>
              <a:t>dikurung</a:t>
            </a:r>
            <a:r>
              <a:rPr lang="en-US" sz="2400" dirty="0"/>
              <a:t> </a:t>
            </a:r>
            <a:r>
              <a:rPr lang="en-US" sz="2400" dirty="0" err="1"/>
              <a:t>diruang</a:t>
            </a:r>
            <a:r>
              <a:rPr lang="en-US" sz="2400" dirty="0"/>
              <a:t> </a:t>
            </a:r>
            <a:r>
              <a:rPr lang="en-US" sz="2400" dirty="0" err="1"/>
              <a:t>isolasi</a:t>
            </a:r>
            <a:r>
              <a:rPr lang="en-US" sz="2400" dirty="0"/>
              <a:t> </a:t>
            </a:r>
            <a:r>
              <a:rPr lang="en-US" sz="2400" dirty="0" err="1"/>
              <a:t>diluar</a:t>
            </a:r>
            <a:r>
              <a:rPr lang="en-US" sz="2400" dirty="0"/>
              <a:t> </a:t>
            </a:r>
            <a:r>
              <a:rPr lang="en-US" sz="2400" dirty="0" err="1"/>
              <a:t>keinginan</a:t>
            </a:r>
            <a:r>
              <a:rPr lang="en-US" sz="2400" dirty="0"/>
              <a:t> </a:t>
            </a:r>
            <a:r>
              <a:rPr lang="en-US" sz="2400" dirty="0" err="1"/>
              <a:t>mereka</a:t>
            </a:r>
            <a:r>
              <a:rPr lang="en-US" sz="2400" dirty="0"/>
              <a:t>. </a:t>
            </a: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tindakan</a:t>
            </a:r>
            <a:r>
              <a:rPr lang="en-US" sz="2400" dirty="0"/>
              <a:t> yang </a:t>
            </a:r>
            <a:r>
              <a:rPr lang="en-US" sz="2400" dirty="0" err="1"/>
              <a:t>dibenarkan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moral?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2936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i="1" dirty="0"/>
              <a:t>Complimentary &amp; alternative medicine</a:t>
            </a:r>
            <a:r>
              <a:rPr lang="en-GB" b="1" dirty="0"/>
              <a:t> (CAM)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/>
              <a:t>Ada </a:t>
            </a:r>
            <a:r>
              <a:rPr lang="en-US" sz="2400" i="1" dirty="0"/>
              <a:t>growing demand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alternatif</a:t>
            </a:r>
            <a:r>
              <a:rPr lang="en-US" sz="2400" dirty="0"/>
              <a:t> </a:t>
            </a:r>
            <a:r>
              <a:rPr lang="en-US" sz="2400" dirty="0" err="1"/>
              <a:t>pengobatan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pasien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gangguan</a:t>
            </a:r>
            <a:r>
              <a:rPr lang="en-US" sz="2400" dirty="0"/>
              <a:t> </a:t>
            </a:r>
            <a:r>
              <a:rPr lang="en-US" sz="2400" dirty="0" err="1"/>
              <a:t>jiwa</a:t>
            </a:r>
            <a:endParaRPr lang="en-US" sz="2400" dirty="0"/>
          </a:p>
          <a:p>
            <a:r>
              <a:rPr lang="en-US" sz="2400" dirty="0"/>
              <a:t>Yang </a:t>
            </a:r>
            <a:r>
              <a:rPr lang="en-US" sz="2400" dirty="0" err="1"/>
              <a:t>populer</a:t>
            </a:r>
            <a:r>
              <a:rPr lang="en-US" sz="2400" dirty="0"/>
              <a:t> </a:t>
            </a:r>
            <a:r>
              <a:rPr lang="en-US" sz="2400" dirty="0" err="1"/>
              <a:t>termasuk</a:t>
            </a:r>
            <a:r>
              <a:rPr lang="en-US" sz="2400" dirty="0"/>
              <a:t> </a:t>
            </a:r>
            <a:r>
              <a:rPr lang="en-US" sz="2400" dirty="0" err="1"/>
              <a:t>pendekatan</a:t>
            </a:r>
            <a:r>
              <a:rPr lang="en-US" sz="2400" dirty="0"/>
              <a:t> </a:t>
            </a:r>
            <a:r>
              <a:rPr lang="en-US" sz="2400" dirty="0" err="1"/>
              <a:t>meditatif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spiritual, </a:t>
            </a:r>
            <a:r>
              <a:rPr lang="en-US" sz="2400" dirty="0" err="1"/>
              <a:t>seperti</a:t>
            </a:r>
            <a:r>
              <a:rPr lang="en-US" sz="2400" dirty="0"/>
              <a:t> Yoga, </a:t>
            </a:r>
            <a:r>
              <a:rPr lang="en-US" sz="2400" dirty="0" err="1"/>
              <a:t>Relaksasi</a:t>
            </a:r>
            <a:r>
              <a:rPr lang="en-US" sz="2400" dirty="0"/>
              <a:t>, </a:t>
            </a:r>
            <a:r>
              <a:rPr lang="en-US" sz="2400" dirty="0" err="1"/>
              <a:t>dll</a:t>
            </a:r>
            <a:endParaRPr lang="en-US" sz="2400" dirty="0"/>
          </a:p>
          <a:p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dasarnya</a:t>
            </a:r>
            <a:r>
              <a:rPr lang="en-US" sz="2400" dirty="0"/>
              <a:t>, CAM </a:t>
            </a:r>
            <a:r>
              <a:rPr lang="en-US" sz="2400" dirty="0" err="1"/>
              <a:t>memang</a:t>
            </a:r>
            <a:r>
              <a:rPr lang="en-US" sz="2400" dirty="0"/>
              <a:t> </a:t>
            </a:r>
            <a:r>
              <a:rPr lang="en-US" sz="2400" dirty="0" err="1"/>
              <a:t>belum</a:t>
            </a:r>
            <a:r>
              <a:rPr lang="en-US" sz="2400" dirty="0"/>
              <a:t> </a:t>
            </a:r>
            <a:r>
              <a:rPr lang="en-US" sz="2400" i="1" dirty="0"/>
              <a:t>scientifically sound</a:t>
            </a:r>
            <a:r>
              <a:rPr lang="en-US" sz="2400" dirty="0"/>
              <a:t>, </a:t>
            </a:r>
            <a:r>
              <a:rPr lang="en-US" sz="2400" dirty="0" err="1"/>
              <a:t>tapi</a:t>
            </a:r>
            <a:r>
              <a:rPr lang="en-US" sz="2400" dirty="0"/>
              <a:t> </a:t>
            </a:r>
            <a:r>
              <a:rPr lang="en-US" sz="2400" dirty="0" err="1"/>
              <a:t>patut</a:t>
            </a:r>
            <a:r>
              <a:rPr lang="en-US" sz="2400" dirty="0"/>
              <a:t> </a:t>
            </a:r>
            <a:r>
              <a:rPr lang="en-US" sz="2400" dirty="0" err="1"/>
              <a:t>dicoba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alternatif</a:t>
            </a:r>
            <a:r>
              <a:rPr lang="en-US" sz="2400" dirty="0"/>
              <a:t> </a:t>
            </a:r>
            <a:r>
              <a:rPr lang="en-US" sz="2400" dirty="0" err="1"/>
              <a:t>pengobatan</a:t>
            </a:r>
            <a:r>
              <a:rPr lang="en-US" sz="2400" dirty="0"/>
              <a:t> yang non-</a:t>
            </a:r>
            <a:r>
              <a:rPr lang="en-US" sz="2400" dirty="0" err="1"/>
              <a:t>invasif</a:t>
            </a:r>
            <a:endParaRPr lang="en-US" sz="2400" dirty="0"/>
          </a:p>
          <a:p>
            <a:r>
              <a:rPr lang="en-US" sz="2400" dirty="0"/>
              <a:t>CAM </a:t>
            </a:r>
            <a:r>
              <a:rPr lang="en-US" sz="2400" dirty="0" err="1"/>
              <a:t>inilah</a:t>
            </a:r>
            <a:r>
              <a:rPr lang="en-US" sz="2400" dirty="0"/>
              <a:t> yang </a:t>
            </a:r>
            <a:r>
              <a:rPr lang="en-US" sz="2400" dirty="0" err="1"/>
              <a:t>justru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populer</a:t>
            </a:r>
            <a:r>
              <a:rPr lang="en-US" sz="2400" dirty="0"/>
              <a:t> di Indonesia </a:t>
            </a:r>
            <a:r>
              <a:rPr lang="en-US" sz="2400" dirty="0" err="1"/>
              <a:t>daripada</a:t>
            </a:r>
            <a:r>
              <a:rPr lang="en-US" sz="2400" dirty="0"/>
              <a:t> </a:t>
            </a:r>
            <a:r>
              <a:rPr lang="en-US" sz="2400" dirty="0" err="1"/>
              <a:t>terapi</a:t>
            </a:r>
            <a:r>
              <a:rPr lang="en-US" sz="2400" dirty="0"/>
              <a:t> </a:t>
            </a:r>
            <a:r>
              <a:rPr lang="en-US" sz="2400" dirty="0" err="1"/>
              <a:t>medis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Psikoterapi</a:t>
            </a:r>
            <a:r>
              <a:rPr lang="en-US" sz="2400" dirty="0"/>
              <a:t>,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dipraktekkan</a:t>
            </a:r>
            <a:r>
              <a:rPr lang="en-US" sz="2400" dirty="0"/>
              <a:t> di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panti</a:t>
            </a:r>
            <a:r>
              <a:rPr lang="en-US" sz="2400" dirty="0"/>
              <a:t> </a:t>
            </a:r>
            <a:r>
              <a:rPr lang="en-US" sz="2400" dirty="0" err="1"/>
              <a:t>rehabilitasi</a:t>
            </a:r>
            <a:r>
              <a:rPr lang="en-US" sz="2400" dirty="0"/>
              <a:t> </a:t>
            </a:r>
            <a:r>
              <a:rPr lang="en-US" sz="2400" dirty="0" err="1"/>
              <a:t>berbasis</a:t>
            </a:r>
            <a:r>
              <a:rPr lang="en-US" sz="2400" dirty="0"/>
              <a:t> </a:t>
            </a:r>
            <a:r>
              <a:rPr lang="en-US" sz="2400" dirty="0" err="1"/>
              <a:t>komunitas</a:t>
            </a:r>
            <a:r>
              <a:rPr lang="en-US" sz="2400" dirty="0"/>
              <a:t> </a:t>
            </a:r>
          </a:p>
          <a:p>
            <a:pPr lvl="1"/>
            <a:r>
              <a:rPr lang="en-US" sz="2000" dirty="0" err="1"/>
              <a:t>Contoh</a:t>
            </a:r>
            <a:r>
              <a:rPr lang="en-US" sz="2000" dirty="0"/>
              <a:t>: </a:t>
            </a:r>
            <a:r>
              <a:rPr lang="en-US" sz="2000" dirty="0" err="1"/>
              <a:t>Mbah</a:t>
            </a:r>
            <a:r>
              <a:rPr lang="en-US" sz="2000" dirty="0"/>
              <a:t> </a:t>
            </a:r>
            <a:r>
              <a:rPr lang="en-US" sz="2000" dirty="0" err="1"/>
              <a:t>Marsiyo</a:t>
            </a:r>
            <a:r>
              <a:rPr lang="en-US" sz="2000" dirty="0"/>
              <a:t>, </a:t>
            </a:r>
            <a:r>
              <a:rPr lang="en-US" sz="2000" dirty="0" err="1"/>
              <a:t>Klaten</a:t>
            </a:r>
            <a:r>
              <a:rPr lang="en-US" sz="2000" dirty="0"/>
              <a:t> yang </a:t>
            </a:r>
            <a:r>
              <a:rPr lang="en-US" sz="2000" dirty="0" err="1"/>
              <a:t>merawat</a:t>
            </a:r>
            <a:r>
              <a:rPr lang="en-US" sz="2000" dirty="0"/>
              <a:t> </a:t>
            </a:r>
            <a:r>
              <a:rPr lang="en-US" sz="2000" dirty="0" err="1"/>
              <a:t>pasien</a:t>
            </a:r>
            <a:r>
              <a:rPr lang="en-US" sz="2000" dirty="0"/>
              <a:t> </a:t>
            </a:r>
            <a:r>
              <a:rPr lang="en-US" sz="2000" dirty="0" err="1"/>
              <a:t>gangguan</a:t>
            </a:r>
            <a:r>
              <a:rPr lang="en-US" sz="2000" dirty="0"/>
              <a:t> </a:t>
            </a:r>
            <a:r>
              <a:rPr lang="en-US" sz="2000" dirty="0" err="1"/>
              <a:t>jiwa</a:t>
            </a:r>
            <a:r>
              <a:rPr lang="en-US" sz="2000" dirty="0"/>
              <a:t> </a:t>
            </a:r>
            <a:r>
              <a:rPr lang="en-US" sz="2000" dirty="0" err="1"/>
              <a:t>dirumahnya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minum</a:t>
            </a:r>
            <a:r>
              <a:rPr lang="en-US" sz="2000" dirty="0"/>
              <a:t> </a:t>
            </a:r>
            <a:r>
              <a:rPr lang="en-US" sz="2000" dirty="0" err="1"/>
              <a:t>jamu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ritual-ritual </a:t>
            </a:r>
            <a:r>
              <a:rPr lang="en-US" sz="2000" dirty="0" err="1"/>
              <a:t>tertentu</a:t>
            </a:r>
            <a:r>
              <a:rPr lang="en-US" sz="2000" dirty="0"/>
              <a:t> (</a:t>
            </a:r>
            <a:r>
              <a:rPr lang="en-US" sz="2000" dirty="0">
                <a:hlinkClick r:id="rId3"/>
              </a:rPr>
              <a:t>http://www.kebumenekspres.com/2017/12/fenomena-mbah-marsiyo-dan-banyaknya.html</a:t>
            </a:r>
            <a:r>
              <a:rPr lang="en-US" sz="2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8104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Perawatan</a:t>
            </a:r>
            <a:r>
              <a:rPr lang="en-GB" b="1" dirty="0"/>
              <a:t> ODGJ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 err="1"/>
              <a:t>Perawatan</a:t>
            </a:r>
            <a:r>
              <a:rPr lang="en-US" sz="2400" dirty="0"/>
              <a:t> ODGJ </a:t>
            </a:r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berbentuk</a:t>
            </a:r>
            <a:r>
              <a:rPr lang="en-US" sz="2400" dirty="0"/>
              <a:t> </a:t>
            </a:r>
            <a:r>
              <a:rPr lang="en-US" sz="2400" dirty="0" err="1"/>
              <a:t>prosedur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terapiutik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selalu</a:t>
            </a:r>
            <a:r>
              <a:rPr lang="en-US" sz="2400" dirty="0"/>
              <a:t> </a:t>
            </a:r>
            <a:r>
              <a:rPr lang="en-US" sz="2400" dirty="0" err="1"/>
              <a:t>mengarah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perawatan</a:t>
            </a:r>
            <a:r>
              <a:rPr lang="en-US" sz="2400" dirty="0"/>
              <a:t> </a:t>
            </a:r>
            <a:r>
              <a:rPr lang="en-US" sz="2400" dirty="0" err="1"/>
              <a:t>populer</a:t>
            </a:r>
            <a:r>
              <a:rPr lang="en-US" sz="2400" dirty="0"/>
              <a:t>, </a:t>
            </a:r>
            <a:r>
              <a:rPr lang="en-US" sz="2400" dirty="0" err="1"/>
              <a:t>seperti</a:t>
            </a:r>
            <a:r>
              <a:rPr lang="en-US" sz="2400" dirty="0"/>
              <a:t> ‘</a:t>
            </a:r>
            <a:r>
              <a:rPr lang="en-US" sz="2400" b="1" i="1" dirty="0"/>
              <a:t>talking treatment</a:t>
            </a:r>
            <a:r>
              <a:rPr lang="en-US" sz="2400" dirty="0"/>
              <a:t>’ ‘</a:t>
            </a:r>
            <a:r>
              <a:rPr lang="en-US" sz="2400" b="1" i="1" dirty="0"/>
              <a:t>drug treatment</a:t>
            </a:r>
            <a:r>
              <a:rPr lang="en-US" sz="2400" dirty="0"/>
              <a:t>’ ‘</a:t>
            </a:r>
            <a:r>
              <a:rPr lang="en-US" sz="2400" b="1" i="1" dirty="0"/>
              <a:t>electroconvulsive treatment</a:t>
            </a:r>
            <a:r>
              <a:rPr lang="en-US" sz="2400" b="1" dirty="0"/>
              <a:t> (ECT)</a:t>
            </a:r>
            <a:r>
              <a:rPr lang="en-US" sz="2400" dirty="0"/>
              <a:t>’.</a:t>
            </a:r>
          </a:p>
          <a:p>
            <a:r>
              <a:rPr lang="en-US" sz="2400" dirty="0" err="1"/>
              <a:t>Jarang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pembahasan</a:t>
            </a:r>
            <a:r>
              <a:rPr lang="en-US" sz="2400" dirty="0"/>
              <a:t> </a:t>
            </a:r>
            <a:r>
              <a:rPr lang="en-US" sz="2400" dirty="0" err="1"/>
              <a:t>mengenai</a:t>
            </a:r>
            <a:r>
              <a:rPr lang="en-US" sz="2400" dirty="0"/>
              <a:t> </a:t>
            </a:r>
            <a:r>
              <a:rPr lang="en-US" sz="2400" dirty="0" err="1"/>
              <a:t>implikasi</a:t>
            </a:r>
            <a:r>
              <a:rPr lang="en-US" sz="2400" dirty="0"/>
              <a:t> moral, </a:t>
            </a:r>
            <a:r>
              <a:rPr lang="en-US" sz="2400" dirty="0" err="1"/>
              <a:t>sosial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politik</a:t>
            </a:r>
            <a:r>
              <a:rPr lang="en-US" sz="2400" dirty="0"/>
              <a:t> </a:t>
            </a:r>
            <a:r>
              <a:rPr lang="en-US" sz="2400" dirty="0" err="1"/>
              <a:t>mengenai</a:t>
            </a:r>
            <a:r>
              <a:rPr lang="en-US" sz="2400" dirty="0"/>
              <a:t> </a:t>
            </a:r>
            <a:r>
              <a:rPr lang="en-US" sz="2400" dirty="0" err="1"/>
              <a:t>perawatan</a:t>
            </a:r>
            <a:r>
              <a:rPr lang="en-US" sz="2400" dirty="0"/>
              <a:t> orang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gangguan</a:t>
            </a:r>
            <a:r>
              <a:rPr lang="en-US" sz="2400" dirty="0"/>
              <a:t> </a:t>
            </a:r>
            <a:r>
              <a:rPr lang="en-US" sz="2400" dirty="0" err="1"/>
              <a:t>jiwa</a:t>
            </a:r>
            <a:r>
              <a:rPr lang="en-US" sz="2400" dirty="0"/>
              <a:t>.</a:t>
            </a:r>
          </a:p>
          <a:p>
            <a:r>
              <a:rPr lang="en-US" sz="2400" dirty="0"/>
              <a:t>Sejarah </a:t>
            </a:r>
            <a:r>
              <a:rPr lang="en-US" sz="2400" dirty="0" err="1"/>
              <a:t>singkat</a:t>
            </a:r>
            <a:r>
              <a:rPr lang="en-US" sz="2400" dirty="0"/>
              <a:t> </a:t>
            </a:r>
            <a:r>
              <a:rPr lang="en-US" sz="2400" dirty="0" err="1"/>
              <a:t>perawatan</a:t>
            </a:r>
            <a:r>
              <a:rPr lang="en-US" sz="2400" dirty="0"/>
              <a:t> ODGJ</a:t>
            </a:r>
          </a:p>
          <a:p>
            <a:pPr lvl="1"/>
            <a:r>
              <a:rPr lang="en-US" sz="2000" dirty="0" err="1"/>
              <a:t>Sepanjang</a:t>
            </a:r>
            <a:r>
              <a:rPr lang="en-US" sz="2000" dirty="0"/>
              <a:t> </a:t>
            </a:r>
            <a:r>
              <a:rPr lang="en-US" sz="2000" dirty="0" err="1"/>
              <a:t>catatan</a:t>
            </a:r>
            <a:r>
              <a:rPr lang="en-US" sz="2000" dirty="0"/>
              <a:t> </a:t>
            </a:r>
            <a:r>
              <a:rPr lang="en-US" sz="2000" dirty="0" err="1"/>
              <a:t>sejarah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pendekatan</a:t>
            </a:r>
            <a:r>
              <a:rPr lang="en-US" sz="2000" dirty="0"/>
              <a:t> yang </a:t>
            </a:r>
            <a:r>
              <a:rPr lang="en-US" sz="2000" dirty="0" err="1"/>
              <a:t>amat</a:t>
            </a:r>
            <a:r>
              <a:rPr lang="en-US" sz="2000" dirty="0"/>
              <a:t> </a:t>
            </a:r>
            <a:r>
              <a:rPr lang="en-US" sz="2000" dirty="0" err="1"/>
              <a:t>populer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menjelaskan</a:t>
            </a:r>
            <a:r>
              <a:rPr lang="en-US" sz="2000" dirty="0"/>
              <a:t> </a:t>
            </a:r>
            <a:r>
              <a:rPr lang="en-US" sz="2000" dirty="0" err="1"/>
              <a:t>etiologi</a:t>
            </a:r>
            <a:r>
              <a:rPr lang="en-US" sz="2000" dirty="0"/>
              <a:t> </a:t>
            </a:r>
            <a:r>
              <a:rPr lang="en-US" sz="2000" dirty="0" err="1"/>
              <a:t>gangguan</a:t>
            </a:r>
            <a:r>
              <a:rPr lang="en-US" sz="2000" dirty="0"/>
              <a:t> </a:t>
            </a:r>
            <a:r>
              <a:rPr lang="en-US" sz="2000" dirty="0" err="1"/>
              <a:t>jiwa</a:t>
            </a:r>
            <a:r>
              <a:rPr lang="en-US" sz="2000" dirty="0"/>
              <a:t>; (a) </a:t>
            </a:r>
            <a:r>
              <a:rPr lang="en-US" sz="2000" b="1" i="1" dirty="0"/>
              <a:t>somatic</a:t>
            </a:r>
            <a:r>
              <a:rPr lang="en-US" sz="2000" dirty="0"/>
              <a:t> – yang </a:t>
            </a:r>
            <a:r>
              <a:rPr lang="en-US" sz="2000" dirty="0" err="1"/>
              <a:t>memahami</a:t>
            </a:r>
            <a:r>
              <a:rPr lang="en-US" sz="2000" dirty="0"/>
              <a:t> </a:t>
            </a:r>
            <a:r>
              <a:rPr lang="en-US" sz="2000" dirty="0" err="1"/>
              <a:t>gangguan</a:t>
            </a:r>
            <a:r>
              <a:rPr lang="en-US" sz="2000" dirty="0"/>
              <a:t> </a:t>
            </a:r>
            <a:r>
              <a:rPr lang="en-US" sz="2000" dirty="0" err="1"/>
              <a:t>jiwa</a:t>
            </a:r>
            <a:r>
              <a:rPr lang="en-US" sz="2000" dirty="0"/>
              <a:t> </a:t>
            </a:r>
            <a:r>
              <a:rPr lang="en-US" sz="2000" dirty="0" err="1"/>
              <a:t>berasal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tubuh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 yang </a:t>
            </a:r>
            <a:r>
              <a:rPr lang="en-US" sz="2000" dirty="0" err="1"/>
              <a:t>terganggu</a:t>
            </a:r>
            <a:r>
              <a:rPr lang="en-US" sz="2000" dirty="0"/>
              <a:t>; </a:t>
            </a:r>
            <a:r>
              <a:rPr lang="en-US" sz="2000" dirty="0" err="1"/>
              <a:t>dan</a:t>
            </a:r>
            <a:r>
              <a:rPr lang="en-US" sz="2000" dirty="0"/>
              <a:t> (b) </a:t>
            </a:r>
            <a:r>
              <a:rPr lang="en-US" sz="2000" b="1" i="1" dirty="0"/>
              <a:t>emotional affliction</a:t>
            </a:r>
            <a:r>
              <a:rPr lang="en-US" sz="2000" b="1" dirty="0"/>
              <a:t> </a:t>
            </a:r>
            <a:r>
              <a:rPr lang="en-US" sz="2000" dirty="0"/>
              <a:t>–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stabilnya</a:t>
            </a:r>
            <a:r>
              <a:rPr lang="en-US" sz="2000" dirty="0"/>
              <a:t> </a:t>
            </a:r>
            <a:r>
              <a:rPr lang="en-US" sz="2000" dirty="0" err="1"/>
              <a:t>jiwa</a:t>
            </a:r>
            <a:r>
              <a:rPr lang="en-US" sz="2000" dirty="0"/>
              <a:t> </a:t>
            </a:r>
            <a:r>
              <a:rPr lang="en-US" sz="2000" dirty="0" err="1"/>
              <a:t>manusia</a:t>
            </a:r>
            <a:r>
              <a:rPr lang="en-US" sz="2000" dirty="0"/>
              <a:t>,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gangguan</a:t>
            </a:r>
            <a:r>
              <a:rPr lang="en-US" sz="2000" dirty="0"/>
              <a:t> </a:t>
            </a:r>
            <a:r>
              <a:rPr lang="en-US" sz="2000" dirty="0" err="1"/>
              <a:t>makhluk</a:t>
            </a:r>
            <a:r>
              <a:rPr lang="en-US" sz="2000" dirty="0"/>
              <a:t> </a:t>
            </a:r>
            <a:r>
              <a:rPr lang="en-US" sz="2000" dirty="0" err="1"/>
              <a:t>halus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Sehingga</a:t>
            </a:r>
            <a:r>
              <a:rPr lang="en-US" sz="2000" dirty="0"/>
              <a:t>, </a:t>
            </a:r>
            <a:r>
              <a:rPr lang="en-US" sz="2000" dirty="0" err="1"/>
              <a:t>perawatan</a:t>
            </a:r>
            <a:r>
              <a:rPr lang="en-US" sz="2000" dirty="0"/>
              <a:t> orang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gangguan</a:t>
            </a:r>
            <a:r>
              <a:rPr lang="en-US" sz="2000" dirty="0"/>
              <a:t> </a:t>
            </a:r>
            <a:r>
              <a:rPr lang="en-US" sz="2000" dirty="0" err="1"/>
              <a:t>jiwa</a:t>
            </a:r>
            <a:r>
              <a:rPr lang="en-US" sz="2000" dirty="0"/>
              <a:t>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berbentuk</a:t>
            </a:r>
            <a:r>
              <a:rPr lang="en-US" sz="2000" dirty="0"/>
              <a:t>; (a) </a:t>
            </a:r>
            <a:r>
              <a:rPr lang="en-US" sz="2000" b="1" dirty="0" err="1"/>
              <a:t>intervensi</a:t>
            </a:r>
            <a:r>
              <a:rPr lang="en-US" sz="2000" b="1" dirty="0"/>
              <a:t> </a:t>
            </a:r>
            <a:r>
              <a:rPr lang="en-US" sz="2000" b="1" dirty="0" err="1"/>
              <a:t>fisik</a:t>
            </a:r>
            <a:r>
              <a:rPr lang="en-US" sz="2000" b="1" dirty="0"/>
              <a:t>/</a:t>
            </a:r>
            <a:r>
              <a:rPr lang="en-US" sz="2000" b="1" dirty="0" err="1"/>
              <a:t>somatik</a:t>
            </a:r>
            <a:r>
              <a:rPr lang="en-US" sz="2000" b="1" dirty="0"/>
              <a:t> </a:t>
            </a:r>
            <a:r>
              <a:rPr lang="en-US" sz="2000" dirty="0"/>
              <a:t>–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i="1" dirty="0"/>
              <a:t>lobotomy; </a:t>
            </a:r>
            <a:r>
              <a:rPr lang="en-US" sz="2000" dirty="0" err="1"/>
              <a:t>dan</a:t>
            </a:r>
            <a:r>
              <a:rPr lang="en-US" sz="2000" dirty="0"/>
              <a:t> (b) </a:t>
            </a:r>
            <a:r>
              <a:rPr lang="en-US" sz="2000" b="1" i="1" dirty="0"/>
              <a:t>conversational</a:t>
            </a:r>
            <a:r>
              <a:rPr lang="en-US" sz="2000" i="1" dirty="0"/>
              <a:t> </a:t>
            </a:r>
            <a:r>
              <a:rPr lang="en-US" sz="2000" dirty="0"/>
              <a:t>– </a:t>
            </a:r>
            <a:r>
              <a:rPr lang="en-US" sz="2000" dirty="0" err="1"/>
              <a:t>mirip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model </a:t>
            </a:r>
            <a:r>
              <a:rPr lang="en-US" sz="2000" dirty="0" err="1"/>
              <a:t>transferens</a:t>
            </a:r>
            <a:r>
              <a:rPr lang="en-US" sz="2000" dirty="0"/>
              <a:t> Freudian.</a:t>
            </a:r>
          </a:p>
        </p:txBody>
      </p:sp>
    </p:spTree>
    <p:extLst>
      <p:ext uri="{BB962C8B-B14F-4D97-AF65-F5344CB8AC3E}">
        <p14:creationId xmlns:p14="http://schemas.microsoft.com/office/powerpoint/2010/main" val="68238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…cont’d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/>
              <a:t>Masa </a:t>
            </a:r>
            <a:r>
              <a:rPr lang="en-US" sz="2400" dirty="0" err="1"/>
              <a:t>pasca</a:t>
            </a:r>
            <a:r>
              <a:rPr lang="en-US" sz="2400" dirty="0"/>
              <a:t> PD 1 </a:t>
            </a: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b="1" dirty="0" err="1"/>
              <a:t>krisis</a:t>
            </a:r>
            <a:r>
              <a:rPr lang="en-US" sz="2400" b="1" dirty="0"/>
              <a:t> </a:t>
            </a:r>
            <a:r>
              <a:rPr lang="en-US" sz="2400" b="1" dirty="0" err="1"/>
              <a:t>kepercayaan</a:t>
            </a:r>
            <a:r>
              <a:rPr lang="en-US" sz="2400" b="1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b="1" dirty="0" err="1"/>
              <a:t>teori</a:t>
            </a:r>
            <a:r>
              <a:rPr lang="en-US" sz="2400" b="1" dirty="0"/>
              <a:t> </a:t>
            </a:r>
            <a:r>
              <a:rPr lang="en-US" sz="2400" b="1" dirty="0" err="1"/>
              <a:t>hereditas</a:t>
            </a:r>
            <a:r>
              <a:rPr lang="en-US" sz="2400" b="1" dirty="0"/>
              <a:t>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gangguan</a:t>
            </a:r>
            <a:r>
              <a:rPr lang="en-US" sz="2400" dirty="0"/>
              <a:t> </a:t>
            </a:r>
            <a:r>
              <a:rPr lang="en-US" sz="2400" dirty="0" err="1"/>
              <a:t>jiwa</a:t>
            </a:r>
            <a:r>
              <a:rPr lang="en-US" sz="2400" dirty="0"/>
              <a:t>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mapan</a:t>
            </a:r>
            <a:r>
              <a:rPr lang="en-US" sz="2400" dirty="0"/>
              <a:t> </a:t>
            </a:r>
            <a:r>
              <a:rPr lang="en-US" sz="2400" dirty="0" err="1"/>
              <a:t>sebelumnya</a:t>
            </a:r>
            <a:r>
              <a:rPr lang="en-US" sz="2400" dirty="0"/>
              <a:t>. </a:t>
            </a:r>
          </a:p>
          <a:p>
            <a:pPr lvl="1"/>
            <a:r>
              <a:rPr lang="en-US" sz="2000" dirty="0" err="1"/>
              <a:t>Teori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meyakini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ODGJ </a:t>
            </a:r>
            <a:r>
              <a:rPr lang="en-US" sz="2000" dirty="0" err="1"/>
              <a:t>disebabkan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‘gen yang </a:t>
            </a:r>
            <a:r>
              <a:rPr lang="en-US" sz="2000" dirty="0" err="1"/>
              <a:t>buruk</a:t>
            </a:r>
            <a:r>
              <a:rPr lang="en-US" sz="2000" dirty="0"/>
              <a:t>’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sifat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dibawa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generasi</a:t>
            </a:r>
            <a:r>
              <a:rPr lang="en-US" sz="2000" dirty="0"/>
              <a:t> </a:t>
            </a:r>
            <a:r>
              <a:rPr lang="en-US" sz="2000" dirty="0" err="1"/>
              <a:t>sebelumnya</a:t>
            </a:r>
            <a:endParaRPr lang="en-US" sz="2000" dirty="0"/>
          </a:p>
          <a:p>
            <a:pPr lvl="1"/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dirty="0" err="1"/>
              <a:t>pasca</a:t>
            </a:r>
            <a:r>
              <a:rPr lang="en-US" sz="2000" dirty="0"/>
              <a:t> PD 1,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tentara</a:t>
            </a:r>
            <a:r>
              <a:rPr lang="en-US" sz="2000" dirty="0"/>
              <a:t>, </a:t>
            </a:r>
            <a:r>
              <a:rPr lang="en-US" sz="2000" dirty="0" err="1"/>
              <a:t>termasuk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posisi</a:t>
            </a:r>
            <a:r>
              <a:rPr lang="en-US" sz="2000" dirty="0"/>
              <a:t> yang </a:t>
            </a:r>
            <a:r>
              <a:rPr lang="en-US" sz="2000" dirty="0" err="1"/>
              <a:t>tinggi</a:t>
            </a:r>
            <a:r>
              <a:rPr lang="en-US" sz="2000" dirty="0"/>
              <a:t> di </a:t>
            </a:r>
            <a:r>
              <a:rPr lang="en-US" sz="2000" dirty="0" err="1"/>
              <a:t>militer</a:t>
            </a:r>
            <a:r>
              <a:rPr lang="en-US" sz="2000" dirty="0"/>
              <a:t>, </a:t>
            </a:r>
            <a:r>
              <a:rPr lang="en-US" sz="2000" dirty="0" err="1"/>
              <a:t>mengalami</a:t>
            </a:r>
            <a:r>
              <a:rPr lang="en-US" sz="2000" dirty="0"/>
              <a:t> PTSD,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keraguan</a:t>
            </a:r>
            <a:r>
              <a:rPr lang="en-US" sz="2000" dirty="0"/>
              <a:t>,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mungkin</a:t>
            </a:r>
            <a:r>
              <a:rPr lang="en-US" sz="2000" dirty="0"/>
              <a:t> ‘orang-orang </a:t>
            </a:r>
            <a:r>
              <a:rPr lang="en-US" sz="2000" dirty="0" err="1"/>
              <a:t>terpilih</a:t>
            </a:r>
            <a:r>
              <a:rPr lang="en-US" sz="2000" dirty="0"/>
              <a:t>’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mengalami</a:t>
            </a:r>
            <a:r>
              <a:rPr lang="en-US" sz="2000" dirty="0"/>
              <a:t> </a:t>
            </a:r>
            <a:r>
              <a:rPr lang="en-US" sz="2000" dirty="0" err="1"/>
              <a:t>gangguan</a:t>
            </a:r>
            <a:r>
              <a:rPr lang="en-US" sz="2000" dirty="0"/>
              <a:t> </a:t>
            </a:r>
            <a:r>
              <a:rPr lang="en-US" sz="2000" dirty="0" err="1"/>
              <a:t>jiwa</a:t>
            </a:r>
            <a:endParaRPr lang="en-US" sz="2000" dirty="0"/>
          </a:p>
          <a:p>
            <a:pPr lvl="1"/>
            <a:r>
              <a:rPr lang="en-US" sz="2000" dirty="0" err="1"/>
              <a:t>Krisis</a:t>
            </a:r>
            <a:r>
              <a:rPr lang="en-US" sz="2000" dirty="0"/>
              <a:t> </a:t>
            </a:r>
            <a:r>
              <a:rPr lang="en-US" sz="2000" dirty="0" err="1"/>
              <a:t>kepercayaan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muncul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membuka</a:t>
            </a:r>
            <a:r>
              <a:rPr lang="en-US" sz="2000" dirty="0"/>
              <a:t> </a:t>
            </a:r>
            <a:r>
              <a:rPr lang="en-US" sz="2000" dirty="0" err="1"/>
              <a:t>jalan</a:t>
            </a:r>
            <a:r>
              <a:rPr lang="en-US" sz="2000" dirty="0"/>
              <a:t> </a:t>
            </a:r>
            <a:r>
              <a:rPr lang="en-US" sz="2000" dirty="0" err="1"/>
              <a:t>bagi</a:t>
            </a:r>
            <a:r>
              <a:rPr lang="en-US" sz="2000" dirty="0"/>
              <a:t> </a:t>
            </a:r>
            <a:r>
              <a:rPr lang="en-US" sz="2000" dirty="0" err="1"/>
              <a:t>paradigma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r>
              <a:rPr lang="en-US" sz="2000" dirty="0"/>
              <a:t>,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Psikoanalisis</a:t>
            </a:r>
            <a:r>
              <a:rPr lang="en-US" sz="2000" dirty="0"/>
              <a:t>,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menjelaskan</a:t>
            </a:r>
            <a:r>
              <a:rPr lang="en-US" sz="2000" dirty="0"/>
              <a:t> </a:t>
            </a:r>
            <a:r>
              <a:rPr lang="en-US" sz="2000" dirty="0" err="1"/>
              <a:t>etiologi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perawatan</a:t>
            </a:r>
            <a:r>
              <a:rPr lang="en-US" sz="2000" dirty="0"/>
              <a:t> orang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gangguan</a:t>
            </a:r>
            <a:r>
              <a:rPr lang="en-US" sz="2000" dirty="0"/>
              <a:t> </a:t>
            </a:r>
            <a:r>
              <a:rPr lang="en-US" sz="2000" dirty="0" err="1"/>
              <a:t>jiwa</a:t>
            </a:r>
            <a:endParaRPr lang="en-US" sz="2000" dirty="0"/>
          </a:p>
          <a:p>
            <a:r>
              <a:rPr lang="en-US" sz="2400" dirty="0"/>
              <a:t>Setelah PD 2, </a:t>
            </a:r>
            <a:r>
              <a:rPr lang="en-US" sz="2400" dirty="0" err="1"/>
              <a:t>Ilmu</a:t>
            </a:r>
            <a:r>
              <a:rPr lang="en-US" sz="2400" dirty="0"/>
              <a:t> </a:t>
            </a:r>
            <a:r>
              <a:rPr lang="en-US" sz="2400" dirty="0" err="1"/>
              <a:t>Psikiatri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ekletik</a:t>
            </a:r>
            <a:r>
              <a:rPr lang="en-US" sz="2400" dirty="0"/>
              <a:t>,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perawatan</a:t>
            </a:r>
            <a:r>
              <a:rPr lang="en-US" sz="2400" dirty="0"/>
              <a:t> orang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gangguan</a:t>
            </a:r>
            <a:r>
              <a:rPr lang="en-US" sz="2400" dirty="0"/>
              <a:t> </a:t>
            </a:r>
            <a:r>
              <a:rPr lang="en-US" sz="2400" dirty="0" err="1"/>
              <a:t>jiwa</a:t>
            </a:r>
            <a:r>
              <a:rPr lang="en-US" sz="2400" dirty="0"/>
              <a:t> </a:t>
            </a:r>
            <a:r>
              <a:rPr lang="en-US" sz="2400" dirty="0" err="1"/>
              <a:t>bercorak</a:t>
            </a:r>
            <a:r>
              <a:rPr lang="en-US" sz="2400" dirty="0"/>
              <a:t> </a:t>
            </a:r>
            <a:r>
              <a:rPr lang="en-US" sz="2400" dirty="0" err="1"/>
              <a:t>kombinasi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bio-</a:t>
            </a:r>
            <a:r>
              <a:rPr lang="en-US" sz="2400" dirty="0" err="1"/>
              <a:t>determinisme</a:t>
            </a:r>
            <a:r>
              <a:rPr lang="en-US" sz="2400" dirty="0"/>
              <a:t> Victorian </a:t>
            </a:r>
            <a:r>
              <a:rPr lang="en-US" sz="2400" dirty="0" err="1"/>
              <a:t>dengan</a:t>
            </a:r>
            <a:r>
              <a:rPr lang="en-US" sz="2400" dirty="0"/>
              <a:t> Freudian </a:t>
            </a:r>
            <a:r>
              <a:rPr lang="en-US" sz="2400" i="1" dirty="0"/>
              <a:t>talking therapy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002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Tren</a:t>
            </a:r>
            <a:r>
              <a:rPr lang="en-GB" b="1" dirty="0"/>
              <a:t> </a:t>
            </a:r>
            <a:r>
              <a:rPr lang="en-GB" b="1" dirty="0" err="1"/>
              <a:t>perawatan</a:t>
            </a:r>
            <a:r>
              <a:rPr lang="en-GB" b="1" dirty="0"/>
              <a:t> ODGJ di </a:t>
            </a:r>
            <a:r>
              <a:rPr lang="en-GB" b="1" dirty="0" err="1"/>
              <a:t>abad</a:t>
            </a:r>
            <a:r>
              <a:rPr lang="en-GB" b="1" dirty="0"/>
              <a:t> 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 err="1"/>
              <a:t>Paradigma</a:t>
            </a:r>
            <a:r>
              <a:rPr lang="en-US" sz="2400" dirty="0"/>
              <a:t> </a:t>
            </a:r>
            <a:r>
              <a:rPr lang="en-US" sz="2400" dirty="0" err="1"/>
              <a:t>perawatan</a:t>
            </a:r>
            <a:r>
              <a:rPr lang="en-US" sz="2400" dirty="0"/>
              <a:t> ODGJ </a:t>
            </a:r>
            <a:r>
              <a:rPr lang="en-US" sz="2400" dirty="0" err="1"/>
              <a:t>kembali</a:t>
            </a:r>
            <a:r>
              <a:rPr lang="en-US" sz="2400" dirty="0"/>
              <a:t> </a:t>
            </a:r>
            <a:r>
              <a:rPr lang="en-US" sz="2400" dirty="0" err="1"/>
              <a:t>mengarah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i="1" dirty="0"/>
              <a:t>bio-reductionism</a:t>
            </a:r>
            <a:r>
              <a:rPr lang="en-US" sz="2400" dirty="0"/>
              <a:t>.</a:t>
            </a:r>
          </a:p>
          <a:p>
            <a:pPr lvl="1"/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politis</a:t>
            </a:r>
            <a:r>
              <a:rPr lang="en-US" sz="2000" dirty="0"/>
              <a:t>, </a:t>
            </a:r>
            <a:r>
              <a:rPr lang="en-US" sz="2000" dirty="0" err="1"/>
              <a:t>negara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Amerika </a:t>
            </a:r>
            <a:r>
              <a:rPr lang="en-US" sz="2000" dirty="0" err="1"/>
              <a:t>Serikat</a:t>
            </a:r>
            <a:r>
              <a:rPr lang="en-US" sz="2000" dirty="0"/>
              <a:t>, </a:t>
            </a:r>
            <a:r>
              <a:rPr lang="en-US" sz="2000" dirty="0" err="1"/>
              <a:t>mengalokasikan</a:t>
            </a:r>
            <a:r>
              <a:rPr lang="en-US" sz="2000" dirty="0"/>
              <a:t> dana </a:t>
            </a:r>
            <a:r>
              <a:rPr lang="en-US" sz="2000" dirty="0" err="1"/>
              <a:t>kesehatan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mengembangkan</a:t>
            </a:r>
            <a:r>
              <a:rPr lang="en-US" sz="2000" dirty="0"/>
              <a:t> </a:t>
            </a:r>
            <a:r>
              <a:rPr lang="en-US" sz="2000" dirty="0" err="1"/>
              <a:t>pendekatan</a:t>
            </a:r>
            <a:r>
              <a:rPr lang="en-US" sz="2000" dirty="0"/>
              <a:t> </a:t>
            </a:r>
            <a:r>
              <a:rPr lang="en-US" sz="2000" dirty="0" err="1"/>
              <a:t>neurosains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perawatan</a:t>
            </a:r>
            <a:r>
              <a:rPr lang="en-US" sz="2000" dirty="0"/>
              <a:t> ODGJ</a:t>
            </a:r>
          </a:p>
          <a:p>
            <a:pPr lvl="1"/>
            <a:r>
              <a:rPr lang="en-US" sz="2000" dirty="0" err="1"/>
              <a:t>Presiden</a:t>
            </a:r>
            <a:r>
              <a:rPr lang="en-US" sz="2000" dirty="0"/>
              <a:t> George Bush, Sr. </a:t>
            </a:r>
            <a:r>
              <a:rPr lang="en-US" sz="2000" dirty="0" err="1"/>
              <a:t>mendeklarasikan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tahun</a:t>
            </a:r>
            <a:r>
              <a:rPr lang="en-US" sz="2000" dirty="0"/>
              <a:t> 1990 </a:t>
            </a:r>
            <a:r>
              <a:rPr lang="en-US" sz="2000" dirty="0" err="1"/>
              <a:t>sebagai</a:t>
            </a:r>
            <a:r>
              <a:rPr lang="en-US" sz="2000" dirty="0"/>
              <a:t> the Decade of the Brain</a:t>
            </a:r>
          </a:p>
          <a:p>
            <a:pPr lvl="1"/>
            <a:r>
              <a:rPr lang="en-US" sz="2000" dirty="0" err="1"/>
              <a:t>Presiden</a:t>
            </a:r>
            <a:r>
              <a:rPr lang="en-US" sz="2000" dirty="0"/>
              <a:t> Barrack Obama </a:t>
            </a:r>
            <a:r>
              <a:rPr lang="en-US" sz="2000" dirty="0" err="1"/>
              <a:t>menginvestasikan</a:t>
            </a:r>
            <a:r>
              <a:rPr lang="en-US" sz="2000" dirty="0"/>
              <a:t> $100 </a:t>
            </a:r>
            <a:r>
              <a:rPr lang="en-US" sz="2000" dirty="0" err="1"/>
              <a:t>juta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program BRAIN </a:t>
            </a:r>
            <a:r>
              <a:rPr lang="en-US" sz="2000" i="1" dirty="0"/>
              <a:t>neuroscience initiative</a:t>
            </a:r>
          </a:p>
          <a:p>
            <a:pPr lvl="1"/>
            <a:r>
              <a:rPr lang="en-US" sz="2000" dirty="0" err="1"/>
              <a:t>Peluncuran</a:t>
            </a:r>
            <a:r>
              <a:rPr lang="en-US" sz="2000" dirty="0"/>
              <a:t> DSM-V yang </a:t>
            </a:r>
            <a:r>
              <a:rPr lang="en-US" sz="2000" dirty="0" err="1"/>
              <a:t>disebut-sebut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kemenangan</a:t>
            </a:r>
            <a:r>
              <a:rPr lang="en-US" sz="2000" dirty="0"/>
              <a:t> </a:t>
            </a:r>
            <a:r>
              <a:rPr lang="en-US" sz="2000" dirty="0" err="1"/>
              <a:t>pengusung</a:t>
            </a:r>
            <a:r>
              <a:rPr lang="en-US" sz="2000" dirty="0"/>
              <a:t> </a:t>
            </a:r>
            <a:r>
              <a:rPr lang="en-US" sz="2000" dirty="0" err="1"/>
              <a:t>gerakan</a:t>
            </a:r>
            <a:r>
              <a:rPr lang="en-US" sz="2000" dirty="0"/>
              <a:t> neo-</a:t>
            </a:r>
            <a:r>
              <a:rPr lang="en-US" sz="2000" dirty="0" err="1"/>
              <a:t>Kraepelinian</a:t>
            </a:r>
            <a:endParaRPr lang="en-US" sz="2000" dirty="0"/>
          </a:p>
          <a:p>
            <a:r>
              <a:rPr lang="en-US" sz="2400" dirty="0" err="1"/>
              <a:t>Sekelompok</a:t>
            </a:r>
            <a:r>
              <a:rPr lang="en-US" sz="2400" dirty="0"/>
              <a:t> </a:t>
            </a:r>
            <a:r>
              <a:rPr lang="en-US" sz="2400" dirty="0" err="1"/>
              <a:t>kecil</a:t>
            </a:r>
            <a:r>
              <a:rPr lang="en-US" sz="2400" dirty="0"/>
              <a:t> </a:t>
            </a:r>
            <a:r>
              <a:rPr lang="en-US" sz="2400" dirty="0" err="1"/>
              <a:t>Psikiater</a:t>
            </a:r>
            <a:r>
              <a:rPr lang="en-US" sz="2400" dirty="0"/>
              <a:t> </a:t>
            </a:r>
            <a:r>
              <a:rPr lang="en-US" sz="2400" dirty="0" err="1"/>
              <a:t>Inggris</a:t>
            </a:r>
            <a:r>
              <a:rPr lang="en-US" sz="2400" dirty="0"/>
              <a:t> </a:t>
            </a:r>
            <a:r>
              <a:rPr lang="en-US" sz="2400" dirty="0" err="1"/>
              <a:t>mencoba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menkontestasi</a:t>
            </a:r>
            <a:r>
              <a:rPr lang="en-US" sz="2400" dirty="0"/>
              <a:t> </a:t>
            </a:r>
            <a:r>
              <a:rPr lang="en-US" sz="2400" dirty="0" err="1"/>
              <a:t>gerakan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menyuarakan</a:t>
            </a:r>
            <a:r>
              <a:rPr lang="en-US" sz="2400" dirty="0"/>
              <a:t> </a:t>
            </a:r>
            <a:r>
              <a:rPr lang="en-US" sz="2400" dirty="0" err="1"/>
              <a:t>pentingnya</a:t>
            </a:r>
            <a:r>
              <a:rPr lang="en-US" sz="2400" dirty="0"/>
              <a:t> </a:t>
            </a:r>
            <a:r>
              <a:rPr lang="en-US" sz="2400" dirty="0" err="1"/>
              <a:t>kembali</a:t>
            </a:r>
            <a:r>
              <a:rPr lang="en-US" sz="2400" dirty="0"/>
              <a:t> </a:t>
            </a:r>
            <a:r>
              <a:rPr lang="en-US" sz="2400" dirty="0" err="1"/>
              <a:t>mengadopsi</a:t>
            </a:r>
            <a:r>
              <a:rPr lang="en-US" sz="2400" dirty="0"/>
              <a:t> </a:t>
            </a:r>
            <a:r>
              <a:rPr lang="en-US" sz="2400" dirty="0" err="1"/>
              <a:t>prisip</a:t>
            </a:r>
            <a:r>
              <a:rPr lang="en-US" sz="2400" dirty="0"/>
              <a:t> </a:t>
            </a:r>
            <a:r>
              <a:rPr lang="en-US" sz="2400" dirty="0" err="1"/>
              <a:t>ekletik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memberatkan</a:t>
            </a:r>
            <a:r>
              <a:rPr lang="en-US" sz="2400" dirty="0"/>
              <a:t> </a:t>
            </a:r>
            <a:r>
              <a:rPr lang="en-US" sz="2400" dirty="0" err="1"/>
              <a:t>aspek</a:t>
            </a:r>
            <a:r>
              <a:rPr lang="en-US" sz="2400" dirty="0"/>
              <a:t> </a:t>
            </a:r>
            <a:r>
              <a:rPr lang="en-US" sz="2400" dirty="0" err="1"/>
              <a:t>rehabilitas</a:t>
            </a:r>
            <a:r>
              <a:rPr lang="en-US" sz="2400" dirty="0"/>
              <a:t> </a:t>
            </a:r>
            <a:r>
              <a:rPr lang="en-US" sz="2400" dirty="0" err="1"/>
              <a:t>sosial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perawatan</a:t>
            </a:r>
            <a:r>
              <a:rPr lang="en-US" sz="2400" dirty="0"/>
              <a:t> ODGJ</a:t>
            </a:r>
          </a:p>
        </p:txBody>
      </p:sp>
    </p:spTree>
    <p:extLst>
      <p:ext uri="{BB962C8B-B14F-4D97-AF65-F5344CB8AC3E}">
        <p14:creationId xmlns:p14="http://schemas.microsoft.com/office/powerpoint/2010/main" val="415352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Kontroversi</a:t>
            </a:r>
            <a:r>
              <a:rPr lang="en-GB" b="1" dirty="0"/>
              <a:t> </a:t>
            </a:r>
            <a:r>
              <a:rPr lang="en-GB" b="1" dirty="0" err="1"/>
              <a:t>perawatan</a:t>
            </a:r>
            <a:r>
              <a:rPr lang="en-GB" b="1" dirty="0"/>
              <a:t> ODGJ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7003774" cy="4525963"/>
          </a:xfrm>
        </p:spPr>
        <p:txBody>
          <a:bodyPr/>
          <a:lstStyle/>
          <a:p>
            <a:r>
              <a:rPr lang="en-US" sz="2400" dirty="0"/>
              <a:t>Masih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kontroversi</a:t>
            </a:r>
            <a:r>
              <a:rPr lang="en-US" sz="2400" dirty="0"/>
              <a:t> yang </a:t>
            </a:r>
            <a:r>
              <a:rPr lang="en-US" sz="2400" dirty="0" err="1"/>
              <a:t>menyelimuti</a:t>
            </a:r>
            <a:r>
              <a:rPr lang="en-US" sz="2400" dirty="0"/>
              <a:t> </a:t>
            </a:r>
            <a:r>
              <a:rPr lang="en-US" sz="2400" dirty="0" err="1"/>
              <a:t>perawatan</a:t>
            </a:r>
            <a:r>
              <a:rPr lang="en-US" sz="2400" dirty="0"/>
              <a:t> </a:t>
            </a:r>
            <a:r>
              <a:rPr lang="en-US" sz="2400" dirty="0" err="1"/>
              <a:t>berbasis</a:t>
            </a:r>
            <a:r>
              <a:rPr lang="en-US" sz="2400" dirty="0"/>
              <a:t> </a:t>
            </a:r>
            <a:r>
              <a:rPr lang="en-US" sz="2400" dirty="0" err="1"/>
              <a:t>somatik</a:t>
            </a:r>
            <a:r>
              <a:rPr lang="en-US" sz="2400" dirty="0"/>
              <a:t> vs </a:t>
            </a:r>
            <a:r>
              <a:rPr lang="en-US" sz="2400" dirty="0" err="1"/>
              <a:t>perawatan</a:t>
            </a:r>
            <a:r>
              <a:rPr lang="en-US" sz="2400" dirty="0"/>
              <a:t> </a:t>
            </a:r>
            <a:r>
              <a:rPr lang="en-US" sz="2400" i="1" dirty="0"/>
              <a:t>conversational</a:t>
            </a:r>
            <a:r>
              <a:rPr lang="en-US" sz="2400" dirty="0"/>
              <a:t>. </a:t>
            </a:r>
          </a:p>
          <a:p>
            <a:pPr lvl="1"/>
            <a:r>
              <a:rPr lang="en-US" sz="2000" dirty="0"/>
              <a:t>Ada </a:t>
            </a:r>
            <a:r>
              <a:rPr lang="en-US" sz="2000" dirty="0" err="1"/>
              <a:t>tren</a:t>
            </a:r>
            <a:r>
              <a:rPr lang="en-US" sz="2000" dirty="0"/>
              <a:t> </a:t>
            </a:r>
            <a:r>
              <a:rPr lang="en-US" sz="2000" dirty="0" err="1"/>
              <a:t>ketidakpuasan</a:t>
            </a:r>
            <a:r>
              <a:rPr lang="en-US" sz="2000" dirty="0"/>
              <a:t> </a:t>
            </a:r>
            <a:r>
              <a:rPr lang="en-US" sz="2000" dirty="0" err="1"/>
              <a:t>pasien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efek</a:t>
            </a:r>
            <a:r>
              <a:rPr lang="en-US" sz="2000" dirty="0"/>
              <a:t> </a:t>
            </a:r>
            <a:r>
              <a:rPr lang="en-US" sz="2000" dirty="0" err="1"/>
              <a:t>obat</a:t>
            </a:r>
            <a:r>
              <a:rPr lang="en-US" sz="2000" dirty="0"/>
              <a:t> yang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terapi-terapi</a:t>
            </a:r>
            <a:r>
              <a:rPr lang="en-US" sz="2000" dirty="0"/>
              <a:t> </a:t>
            </a:r>
            <a:r>
              <a:rPr lang="en-US" sz="2000" dirty="0" err="1"/>
              <a:t>bicara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CBT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populer</a:t>
            </a:r>
            <a:r>
              <a:rPr lang="en-US" sz="2000" dirty="0"/>
              <a:t>, </a:t>
            </a:r>
            <a:r>
              <a:rPr lang="en-US" sz="2000" dirty="0" err="1"/>
              <a:t>meskipun</a:t>
            </a:r>
            <a:r>
              <a:rPr lang="en-US" sz="2000" dirty="0"/>
              <a:t> </a:t>
            </a:r>
            <a:r>
              <a:rPr lang="en-US" sz="2000" dirty="0" err="1"/>
              <a:t>efektivitasnya</a:t>
            </a:r>
            <a:r>
              <a:rPr lang="en-US" sz="2000" dirty="0"/>
              <a:t> </a:t>
            </a:r>
            <a:r>
              <a:rPr lang="en-US" sz="2000" dirty="0" err="1"/>
              <a:t>diragukan</a:t>
            </a:r>
            <a:r>
              <a:rPr lang="en-US" sz="2000" dirty="0"/>
              <a:t>.</a:t>
            </a:r>
          </a:p>
          <a:p>
            <a:r>
              <a:rPr lang="en-US" sz="2400" dirty="0" err="1"/>
              <a:t>Pendekatan</a:t>
            </a:r>
            <a:r>
              <a:rPr lang="en-US" sz="2400" dirty="0"/>
              <a:t> </a:t>
            </a:r>
            <a:r>
              <a:rPr lang="en-US" sz="2400" dirty="0" err="1"/>
              <a:t>terapiutik</a:t>
            </a:r>
            <a:r>
              <a:rPr lang="en-US" sz="2400" dirty="0"/>
              <a:t> </a:t>
            </a:r>
            <a:r>
              <a:rPr lang="en-US" sz="2400" dirty="0" err="1"/>
              <a:t>medis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dikritik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menimbulkan</a:t>
            </a:r>
            <a:r>
              <a:rPr lang="en-US" sz="2400" dirty="0"/>
              <a:t> </a:t>
            </a:r>
            <a:r>
              <a:rPr lang="en-US" sz="2400" i="1" dirty="0"/>
              <a:t>iatrogenic effect</a:t>
            </a:r>
            <a:r>
              <a:rPr lang="en-US" sz="2400" dirty="0"/>
              <a:t> –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gangguan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parah</a:t>
            </a:r>
            <a:r>
              <a:rPr lang="en-US" sz="2400" dirty="0"/>
              <a:t> yang </a:t>
            </a:r>
            <a:r>
              <a:rPr lang="en-US" sz="2400" dirty="0" err="1"/>
              <a:t>berasal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terapi</a:t>
            </a:r>
            <a:r>
              <a:rPr lang="en-US" sz="2400" dirty="0"/>
              <a:t>. </a:t>
            </a:r>
          </a:p>
          <a:p>
            <a:pPr lvl="1"/>
            <a:r>
              <a:rPr lang="en-US" sz="2000" dirty="0" err="1"/>
              <a:t>Berbeda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efek</a:t>
            </a:r>
            <a:r>
              <a:rPr lang="en-US" sz="2000" dirty="0"/>
              <a:t> </a:t>
            </a:r>
            <a:r>
              <a:rPr lang="en-US" sz="2000" dirty="0" err="1"/>
              <a:t>samping</a:t>
            </a:r>
            <a:r>
              <a:rPr lang="en-US" sz="2000" dirty="0"/>
              <a:t>, </a:t>
            </a:r>
            <a:r>
              <a:rPr lang="en-US" sz="2000" i="1" dirty="0"/>
              <a:t>iatrogenic effect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pantas</a:t>
            </a:r>
            <a:r>
              <a:rPr lang="en-US" sz="2000" dirty="0"/>
              <a:t> </a:t>
            </a:r>
            <a:r>
              <a:rPr lang="en-US" sz="2000" dirty="0" err="1"/>
              <a:t>disebut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i="1" dirty="0"/>
              <a:t>adverse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i="1" dirty="0"/>
              <a:t>unwanted effect</a:t>
            </a:r>
            <a:endParaRPr lang="en-US" sz="2000" dirty="0"/>
          </a:p>
          <a:p>
            <a:r>
              <a:rPr lang="en-US" sz="2400" dirty="0" err="1"/>
              <a:t>Sebagian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efektivitas</a:t>
            </a:r>
            <a:r>
              <a:rPr lang="en-US" sz="2400" dirty="0"/>
              <a:t> </a:t>
            </a:r>
            <a:r>
              <a:rPr lang="en-US" sz="2400" dirty="0" err="1"/>
              <a:t>terapi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ODGJ </a:t>
            </a:r>
            <a:r>
              <a:rPr lang="en-US" sz="2400" dirty="0" err="1"/>
              <a:t>cenderung</a:t>
            </a:r>
            <a:r>
              <a:rPr lang="en-US" sz="2400" dirty="0"/>
              <a:t> </a:t>
            </a:r>
            <a:r>
              <a:rPr lang="en-US" sz="2400" dirty="0" err="1"/>
              <a:t>dilaporkan</a:t>
            </a:r>
            <a:r>
              <a:rPr lang="en-US" sz="2400" dirty="0"/>
              <a:t> </a:t>
            </a:r>
            <a:r>
              <a:rPr lang="en-US" sz="2400" dirty="0" err="1"/>
              <a:t>berlebihan</a:t>
            </a:r>
            <a:r>
              <a:rPr lang="en-US" sz="2400" dirty="0"/>
              <a:t> </a:t>
            </a:r>
            <a:r>
              <a:rPr lang="en-US" sz="2400" dirty="0" err="1"/>
              <a:t>daripada</a:t>
            </a:r>
            <a:r>
              <a:rPr lang="en-US" sz="2400" dirty="0"/>
              <a:t> yang </a:t>
            </a:r>
            <a:r>
              <a:rPr lang="en-US" sz="2400" dirty="0" err="1"/>
              <a:t>sebenarnya</a:t>
            </a:r>
            <a:r>
              <a:rPr lang="en-US" sz="2400" dirty="0"/>
              <a:t>.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37198B4E-635C-403B-B06F-A8A362DED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573" y="1666875"/>
            <a:ext cx="4098235" cy="372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939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Mengapa</a:t>
            </a:r>
            <a:r>
              <a:rPr lang="en-GB" b="1" dirty="0"/>
              <a:t> </a:t>
            </a:r>
            <a:r>
              <a:rPr lang="en-GB" b="1" dirty="0" err="1"/>
              <a:t>terapi</a:t>
            </a:r>
            <a:r>
              <a:rPr lang="en-GB" b="1" dirty="0"/>
              <a:t> </a:t>
            </a:r>
            <a:r>
              <a:rPr lang="en-GB" b="1" dirty="0" err="1"/>
              <a:t>medis</a:t>
            </a:r>
            <a:r>
              <a:rPr lang="en-GB" b="1" dirty="0"/>
              <a:t> </a:t>
            </a:r>
            <a:r>
              <a:rPr lang="en-GB" b="1" dirty="0" err="1"/>
              <a:t>lebih</a:t>
            </a:r>
            <a:r>
              <a:rPr lang="en-GB" b="1" dirty="0"/>
              <a:t> </a:t>
            </a:r>
            <a:r>
              <a:rPr lang="en-GB" b="1" dirty="0" err="1"/>
              <a:t>dominan</a:t>
            </a:r>
            <a:r>
              <a:rPr lang="en-GB" b="1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historis</a:t>
            </a:r>
            <a:r>
              <a:rPr lang="en-US" sz="2400" dirty="0"/>
              <a:t>, </a:t>
            </a:r>
            <a:r>
              <a:rPr lang="en-US" sz="2400" dirty="0" err="1"/>
              <a:t>pendekatan</a:t>
            </a:r>
            <a:r>
              <a:rPr lang="en-US" sz="2400" dirty="0"/>
              <a:t> </a:t>
            </a:r>
            <a:r>
              <a:rPr lang="en-US" sz="2400" dirty="0" err="1"/>
              <a:t>biomedis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Psikiatri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Psikologi</a:t>
            </a:r>
            <a:r>
              <a:rPr lang="en-US" sz="2400" dirty="0"/>
              <a:t> </a:t>
            </a:r>
            <a:r>
              <a:rPr lang="en-US" sz="2400" dirty="0" err="1"/>
              <a:t>memang</a:t>
            </a:r>
            <a:r>
              <a:rPr lang="en-US" sz="2400" dirty="0"/>
              <a:t> </a:t>
            </a:r>
            <a:r>
              <a:rPr lang="en-US" sz="2400" dirty="0" err="1"/>
              <a:t>berusaha</a:t>
            </a:r>
            <a:r>
              <a:rPr lang="en-US" sz="2400" dirty="0"/>
              <a:t> </a:t>
            </a:r>
            <a:r>
              <a:rPr lang="en-US" sz="2400" dirty="0" err="1"/>
              <a:t>menjelaskan</a:t>
            </a:r>
            <a:r>
              <a:rPr lang="en-US" sz="2400" dirty="0"/>
              <a:t> </a:t>
            </a:r>
            <a:r>
              <a:rPr lang="en-US" sz="2400" dirty="0" err="1"/>
              <a:t>kaitan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patologi</a:t>
            </a:r>
            <a:r>
              <a:rPr lang="en-US" sz="2400" dirty="0"/>
              <a:t> </a:t>
            </a:r>
            <a:r>
              <a:rPr lang="en-US" sz="2400" dirty="0" err="1"/>
              <a:t>anatomi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simtom</a:t>
            </a:r>
            <a:r>
              <a:rPr lang="en-US" sz="2400" dirty="0"/>
              <a:t> </a:t>
            </a:r>
            <a:r>
              <a:rPr lang="en-US" sz="2400" dirty="0" err="1"/>
              <a:t>gangguan</a:t>
            </a:r>
            <a:r>
              <a:rPr lang="en-US" sz="2400" dirty="0"/>
              <a:t> </a:t>
            </a:r>
            <a:r>
              <a:rPr lang="en-US" sz="2400" dirty="0" err="1"/>
              <a:t>jiwa</a:t>
            </a:r>
            <a:endParaRPr lang="en-US" sz="2400" dirty="0"/>
          </a:p>
          <a:p>
            <a:pPr lvl="1"/>
            <a:r>
              <a:rPr lang="en-US" sz="2000" dirty="0"/>
              <a:t>Oleh </a:t>
            </a:r>
            <a:r>
              <a:rPr lang="en-US" sz="2000" dirty="0" err="1"/>
              <a:t>karenanya</a:t>
            </a:r>
            <a:r>
              <a:rPr lang="en-US" sz="2000" dirty="0"/>
              <a:t>, </a:t>
            </a:r>
            <a:r>
              <a:rPr lang="en-US" sz="2000" dirty="0" err="1"/>
              <a:t>terapi</a:t>
            </a:r>
            <a:r>
              <a:rPr lang="en-US" sz="2000" dirty="0"/>
              <a:t> </a:t>
            </a:r>
            <a:r>
              <a:rPr lang="en-US" sz="2000" dirty="0" err="1"/>
              <a:t>medis</a:t>
            </a:r>
            <a:r>
              <a:rPr lang="en-US" sz="2000" dirty="0"/>
              <a:t> </a:t>
            </a:r>
            <a:r>
              <a:rPr lang="en-US" sz="2000" dirty="0" err="1"/>
              <a:t>memang</a:t>
            </a:r>
            <a:r>
              <a:rPr lang="en-US" sz="2000" dirty="0"/>
              <a:t> yang paling </a:t>
            </a:r>
            <a:r>
              <a:rPr lang="en-US" sz="2000" dirty="0" err="1"/>
              <a:t>masuk</a:t>
            </a:r>
            <a:r>
              <a:rPr lang="en-US" sz="2000" dirty="0"/>
              <a:t> </a:t>
            </a:r>
            <a:r>
              <a:rPr lang="en-US" sz="2000" dirty="0" err="1"/>
              <a:t>akal</a:t>
            </a:r>
            <a:r>
              <a:rPr lang="en-US" sz="2000" dirty="0"/>
              <a:t> </a:t>
            </a:r>
            <a:r>
              <a:rPr lang="en-US" sz="2000" dirty="0" err="1"/>
              <a:t>dikaitkan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anteseden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endParaRPr lang="en-US" sz="2000" dirty="0"/>
          </a:p>
          <a:p>
            <a:pPr lvl="1"/>
            <a:r>
              <a:rPr lang="en-US" sz="2000" dirty="0" err="1"/>
              <a:t>Apabila</a:t>
            </a:r>
            <a:r>
              <a:rPr lang="en-US" sz="2000" dirty="0"/>
              <a:t> </a:t>
            </a:r>
            <a:r>
              <a:rPr lang="en-US" sz="2000" dirty="0" err="1"/>
              <a:t>terapi</a:t>
            </a:r>
            <a:r>
              <a:rPr lang="en-US" sz="2000" dirty="0"/>
              <a:t> </a:t>
            </a:r>
            <a:r>
              <a:rPr lang="en-US" sz="2000" dirty="0" err="1"/>
              <a:t>medis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membuahkan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, </a:t>
            </a:r>
            <a:r>
              <a:rPr lang="en-US" sz="2000" dirty="0" err="1"/>
              <a:t>baru</a:t>
            </a:r>
            <a:r>
              <a:rPr lang="en-US" sz="2000" dirty="0"/>
              <a:t> </a:t>
            </a:r>
            <a:r>
              <a:rPr lang="en-US" sz="2000" dirty="0" err="1"/>
              <a:t>Psikiater</a:t>
            </a:r>
            <a:r>
              <a:rPr lang="en-US" sz="2000" dirty="0"/>
              <a:t> </a:t>
            </a:r>
            <a:r>
              <a:rPr lang="en-US" sz="2000" dirty="0" err="1"/>
              <a:t>membuka</a:t>
            </a:r>
            <a:r>
              <a:rPr lang="en-US" sz="2000" dirty="0"/>
              <a:t> </a:t>
            </a:r>
            <a:r>
              <a:rPr lang="en-US" sz="2000" dirty="0" err="1"/>
              <a:t>kemungkinan</a:t>
            </a:r>
            <a:r>
              <a:rPr lang="en-US" sz="2000" dirty="0"/>
              <a:t> </a:t>
            </a:r>
            <a:r>
              <a:rPr lang="en-US" sz="2000" dirty="0" err="1"/>
              <a:t>penyebab</a:t>
            </a:r>
            <a:r>
              <a:rPr lang="en-US" sz="2000" dirty="0"/>
              <a:t> </a:t>
            </a:r>
            <a:r>
              <a:rPr lang="en-US" sz="2000" dirty="0" err="1"/>
              <a:t>sosial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eksistensial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etiologi</a:t>
            </a:r>
            <a:r>
              <a:rPr lang="en-US" sz="2000" dirty="0"/>
              <a:t> </a:t>
            </a:r>
            <a:r>
              <a:rPr lang="en-US" sz="2000" dirty="0" err="1"/>
              <a:t>gangguan</a:t>
            </a:r>
            <a:r>
              <a:rPr lang="en-US" sz="2000" dirty="0"/>
              <a:t> </a:t>
            </a:r>
            <a:r>
              <a:rPr lang="en-US" sz="2000" dirty="0" err="1"/>
              <a:t>jiwa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inilah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mengapa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Psikoanalis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kebanyakan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adalah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Psikiater</a:t>
            </a:r>
            <a:r>
              <a:rPr lang="en-US" sz="2000" dirty="0">
                <a:sym typeface="Wingdings" panose="05000000000000000000" pitchFamily="2" charset="2"/>
              </a:rPr>
              <a:t> yang </a:t>
            </a:r>
            <a:r>
              <a:rPr lang="en-US" sz="2000" dirty="0" err="1">
                <a:sym typeface="Wingdings" panose="05000000000000000000" pitchFamily="2" charset="2"/>
              </a:rPr>
              <a:t>membelot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dari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gerakan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biomedis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sz="2000" dirty="0" err="1">
                <a:sym typeface="Wingdings" panose="05000000000000000000" pitchFamily="2" charset="2"/>
              </a:rPr>
              <a:t>Meskipun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efek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obat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antipsikotik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kebanyakan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terjadi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karena</a:t>
            </a:r>
            <a:r>
              <a:rPr lang="en-US" sz="2000" dirty="0">
                <a:sym typeface="Wingdings" panose="05000000000000000000" pitchFamily="2" charset="2"/>
              </a:rPr>
              <a:t> ‘</a:t>
            </a:r>
            <a:r>
              <a:rPr lang="en-US" sz="2000" dirty="0" err="1">
                <a:sym typeface="Wingdings" panose="05000000000000000000" pitchFamily="2" charset="2"/>
              </a:rPr>
              <a:t>kebetulan</a:t>
            </a:r>
            <a:r>
              <a:rPr lang="en-US" sz="2000" dirty="0">
                <a:sym typeface="Wingdings" panose="05000000000000000000" pitchFamily="2" charset="2"/>
              </a:rPr>
              <a:t>’ (</a:t>
            </a:r>
            <a:r>
              <a:rPr lang="en-US" sz="2000" i="1" dirty="0">
                <a:sym typeface="Wingdings" panose="05000000000000000000" pitchFamily="2" charset="2"/>
              </a:rPr>
              <a:t>placebo</a:t>
            </a:r>
            <a:r>
              <a:rPr lang="en-US" sz="2000" dirty="0">
                <a:sym typeface="Wingdings" panose="05000000000000000000" pitchFamily="2" charset="2"/>
              </a:rPr>
              <a:t>), </a:t>
            </a:r>
            <a:r>
              <a:rPr lang="en-US" sz="2000" dirty="0" err="1">
                <a:sym typeface="Wingdings" panose="05000000000000000000" pitchFamily="2" charset="2"/>
              </a:rPr>
              <a:t>ketika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terlihat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ada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efek</a:t>
            </a:r>
            <a:r>
              <a:rPr lang="en-US" sz="2000" dirty="0">
                <a:sym typeface="Wingdings" panose="05000000000000000000" pitchFamily="2" charset="2"/>
              </a:rPr>
              <a:t> (</a:t>
            </a:r>
            <a:r>
              <a:rPr lang="en-US" sz="2000" dirty="0" err="1">
                <a:sym typeface="Wingdings" panose="05000000000000000000" pitchFamily="2" charset="2"/>
              </a:rPr>
              <a:t>meskipun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i="1" dirty="0">
                <a:sym typeface="Wingdings" panose="05000000000000000000" pitchFamily="2" charset="2"/>
              </a:rPr>
              <a:t>false positive</a:t>
            </a:r>
            <a:r>
              <a:rPr lang="en-US" sz="2000" dirty="0">
                <a:sym typeface="Wingdings" panose="05000000000000000000" pitchFamily="2" charset="2"/>
              </a:rPr>
              <a:t>), </a:t>
            </a:r>
            <a:r>
              <a:rPr lang="en-US" sz="2000" dirty="0" err="1">
                <a:sym typeface="Wingdings" panose="05000000000000000000" pitchFamily="2" charset="2"/>
              </a:rPr>
              <a:t>dibesar-besarkan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seolah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menjadi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bukti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bahwa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pendekatan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i="1" dirty="0">
                <a:sym typeface="Wingdings" panose="05000000000000000000" pitchFamily="2" charset="2"/>
              </a:rPr>
              <a:t>bio-determinism </a:t>
            </a:r>
            <a:r>
              <a:rPr lang="en-US" sz="2000" dirty="0" err="1">
                <a:sym typeface="Wingdings" panose="05000000000000000000" pitchFamily="2" charset="2"/>
              </a:rPr>
              <a:t>terbukti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secara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empirik</a:t>
            </a:r>
            <a:endParaRPr lang="en-US" sz="2000" dirty="0"/>
          </a:p>
          <a:p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tahun</a:t>
            </a:r>
            <a:r>
              <a:rPr lang="en-US" sz="2400" dirty="0"/>
              <a:t> 1960an,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tuntutan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reformasi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i="1" dirty="0"/>
              <a:t>clinical pathway</a:t>
            </a:r>
            <a:r>
              <a:rPr lang="en-US" sz="2400" dirty="0"/>
              <a:t> yang </a:t>
            </a:r>
            <a:r>
              <a:rPr lang="en-US" sz="2400" dirty="0" err="1"/>
              <a:t>diterapkan</a:t>
            </a:r>
            <a:r>
              <a:rPr lang="en-US" sz="2400" dirty="0"/>
              <a:t> di RSJ</a:t>
            </a:r>
          </a:p>
          <a:p>
            <a:pPr lvl="1"/>
            <a:r>
              <a:rPr lang="en-US" sz="2000" dirty="0" err="1"/>
              <a:t>Psikiatri</a:t>
            </a:r>
            <a:r>
              <a:rPr lang="en-US" sz="2000" dirty="0"/>
              <a:t> ‘</a:t>
            </a:r>
            <a:r>
              <a:rPr lang="en-US" sz="2000" dirty="0" err="1"/>
              <a:t>dipaksa</a:t>
            </a:r>
            <a:r>
              <a:rPr lang="en-US" sz="2000" dirty="0"/>
              <a:t>’ </a:t>
            </a:r>
            <a:r>
              <a:rPr lang="en-US" sz="2000" dirty="0" err="1"/>
              <a:t>mengikuti</a:t>
            </a:r>
            <a:r>
              <a:rPr lang="en-US" sz="2000" dirty="0"/>
              <a:t> </a:t>
            </a:r>
            <a:r>
              <a:rPr lang="en-US" sz="2000" dirty="0" err="1"/>
              <a:t>pola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 </a:t>
            </a:r>
            <a:r>
              <a:rPr lang="en-US" sz="2000" dirty="0" err="1"/>
              <a:t>kedokteran</a:t>
            </a:r>
            <a:r>
              <a:rPr lang="en-US" sz="2000" dirty="0"/>
              <a:t> </a:t>
            </a:r>
            <a:r>
              <a:rPr lang="en-US" sz="2000" dirty="0" err="1"/>
              <a:t>konvensional</a:t>
            </a:r>
            <a:r>
              <a:rPr lang="en-US" sz="2000" dirty="0"/>
              <a:t>,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meningkatkan</a:t>
            </a:r>
            <a:r>
              <a:rPr lang="en-US" sz="2000" dirty="0"/>
              <a:t> status </a:t>
            </a:r>
            <a:r>
              <a:rPr lang="en-US" sz="2000" dirty="0" err="1"/>
              <a:t>mereka</a:t>
            </a:r>
            <a:r>
              <a:rPr lang="en-US" sz="2000" dirty="0"/>
              <a:t> </a:t>
            </a:r>
            <a:r>
              <a:rPr lang="en-US" sz="2000" dirty="0" err="1"/>
              <a:t>dikalangan</a:t>
            </a:r>
            <a:r>
              <a:rPr lang="en-US" sz="2000" dirty="0"/>
              <a:t> </a:t>
            </a:r>
            <a:r>
              <a:rPr lang="en-US" sz="2000" dirty="0" err="1"/>
              <a:t>tenaga</a:t>
            </a:r>
            <a:r>
              <a:rPr lang="en-US" sz="2000" dirty="0"/>
              <a:t> </a:t>
            </a:r>
            <a:r>
              <a:rPr lang="en-US" sz="2000" dirty="0" err="1"/>
              <a:t>medis</a:t>
            </a:r>
            <a:endParaRPr lang="en-US" sz="2000" dirty="0"/>
          </a:p>
          <a:p>
            <a:pPr lvl="1"/>
            <a:r>
              <a:rPr lang="en-US" sz="2000" dirty="0" err="1"/>
              <a:t>Selama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, </a:t>
            </a:r>
            <a:r>
              <a:rPr lang="en-US" sz="2000" dirty="0" err="1"/>
              <a:t>Ilmu</a:t>
            </a:r>
            <a:r>
              <a:rPr lang="en-US" sz="2000" dirty="0"/>
              <a:t> </a:t>
            </a:r>
            <a:r>
              <a:rPr lang="en-US" sz="2000" dirty="0" err="1"/>
              <a:t>Psikiatri</a:t>
            </a:r>
            <a:r>
              <a:rPr lang="en-US" sz="2000" dirty="0"/>
              <a:t> </a:t>
            </a:r>
            <a:r>
              <a:rPr lang="en-US" sz="2000" dirty="0" err="1"/>
              <a:t>sering</a:t>
            </a:r>
            <a:r>
              <a:rPr lang="en-US" sz="2000" dirty="0"/>
              <a:t> </a:t>
            </a:r>
            <a:r>
              <a:rPr lang="en-US" sz="2000" dirty="0" err="1"/>
              <a:t>dijadikan</a:t>
            </a:r>
            <a:r>
              <a:rPr lang="en-US" sz="2000" dirty="0"/>
              <a:t> ‘</a:t>
            </a:r>
            <a:r>
              <a:rPr lang="en-US" sz="2000" dirty="0" err="1"/>
              <a:t>bahan</a:t>
            </a:r>
            <a:r>
              <a:rPr lang="en-US" sz="2000" dirty="0"/>
              <a:t> </a:t>
            </a:r>
            <a:r>
              <a:rPr lang="en-US" sz="2000" dirty="0" err="1"/>
              <a:t>tertawaan</a:t>
            </a:r>
            <a:r>
              <a:rPr lang="en-US" sz="2000" dirty="0"/>
              <a:t>’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cabang</a:t>
            </a:r>
            <a:r>
              <a:rPr lang="en-US" sz="2000" dirty="0"/>
              <a:t> </a:t>
            </a:r>
            <a:r>
              <a:rPr lang="en-US" sz="2000" dirty="0" err="1"/>
              <a:t>ilmu</a:t>
            </a:r>
            <a:r>
              <a:rPr lang="en-US" sz="2000" dirty="0"/>
              <a:t> </a:t>
            </a:r>
            <a:r>
              <a:rPr lang="en-US" sz="2000" dirty="0" err="1"/>
              <a:t>kedokteran</a:t>
            </a:r>
            <a:r>
              <a:rPr lang="en-US" sz="2000" dirty="0"/>
              <a:t> </a:t>
            </a:r>
            <a:r>
              <a:rPr lang="en-US" sz="2000" dirty="0" err="1"/>
              <a:t>lainnya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4841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…cont’d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 err="1"/>
              <a:t>Terapi</a:t>
            </a:r>
            <a:r>
              <a:rPr lang="en-US" sz="2400" dirty="0"/>
              <a:t> </a:t>
            </a:r>
            <a:r>
              <a:rPr lang="en-US" sz="2400" dirty="0" err="1"/>
              <a:t>medis</a:t>
            </a:r>
            <a:r>
              <a:rPr lang="en-US" sz="2400" dirty="0"/>
              <a:t> </a:t>
            </a:r>
            <a:r>
              <a:rPr lang="en-US" sz="2400" dirty="0" err="1"/>
              <a:t>mendatangkan</a:t>
            </a:r>
            <a:r>
              <a:rPr lang="en-US" sz="2400" dirty="0"/>
              <a:t> profit</a:t>
            </a:r>
          </a:p>
          <a:p>
            <a:pPr lvl="1"/>
            <a:r>
              <a:rPr lang="en-US" sz="2000" dirty="0" err="1"/>
              <a:t>Jelas</a:t>
            </a:r>
            <a:r>
              <a:rPr lang="en-US" sz="2000" dirty="0"/>
              <a:t>, </a:t>
            </a:r>
            <a:r>
              <a:rPr lang="en-US" sz="2000" dirty="0" err="1"/>
              <a:t>dokter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diuntungkan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 </a:t>
            </a:r>
            <a:r>
              <a:rPr lang="en-US" sz="2000" dirty="0" err="1"/>
              <a:t>farmasi</a:t>
            </a:r>
            <a:endParaRPr lang="en-US" sz="2000" dirty="0"/>
          </a:p>
          <a:p>
            <a:pPr lvl="1"/>
            <a:r>
              <a:rPr lang="en-US" sz="2000" dirty="0" err="1"/>
              <a:t>Saking</a:t>
            </a:r>
            <a:r>
              <a:rPr lang="en-US" sz="2000" dirty="0"/>
              <a:t> </a:t>
            </a:r>
            <a:r>
              <a:rPr lang="en-US" sz="2000" dirty="0" err="1"/>
              <a:t>serakahnya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 </a:t>
            </a:r>
            <a:r>
              <a:rPr lang="en-US" sz="2000" dirty="0" err="1"/>
              <a:t>Farmasi</a:t>
            </a:r>
            <a:r>
              <a:rPr lang="en-US" sz="2000" dirty="0"/>
              <a:t>, </a:t>
            </a:r>
            <a:r>
              <a:rPr lang="en-US" sz="2000" dirty="0" err="1"/>
              <a:t>mereka</a:t>
            </a:r>
            <a:r>
              <a:rPr lang="en-US" sz="2000" dirty="0"/>
              <a:t> juga </a:t>
            </a:r>
            <a:r>
              <a:rPr lang="en-US" sz="2000" dirty="0" err="1"/>
              <a:t>bahkan</a:t>
            </a:r>
            <a:r>
              <a:rPr lang="en-US" sz="2000" dirty="0"/>
              <a:t> </a:t>
            </a:r>
            <a:r>
              <a:rPr lang="en-US" sz="2000" dirty="0" err="1"/>
              <a:t>meraup</a:t>
            </a:r>
            <a:r>
              <a:rPr lang="en-US" sz="2000" dirty="0"/>
              <a:t> </a:t>
            </a:r>
            <a:r>
              <a:rPr lang="en-US" sz="2000" dirty="0" err="1"/>
              <a:t>keuntungan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obat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menekan</a:t>
            </a:r>
            <a:r>
              <a:rPr lang="en-US" sz="2000" dirty="0"/>
              <a:t> </a:t>
            </a:r>
            <a:r>
              <a:rPr lang="en-US" sz="2000" dirty="0" err="1"/>
              <a:t>efek</a:t>
            </a:r>
            <a:r>
              <a:rPr lang="en-US" sz="2000" dirty="0"/>
              <a:t> </a:t>
            </a:r>
            <a:r>
              <a:rPr lang="en-US" sz="2000" dirty="0" err="1"/>
              <a:t>samping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obat</a:t>
            </a:r>
            <a:r>
              <a:rPr lang="en-US" sz="2000" dirty="0"/>
              <a:t> </a:t>
            </a:r>
            <a:r>
              <a:rPr lang="en-US" sz="2000" dirty="0" err="1"/>
              <a:t>Antipsikotik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i="1" dirty="0"/>
              <a:t>major tranquillizer </a:t>
            </a:r>
            <a:r>
              <a:rPr lang="en-US" sz="2000" dirty="0"/>
              <a:t>(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obat</a:t>
            </a:r>
            <a:r>
              <a:rPr lang="en-US" sz="2000" dirty="0"/>
              <a:t> </a:t>
            </a:r>
            <a:r>
              <a:rPr lang="en-US" sz="2000" dirty="0" err="1"/>
              <a:t>utk</a:t>
            </a:r>
            <a:r>
              <a:rPr lang="en-US" sz="2000" dirty="0"/>
              <a:t> </a:t>
            </a:r>
            <a:r>
              <a:rPr lang="en-US" sz="2000" dirty="0" err="1"/>
              <a:t>penyakit</a:t>
            </a:r>
            <a:r>
              <a:rPr lang="en-US" sz="2000" dirty="0"/>
              <a:t> Parkinson)</a:t>
            </a:r>
            <a:r>
              <a:rPr lang="en-US" sz="2000" i="1" dirty="0"/>
              <a:t> </a:t>
            </a:r>
            <a:endParaRPr lang="en-US" sz="2000" dirty="0"/>
          </a:p>
          <a:p>
            <a:r>
              <a:rPr lang="en-US" sz="2400" dirty="0" err="1"/>
              <a:t>Meskipun</a:t>
            </a:r>
            <a:r>
              <a:rPr lang="en-US" sz="2400" dirty="0"/>
              <a:t> </a:t>
            </a:r>
            <a:r>
              <a:rPr lang="en-US" sz="2400" dirty="0" err="1"/>
              <a:t>obat</a:t>
            </a:r>
            <a:r>
              <a:rPr lang="en-US" sz="2400" dirty="0"/>
              <a:t> </a:t>
            </a:r>
            <a:r>
              <a:rPr lang="en-US" sz="2400" dirty="0" err="1"/>
              <a:t>antipsikotik</a:t>
            </a:r>
            <a:r>
              <a:rPr lang="en-US" sz="2400" dirty="0"/>
              <a:t> </a:t>
            </a:r>
            <a:r>
              <a:rPr lang="en-US" sz="2400" dirty="0" err="1"/>
              <a:t>sangat</a:t>
            </a:r>
            <a:r>
              <a:rPr lang="en-US" sz="2400" dirty="0"/>
              <a:t> mahal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produksi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pengembangannya</a:t>
            </a:r>
            <a:r>
              <a:rPr lang="en-US" sz="2400" dirty="0"/>
              <a:t>, </a:t>
            </a:r>
            <a:r>
              <a:rPr lang="en-US" sz="2400" dirty="0" err="1"/>
              <a:t>biayanya</a:t>
            </a:r>
            <a:r>
              <a:rPr lang="en-US" sz="2400" dirty="0"/>
              <a:t> </a:t>
            </a:r>
            <a:r>
              <a:rPr lang="en-US" sz="2400" dirty="0" err="1"/>
              <a:t>masih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rendah</a:t>
            </a:r>
            <a:r>
              <a:rPr lang="en-US" sz="2400" dirty="0"/>
              <a:t> </a:t>
            </a:r>
            <a:r>
              <a:rPr lang="en-US" sz="2400" dirty="0" err="1"/>
              <a:t>daripada</a:t>
            </a:r>
            <a:r>
              <a:rPr lang="en-US" sz="2400" dirty="0"/>
              <a:t> </a:t>
            </a:r>
            <a:r>
              <a:rPr lang="en-US" sz="2400" dirty="0" err="1"/>
              <a:t>mengusahakan</a:t>
            </a:r>
            <a:r>
              <a:rPr lang="en-US" sz="2400" dirty="0"/>
              <a:t> </a:t>
            </a:r>
            <a:r>
              <a:rPr lang="en-US" sz="2400" dirty="0" err="1"/>
              <a:t>penyembuhan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i="1" dirty="0"/>
              <a:t>talking therapy</a:t>
            </a:r>
          </a:p>
          <a:p>
            <a:pPr lvl="1"/>
            <a:r>
              <a:rPr lang="en-US" sz="2000" dirty="0" err="1"/>
              <a:t>Efek</a:t>
            </a:r>
            <a:r>
              <a:rPr lang="en-US" sz="2000" dirty="0"/>
              <a:t> </a:t>
            </a:r>
            <a:r>
              <a:rPr lang="en-US" sz="2000" dirty="0" err="1"/>
              <a:t>Psikoterapi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langsung</a:t>
            </a:r>
            <a:r>
              <a:rPr lang="en-US" sz="2000" dirty="0"/>
              <a:t> </a:t>
            </a:r>
            <a:r>
              <a:rPr lang="en-US" sz="2000" dirty="0" err="1"/>
              <a:t>dirasakan</a:t>
            </a:r>
            <a:r>
              <a:rPr lang="en-US" sz="2000" dirty="0"/>
              <a:t>, </a:t>
            </a:r>
            <a:r>
              <a:rPr lang="en-US" sz="2000" dirty="0" err="1"/>
              <a:t>butuh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lama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biaya</a:t>
            </a:r>
            <a:r>
              <a:rPr lang="en-US" sz="2000" dirty="0"/>
              <a:t> yang </a:t>
            </a:r>
            <a:r>
              <a:rPr lang="en-US" sz="2000" dirty="0" err="1"/>
              <a:t>jauh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endParaRPr lang="en-US" sz="2000" dirty="0"/>
          </a:p>
          <a:p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kasus</a:t>
            </a:r>
            <a:r>
              <a:rPr lang="en-US" sz="2400" dirty="0"/>
              <a:t> </a:t>
            </a:r>
            <a:r>
              <a:rPr lang="en-US" sz="2400" dirty="0" err="1"/>
              <a:t>gangguan</a:t>
            </a:r>
            <a:r>
              <a:rPr lang="en-US" sz="2400" dirty="0"/>
              <a:t> </a:t>
            </a:r>
            <a:r>
              <a:rPr lang="en-US" sz="2400" dirty="0" err="1"/>
              <a:t>jiwa</a:t>
            </a:r>
            <a:r>
              <a:rPr lang="en-US" sz="2400" dirty="0"/>
              <a:t> </a:t>
            </a:r>
            <a:r>
              <a:rPr lang="en-US" sz="2400" dirty="0" err="1"/>
              <a:t>berat</a:t>
            </a:r>
            <a:r>
              <a:rPr lang="en-US" sz="2400" dirty="0"/>
              <a:t>, </a:t>
            </a:r>
            <a:r>
              <a:rPr lang="en-US" sz="2400" dirty="0" err="1"/>
              <a:t>pengobatan</a:t>
            </a:r>
            <a:r>
              <a:rPr lang="en-US" sz="2400" dirty="0"/>
              <a:t> </a:t>
            </a:r>
            <a:r>
              <a:rPr lang="en-US" sz="2400" dirty="0" err="1"/>
              <a:t>medis</a:t>
            </a:r>
            <a:r>
              <a:rPr lang="en-US" sz="2400" dirty="0"/>
              <a:t> </a:t>
            </a:r>
            <a:r>
              <a:rPr lang="en-US" sz="2400" dirty="0" err="1"/>
              <a:t>jauh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mudah</a:t>
            </a:r>
            <a:r>
              <a:rPr lang="en-US" sz="2400" dirty="0"/>
              <a:t> </a:t>
            </a:r>
            <a:r>
              <a:rPr lang="en-US" sz="2400" dirty="0" err="1"/>
              <a:t>diadministrasi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‘</a:t>
            </a:r>
            <a:r>
              <a:rPr lang="en-US" sz="2400" dirty="0" err="1"/>
              <a:t>dipaksakan</a:t>
            </a:r>
            <a:r>
              <a:rPr lang="en-US" sz="2400" dirty="0"/>
              <a:t>’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dirty="0" err="1"/>
              <a:t>pasien</a:t>
            </a:r>
            <a:r>
              <a:rPr lang="en-US" sz="2400" dirty="0"/>
              <a:t> yang </a:t>
            </a:r>
            <a:r>
              <a:rPr lang="en-US" sz="2400" dirty="0" err="1"/>
              <a:t>menolak</a:t>
            </a:r>
            <a:r>
              <a:rPr lang="en-US" sz="2400" dirty="0"/>
              <a:t> </a:t>
            </a:r>
            <a:r>
              <a:rPr lang="en-US" sz="2400" dirty="0" err="1"/>
              <a:t>pengobatan</a:t>
            </a:r>
            <a:endParaRPr lang="en-US" sz="2400" dirty="0"/>
          </a:p>
          <a:p>
            <a:pPr lvl="1"/>
            <a:r>
              <a:rPr lang="en-US" sz="2000" dirty="0" err="1"/>
              <a:t>Sebaliknya</a:t>
            </a:r>
            <a:r>
              <a:rPr lang="en-US" sz="2000" dirty="0"/>
              <a:t>, </a:t>
            </a:r>
            <a:r>
              <a:rPr lang="en-US" sz="2000" dirty="0" err="1"/>
              <a:t>sulit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terapi</a:t>
            </a:r>
            <a:r>
              <a:rPr lang="en-US" sz="2000" dirty="0"/>
              <a:t> </a:t>
            </a:r>
            <a:r>
              <a:rPr lang="en-US" sz="2000" dirty="0" err="1"/>
              <a:t>bicara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pasien</a:t>
            </a:r>
            <a:r>
              <a:rPr lang="en-US" sz="2000" dirty="0"/>
              <a:t>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mau</a:t>
            </a:r>
            <a:r>
              <a:rPr lang="en-US" sz="2000" dirty="0"/>
              <a:t> </a:t>
            </a:r>
            <a:r>
              <a:rPr lang="en-US" sz="2000" dirty="0" err="1"/>
              <a:t>melakukannya</a:t>
            </a:r>
            <a:endParaRPr lang="en-US" sz="2000" dirty="0"/>
          </a:p>
          <a:p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7475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Kasus</a:t>
            </a:r>
            <a:r>
              <a:rPr lang="en-GB" b="1" dirty="0"/>
              <a:t> Benzodiazepine &amp; Fluoxetine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/>
              <a:t>Benzodiazepine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obat</a:t>
            </a:r>
            <a:r>
              <a:rPr lang="en-US" sz="2400" dirty="0"/>
              <a:t> </a:t>
            </a:r>
            <a:r>
              <a:rPr lang="en-US" sz="2400" dirty="0" err="1"/>
              <a:t>psikotropika</a:t>
            </a:r>
            <a:r>
              <a:rPr lang="en-US" sz="2400" dirty="0"/>
              <a:t> (</a:t>
            </a:r>
            <a:r>
              <a:rPr lang="en-US" sz="2400" i="1" dirty="0"/>
              <a:t>minor tranquillizer</a:t>
            </a:r>
            <a:r>
              <a:rPr lang="en-US" sz="2400" dirty="0"/>
              <a:t>) </a:t>
            </a:r>
            <a:r>
              <a:rPr lang="en-US" sz="2400" dirty="0" err="1"/>
              <a:t>golongan</a:t>
            </a:r>
            <a:r>
              <a:rPr lang="en-US" sz="2400" dirty="0"/>
              <a:t> </a:t>
            </a:r>
            <a:r>
              <a:rPr lang="en-US" sz="2400" i="1" dirty="0"/>
              <a:t>sedative</a:t>
            </a:r>
            <a:r>
              <a:rPr lang="en-US" sz="2400" dirty="0"/>
              <a:t> yang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sekali</a:t>
            </a:r>
            <a:r>
              <a:rPr lang="en-US" sz="2400" dirty="0"/>
              <a:t> </a:t>
            </a:r>
            <a:r>
              <a:rPr lang="en-US" sz="2400" dirty="0" err="1"/>
              <a:t>diresepkan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penderita</a:t>
            </a:r>
            <a:r>
              <a:rPr lang="en-US" sz="2400" dirty="0"/>
              <a:t> </a:t>
            </a:r>
            <a:r>
              <a:rPr lang="en-US" sz="2400" dirty="0" err="1"/>
              <a:t>depresi</a:t>
            </a:r>
            <a:r>
              <a:rPr lang="en-US" sz="2400" dirty="0"/>
              <a:t>, </a:t>
            </a:r>
            <a:r>
              <a:rPr lang="en-US" sz="2400" dirty="0" err="1"/>
              <a:t>gangguan</a:t>
            </a:r>
            <a:r>
              <a:rPr lang="en-US" sz="2400" dirty="0"/>
              <a:t> </a:t>
            </a:r>
            <a:r>
              <a:rPr lang="en-US" sz="2400" dirty="0" err="1"/>
              <a:t>kecemasan</a:t>
            </a:r>
            <a:r>
              <a:rPr lang="en-US" sz="2400" dirty="0"/>
              <a:t>, insomnia, </a:t>
            </a:r>
            <a:r>
              <a:rPr lang="en-US" sz="2400" dirty="0" err="1"/>
              <a:t>spasme</a:t>
            </a:r>
            <a:r>
              <a:rPr lang="en-US" sz="2400" dirty="0"/>
              <a:t> </a:t>
            </a:r>
            <a:r>
              <a:rPr lang="en-US" sz="2400" dirty="0" err="1"/>
              <a:t>otot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orang yang </a:t>
            </a:r>
            <a:r>
              <a:rPr lang="en-US" sz="2400" dirty="0" err="1"/>
              <a:t>kecanduan</a:t>
            </a:r>
            <a:r>
              <a:rPr lang="en-US" sz="2400" dirty="0"/>
              <a:t> </a:t>
            </a:r>
            <a:r>
              <a:rPr lang="en-US" sz="2400" dirty="0" err="1"/>
              <a:t>alkohol</a:t>
            </a:r>
            <a:r>
              <a:rPr lang="en-US" sz="2400" dirty="0"/>
              <a:t>.</a:t>
            </a:r>
          </a:p>
          <a:p>
            <a:pPr lvl="1"/>
            <a:r>
              <a:rPr lang="en-US" sz="2000" dirty="0" err="1"/>
              <a:t>Efeknya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pasien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sering</a:t>
            </a:r>
            <a:r>
              <a:rPr lang="en-US" sz="2000" dirty="0"/>
              <a:t> </a:t>
            </a:r>
            <a:r>
              <a:rPr lang="en-US" sz="2000" dirty="0" err="1"/>
              <a:t>tidur</a:t>
            </a:r>
            <a:r>
              <a:rPr lang="en-US" sz="2000" dirty="0"/>
              <a:t> (</a:t>
            </a:r>
            <a:r>
              <a:rPr lang="en-US" sz="2000" i="1" dirty="0"/>
              <a:t>induction of sleep</a:t>
            </a:r>
            <a:r>
              <a:rPr lang="en-US" sz="2000" dirty="0"/>
              <a:t>), </a:t>
            </a:r>
            <a:r>
              <a:rPr lang="en-US" sz="2000" dirty="0" err="1"/>
              <a:t>mengurangi</a:t>
            </a:r>
            <a:r>
              <a:rPr lang="en-US" sz="2000" dirty="0"/>
              <a:t> </a:t>
            </a:r>
            <a:r>
              <a:rPr lang="en-US" sz="2000" dirty="0" err="1"/>
              <a:t>kecemasan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merelaksasi</a:t>
            </a:r>
            <a:r>
              <a:rPr lang="en-US" sz="2000" dirty="0"/>
              <a:t> </a:t>
            </a:r>
            <a:r>
              <a:rPr lang="en-US" sz="2000" dirty="0" err="1"/>
              <a:t>otot</a:t>
            </a:r>
            <a:endParaRPr lang="en-US" sz="2000" dirty="0"/>
          </a:p>
          <a:p>
            <a:pPr lvl="1"/>
            <a:r>
              <a:rPr lang="en-US" sz="2000" dirty="0" err="1"/>
              <a:t>Obat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ternyata</a:t>
            </a:r>
            <a:r>
              <a:rPr lang="en-US" sz="2000" dirty="0"/>
              <a:t> </a:t>
            </a:r>
            <a:r>
              <a:rPr lang="en-US" sz="2000" dirty="0" err="1"/>
              <a:t>dilaporkan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efektif</a:t>
            </a:r>
            <a:r>
              <a:rPr lang="en-US" sz="2000" dirty="0"/>
              <a:t> </a:t>
            </a:r>
            <a:r>
              <a:rPr lang="en-US" sz="2000" dirty="0" err="1"/>
              <a:t>mengendalikan</a:t>
            </a:r>
            <a:r>
              <a:rPr lang="en-US" sz="2000" dirty="0"/>
              <a:t> </a:t>
            </a:r>
            <a:r>
              <a:rPr lang="en-US" sz="2000" dirty="0" err="1"/>
              <a:t>simtom</a:t>
            </a:r>
            <a:r>
              <a:rPr lang="en-US" sz="2000" dirty="0"/>
              <a:t> </a:t>
            </a:r>
            <a:r>
              <a:rPr lang="en-US" sz="2000" dirty="0" err="1"/>
              <a:t>selama</a:t>
            </a:r>
            <a:r>
              <a:rPr lang="en-US" sz="2000" dirty="0"/>
              <a:t> 10 </a:t>
            </a:r>
            <a:r>
              <a:rPr lang="en-US" sz="2000" dirty="0" err="1"/>
              <a:t>hari</a:t>
            </a:r>
            <a:endParaRPr lang="en-US" sz="2000" dirty="0"/>
          </a:p>
          <a:p>
            <a:pPr lvl="1"/>
            <a:r>
              <a:rPr lang="en-US" sz="2000" i="1" dirty="0"/>
              <a:t>Iatrogenic effect </a:t>
            </a:r>
            <a:r>
              <a:rPr lang="en-US" sz="2000" dirty="0"/>
              <a:t>yang </a:t>
            </a:r>
            <a:r>
              <a:rPr lang="en-US" sz="2000" dirty="0" err="1"/>
              <a:t>dilaporkan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konsumsi</a:t>
            </a:r>
            <a:r>
              <a:rPr lang="en-US" sz="2000" dirty="0"/>
              <a:t> </a:t>
            </a:r>
            <a:r>
              <a:rPr lang="en-US" sz="2000" dirty="0" err="1"/>
              <a:t>obat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meliputi</a:t>
            </a:r>
            <a:r>
              <a:rPr lang="en-US" sz="2000" dirty="0"/>
              <a:t>; (a) 58-77% </a:t>
            </a:r>
            <a:r>
              <a:rPr lang="en-US" sz="2000" dirty="0" err="1"/>
              <a:t>pasien</a:t>
            </a:r>
            <a:r>
              <a:rPr lang="en-US" sz="2000" dirty="0"/>
              <a:t> </a:t>
            </a:r>
            <a:r>
              <a:rPr lang="en-US" sz="2000" dirty="0" err="1"/>
              <a:t>melaporkan</a:t>
            </a:r>
            <a:r>
              <a:rPr lang="en-US" sz="2000" dirty="0"/>
              <a:t> </a:t>
            </a:r>
            <a:r>
              <a:rPr lang="en-US" sz="2000" dirty="0" err="1"/>
              <a:t>adanya</a:t>
            </a:r>
            <a:r>
              <a:rPr lang="en-US" sz="2000" dirty="0"/>
              <a:t> rasa </a:t>
            </a:r>
            <a:r>
              <a:rPr lang="en-US" sz="2000" dirty="0" err="1"/>
              <a:t>kantuk</a:t>
            </a:r>
            <a:r>
              <a:rPr lang="en-US" sz="2000" dirty="0"/>
              <a:t> yang </a:t>
            </a:r>
            <a:r>
              <a:rPr lang="en-US" sz="2000" dirty="0" err="1"/>
              <a:t>berlebihan</a:t>
            </a:r>
            <a:r>
              <a:rPr lang="en-US" sz="2000" dirty="0"/>
              <a:t>, </a:t>
            </a:r>
            <a:r>
              <a:rPr lang="en-US" sz="2000" dirty="0" err="1"/>
              <a:t>tubuh</a:t>
            </a:r>
            <a:r>
              <a:rPr lang="en-US" sz="2000" dirty="0"/>
              <a:t> </a:t>
            </a:r>
            <a:r>
              <a:rPr lang="en-US" sz="2000" dirty="0" err="1"/>
              <a:t>lemas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gangguan</a:t>
            </a:r>
            <a:r>
              <a:rPr lang="en-US" sz="2000" dirty="0"/>
              <a:t> </a:t>
            </a:r>
            <a:r>
              <a:rPr lang="en-US" sz="2000" dirty="0" err="1"/>
              <a:t>memori</a:t>
            </a:r>
            <a:r>
              <a:rPr lang="en-US" sz="2000" dirty="0"/>
              <a:t>; (b) 30% </a:t>
            </a:r>
            <a:r>
              <a:rPr lang="en-US" sz="2000" dirty="0" err="1"/>
              <a:t>pasien</a:t>
            </a:r>
            <a:r>
              <a:rPr lang="en-US" sz="2000" dirty="0"/>
              <a:t> </a:t>
            </a:r>
            <a:r>
              <a:rPr lang="en-US" sz="2000" dirty="0" err="1"/>
              <a:t>melaporkan</a:t>
            </a:r>
            <a:r>
              <a:rPr lang="en-US" sz="2000" dirty="0"/>
              <a:t> </a:t>
            </a:r>
            <a:r>
              <a:rPr lang="en-US" sz="2000" dirty="0" err="1"/>
              <a:t>gejala</a:t>
            </a:r>
            <a:r>
              <a:rPr lang="en-US" sz="2000" dirty="0"/>
              <a:t> </a:t>
            </a:r>
            <a:r>
              <a:rPr lang="en-US" sz="2000" dirty="0" err="1"/>
              <a:t>serangan</a:t>
            </a:r>
            <a:r>
              <a:rPr lang="en-US" sz="2000" dirty="0"/>
              <a:t> </a:t>
            </a:r>
            <a:r>
              <a:rPr lang="en-US" sz="2000" dirty="0" err="1"/>
              <a:t>panik</a:t>
            </a:r>
            <a:r>
              <a:rPr lang="en-US" sz="2000" dirty="0"/>
              <a:t>, insomnia, tremor, </a:t>
            </a:r>
            <a:r>
              <a:rPr lang="en-US" sz="2000" dirty="0" err="1"/>
              <a:t>palpitasi</a:t>
            </a:r>
            <a:r>
              <a:rPr lang="en-US" sz="2000" dirty="0"/>
              <a:t>, </a:t>
            </a:r>
            <a:r>
              <a:rPr lang="en-US" sz="2000" dirty="0" err="1"/>
              <a:t>keringat</a:t>
            </a:r>
            <a:r>
              <a:rPr lang="en-US" sz="2000" dirty="0"/>
              <a:t> </a:t>
            </a:r>
            <a:r>
              <a:rPr lang="en-US" sz="2000" dirty="0" err="1"/>
              <a:t>berlebih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tekanan</a:t>
            </a:r>
            <a:r>
              <a:rPr lang="en-US" sz="2000" dirty="0"/>
              <a:t> </a:t>
            </a:r>
            <a:r>
              <a:rPr lang="en-US" sz="2000" dirty="0" err="1"/>
              <a:t>otot</a:t>
            </a:r>
            <a:r>
              <a:rPr lang="en-US" sz="2000" dirty="0"/>
              <a:t> </a:t>
            </a:r>
            <a:r>
              <a:rPr lang="en-US" sz="2000" dirty="0" err="1"/>
              <a:t>setelah</a:t>
            </a:r>
            <a:r>
              <a:rPr lang="en-US" sz="2000" dirty="0"/>
              <a:t> </a:t>
            </a:r>
            <a:r>
              <a:rPr lang="en-US" sz="2000" dirty="0" err="1"/>
              <a:t>mengonsumsi</a:t>
            </a:r>
            <a:r>
              <a:rPr lang="en-US" sz="2000" dirty="0"/>
              <a:t> </a:t>
            </a:r>
            <a:r>
              <a:rPr lang="en-US" sz="2000" dirty="0" err="1"/>
              <a:t>obat</a:t>
            </a:r>
            <a:r>
              <a:rPr lang="en-US" sz="2000" dirty="0"/>
              <a:t> </a:t>
            </a:r>
            <a:r>
              <a:rPr lang="en-US" sz="2000" dirty="0" err="1"/>
              <a:t>selama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minggu</a:t>
            </a:r>
            <a:r>
              <a:rPr lang="en-US" sz="2000" dirty="0"/>
              <a:t>; (c) 5% </a:t>
            </a:r>
            <a:r>
              <a:rPr lang="en-US" sz="2000" dirty="0" err="1"/>
              <a:t>pasien</a:t>
            </a:r>
            <a:r>
              <a:rPr lang="en-US" sz="2000" dirty="0"/>
              <a:t> </a:t>
            </a:r>
            <a:r>
              <a:rPr lang="en-US" sz="2000" dirty="0" err="1"/>
              <a:t>mengalami</a:t>
            </a:r>
            <a:r>
              <a:rPr lang="en-US" sz="2000" dirty="0"/>
              <a:t> </a:t>
            </a:r>
            <a:r>
              <a:rPr lang="en-US" sz="2000" dirty="0" err="1"/>
              <a:t>efek</a:t>
            </a:r>
            <a:r>
              <a:rPr lang="en-US" sz="2000" dirty="0"/>
              <a:t>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parah</a:t>
            </a:r>
            <a:r>
              <a:rPr lang="en-US" sz="2000" dirty="0"/>
              <a:t> </a:t>
            </a:r>
            <a:r>
              <a:rPr lang="en-US" sz="2000" dirty="0" err="1"/>
              <a:t>yakni</a:t>
            </a:r>
            <a:r>
              <a:rPr lang="en-US" sz="2000" dirty="0"/>
              <a:t> </a:t>
            </a:r>
            <a:r>
              <a:rPr lang="en-US" sz="2000" dirty="0" err="1"/>
              <a:t>kejang</a:t>
            </a:r>
            <a:r>
              <a:rPr lang="en-US" sz="2000" dirty="0"/>
              <a:t> </a:t>
            </a:r>
            <a:r>
              <a:rPr lang="en-US" sz="2000" dirty="0" err="1"/>
              <a:t>epileptik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reaksi</a:t>
            </a:r>
            <a:r>
              <a:rPr lang="en-US" sz="2000" dirty="0"/>
              <a:t> paranoid</a:t>
            </a:r>
          </a:p>
          <a:p>
            <a:pPr lvl="1"/>
            <a:r>
              <a:rPr lang="en-US" sz="2000" i="1" dirty="0"/>
              <a:t>Iatrogenic effect </a:t>
            </a:r>
            <a:r>
              <a:rPr lang="en-US" sz="2000" dirty="0"/>
              <a:t>yang </a:t>
            </a:r>
            <a:r>
              <a:rPr lang="en-US" sz="2000" dirty="0" err="1"/>
              <a:t>parah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menyebabkan</a:t>
            </a:r>
            <a:r>
              <a:rPr lang="en-US" sz="2000" dirty="0"/>
              <a:t> </a:t>
            </a:r>
            <a:r>
              <a:rPr lang="en-US" sz="2000" dirty="0" err="1"/>
              <a:t>adanya</a:t>
            </a:r>
            <a:r>
              <a:rPr lang="en-US" sz="2000" dirty="0"/>
              <a:t> </a:t>
            </a:r>
            <a:r>
              <a:rPr lang="en-US" sz="2000" dirty="0" err="1"/>
              <a:t>protes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konsumen</a:t>
            </a:r>
            <a:r>
              <a:rPr lang="en-US" sz="2000" dirty="0"/>
              <a:t> yang </a:t>
            </a:r>
            <a:r>
              <a:rPr lang="en-US" sz="2000" dirty="0" err="1"/>
              <a:t>berbuah</a:t>
            </a:r>
            <a:r>
              <a:rPr lang="en-US" sz="2000" dirty="0"/>
              <a:t> </a:t>
            </a:r>
            <a:r>
              <a:rPr lang="en-US" sz="2000" dirty="0" err="1"/>
              <a:t>tuntutan</a:t>
            </a:r>
            <a:r>
              <a:rPr lang="en-US" sz="2000" dirty="0"/>
              <a:t> </a:t>
            </a:r>
            <a:r>
              <a:rPr lang="en-US" sz="2000" dirty="0" err="1"/>
              <a:t>hukum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produsen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tahun</a:t>
            </a:r>
            <a:r>
              <a:rPr lang="en-US" sz="2000" dirty="0"/>
              <a:t> 1980an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273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359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…cont’d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8797"/>
            <a:ext cx="6447183" cy="4525963"/>
          </a:xfrm>
        </p:spPr>
        <p:txBody>
          <a:bodyPr/>
          <a:lstStyle/>
          <a:p>
            <a:r>
              <a:rPr lang="en-US" sz="2400" dirty="0" err="1"/>
              <a:t>Floxetine</a:t>
            </a:r>
            <a:r>
              <a:rPr lang="en-US" sz="2400" dirty="0"/>
              <a:t> (Prozac)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antidepresan</a:t>
            </a:r>
            <a:r>
              <a:rPr lang="en-US" sz="2400" dirty="0"/>
              <a:t> yang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populer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dirty="0" err="1"/>
              <a:t>penjualan</a:t>
            </a:r>
            <a:r>
              <a:rPr lang="en-US" sz="2400" dirty="0"/>
              <a:t> </a:t>
            </a:r>
            <a:r>
              <a:rPr lang="en-US" sz="2400" dirty="0" err="1"/>
              <a:t>sampai</a:t>
            </a:r>
            <a:r>
              <a:rPr lang="en-US" sz="2400" dirty="0"/>
              <a:t> </a:t>
            </a:r>
            <a:r>
              <a:rPr lang="en-US" sz="2400" dirty="0" err="1"/>
              <a:t>miliaran</a:t>
            </a:r>
            <a:r>
              <a:rPr lang="en-US" sz="2400" dirty="0"/>
              <a:t> </a:t>
            </a:r>
            <a:r>
              <a:rPr lang="en-US" sz="2400" dirty="0" err="1"/>
              <a:t>dolar</a:t>
            </a:r>
            <a:r>
              <a:rPr lang="en-US" sz="2400" dirty="0"/>
              <a:t> di Amerika </a:t>
            </a:r>
            <a:r>
              <a:rPr lang="en-US" sz="2400" dirty="0" err="1"/>
              <a:t>Serikat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endParaRPr lang="en-US" sz="2400" dirty="0"/>
          </a:p>
          <a:p>
            <a:pPr lvl="1"/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dirty="0" err="1"/>
              <a:t>studi</a:t>
            </a:r>
            <a:r>
              <a:rPr lang="en-US" sz="2000" dirty="0"/>
              <a:t> meta-</a:t>
            </a:r>
            <a:r>
              <a:rPr lang="en-US" sz="2000" dirty="0" err="1"/>
              <a:t>analisis</a:t>
            </a:r>
            <a:r>
              <a:rPr lang="en-US" sz="2000" dirty="0"/>
              <a:t> yang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Kirsch et al (2008) </a:t>
            </a:r>
            <a:r>
              <a:rPr lang="en-US" sz="2000" dirty="0" err="1"/>
              <a:t>menghasilkan</a:t>
            </a:r>
            <a:r>
              <a:rPr lang="en-US" sz="2000" dirty="0"/>
              <a:t> </a:t>
            </a:r>
            <a:r>
              <a:rPr lang="en-US" sz="2000" dirty="0" err="1"/>
              <a:t>temuan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efek</a:t>
            </a:r>
            <a:r>
              <a:rPr lang="en-US" sz="2000" dirty="0"/>
              <a:t> yang </a:t>
            </a:r>
            <a:r>
              <a:rPr lang="en-US" sz="2000" dirty="0" err="1"/>
              <a:t>diberikan</a:t>
            </a:r>
            <a:r>
              <a:rPr lang="en-US" sz="2000" dirty="0"/>
              <a:t> Prozac 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kecil</a:t>
            </a:r>
            <a:r>
              <a:rPr lang="en-US" sz="2000" dirty="0"/>
              <a:t>, </a:t>
            </a:r>
            <a:r>
              <a:rPr lang="en-US" sz="2000" dirty="0" err="1"/>
              <a:t>bahkan</a:t>
            </a:r>
            <a:r>
              <a:rPr lang="en-US" sz="2000" dirty="0"/>
              <a:t> </a:t>
            </a:r>
            <a:r>
              <a:rPr lang="en-US" sz="2000" dirty="0" err="1"/>
              <a:t>cenderung</a:t>
            </a:r>
            <a:r>
              <a:rPr lang="en-US" sz="2000" dirty="0"/>
              <a:t> </a:t>
            </a:r>
            <a:r>
              <a:rPr lang="en-US" sz="2000" i="1" dirty="0"/>
              <a:t>placebo </a:t>
            </a:r>
            <a:r>
              <a:rPr lang="en-US" sz="2000" dirty="0"/>
              <a:t>(</a:t>
            </a:r>
            <a:r>
              <a:rPr lang="en-US" sz="2000" dirty="0">
                <a:hlinkClick r:id="rId3"/>
              </a:rPr>
              <a:t>https://doi.org/10.1371/journal.pmed.0050045</a:t>
            </a:r>
            <a:r>
              <a:rPr lang="en-US" sz="2000" dirty="0"/>
              <a:t>) </a:t>
            </a:r>
          </a:p>
          <a:p>
            <a:pPr lvl="1"/>
            <a:r>
              <a:rPr lang="en-US" sz="2000" dirty="0" err="1"/>
              <a:t>Kesimpulannya</a:t>
            </a:r>
            <a:r>
              <a:rPr lang="en-US" sz="2000" dirty="0"/>
              <a:t>, Prozac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sekali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bermanfaat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perawatan</a:t>
            </a:r>
            <a:r>
              <a:rPr lang="en-US" sz="2000" dirty="0"/>
              <a:t> </a:t>
            </a:r>
            <a:r>
              <a:rPr lang="en-US" sz="2000" dirty="0" err="1"/>
              <a:t>pasien</a:t>
            </a:r>
            <a:r>
              <a:rPr lang="en-US" sz="2000" dirty="0"/>
              <a:t> </a:t>
            </a:r>
            <a:r>
              <a:rPr lang="en-US" sz="2000" dirty="0" err="1"/>
              <a:t>depresi</a:t>
            </a:r>
            <a:r>
              <a:rPr lang="en-US" sz="2000" dirty="0"/>
              <a:t> (</a:t>
            </a:r>
            <a:r>
              <a:rPr lang="en-US" sz="2000" dirty="0">
                <a:hlinkClick r:id="rId4"/>
              </a:rPr>
              <a:t>http://www.sciencemag.org/news/2008/02/problem-Prozac</a:t>
            </a:r>
            <a:r>
              <a:rPr lang="en-US" sz="2000" dirty="0"/>
              <a:t>) </a:t>
            </a:r>
          </a:p>
          <a:p>
            <a:r>
              <a:rPr lang="en-US" sz="2400" dirty="0" err="1"/>
              <a:t>Anehnya</a:t>
            </a:r>
            <a:r>
              <a:rPr lang="en-US" sz="2400" dirty="0"/>
              <a:t>, </a:t>
            </a:r>
            <a:r>
              <a:rPr lang="en-US" sz="2400" dirty="0" err="1"/>
              <a:t>obat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Benzodiazepine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Floxatine</a:t>
            </a:r>
            <a:r>
              <a:rPr lang="en-US" sz="2400" dirty="0"/>
              <a:t> </a:t>
            </a:r>
            <a:r>
              <a:rPr lang="en-US" sz="2400" dirty="0" err="1"/>
              <a:t>tetap</a:t>
            </a:r>
            <a:r>
              <a:rPr lang="en-US" sz="2400" dirty="0"/>
              <a:t> </a:t>
            </a:r>
            <a:r>
              <a:rPr lang="en-US" sz="2400" dirty="0" err="1"/>
              <a:t>diresepkan</a:t>
            </a:r>
            <a:r>
              <a:rPr lang="en-US" sz="2400" dirty="0"/>
              <a:t>, </a:t>
            </a:r>
            <a:r>
              <a:rPr lang="en-US" sz="2400" dirty="0" err="1"/>
              <a:t>meskipun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pengobatan</a:t>
            </a:r>
            <a:r>
              <a:rPr lang="en-US" sz="2400" dirty="0"/>
              <a:t> </a:t>
            </a:r>
            <a:r>
              <a:rPr lang="en-US" sz="2400" dirty="0" err="1"/>
              <a:t>jangka</a:t>
            </a:r>
            <a:r>
              <a:rPr lang="en-US" sz="2400" dirty="0"/>
              <a:t> </a:t>
            </a:r>
            <a:r>
              <a:rPr lang="en-US" sz="2400" dirty="0" err="1"/>
              <a:t>pendek</a:t>
            </a:r>
            <a:endParaRPr lang="en-US" sz="2400" dirty="0"/>
          </a:p>
        </p:txBody>
      </p:sp>
      <p:pic>
        <p:nvPicPr>
          <p:cNvPr id="2050" name="Picture 2" descr="Image result for prozac cartoon">
            <a:extLst>
              <a:ext uri="{FF2B5EF4-FFF2-40B4-BE49-F238E27FC236}">
                <a16:creationId xmlns:a16="http://schemas.microsoft.com/office/drawing/2014/main" id="{A2BB43B9-446A-41C8-9238-B36813E56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982" y="1638300"/>
            <a:ext cx="46005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56432"/>
      </p:ext>
    </p:extLst>
  </p:cSld>
  <p:clrMapOvr>
    <a:masterClrMapping/>
  </p:clrMapOvr>
</p:sld>
</file>

<file path=ppt/theme/theme1.xml><?xml version="1.0" encoding="utf-8"?>
<a:theme xmlns:a="http://schemas.openxmlformats.org/drawingml/2006/main" name="psiunair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iunair_blue" id="{3C9B8563-235D-4690-93EB-C1E4B836BAD2}" vid="{68C260DF-F481-4FD5-8772-BDB4C507B4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psiunair_blue</Template>
  <TotalTime>5589</TotalTime>
  <Words>1468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psiunair_blue</vt:lpstr>
      <vt:lpstr>Isu-Isu Utama dalam Pelayanan Kesehatan Jiwa</vt:lpstr>
      <vt:lpstr>Perawatan ODGJ</vt:lpstr>
      <vt:lpstr>…cont’d</vt:lpstr>
      <vt:lpstr>Tren perawatan ODGJ di abad 21</vt:lpstr>
      <vt:lpstr>Kontroversi perawatan ODGJ</vt:lpstr>
      <vt:lpstr>Mengapa terapi medis lebih dominan?</vt:lpstr>
      <vt:lpstr>…cont’d</vt:lpstr>
      <vt:lpstr>Kasus Benzodiazepine &amp; Fluoxetine</vt:lpstr>
      <vt:lpstr>…cont’d</vt:lpstr>
      <vt:lpstr>…cont’d</vt:lpstr>
      <vt:lpstr>…cont’d</vt:lpstr>
      <vt:lpstr>Psikoterapi</vt:lpstr>
      <vt:lpstr>The moral sense of the treatment</vt:lpstr>
      <vt:lpstr>Complimentary &amp; alternative medicine (CAM)</vt:lpstr>
    </vt:vector>
  </TitlesOfParts>
  <Company>Psikologi Unair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Rizqy Amelia Zein</dc:creator>
  <cp:lastModifiedBy>Rizqy Amelia Zein</cp:lastModifiedBy>
  <cp:revision>57</cp:revision>
  <dcterms:created xsi:type="dcterms:W3CDTF">2014-08-18T09:13:02Z</dcterms:created>
  <dcterms:modified xsi:type="dcterms:W3CDTF">2018-04-29T17:16:53Z</dcterms:modified>
</cp:coreProperties>
</file>