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70" r:id="rId4"/>
    <p:sldId id="271" r:id="rId5"/>
    <p:sldId id="272" r:id="rId6"/>
    <p:sldId id="273" r:id="rId7"/>
    <p:sldId id="274" r:id="rId8"/>
    <p:sldId id="276" r:id="rId9"/>
    <p:sldId id="275" r:id="rId10"/>
    <p:sldId id="277" r:id="rId11"/>
    <p:sldId id="279" r:id="rId12"/>
    <p:sldId id="269" r:id="rId13"/>
    <p:sldId id="280" r:id="rId14"/>
    <p:sldId id="281" r:id="rId15"/>
    <p:sldId id="284" r:id="rId16"/>
    <p:sldId id="285" r:id="rId17"/>
    <p:sldId id="28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18/05/2018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359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18/05/2018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495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18/05/2018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26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18/05/2018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56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18/05/2018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153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18/05/2018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50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5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6" indent="0">
              <a:buNone/>
              <a:defRPr sz="1600" b="1"/>
            </a:lvl6pPr>
            <a:lvl7pPr marL="2742871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5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6" indent="0">
              <a:buNone/>
              <a:defRPr sz="1600" b="1"/>
            </a:lvl6pPr>
            <a:lvl7pPr marL="2742871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18/05/2018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13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18/05/2018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92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18/05/2018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670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5" indent="0">
              <a:buNone/>
              <a:defRPr sz="1200"/>
            </a:lvl2pPr>
            <a:lvl3pPr marL="914290" indent="0">
              <a:buNone/>
              <a:defRPr sz="1000"/>
            </a:lvl3pPr>
            <a:lvl4pPr marL="1371435" indent="0">
              <a:buNone/>
              <a:defRPr sz="900"/>
            </a:lvl4pPr>
            <a:lvl5pPr marL="1828581" indent="0">
              <a:buNone/>
              <a:defRPr sz="900"/>
            </a:lvl5pPr>
            <a:lvl6pPr marL="2285726" indent="0">
              <a:buNone/>
              <a:defRPr sz="900"/>
            </a:lvl6pPr>
            <a:lvl7pPr marL="2742871" indent="0">
              <a:buNone/>
              <a:defRPr sz="900"/>
            </a:lvl7pPr>
            <a:lvl8pPr marL="3200016" indent="0">
              <a:buNone/>
              <a:defRPr sz="900"/>
            </a:lvl8pPr>
            <a:lvl9pPr marL="365716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18/05/2018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747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45" indent="0">
              <a:buNone/>
              <a:defRPr sz="2800"/>
            </a:lvl2pPr>
            <a:lvl3pPr marL="914290" indent="0">
              <a:buNone/>
              <a:defRPr sz="2400"/>
            </a:lvl3pPr>
            <a:lvl4pPr marL="1371435" indent="0">
              <a:buNone/>
              <a:defRPr sz="2000"/>
            </a:lvl4pPr>
            <a:lvl5pPr marL="1828581" indent="0">
              <a:buNone/>
              <a:defRPr sz="2000"/>
            </a:lvl5pPr>
            <a:lvl6pPr marL="2285726" indent="0">
              <a:buNone/>
              <a:defRPr sz="2000"/>
            </a:lvl6pPr>
            <a:lvl7pPr marL="2742871" indent="0">
              <a:buNone/>
              <a:defRPr sz="2000"/>
            </a:lvl7pPr>
            <a:lvl8pPr marL="3200016" indent="0">
              <a:buNone/>
              <a:defRPr sz="2000"/>
            </a:lvl8pPr>
            <a:lvl9pPr marL="3657161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45" indent="0">
              <a:buNone/>
              <a:defRPr sz="1200"/>
            </a:lvl2pPr>
            <a:lvl3pPr marL="914290" indent="0">
              <a:buNone/>
              <a:defRPr sz="1000"/>
            </a:lvl3pPr>
            <a:lvl4pPr marL="1371435" indent="0">
              <a:buNone/>
              <a:defRPr sz="900"/>
            </a:lvl4pPr>
            <a:lvl5pPr marL="1828581" indent="0">
              <a:buNone/>
              <a:defRPr sz="900"/>
            </a:lvl5pPr>
            <a:lvl6pPr marL="2285726" indent="0">
              <a:buNone/>
              <a:defRPr sz="900"/>
            </a:lvl6pPr>
            <a:lvl7pPr marL="2742871" indent="0">
              <a:buNone/>
              <a:defRPr sz="900"/>
            </a:lvl7pPr>
            <a:lvl8pPr marL="3200016" indent="0">
              <a:buNone/>
              <a:defRPr sz="900"/>
            </a:lvl8pPr>
            <a:lvl9pPr marL="365716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18/05/2018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86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FDF69D3-A241-41F2-9E2C-2BA1D6478157}" type="datetimeFigureOut">
              <a:rPr lang="en-GB" smtClean="0"/>
              <a:t>18/05/2018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ctr" defTabSz="914290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65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2813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1313" indent="-34131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98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3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89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34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5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6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16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2580" y="590842"/>
            <a:ext cx="6789742" cy="1405892"/>
          </a:xfrm>
        </p:spPr>
        <p:txBody>
          <a:bodyPr/>
          <a:lstStyle/>
          <a:p>
            <a:r>
              <a:rPr lang="en-GB" b="1" dirty="0"/>
              <a:t>Stigma </a:t>
            </a:r>
            <a:r>
              <a:rPr lang="en-GB" b="1" dirty="0" err="1"/>
              <a:t>dan</a:t>
            </a:r>
            <a:r>
              <a:rPr lang="en-GB" b="1" dirty="0"/>
              <a:t> </a:t>
            </a:r>
            <a:r>
              <a:rPr lang="en-GB" b="1" dirty="0" err="1"/>
              <a:t>pemulihan</a:t>
            </a:r>
            <a:r>
              <a:rPr lang="en-GB" b="1" dirty="0"/>
              <a:t> (</a:t>
            </a:r>
            <a:r>
              <a:rPr lang="en-GB" b="1" i="1" dirty="0"/>
              <a:t>recovery</a:t>
            </a:r>
            <a:r>
              <a:rPr lang="en-GB" b="1" dirty="0"/>
              <a:t>)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512580" y="2743072"/>
            <a:ext cx="6789742" cy="702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GB" sz="3600" b="1" dirty="0"/>
              <a:t>MK </a:t>
            </a:r>
            <a:r>
              <a:rPr lang="en-GB" sz="3600" b="1" dirty="0" err="1"/>
              <a:t>Kesehatan</a:t>
            </a:r>
            <a:r>
              <a:rPr lang="en-GB" sz="3600" b="1" dirty="0"/>
              <a:t> Mental </a:t>
            </a:r>
            <a:r>
              <a:rPr lang="en-GB" sz="3600" b="1" dirty="0" err="1"/>
              <a:t>Komunitas</a:t>
            </a:r>
            <a:endParaRPr lang="en-GB" sz="36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512580" y="4895302"/>
            <a:ext cx="6789742" cy="1405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2400" b="1"/>
              <a:t>Rizqy Amelia Zein</a:t>
            </a:r>
          </a:p>
          <a:p>
            <a:r>
              <a:rPr lang="en-US" sz="2400" b="1"/>
              <a:t>Departemen </a:t>
            </a:r>
            <a:r>
              <a:rPr lang="en-US" sz="2400" b="1" dirty="0" err="1"/>
              <a:t>Psikologi</a:t>
            </a:r>
            <a:r>
              <a:rPr lang="en-US" sz="2400" b="1" dirty="0"/>
              <a:t> </a:t>
            </a:r>
            <a:r>
              <a:rPr lang="en-US" sz="2400" b="1" dirty="0" err="1"/>
              <a:t>Kepribadian</a:t>
            </a:r>
            <a:r>
              <a:rPr lang="en-US" sz="2400" b="1" dirty="0"/>
              <a:t> </a:t>
            </a:r>
            <a:r>
              <a:rPr lang="en-US" sz="2400" b="1" dirty="0" err="1"/>
              <a:t>dan</a:t>
            </a:r>
            <a:r>
              <a:rPr lang="en-US" sz="2400" b="1" dirty="0"/>
              <a:t> </a:t>
            </a:r>
            <a:r>
              <a:rPr lang="en-US" sz="2400" b="1" dirty="0" err="1"/>
              <a:t>Sosial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446980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2103"/>
            <a:ext cx="10972800" cy="960438"/>
          </a:xfrm>
        </p:spPr>
        <p:txBody>
          <a:bodyPr/>
          <a:lstStyle/>
          <a:p>
            <a:pPr algn="l"/>
            <a:r>
              <a:rPr lang="en-GB" b="1" dirty="0"/>
              <a:t>…cont’d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66018"/>
            <a:ext cx="10972800" cy="4525963"/>
          </a:xfrm>
        </p:spPr>
        <p:txBody>
          <a:bodyPr/>
          <a:lstStyle/>
          <a:p>
            <a:r>
              <a:rPr lang="en-US" sz="2400" dirty="0"/>
              <a:t>Ada </a:t>
            </a:r>
            <a:r>
              <a:rPr lang="en-US" sz="2400" dirty="0" err="1"/>
              <a:t>banyak</a:t>
            </a:r>
            <a:r>
              <a:rPr lang="en-US" sz="2400" dirty="0"/>
              <a:t> </a:t>
            </a:r>
            <a:r>
              <a:rPr lang="en-US" sz="2400" dirty="0" err="1"/>
              <a:t>studi</a:t>
            </a:r>
            <a:r>
              <a:rPr lang="en-US" sz="2400" dirty="0"/>
              <a:t> yang </a:t>
            </a:r>
            <a:r>
              <a:rPr lang="en-US" sz="2400" dirty="0" err="1"/>
              <a:t>mengaitkan</a:t>
            </a:r>
            <a:r>
              <a:rPr lang="en-US" sz="2400" dirty="0"/>
              <a:t> ‘</a:t>
            </a:r>
            <a:r>
              <a:rPr lang="en-US" sz="2400" dirty="0" err="1"/>
              <a:t>kegilaan</a:t>
            </a:r>
            <a:r>
              <a:rPr lang="en-US" sz="2400" dirty="0"/>
              <a:t>’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perilaku</a:t>
            </a:r>
            <a:r>
              <a:rPr lang="en-US" sz="2400" dirty="0"/>
              <a:t> </a:t>
            </a:r>
            <a:r>
              <a:rPr lang="en-US" sz="2400" dirty="0" err="1"/>
              <a:t>beragama</a:t>
            </a:r>
            <a:r>
              <a:rPr lang="en-US" sz="2400" dirty="0"/>
              <a:t>, </a:t>
            </a:r>
            <a:r>
              <a:rPr lang="en-US" sz="2400" dirty="0" err="1"/>
              <a:t>bahkan</a:t>
            </a:r>
            <a:r>
              <a:rPr lang="en-US" sz="2400" dirty="0"/>
              <a:t> </a:t>
            </a:r>
            <a:r>
              <a:rPr lang="en-US" sz="2400" dirty="0" err="1"/>
              <a:t>sejak</a:t>
            </a:r>
            <a:r>
              <a:rPr lang="en-US" sz="2400" dirty="0"/>
              <a:t> </a:t>
            </a:r>
            <a:r>
              <a:rPr lang="en-US" sz="2400" dirty="0" err="1"/>
              <a:t>abad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19</a:t>
            </a:r>
          </a:p>
          <a:p>
            <a:pPr lvl="1"/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studi</a:t>
            </a:r>
            <a:r>
              <a:rPr lang="en-US" sz="2000" dirty="0"/>
              <a:t> </a:t>
            </a:r>
            <a:r>
              <a:rPr lang="en-US" sz="2000" dirty="0" err="1"/>
              <a:t>mencatat</a:t>
            </a:r>
            <a:r>
              <a:rPr lang="en-US" sz="2000" dirty="0"/>
              <a:t> </a:t>
            </a:r>
            <a:r>
              <a:rPr lang="en-US" sz="2000" dirty="0" err="1"/>
              <a:t>setidaknya</a:t>
            </a:r>
            <a:r>
              <a:rPr lang="en-US" sz="2000" dirty="0"/>
              <a:t> 10-15% </a:t>
            </a:r>
            <a:r>
              <a:rPr lang="en-US" sz="2000" dirty="0" err="1"/>
              <a:t>delusi</a:t>
            </a:r>
            <a:r>
              <a:rPr lang="en-US" sz="2000" dirty="0"/>
              <a:t> yang </a:t>
            </a:r>
            <a:r>
              <a:rPr lang="en-US" sz="2000" dirty="0" err="1"/>
              <a:t>dialami</a:t>
            </a:r>
            <a:r>
              <a:rPr lang="en-US" sz="2000" dirty="0"/>
              <a:t> oleh </a:t>
            </a:r>
            <a:r>
              <a:rPr lang="en-US" sz="2000" dirty="0" err="1"/>
              <a:t>pasien</a:t>
            </a:r>
            <a:r>
              <a:rPr lang="en-US" sz="2000" dirty="0"/>
              <a:t> </a:t>
            </a:r>
            <a:r>
              <a:rPr lang="en-US" sz="2000" dirty="0" err="1"/>
              <a:t>Skizofrenia</a:t>
            </a:r>
            <a:r>
              <a:rPr lang="en-US" sz="2000" dirty="0"/>
              <a:t> </a:t>
            </a:r>
            <a:r>
              <a:rPr lang="en-US" sz="2000" dirty="0" err="1"/>
              <a:t>melibatkan</a:t>
            </a:r>
            <a:r>
              <a:rPr lang="en-US" sz="2000" dirty="0"/>
              <a:t> </a:t>
            </a:r>
            <a:r>
              <a:rPr lang="en-US" sz="2000" dirty="0" err="1"/>
              <a:t>pengalaman</a:t>
            </a:r>
            <a:r>
              <a:rPr lang="en-US" sz="2000" dirty="0"/>
              <a:t> </a:t>
            </a:r>
            <a:r>
              <a:rPr lang="en-US" sz="2000" dirty="0" err="1"/>
              <a:t>religius</a:t>
            </a:r>
            <a:r>
              <a:rPr lang="en-US" sz="2000" dirty="0"/>
              <a:t> (Koenig et al 1998)</a:t>
            </a:r>
          </a:p>
          <a:p>
            <a:pPr lvl="1"/>
            <a:r>
              <a:rPr lang="en-US" sz="2000" dirty="0"/>
              <a:t>Banyak </a:t>
            </a:r>
            <a:r>
              <a:rPr lang="en-US" sz="2000" dirty="0" err="1"/>
              <a:t>pemimpin</a:t>
            </a:r>
            <a:r>
              <a:rPr lang="en-US" sz="2000" dirty="0"/>
              <a:t> agama yang </a:t>
            </a:r>
            <a:r>
              <a:rPr lang="en-US" sz="2000" dirty="0" err="1"/>
              <a:t>karismatik</a:t>
            </a:r>
            <a:r>
              <a:rPr lang="en-US" sz="2000" dirty="0"/>
              <a:t>, </a:t>
            </a:r>
            <a:r>
              <a:rPr lang="en-US" sz="2000" dirty="0" err="1"/>
              <a:t>ketika</a:t>
            </a:r>
            <a:r>
              <a:rPr lang="en-US" sz="2000" dirty="0"/>
              <a:t> </a:t>
            </a:r>
            <a:r>
              <a:rPr lang="en-US" sz="2000" dirty="0" err="1"/>
              <a:t>dirunut</a:t>
            </a:r>
            <a:r>
              <a:rPr lang="en-US" sz="2000" dirty="0"/>
              <a:t> </a:t>
            </a:r>
            <a:r>
              <a:rPr lang="en-US" sz="2000" dirty="0" err="1"/>
              <a:t>sejarah</a:t>
            </a:r>
            <a:r>
              <a:rPr lang="en-US" sz="2000" dirty="0"/>
              <a:t> </a:t>
            </a:r>
            <a:r>
              <a:rPr lang="en-US" sz="2000" dirty="0" err="1"/>
              <a:t>kehidupannya</a:t>
            </a:r>
            <a:r>
              <a:rPr lang="en-US" sz="2000" dirty="0"/>
              <a:t>, </a:t>
            </a:r>
            <a:r>
              <a:rPr lang="en-US" sz="2000" dirty="0" err="1"/>
              <a:t>cocok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diagnosis </a:t>
            </a:r>
            <a:r>
              <a:rPr lang="en-US" sz="2000" dirty="0" err="1"/>
              <a:t>Skizofrenia</a:t>
            </a:r>
            <a:endParaRPr lang="en-US" sz="2000" dirty="0"/>
          </a:p>
          <a:p>
            <a:pPr lvl="1"/>
            <a:r>
              <a:rPr lang="en-US" sz="2000" b="1" u="sng" dirty="0" err="1"/>
              <a:t>Yesus</a:t>
            </a:r>
            <a:r>
              <a:rPr lang="en-US" sz="2000" dirty="0"/>
              <a:t> </a:t>
            </a:r>
            <a:r>
              <a:rPr lang="en-US" sz="2000" dirty="0" err="1"/>
              <a:t>dicatat</a:t>
            </a:r>
            <a:r>
              <a:rPr lang="en-US" sz="2000" dirty="0"/>
              <a:t> </a:t>
            </a:r>
            <a:r>
              <a:rPr lang="en-US" sz="2000" dirty="0" err="1"/>
              <a:t>sedang</a:t>
            </a:r>
            <a:r>
              <a:rPr lang="en-US" sz="2000" dirty="0"/>
              <a:t> </a:t>
            </a:r>
            <a:r>
              <a:rPr lang="en-US" sz="2000" dirty="0" err="1"/>
              <a:t>berjalan</a:t>
            </a:r>
            <a:r>
              <a:rPr lang="en-US" sz="2000" dirty="0"/>
              <a:t> </a:t>
            </a:r>
            <a:r>
              <a:rPr lang="en-US" sz="2000" dirty="0" err="1"/>
              <a:t>disebuah</a:t>
            </a:r>
            <a:r>
              <a:rPr lang="en-US" sz="2000" dirty="0"/>
              <a:t> </a:t>
            </a:r>
            <a:r>
              <a:rPr lang="en-US" sz="2000" dirty="0" err="1"/>
              <a:t>padang</a:t>
            </a:r>
            <a:r>
              <a:rPr lang="en-US" sz="2000" dirty="0"/>
              <a:t> </a:t>
            </a:r>
            <a:r>
              <a:rPr lang="en-US" sz="2000" dirty="0" err="1"/>
              <a:t>pasir</a:t>
            </a:r>
            <a:r>
              <a:rPr lang="en-US" sz="2000" dirty="0"/>
              <a:t> </a:t>
            </a:r>
            <a:r>
              <a:rPr lang="en-US" sz="2000" dirty="0" err="1"/>
              <a:t>lalu</a:t>
            </a:r>
            <a:r>
              <a:rPr lang="en-US" sz="2000" dirty="0"/>
              <a:t> </a:t>
            </a:r>
            <a:r>
              <a:rPr lang="en-US" sz="2000" dirty="0" err="1"/>
              <a:t>mendapatkan</a:t>
            </a:r>
            <a:r>
              <a:rPr lang="en-US" sz="2000" dirty="0"/>
              <a:t> ‘ilham’ </a:t>
            </a:r>
            <a:r>
              <a:rPr lang="en-US" sz="2000" dirty="0" err="1"/>
              <a:t>bahwa</a:t>
            </a:r>
            <a:r>
              <a:rPr lang="en-US" sz="2000" dirty="0"/>
              <a:t> </a:t>
            </a:r>
            <a:r>
              <a:rPr lang="en-US" sz="2000" dirty="0" err="1"/>
              <a:t>dirinya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anak</a:t>
            </a:r>
            <a:r>
              <a:rPr lang="en-US" sz="2000" dirty="0"/>
              <a:t> </a:t>
            </a:r>
            <a:r>
              <a:rPr lang="en-US" sz="2000" dirty="0" err="1"/>
              <a:t>Tuhan</a:t>
            </a:r>
            <a:r>
              <a:rPr lang="en-US" sz="2000" dirty="0"/>
              <a:t>; </a:t>
            </a:r>
            <a:r>
              <a:rPr lang="en-US" sz="2000" dirty="0" err="1"/>
              <a:t>Yesus</a:t>
            </a:r>
            <a:r>
              <a:rPr lang="en-US" sz="2000" dirty="0"/>
              <a:t> juga </a:t>
            </a:r>
            <a:r>
              <a:rPr lang="en-US" sz="2000" dirty="0" err="1"/>
              <a:t>diamati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mukjizat</a:t>
            </a:r>
            <a:r>
              <a:rPr lang="en-US" sz="2000" dirty="0"/>
              <a:t> yang </a:t>
            </a:r>
            <a:r>
              <a:rPr lang="en-US" sz="2000" dirty="0" err="1"/>
              <a:t>tak</a:t>
            </a:r>
            <a:r>
              <a:rPr lang="en-US" sz="2000" dirty="0"/>
              <a:t> </a:t>
            </a:r>
            <a:r>
              <a:rPr lang="en-US" sz="2000" dirty="0" err="1"/>
              <a:t>lazim</a:t>
            </a:r>
            <a:r>
              <a:rPr lang="en-US" sz="2000" dirty="0"/>
              <a:t> – </a:t>
            </a:r>
            <a:r>
              <a:rPr lang="en-US" sz="2000" dirty="0" err="1"/>
              <a:t>menghidupkan</a:t>
            </a:r>
            <a:r>
              <a:rPr lang="en-US" sz="2000" dirty="0"/>
              <a:t> orang </a:t>
            </a:r>
            <a:r>
              <a:rPr lang="en-US" sz="2000" dirty="0" err="1"/>
              <a:t>mati</a:t>
            </a:r>
            <a:r>
              <a:rPr lang="en-US" sz="2000" dirty="0"/>
              <a:t> dan </a:t>
            </a:r>
            <a:r>
              <a:rPr lang="en-US" sz="2000" dirty="0" err="1"/>
              <a:t>berjalan</a:t>
            </a:r>
            <a:r>
              <a:rPr lang="en-US" sz="2000" dirty="0"/>
              <a:t> </a:t>
            </a:r>
            <a:r>
              <a:rPr lang="en-US" sz="2000" dirty="0" err="1"/>
              <a:t>diatas</a:t>
            </a:r>
            <a:r>
              <a:rPr lang="en-US" sz="2000" dirty="0"/>
              <a:t> air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 err="1">
                <a:sym typeface="Wingdings" panose="05000000000000000000" pitchFamily="2" charset="2"/>
              </a:rPr>
              <a:t>dalam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terminologi</a:t>
            </a:r>
            <a:r>
              <a:rPr lang="en-US" sz="2000" dirty="0">
                <a:sym typeface="Wingdings" panose="05000000000000000000" pitchFamily="2" charset="2"/>
              </a:rPr>
              <a:t> DSM V, </a:t>
            </a:r>
            <a:r>
              <a:rPr lang="en-US" sz="2000" dirty="0" err="1">
                <a:sym typeface="Wingdings" panose="05000000000000000000" pitchFamily="2" charset="2"/>
              </a:rPr>
              <a:t>ini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adalah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simtom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positif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Skizofrenia</a:t>
            </a:r>
            <a:endParaRPr lang="en-US" sz="2000" dirty="0"/>
          </a:p>
          <a:p>
            <a:pPr lvl="1"/>
            <a:r>
              <a:rPr lang="en-US" sz="2000" b="1" u="sng" dirty="0" err="1"/>
              <a:t>Siddarta</a:t>
            </a:r>
            <a:r>
              <a:rPr lang="en-US" sz="2000" b="1" u="sng" dirty="0"/>
              <a:t> Gautama </a:t>
            </a:r>
            <a:r>
              <a:rPr lang="en-US" sz="2000" dirty="0" err="1"/>
              <a:t>sengaja</a:t>
            </a:r>
            <a:r>
              <a:rPr lang="en-US" sz="2000" dirty="0"/>
              <a:t> </a:t>
            </a:r>
            <a:r>
              <a:rPr lang="en-US" sz="2000" dirty="0" err="1"/>
              <a:t>meninggalkan</a:t>
            </a:r>
            <a:r>
              <a:rPr lang="en-US" sz="2000" dirty="0"/>
              <a:t> </a:t>
            </a:r>
            <a:r>
              <a:rPr lang="en-US" sz="2000" dirty="0" err="1"/>
              <a:t>istana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bertapa</a:t>
            </a:r>
            <a:r>
              <a:rPr lang="en-US" sz="2000" dirty="0"/>
              <a:t>, </a:t>
            </a:r>
            <a:r>
              <a:rPr lang="en-US" sz="2000" dirty="0" err="1"/>
              <a:t>sehingga</a:t>
            </a:r>
            <a:r>
              <a:rPr lang="en-US" sz="2000" dirty="0"/>
              <a:t> </a:t>
            </a:r>
            <a:r>
              <a:rPr lang="en-US" sz="2000" dirty="0" err="1"/>
              <a:t>mengekslusi</a:t>
            </a:r>
            <a:r>
              <a:rPr lang="en-US" sz="2000" dirty="0"/>
              <a:t> total </a:t>
            </a:r>
            <a:r>
              <a:rPr lang="en-US" sz="2000" dirty="0" err="1"/>
              <a:t>dirinya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kehidupan</a:t>
            </a:r>
            <a:r>
              <a:rPr lang="en-US" sz="2000" dirty="0"/>
              <a:t> </a:t>
            </a:r>
            <a:r>
              <a:rPr lang="en-US" sz="2000" dirty="0" err="1"/>
              <a:t>sosial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 err="1">
                <a:sym typeface="Wingdings" panose="05000000000000000000" pitchFamily="2" charset="2"/>
              </a:rPr>
              <a:t>konsisten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dengan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simtom</a:t>
            </a:r>
            <a:r>
              <a:rPr lang="en-US" sz="2000" dirty="0">
                <a:sym typeface="Wingdings" panose="05000000000000000000" pitchFamily="2" charset="2"/>
              </a:rPr>
              <a:t> MDD &amp; </a:t>
            </a:r>
            <a:r>
              <a:rPr lang="en-US" sz="2000" dirty="0" err="1">
                <a:sym typeface="Wingdings" panose="05000000000000000000" pitchFamily="2" charset="2"/>
              </a:rPr>
              <a:t>Skizofrenia</a:t>
            </a:r>
            <a:endParaRPr lang="en-US" sz="2000" dirty="0">
              <a:sym typeface="Wingdings" panose="05000000000000000000" pitchFamily="2" charset="2"/>
            </a:endParaRPr>
          </a:p>
          <a:p>
            <a:pPr lvl="1"/>
            <a:r>
              <a:rPr lang="en-US" sz="2000" b="1" u="sng" dirty="0">
                <a:sym typeface="Wingdings" panose="05000000000000000000" pitchFamily="2" charset="2"/>
              </a:rPr>
              <a:t>Nabi Muhammad SAW </a:t>
            </a:r>
            <a:r>
              <a:rPr lang="en-US" sz="2000" dirty="0" err="1">
                <a:sym typeface="Wingdings" panose="05000000000000000000" pitchFamily="2" charset="2"/>
              </a:rPr>
              <a:t>mengasingkan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diri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ke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Gua</a:t>
            </a:r>
            <a:r>
              <a:rPr lang="en-US" sz="2000" dirty="0">
                <a:sym typeface="Wingdings" panose="05000000000000000000" pitchFamily="2" charset="2"/>
              </a:rPr>
              <a:t> Hira’ </a:t>
            </a:r>
            <a:r>
              <a:rPr lang="en-US" sz="2000" dirty="0" err="1">
                <a:sym typeface="Wingdings" panose="05000000000000000000" pitchFamily="2" charset="2"/>
              </a:rPr>
              <a:t>dimana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beliau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didatangi</a:t>
            </a:r>
            <a:r>
              <a:rPr lang="en-US" sz="2000" dirty="0">
                <a:sym typeface="Wingdings" panose="05000000000000000000" pitchFamily="2" charset="2"/>
              </a:rPr>
              <a:t> oleh </a:t>
            </a:r>
            <a:r>
              <a:rPr lang="en-US" sz="2000" dirty="0" err="1">
                <a:sym typeface="Wingdings" panose="05000000000000000000" pitchFamily="2" charset="2"/>
              </a:rPr>
              <a:t>Malaikat</a:t>
            </a:r>
            <a:r>
              <a:rPr lang="en-US" sz="2000" dirty="0">
                <a:sym typeface="Wingdings" panose="05000000000000000000" pitchFamily="2" charset="2"/>
              </a:rPr>
              <a:t> Jibril dan </a:t>
            </a:r>
            <a:r>
              <a:rPr lang="en-US" sz="2000" dirty="0" err="1">
                <a:sym typeface="Wingdings" panose="05000000000000000000" pitchFamily="2" charset="2"/>
              </a:rPr>
              <a:t>diberikan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wahyu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pertama</a:t>
            </a:r>
            <a:r>
              <a:rPr lang="en-US" sz="2000" dirty="0">
                <a:sym typeface="Wingdings" panose="05000000000000000000" pitchFamily="2" charset="2"/>
              </a:rPr>
              <a:t>. </a:t>
            </a:r>
            <a:r>
              <a:rPr lang="en-US" sz="2000" dirty="0" err="1">
                <a:sym typeface="Wingdings" panose="05000000000000000000" pitchFamily="2" charset="2"/>
              </a:rPr>
              <a:t>Rasulullah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gemetar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mendengar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suara</a:t>
            </a:r>
            <a:r>
              <a:rPr lang="en-US" sz="2000" dirty="0">
                <a:sym typeface="Wingdings" panose="05000000000000000000" pitchFamily="2" charset="2"/>
              </a:rPr>
              <a:t> Jibril yang </a:t>
            </a:r>
            <a:r>
              <a:rPr lang="en-US" sz="2000" dirty="0" err="1">
                <a:sym typeface="Wingdings" panose="05000000000000000000" pitchFamily="2" charset="2"/>
              </a:rPr>
              <a:t>menggelegar</a:t>
            </a:r>
            <a:r>
              <a:rPr lang="en-US" sz="2000" dirty="0">
                <a:sym typeface="Wingdings" panose="05000000000000000000" pitchFamily="2" charset="2"/>
              </a:rPr>
              <a:t>, </a:t>
            </a:r>
            <a:r>
              <a:rPr lang="en-US" sz="2000" dirty="0" err="1">
                <a:sym typeface="Wingdings" panose="05000000000000000000" pitchFamily="2" charset="2"/>
              </a:rPr>
              <a:t>bahkan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Rasulullah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sempat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takut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bahwa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beliau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gila</a:t>
            </a:r>
            <a:r>
              <a:rPr lang="en-US" sz="2000" dirty="0">
                <a:sym typeface="Wingdings" panose="05000000000000000000" pitchFamily="2" charset="2"/>
              </a:rPr>
              <a:t> (HR Ahmad 2846)  </a:t>
            </a:r>
            <a:r>
              <a:rPr lang="en-US" sz="2000" dirty="0" err="1">
                <a:sym typeface="Wingdings" panose="05000000000000000000" pitchFamily="2" charset="2"/>
              </a:rPr>
              <a:t>konsisten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dengan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simtom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Skizofrenia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9370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dirty="0"/>
              <a:t>…cont’d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US" sz="2400" dirty="0" err="1"/>
              <a:t>Ketiga</a:t>
            </a:r>
            <a:r>
              <a:rPr lang="en-US" sz="2400" dirty="0"/>
              <a:t> </a:t>
            </a:r>
            <a:r>
              <a:rPr lang="en-US" sz="2400" dirty="0" err="1"/>
              <a:t>tokoh</a:t>
            </a:r>
            <a:r>
              <a:rPr lang="en-US" sz="2400" dirty="0"/>
              <a:t> agama </a:t>
            </a:r>
            <a:r>
              <a:rPr lang="en-US" sz="2400" dirty="0" err="1"/>
              <a:t>tersebut</a:t>
            </a:r>
            <a:r>
              <a:rPr lang="en-US" sz="2400" dirty="0"/>
              <a:t> juga ‘</a:t>
            </a:r>
            <a:r>
              <a:rPr lang="en-US" sz="2400" dirty="0" err="1"/>
              <a:t>sangat</a:t>
            </a:r>
            <a:r>
              <a:rPr lang="en-US" sz="2400" dirty="0"/>
              <a:t> </a:t>
            </a:r>
            <a:r>
              <a:rPr lang="en-US" sz="2400" dirty="0" err="1"/>
              <a:t>menyimpang</a:t>
            </a:r>
            <a:r>
              <a:rPr lang="en-US" sz="2400" dirty="0"/>
              <a:t>’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norma</a:t>
            </a:r>
            <a:r>
              <a:rPr lang="en-US" sz="2400" dirty="0"/>
              <a:t> </a:t>
            </a:r>
            <a:r>
              <a:rPr lang="en-US" sz="2400" dirty="0" err="1"/>
              <a:t>standar</a:t>
            </a:r>
            <a:r>
              <a:rPr lang="en-US" sz="2400" dirty="0"/>
              <a:t> di </a:t>
            </a:r>
            <a:r>
              <a:rPr lang="en-US" sz="2400" dirty="0" err="1"/>
              <a:t>masyarakatnya</a:t>
            </a:r>
            <a:r>
              <a:rPr lang="en-US" sz="2400" dirty="0"/>
              <a:t>. </a:t>
            </a:r>
            <a:r>
              <a:rPr lang="en-US" sz="2400" dirty="0" err="1"/>
              <a:t>Namun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berarti</a:t>
            </a:r>
            <a:r>
              <a:rPr lang="en-US" sz="2400" dirty="0"/>
              <a:t> </a:t>
            </a:r>
            <a:r>
              <a:rPr lang="en-US" sz="2400" dirty="0" err="1"/>
              <a:t>mereka</a:t>
            </a:r>
            <a:r>
              <a:rPr lang="en-US" sz="2400" dirty="0"/>
              <a:t> </a:t>
            </a:r>
            <a:r>
              <a:rPr lang="en-US" sz="2400" dirty="0" err="1"/>
              <a:t>kehilangan</a:t>
            </a:r>
            <a:r>
              <a:rPr lang="en-US" sz="2400" dirty="0"/>
              <a:t> </a:t>
            </a:r>
            <a:r>
              <a:rPr lang="en-US" sz="2400" i="1" dirty="0"/>
              <a:t>social credibility</a:t>
            </a:r>
          </a:p>
          <a:p>
            <a:pPr lvl="1"/>
            <a:r>
              <a:rPr lang="en-US" sz="2000" dirty="0" err="1"/>
              <a:t>Ketiga</a:t>
            </a:r>
            <a:r>
              <a:rPr lang="en-US" sz="2000" dirty="0"/>
              <a:t> </a:t>
            </a:r>
            <a:r>
              <a:rPr lang="en-US" sz="2000" dirty="0" err="1"/>
              <a:t>tokoh</a:t>
            </a:r>
            <a:r>
              <a:rPr lang="en-US" sz="2000" dirty="0"/>
              <a:t> agama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diikuti</a:t>
            </a:r>
            <a:r>
              <a:rPr lang="en-US" sz="2000" dirty="0"/>
              <a:t> oleh </a:t>
            </a:r>
            <a:r>
              <a:rPr lang="en-US" sz="2000" dirty="0" err="1"/>
              <a:t>jutaan</a:t>
            </a:r>
            <a:r>
              <a:rPr lang="en-US" sz="2000" dirty="0"/>
              <a:t> </a:t>
            </a:r>
            <a:r>
              <a:rPr lang="en-US" sz="2000" dirty="0" err="1"/>
              <a:t>umat</a:t>
            </a:r>
            <a:r>
              <a:rPr lang="en-US" sz="2000" dirty="0"/>
              <a:t> </a:t>
            </a:r>
            <a:r>
              <a:rPr lang="en-US" sz="2000" dirty="0" err="1"/>
              <a:t>manusia</a:t>
            </a:r>
            <a:r>
              <a:rPr lang="en-US" sz="2000" dirty="0"/>
              <a:t> di </a:t>
            </a:r>
            <a:r>
              <a:rPr lang="en-US" sz="2000" dirty="0" err="1"/>
              <a:t>seluruh</a:t>
            </a:r>
            <a:r>
              <a:rPr lang="en-US" sz="2000" dirty="0"/>
              <a:t> dunia.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kredibel</a:t>
            </a:r>
            <a:r>
              <a:rPr lang="en-US" sz="2000" dirty="0"/>
              <a:t>, </a:t>
            </a:r>
            <a:r>
              <a:rPr lang="en-US" sz="2000" dirty="0" err="1"/>
              <a:t>ketiga</a:t>
            </a:r>
            <a:r>
              <a:rPr lang="en-US" sz="2000" dirty="0"/>
              <a:t> </a:t>
            </a:r>
            <a:r>
              <a:rPr lang="en-US" sz="2000" dirty="0" err="1"/>
              <a:t>tokoh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tergolong</a:t>
            </a:r>
            <a:r>
              <a:rPr lang="en-US" sz="2000" dirty="0"/>
              <a:t> </a:t>
            </a:r>
            <a:r>
              <a:rPr lang="en-US" sz="2000" i="1" dirty="0"/>
              <a:t>hyper-credible</a:t>
            </a:r>
          </a:p>
          <a:p>
            <a:pPr lvl="1"/>
            <a:r>
              <a:rPr lang="en-US" sz="2000" dirty="0" err="1"/>
              <a:t>Kehidupan</a:t>
            </a:r>
            <a:r>
              <a:rPr lang="en-US" sz="2000" dirty="0"/>
              <a:t> </a:t>
            </a:r>
            <a:r>
              <a:rPr lang="en-US" sz="2000" dirty="0" err="1"/>
              <a:t>ketiga</a:t>
            </a:r>
            <a:r>
              <a:rPr lang="en-US" sz="2000" dirty="0"/>
              <a:t> </a:t>
            </a:r>
            <a:r>
              <a:rPr lang="en-US" sz="2000" dirty="0" err="1"/>
              <a:t>tokoh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juga </a:t>
            </a:r>
            <a:r>
              <a:rPr lang="en-US" sz="2000" dirty="0" err="1"/>
              <a:t>merefleksikan</a:t>
            </a:r>
            <a:r>
              <a:rPr lang="en-US" sz="2000" dirty="0"/>
              <a:t> </a:t>
            </a:r>
            <a:r>
              <a:rPr lang="en-US" sz="2000" dirty="0" err="1"/>
              <a:t>institusi</a:t>
            </a:r>
            <a:r>
              <a:rPr lang="en-US" sz="2000" dirty="0"/>
              <a:t> </a:t>
            </a:r>
            <a:r>
              <a:rPr lang="en-US" sz="2000" dirty="0" err="1"/>
              <a:t>sosial</a:t>
            </a:r>
            <a:r>
              <a:rPr lang="en-US" sz="2000" dirty="0"/>
              <a:t>, </a:t>
            </a:r>
            <a:r>
              <a:rPr lang="en-US" sz="2000" dirty="0" err="1"/>
              <a:t>tradisi</a:t>
            </a:r>
            <a:r>
              <a:rPr lang="en-US" sz="2000" dirty="0"/>
              <a:t> dan </a:t>
            </a:r>
            <a:r>
              <a:rPr lang="en-US" sz="2000" i="1" dirty="0"/>
              <a:t>way of life</a:t>
            </a:r>
            <a:r>
              <a:rPr lang="en-US" sz="2000" dirty="0"/>
              <a:t> dan </a:t>
            </a:r>
            <a:r>
              <a:rPr lang="en-US" sz="2000" dirty="0" err="1"/>
              <a:t>amat</a:t>
            </a:r>
            <a:r>
              <a:rPr lang="en-US" sz="2000" dirty="0"/>
              <a:t> </a:t>
            </a:r>
            <a:r>
              <a:rPr lang="en-US" sz="2000" dirty="0" err="1"/>
              <a:t>besar</a:t>
            </a:r>
            <a:r>
              <a:rPr lang="en-US" sz="2000" dirty="0"/>
              <a:t> </a:t>
            </a:r>
            <a:r>
              <a:rPr lang="en-US" sz="2000" dirty="0" err="1"/>
              <a:t>pengaruhnya</a:t>
            </a:r>
            <a:r>
              <a:rPr lang="en-US" sz="2000" dirty="0"/>
              <a:t> </a:t>
            </a:r>
            <a:r>
              <a:rPr lang="en-US" sz="2000" dirty="0" err="1"/>
              <a:t>bagi</a:t>
            </a:r>
            <a:r>
              <a:rPr lang="en-US" sz="2000" dirty="0"/>
              <a:t> </a:t>
            </a:r>
            <a:r>
              <a:rPr lang="en-US" sz="2000" dirty="0" err="1"/>
              <a:t>peradaban</a:t>
            </a:r>
            <a:endParaRPr lang="en-US" sz="2000" dirty="0"/>
          </a:p>
          <a:p>
            <a:pPr lvl="1"/>
            <a:r>
              <a:rPr lang="en-US" sz="2000" dirty="0" err="1"/>
              <a:t>Lalu</a:t>
            </a:r>
            <a:r>
              <a:rPr lang="en-US" sz="2000" dirty="0"/>
              <a:t> </a:t>
            </a:r>
            <a:r>
              <a:rPr lang="en-US" sz="2000" dirty="0" err="1"/>
              <a:t>apa</a:t>
            </a:r>
            <a:r>
              <a:rPr lang="en-US" sz="2000" dirty="0"/>
              <a:t> yang </a:t>
            </a:r>
            <a:r>
              <a:rPr lang="en-US" sz="2000" dirty="0" err="1"/>
              <a:t>membedakan</a:t>
            </a:r>
            <a:r>
              <a:rPr lang="en-US" sz="2000" dirty="0"/>
              <a:t> orang yang </a:t>
            </a:r>
            <a:r>
              <a:rPr lang="en-US" sz="2000" dirty="0" err="1"/>
              <a:t>benar-benar</a:t>
            </a:r>
            <a:r>
              <a:rPr lang="en-US" sz="2000" dirty="0"/>
              <a:t> </a:t>
            </a:r>
            <a:r>
              <a:rPr lang="en-US" sz="2000" dirty="0" err="1"/>
              <a:t>menderita</a:t>
            </a:r>
            <a:r>
              <a:rPr lang="en-US" sz="2000" dirty="0"/>
              <a:t> </a:t>
            </a:r>
            <a:r>
              <a:rPr lang="en-US" sz="2000" dirty="0" err="1"/>
              <a:t>gangguan</a:t>
            </a:r>
            <a:r>
              <a:rPr lang="en-US" sz="2000" dirty="0"/>
              <a:t> mental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tokoh</a:t>
            </a:r>
            <a:r>
              <a:rPr lang="en-US" sz="2000" dirty="0"/>
              <a:t> agama? </a:t>
            </a:r>
            <a:r>
              <a:rPr lang="en-US" sz="2000" dirty="0" err="1"/>
              <a:t>Apa</a:t>
            </a:r>
            <a:r>
              <a:rPr lang="en-US" sz="2000" dirty="0"/>
              <a:t> </a:t>
            </a:r>
            <a:r>
              <a:rPr lang="en-US" sz="2000" dirty="0" err="1"/>
              <a:t>bedanya</a:t>
            </a:r>
            <a:r>
              <a:rPr lang="en-US" sz="2000" dirty="0"/>
              <a:t> Lia Eden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Siddarta</a:t>
            </a:r>
            <a:r>
              <a:rPr lang="en-US" sz="2000" dirty="0"/>
              <a:t> Gautama?</a:t>
            </a:r>
          </a:p>
          <a:p>
            <a:r>
              <a:rPr lang="en-US" sz="2400" dirty="0" err="1"/>
              <a:t>Terakhir</a:t>
            </a:r>
            <a:r>
              <a:rPr lang="en-US" sz="2400" dirty="0"/>
              <a:t>… Oleh </a:t>
            </a: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/>
              <a:t>itu</a:t>
            </a:r>
            <a:r>
              <a:rPr lang="en-US" sz="2400" dirty="0"/>
              <a:t>, </a:t>
            </a:r>
            <a:r>
              <a:rPr lang="en-US" sz="2400" dirty="0" err="1"/>
              <a:t>apakah</a:t>
            </a:r>
            <a:r>
              <a:rPr lang="en-US" sz="2400" dirty="0"/>
              <a:t> </a:t>
            </a:r>
            <a:r>
              <a:rPr lang="en-US" sz="2400" dirty="0" err="1"/>
              <a:t>adil</a:t>
            </a:r>
            <a:r>
              <a:rPr lang="en-US" sz="2400" dirty="0"/>
              <a:t> men-</a:t>
            </a:r>
            <a:r>
              <a:rPr lang="en-US" sz="2400" dirty="0" err="1"/>
              <a:t>stereotip</a:t>
            </a:r>
            <a:r>
              <a:rPr lang="en-US" sz="2400" dirty="0"/>
              <a:t> ODGJ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individu</a:t>
            </a:r>
            <a:r>
              <a:rPr lang="en-US" sz="2400" dirty="0"/>
              <a:t> yang </a:t>
            </a:r>
            <a:r>
              <a:rPr lang="en-US" sz="2400" i="1" dirty="0"/>
              <a:t>consistently irrational</a:t>
            </a:r>
            <a:r>
              <a:rPr lang="en-US" sz="2400" dirty="0"/>
              <a:t>, </a:t>
            </a:r>
            <a:r>
              <a:rPr lang="en-US" sz="2400" dirty="0" err="1"/>
              <a:t>sampai-sampai</a:t>
            </a:r>
            <a:r>
              <a:rPr lang="en-US" sz="2400" dirty="0"/>
              <a:t> </a:t>
            </a:r>
            <a:r>
              <a:rPr lang="en-US" sz="2400" dirty="0" err="1"/>
              <a:t>mereka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layak</a:t>
            </a:r>
            <a:r>
              <a:rPr lang="en-US" sz="2400" dirty="0"/>
              <a:t> </a:t>
            </a:r>
            <a:r>
              <a:rPr lang="en-US" sz="2400" dirty="0" err="1"/>
              <a:t>menerima</a:t>
            </a:r>
            <a:r>
              <a:rPr lang="en-US" sz="2400" dirty="0"/>
              <a:t> </a:t>
            </a:r>
            <a:r>
              <a:rPr lang="en-US" sz="2400" i="1" dirty="0"/>
              <a:t>social credibility</a:t>
            </a:r>
            <a:r>
              <a:rPr 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94279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1530"/>
            <a:ext cx="10972800" cy="960438"/>
          </a:xfrm>
        </p:spPr>
        <p:txBody>
          <a:bodyPr/>
          <a:lstStyle/>
          <a:p>
            <a:pPr algn="l"/>
            <a:r>
              <a:rPr lang="en-GB" b="1" i="1" dirty="0"/>
              <a:t>The backbone of stigma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59419"/>
            <a:ext cx="10972800" cy="4525963"/>
          </a:xfrm>
        </p:spPr>
        <p:txBody>
          <a:bodyPr/>
          <a:lstStyle/>
          <a:p>
            <a:r>
              <a:rPr lang="en-US" sz="2400" dirty="0" err="1"/>
              <a:t>Studi</a:t>
            </a:r>
            <a:r>
              <a:rPr lang="en-US" sz="2400" dirty="0"/>
              <a:t> global </a:t>
            </a:r>
            <a:r>
              <a:rPr lang="en-US" sz="2400" dirty="0" err="1"/>
              <a:t>tentang</a:t>
            </a:r>
            <a:r>
              <a:rPr lang="en-US" sz="2400" dirty="0"/>
              <a:t> stigma </a:t>
            </a:r>
            <a:r>
              <a:rPr lang="en-US" sz="2400" dirty="0" err="1"/>
              <a:t>gangguan</a:t>
            </a:r>
            <a:r>
              <a:rPr lang="en-US" sz="2400" dirty="0"/>
              <a:t> mental </a:t>
            </a:r>
            <a:r>
              <a:rPr lang="en-US" sz="2400" dirty="0" err="1"/>
              <a:t>menyingkapkan</a:t>
            </a:r>
            <a:r>
              <a:rPr lang="en-US" sz="2400" dirty="0"/>
              <a:t> </a:t>
            </a:r>
            <a:r>
              <a:rPr lang="en-US" sz="2400" dirty="0" err="1"/>
              <a:t>elemen</a:t>
            </a:r>
            <a:r>
              <a:rPr lang="en-US" sz="2400" dirty="0"/>
              <a:t> </a:t>
            </a:r>
            <a:r>
              <a:rPr lang="en-US" sz="2400" dirty="0" err="1"/>
              <a:t>dasarnya</a:t>
            </a:r>
            <a:r>
              <a:rPr lang="en-US" sz="2400" dirty="0"/>
              <a:t> (</a:t>
            </a:r>
            <a:r>
              <a:rPr lang="en-US" sz="2400" i="1" dirty="0"/>
              <a:t>the universal characters of stigma)</a:t>
            </a:r>
            <a:endParaRPr lang="en-US" sz="2400" dirty="0"/>
          </a:p>
          <a:p>
            <a:r>
              <a:rPr lang="en-US" sz="2400" dirty="0" err="1"/>
              <a:t>Relasi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penderita</a:t>
            </a:r>
            <a:r>
              <a:rPr lang="en-US" sz="2400" dirty="0"/>
              <a:t> </a:t>
            </a:r>
            <a:r>
              <a:rPr lang="en-US" sz="2400" dirty="0" err="1"/>
              <a:t>Skizofrenia</a:t>
            </a:r>
            <a:r>
              <a:rPr lang="en-US" sz="2400" dirty="0"/>
              <a:t> (</a:t>
            </a:r>
            <a:r>
              <a:rPr lang="en-US" sz="2400" b="1" i="1" dirty="0"/>
              <a:t>core 5 prejudicial views</a:t>
            </a:r>
            <a:r>
              <a:rPr lang="en-US" sz="2400" dirty="0"/>
              <a:t>) </a:t>
            </a:r>
            <a:r>
              <a:rPr lang="en-US" sz="2400" dirty="0" err="1"/>
              <a:t>setidaknya</a:t>
            </a:r>
            <a:r>
              <a:rPr lang="en-US" sz="2400" dirty="0"/>
              <a:t> </a:t>
            </a:r>
            <a:r>
              <a:rPr lang="en-US" sz="2400" dirty="0" err="1"/>
              <a:t>berkaitan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:</a:t>
            </a:r>
          </a:p>
          <a:p>
            <a:pPr lvl="1"/>
            <a:r>
              <a:rPr lang="en-US" sz="2000" dirty="0" err="1"/>
              <a:t>Keraguan</a:t>
            </a:r>
            <a:r>
              <a:rPr lang="en-US" sz="2000" dirty="0"/>
              <a:t> </a:t>
            </a:r>
            <a:r>
              <a:rPr lang="en-US" sz="2000" dirty="0" err="1"/>
              <a:t>bahwa</a:t>
            </a:r>
            <a:r>
              <a:rPr lang="en-US" sz="2000" dirty="0"/>
              <a:t> </a:t>
            </a:r>
            <a:r>
              <a:rPr lang="en-US" sz="2000" dirty="0" err="1"/>
              <a:t>sso</a:t>
            </a:r>
            <a:r>
              <a:rPr lang="en-US" sz="2000" dirty="0"/>
              <a:t> dg </a:t>
            </a:r>
            <a:r>
              <a:rPr lang="en-US" sz="2000" dirty="0" err="1"/>
              <a:t>riwayat</a:t>
            </a:r>
            <a:r>
              <a:rPr lang="en-US" sz="2000" dirty="0"/>
              <a:t> </a:t>
            </a:r>
            <a:r>
              <a:rPr lang="en-US" sz="2000" dirty="0" err="1"/>
              <a:t>gangguan</a:t>
            </a:r>
            <a:r>
              <a:rPr lang="en-US" sz="2000" dirty="0"/>
              <a:t> mental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mengasuh</a:t>
            </a:r>
            <a:r>
              <a:rPr lang="en-US" sz="2000" dirty="0"/>
              <a:t> </a:t>
            </a:r>
            <a:r>
              <a:rPr lang="en-US" sz="2000" dirty="0" err="1"/>
              <a:t>anak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dititipi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mengasuh</a:t>
            </a:r>
            <a:r>
              <a:rPr lang="en-US" sz="2000" dirty="0"/>
              <a:t> </a:t>
            </a:r>
            <a:r>
              <a:rPr lang="en-US" sz="2000" dirty="0" err="1"/>
              <a:t>anak</a:t>
            </a:r>
            <a:endParaRPr lang="en-US" sz="2000" dirty="0"/>
          </a:p>
          <a:p>
            <a:pPr lvl="1"/>
            <a:r>
              <a:rPr lang="en-US" sz="2000" dirty="0"/>
              <a:t>ODGJ </a:t>
            </a:r>
            <a:r>
              <a:rPr lang="en-US" sz="2000" dirty="0" err="1"/>
              <a:t>berpotensi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i="1" dirty="0"/>
              <a:t>self-directed violence</a:t>
            </a:r>
            <a:endParaRPr lang="en-US" sz="2000" dirty="0"/>
          </a:p>
          <a:p>
            <a:pPr lvl="1"/>
            <a:r>
              <a:rPr lang="en-US" sz="2000" dirty="0" err="1"/>
              <a:t>Perilaku</a:t>
            </a:r>
            <a:r>
              <a:rPr lang="en-US" sz="2000" dirty="0"/>
              <a:t> ODGJ </a:t>
            </a:r>
            <a:r>
              <a:rPr lang="en-US" sz="2000" dirty="0" err="1"/>
              <a:t>cenderung</a:t>
            </a:r>
            <a:r>
              <a:rPr lang="en-US" sz="2000" dirty="0"/>
              <a:t> </a:t>
            </a:r>
            <a:r>
              <a:rPr lang="en-US" sz="2000" dirty="0" err="1"/>
              <a:t>sulit</a:t>
            </a:r>
            <a:r>
              <a:rPr lang="en-US" sz="2000" dirty="0"/>
              <a:t> </a:t>
            </a:r>
            <a:r>
              <a:rPr lang="en-US" sz="2000" dirty="0" err="1"/>
              <a:t>diprediksi</a:t>
            </a:r>
            <a:endParaRPr lang="en-US" sz="2000" dirty="0"/>
          </a:p>
          <a:p>
            <a:pPr lvl="1"/>
            <a:r>
              <a:rPr lang="en-US" sz="2000" dirty="0" err="1"/>
              <a:t>Pandangan</a:t>
            </a:r>
            <a:r>
              <a:rPr lang="en-US" sz="2000" dirty="0"/>
              <a:t> </a:t>
            </a:r>
            <a:r>
              <a:rPr lang="en-US" sz="2000" dirty="0" err="1"/>
              <a:t>negatif</a:t>
            </a:r>
            <a:r>
              <a:rPr lang="en-US" sz="2000" dirty="0"/>
              <a:t> </a:t>
            </a:r>
            <a:r>
              <a:rPr lang="en-US" sz="2000" dirty="0" err="1"/>
              <a:t>atas</a:t>
            </a:r>
            <a:r>
              <a:rPr lang="en-US" sz="2000" dirty="0"/>
              <a:t> </a:t>
            </a:r>
            <a:r>
              <a:rPr lang="en-US" sz="2000" dirty="0" err="1"/>
              <a:t>kemungkinan</a:t>
            </a:r>
            <a:r>
              <a:rPr lang="en-US" sz="2000" dirty="0"/>
              <a:t> </a:t>
            </a:r>
            <a:r>
              <a:rPr lang="en-US" sz="2000" dirty="0" err="1"/>
              <a:t>apabila</a:t>
            </a:r>
            <a:r>
              <a:rPr lang="en-US" sz="2000" dirty="0"/>
              <a:t> </a:t>
            </a:r>
            <a:r>
              <a:rPr lang="en-US" sz="2000" dirty="0" err="1"/>
              <a:t>responden</a:t>
            </a:r>
            <a:r>
              <a:rPr lang="en-US" sz="2000" dirty="0"/>
              <a:t> (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anggota</a:t>
            </a:r>
            <a:r>
              <a:rPr lang="en-US" sz="2000" dirty="0"/>
              <a:t> </a:t>
            </a:r>
            <a:r>
              <a:rPr lang="en-US" sz="2000" dirty="0" err="1"/>
              <a:t>keluarganya</a:t>
            </a:r>
            <a:r>
              <a:rPr lang="en-US" sz="2000" dirty="0"/>
              <a:t>) </a:t>
            </a:r>
            <a:r>
              <a:rPr lang="en-US" sz="2000" dirty="0" err="1"/>
              <a:t>menikahi</a:t>
            </a:r>
            <a:r>
              <a:rPr lang="en-US" sz="2000" dirty="0"/>
              <a:t> ODGJ</a:t>
            </a:r>
          </a:p>
          <a:p>
            <a:r>
              <a:rPr lang="en-US" sz="2400" dirty="0" err="1"/>
              <a:t>Pandangan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ditemui</a:t>
            </a:r>
            <a:r>
              <a:rPr lang="en-US" sz="2400" dirty="0"/>
              <a:t> pada </a:t>
            </a:r>
            <a:r>
              <a:rPr lang="en-US" sz="2400" dirty="0" err="1"/>
              <a:t>setidaknya</a:t>
            </a:r>
            <a:r>
              <a:rPr lang="en-US" sz="2400" dirty="0"/>
              <a:t> 2/3 </a:t>
            </a:r>
            <a:r>
              <a:rPr lang="en-US" sz="2400" dirty="0" err="1"/>
              <a:t>sampel</a:t>
            </a:r>
            <a:r>
              <a:rPr lang="en-US" sz="2400" dirty="0"/>
              <a:t> </a:t>
            </a:r>
            <a:r>
              <a:rPr lang="en-US" sz="2400" dirty="0" err="1"/>
              <a:t>representatif</a:t>
            </a:r>
            <a:r>
              <a:rPr lang="en-US" sz="2400" dirty="0"/>
              <a:t> </a:t>
            </a:r>
            <a:r>
              <a:rPr lang="en-US" sz="2400" dirty="0" err="1"/>
              <a:t>mewakili</a:t>
            </a:r>
            <a:r>
              <a:rPr lang="en-US" sz="2400" dirty="0"/>
              <a:t> </a:t>
            </a:r>
            <a:r>
              <a:rPr lang="en-US" sz="2400" dirty="0" err="1"/>
              <a:t>semua</a:t>
            </a:r>
            <a:r>
              <a:rPr lang="en-US" sz="2400" dirty="0"/>
              <a:t> </a:t>
            </a:r>
            <a:r>
              <a:rPr lang="en-US" sz="2400" dirty="0" err="1"/>
              <a:t>tipe</a:t>
            </a:r>
            <a:r>
              <a:rPr lang="en-US" sz="2400" dirty="0"/>
              <a:t> negara (</a:t>
            </a:r>
            <a:r>
              <a:rPr lang="en-US" sz="2400" i="1" dirty="0"/>
              <a:t>developed, developing, under developed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Pandangan</a:t>
            </a:r>
            <a:r>
              <a:rPr lang="en-US" sz="2400" dirty="0"/>
              <a:t> </a:t>
            </a:r>
            <a:r>
              <a:rPr lang="en-US" sz="2400" i="1" dirty="0"/>
              <a:t>bio-determinism </a:t>
            </a:r>
            <a:r>
              <a:rPr lang="en-US" sz="2400" dirty="0" err="1"/>
              <a:t>tentang</a:t>
            </a:r>
            <a:r>
              <a:rPr lang="en-US" sz="2400" dirty="0"/>
              <a:t> </a:t>
            </a:r>
            <a:r>
              <a:rPr lang="en-US" sz="2400" dirty="0" err="1"/>
              <a:t>gangguan</a:t>
            </a:r>
            <a:r>
              <a:rPr lang="en-US" sz="2400" dirty="0"/>
              <a:t> mental </a:t>
            </a:r>
            <a:r>
              <a:rPr lang="en-US" sz="2400" dirty="0" err="1"/>
              <a:t>justru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mereduksi</a:t>
            </a:r>
            <a:r>
              <a:rPr lang="en-US" sz="2400" dirty="0"/>
              <a:t> stigma, </a:t>
            </a:r>
            <a:r>
              <a:rPr lang="en-US" sz="2400" dirty="0" err="1"/>
              <a:t>malah</a:t>
            </a:r>
            <a:r>
              <a:rPr lang="en-US" sz="2400" dirty="0"/>
              <a:t> </a:t>
            </a:r>
            <a:r>
              <a:rPr lang="en-US" sz="2400" dirty="0" err="1"/>
              <a:t>sebaliknya</a:t>
            </a:r>
            <a:r>
              <a:rPr lang="en-US" sz="2400" dirty="0"/>
              <a:t>, </a:t>
            </a:r>
            <a:r>
              <a:rPr lang="en-US" sz="2400" dirty="0" err="1"/>
              <a:t>memperparah</a:t>
            </a:r>
            <a:r>
              <a:rPr lang="en-US" sz="2400" dirty="0"/>
              <a:t> </a:t>
            </a:r>
            <a:r>
              <a:rPr lang="en-US" sz="2400" dirty="0" err="1"/>
              <a:t>terjadinya</a:t>
            </a:r>
            <a:r>
              <a:rPr lang="en-US" sz="2400" dirty="0"/>
              <a:t> stigma</a:t>
            </a:r>
          </a:p>
        </p:txBody>
      </p:sp>
    </p:spTree>
    <p:extLst>
      <p:ext uri="{BB962C8B-B14F-4D97-AF65-F5344CB8AC3E}">
        <p14:creationId xmlns:p14="http://schemas.microsoft.com/office/powerpoint/2010/main" val="4067006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1530"/>
            <a:ext cx="10972800" cy="960438"/>
          </a:xfrm>
        </p:spPr>
        <p:txBody>
          <a:bodyPr/>
          <a:lstStyle/>
          <a:p>
            <a:pPr algn="l"/>
            <a:r>
              <a:rPr lang="en-GB" b="1" i="1" dirty="0"/>
              <a:t>Social labelling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81968"/>
            <a:ext cx="10972800" cy="4525963"/>
          </a:xfrm>
        </p:spPr>
        <p:txBody>
          <a:bodyPr/>
          <a:lstStyle/>
          <a:p>
            <a:r>
              <a:rPr lang="en-US" sz="2200" dirty="0" err="1"/>
              <a:t>Seberapa</a:t>
            </a:r>
            <a:r>
              <a:rPr lang="en-US" sz="2200" dirty="0"/>
              <a:t> </a:t>
            </a:r>
            <a:r>
              <a:rPr lang="en-US" sz="2200" dirty="0" err="1"/>
              <a:t>besar</a:t>
            </a:r>
            <a:r>
              <a:rPr lang="en-US" sz="2200" dirty="0"/>
              <a:t> </a:t>
            </a:r>
            <a:r>
              <a:rPr lang="en-US" sz="2200" dirty="0" err="1"/>
              <a:t>dampak</a:t>
            </a:r>
            <a:r>
              <a:rPr lang="en-US" sz="2200" dirty="0"/>
              <a:t> stigma pada ODGJ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menimbulkan</a:t>
            </a:r>
            <a:r>
              <a:rPr lang="en-US" sz="2200" dirty="0"/>
              <a:t> </a:t>
            </a:r>
            <a:r>
              <a:rPr lang="en-US" sz="2200" i="1" dirty="0"/>
              <a:t>negative social reaction</a:t>
            </a:r>
            <a:r>
              <a:rPr lang="en-US" sz="2200" dirty="0"/>
              <a:t>?</a:t>
            </a:r>
          </a:p>
          <a:p>
            <a:pPr lvl="1"/>
            <a:r>
              <a:rPr lang="en-US" sz="1800" dirty="0" err="1"/>
              <a:t>Topik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banyak</a:t>
            </a:r>
            <a:r>
              <a:rPr lang="en-US" sz="1800" dirty="0"/>
              <a:t> </a:t>
            </a:r>
            <a:r>
              <a:rPr lang="en-US" sz="1800" dirty="0" err="1"/>
              <a:t>diabaikan</a:t>
            </a:r>
            <a:r>
              <a:rPr lang="en-US" sz="1800" dirty="0"/>
              <a:t>  oleh </a:t>
            </a:r>
            <a:r>
              <a:rPr lang="en-US" sz="1800" dirty="0" err="1"/>
              <a:t>Sosiolog</a:t>
            </a:r>
            <a:r>
              <a:rPr lang="en-US" sz="1800" dirty="0"/>
              <a:t> </a:t>
            </a:r>
            <a:r>
              <a:rPr lang="en-US" sz="1800" dirty="0" err="1"/>
              <a:t>karena</a:t>
            </a:r>
            <a:r>
              <a:rPr lang="en-US" sz="1800" dirty="0"/>
              <a:t> </a:t>
            </a:r>
            <a:r>
              <a:rPr lang="en-US" sz="1800" dirty="0" err="1"/>
              <a:t>mayoritas</a:t>
            </a:r>
            <a:r>
              <a:rPr lang="en-US" sz="1800" dirty="0"/>
              <a:t> </a:t>
            </a:r>
            <a:r>
              <a:rPr lang="en-US" sz="1800" dirty="0" err="1"/>
              <a:t>berpendapat</a:t>
            </a:r>
            <a:r>
              <a:rPr lang="en-US" sz="1800" dirty="0"/>
              <a:t> </a:t>
            </a:r>
            <a:r>
              <a:rPr lang="en-US" sz="1800" dirty="0" err="1"/>
              <a:t>bahwa</a:t>
            </a:r>
            <a:r>
              <a:rPr lang="en-US" sz="1800" dirty="0"/>
              <a:t> </a:t>
            </a:r>
            <a:r>
              <a:rPr lang="en-US" sz="1800" i="1" dirty="0"/>
              <a:t>labelling </a:t>
            </a:r>
            <a:r>
              <a:rPr lang="en-US" sz="1800" dirty="0" err="1"/>
              <a:t>justru</a:t>
            </a:r>
            <a:r>
              <a:rPr lang="en-US" sz="1800" dirty="0"/>
              <a:t> </a:t>
            </a:r>
            <a:r>
              <a:rPr lang="en-US" sz="1800" dirty="0" err="1"/>
              <a:t>mendatangkan</a:t>
            </a:r>
            <a:r>
              <a:rPr lang="en-US" sz="1800" dirty="0"/>
              <a:t> </a:t>
            </a:r>
            <a:r>
              <a:rPr lang="en-US" sz="1800" dirty="0" err="1"/>
              <a:t>hal</a:t>
            </a:r>
            <a:r>
              <a:rPr lang="en-US" sz="1800" dirty="0"/>
              <a:t> </a:t>
            </a:r>
            <a:r>
              <a:rPr lang="en-US" sz="1800" dirty="0" err="1"/>
              <a:t>positif</a:t>
            </a:r>
            <a:r>
              <a:rPr lang="en-US" sz="1800" dirty="0"/>
              <a:t>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dirty="0" err="1">
                <a:sym typeface="Wingdings" panose="05000000000000000000" pitchFamily="2" charset="2"/>
              </a:rPr>
              <a:t>memberikan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kesempatan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pasien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untuk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mendapatkan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perawatan</a:t>
            </a:r>
            <a:r>
              <a:rPr lang="en-US" sz="1800" dirty="0">
                <a:sym typeface="Wingdings" panose="05000000000000000000" pitchFamily="2" charset="2"/>
              </a:rPr>
              <a:t> (</a:t>
            </a:r>
            <a:r>
              <a:rPr lang="en-US" sz="1800" dirty="0" err="1">
                <a:sym typeface="Wingdings" panose="05000000000000000000" pitchFamily="2" charset="2"/>
              </a:rPr>
              <a:t>medis</a:t>
            </a:r>
            <a:r>
              <a:rPr lang="en-US" sz="1800" dirty="0">
                <a:sym typeface="Wingdings" panose="05000000000000000000" pitchFamily="2" charset="2"/>
              </a:rPr>
              <a:t>/</a:t>
            </a:r>
            <a:r>
              <a:rPr lang="en-US" sz="1800" dirty="0" err="1">
                <a:sym typeface="Wingdings" panose="05000000000000000000" pitchFamily="2" charset="2"/>
              </a:rPr>
              <a:t>psikologis</a:t>
            </a:r>
            <a:r>
              <a:rPr lang="en-US" sz="1800" dirty="0">
                <a:sym typeface="Wingdings" panose="05000000000000000000" pitchFamily="2" charset="2"/>
              </a:rPr>
              <a:t>) </a:t>
            </a:r>
            <a:r>
              <a:rPr lang="en-US" sz="1800" dirty="0" err="1">
                <a:sym typeface="Wingdings" panose="05000000000000000000" pitchFamily="2" charset="2"/>
              </a:rPr>
              <a:t>untuk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mengendalikan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simtomnya</a:t>
            </a:r>
            <a:endParaRPr lang="en-US" sz="1800" dirty="0">
              <a:sym typeface="Wingdings" panose="05000000000000000000" pitchFamily="2" charset="2"/>
            </a:endParaRP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Gove (1982) </a:t>
            </a:r>
            <a:r>
              <a:rPr lang="en-US" sz="1800" dirty="0" err="1">
                <a:sym typeface="Wingdings" panose="05000000000000000000" pitchFamily="2" charset="2"/>
              </a:rPr>
              <a:t>menulis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bahwa</a:t>
            </a:r>
            <a:r>
              <a:rPr lang="en-US" sz="1800" dirty="0">
                <a:sym typeface="Wingdings" panose="05000000000000000000" pitchFamily="2" charset="2"/>
              </a:rPr>
              <a:t> stigma </a:t>
            </a:r>
            <a:r>
              <a:rPr lang="en-US" sz="1800" dirty="0" err="1">
                <a:sym typeface="Wingdings" panose="05000000000000000000" pitchFamily="2" charset="2"/>
              </a:rPr>
              <a:t>akarnya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adalah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simtom</a:t>
            </a:r>
            <a:r>
              <a:rPr lang="en-US" sz="1800" dirty="0">
                <a:sym typeface="Wingdings" panose="05000000000000000000" pitchFamily="2" charset="2"/>
              </a:rPr>
              <a:t> yang </a:t>
            </a:r>
            <a:r>
              <a:rPr lang="en-US" sz="1800" dirty="0" err="1">
                <a:sym typeface="Wingdings" panose="05000000000000000000" pitchFamily="2" charset="2"/>
              </a:rPr>
              <a:t>ditunjukkan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pasien</a:t>
            </a:r>
            <a:r>
              <a:rPr lang="en-US" sz="1800" dirty="0">
                <a:sym typeface="Wingdings" panose="05000000000000000000" pitchFamily="2" charset="2"/>
              </a:rPr>
              <a:t>, </a:t>
            </a:r>
            <a:r>
              <a:rPr lang="en-US" sz="1800" dirty="0" err="1">
                <a:sym typeface="Wingdings" panose="05000000000000000000" pitchFamily="2" charset="2"/>
              </a:rPr>
              <a:t>bukan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prasangka</a:t>
            </a:r>
            <a:r>
              <a:rPr lang="en-US" sz="1800" dirty="0">
                <a:sym typeface="Wingdings" panose="05000000000000000000" pitchFamily="2" charset="2"/>
              </a:rPr>
              <a:t> yang </a:t>
            </a:r>
            <a:r>
              <a:rPr lang="en-US" sz="1800" dirty="0" err="1">
                <a:sym typeface="Wingdings" panose="05000000000000000000" pitchFamily="2" charset="2"/>
              </a:rPr>
              <a:t>mengendap</a:t>
            </a:r>
            <a:r>
              <a:rPr lang="en-US" sz="1800" dirty="0">
                <a:sym typeface="Wingdings" panose="05000000000000000000" pitchFamily="2" charset="2"/>
              </a:rPr>
              <a:t> di </a:t>
            </a:r>
            <a:r>
              <a:rPr lang="en-US" sz="1800" dirty="0" err="1">
                <a:sym typeface="Wingdings" panose="05000000000000000000" pitchFamily="2" charset="2"/>
              </a:rPr>
              <a:t>kepala</a:t>
            </a:r>
            <a:r>
              <a:rPr lang="en-US" sz="1800" dirty="0">
                <a:sym typeface="Wingdings" panose="05000000000000000000" pitchFamily="2" charset="2"/>
              </a:rPr>
              <a:t> orang yang normal</a:t>
            </a:r>
            <a:endParaRPr lang="en-US" sz="1800" dirty="0"/>
          </a:p>
          <a:p>
            <a:r>
              <a:rPr lang="en-US" sz="2200" dirty="0"/>
              <a:t>Link &amp; Phelan (1995) </a:t>
            </a:r>
            <a:r>
              <a:rPr lang="en-US" sz="2200" dirty="0" err="1"/>
              <a:t>kemudian</a:t>
            </a:r>
            <a:r>
              <a:rPr lang="en-US" sz="2200" dirty="0"/>
              <a:t> </a:t>
            </a:r>
            <a:r>
              <a:rPr lang="en-US" sz="2200" dirty="0" err="1"/>
              <a:t>melakukan</a:t>
            </a:r>
            <a:r>
              <a:rPr lang="en-US" sz="2200" dirty="0"/>
              <a:t> </a:t>
            </a:r>
            <a:r>
              <a:rPr lang="en-US" sz="2200" dirty="0" err="1"/>
              <a:t>studi</a:t>
            </a:r>
            <a:r>
              <a:rPr lang="en-US" sz="2200" dirty="0"/>
              <a:t> yang </a:t>
            </a:r>
            <a:r>
              <a:rPr lang="en-US" sz="2200" dirty="0" err="1"/>
              <a:t>membantah</a:t>
            </a:r>
            <a:r>
              <a:rPr lang="en-US" sz="2200" dirty="0"/>
              <a:t> </a:t>
            </a:r>
            <a:r>
              <a:rPr lang="en-US" sz="2200" dirty="0" err="1"/>
              <a:t>gagasan</a:t>
            </a:r>
            <a:r>
              <a:rPr lang="en-US" sz="2200" dirty="0"/>
              <a:t> Gove (1982)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menunjukkan</a:t>
            </a:r>
            <a:r>
              <a:rPr lang="en-US" sz="2200" dirty="0"/>
              <a:t> </a:t>
            </a:r>
            <a:r>
              <a:rPr lang="en-US" sz="2200" dirty="0" err="1"/>
              <a:t>efek</a:t>
            </a:r>
            <a:r>
              <a:rPr lang="en-US" sz="2200" dirty="0"/>
              <a:t> </a:t>
            </a:r>
            <a:r>
              <a:rPr lang="en-US" sz="2200" dirty="0" err="1"/>
              <a:t>negatif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stigma</a:t>
            </a:r>
          </a:p>
          <a:p>
            <a:pPr lvl="1"/>
            <a:r>
              <a:rPr lang="en-US" sz="1800" dirty="0" err="1"/>
              <a:t>Dibandingkan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pelaku</a:t>
            </a:r>
            <a:r>
              <a:rPr lang="en-US" sz="1800" dirty="0"/>
              <a:t> </a:t>
            </a:r>
            <a:r>
              <a:rPr lang="en-US" sz="1800" dirty="0" err="1"/>
              <a:t>prostitusi</a:t>
            </a:r>
            <a:r>
              <a:rPr lang="en-US" sz="1800" dirty="0"/>
              <a:t>, </a:t>
            </a:r>
            <a:r>
              <a:rPr lang="en-US" sz="1800" dirty="0" err="1"/>
              <a:t>epilepsi</a:t>
            </a:r>
            <a:r>
              <a:rPr lang="en-US" sz="1800" dirty="0"/>
              <a:t>, </a:t>
            </a:r>
            <a:r>
              <a:rPr lang="en-US" sz="1800" dirty="0" err="1"/>
              <a:t>alkoholik</a:t>
            </a:r>
            <a:r>
              <a:rPr lang="en-US" sz="1800" dirty="0"/>
              <a:t>, </a:t>
            </a:r>
            <a:r>
              <a:rPr lang="en-US" sz="1800" dirty="0" err="1"/>
              <a:t>pelaku</a:t>
            </a:r>
            <a:r>
              <a:rPr lang="en-US" sz="1800" dirty="0"/>
              <a:t> criminal dan </a:t>
            </a:r>
            <a:r>
              <a:rPr lang="en-US" sz="1800" dirty="0" err="1"/>
              <a:t>pemakai</a:t>
            </a:r>
            <a:r>
              <a:rPr lang="en-US" sz="1800" dirty="0"/>
              <a:t> </a:t>
            </a:r>
            <a:r>
              <a:rPr lang="en-US" sz="1800" dirty="0" err="1"/>
              <a:t>obat-obatan</a:t>
            </a:r>
            <a:r>
              <a:rPr lang="en-US" sz="1800" dirty="0"/>
              <a:t> </a:t>
            </a:r>
            <a:r>
              <a:rPr lang="en-US" sz="1800" dirty="0" err="1"/>
              <a:t>terlarang</a:t>
            </a:r>
            <a:r>
              <a:rPr lang="en-US" sz="1800" dirty="0"/>
              <a:t>, ODGJ </a:t>
            </a:r>
            <a:r>
              <a:rPr lang="en-US" sz="1800" dirty="0" err="1"/>
              <a:t>dipersepsikan</a:t>
            </a:r>
            <a:r>
              <a:rPr lang="en-US" sz="1800" dirty="0"/>
              <a:t>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negatif</a:t>
            </a:r>
            <a:endParaRPr lang="en-US" sz="1800" dirty="0"/>
          </a:p>
          <a:p>
            <a:pPr lvl="1"/>
            <a:r>
              <a:rPr lang="en-US" sz="1800" dirty="0" err="1"/>
              <a:t>Beberapa</a:t>
            </a:r>
            <a:r>
              <a:rPr lang="en-US" sz="1800" dirty="0"/>
              <a:t> </a:t>
            </a:r>
            <a:r>
              <a:rPr lang="en-US" sz="1800" dirty="0" err="1"/>
              <a:t>studi</a:t>
            </a:r>
            <a:r>
              <a:rPr lang="en-US" sz="1800" dirty="0"/>
              <a:t> </a:t>
            </a:r>
            <a:r>
              <a:rPr lang="en-US" sz="1800" dirty="0" err="1"/>
              <a:t>eksperimental</a:t>
            </a:r>
            <a:r>
              <a:rPr lang="en-US" sz="1800" dirty="0"/>
              <a:t> juga </a:t>
            </a:r>
            <a:r>
              <a:rPr lang="en-US" sz="1800" dirty="0" err="1"/>
              <a:t>menunjukkan</a:t>
            </a:r>
            <a:r>
              <a:rPr lang="en-US" sz="1800" dirty="0"/>
              <a:t> </a:t>
            </a:r>
            <a:r>
              <a:rPr lang="en-US" sz="1800" dirty="0" err="1"/>
              <a:t>bahwa</a:t>
            </a:r>
            <a:r>
              <a:rPr lang="en-US" sz="1800" dirty="0"/>
              <a:t> </a:t>
            </a:r>
            <a:r>
              <a:rPr lang="en-US" sz="1800" dirty="0" err="1"/>
              <a:t>riwayat</a:t>
            </a:r>
            <a:r>
              <a:rPr lang="en-US" sz="1800" dirty="0"/>
              <a:t> </a:t>
            </a:r>
            <a:r>
              <a:rPr lang="en-US" sz="1800" dirty="0" err="1"/>
              <a:t>gangguan</a:t>
            </a:r>
            <a:r>
              <a:rPr lang="en-US" sz="1800" dirty="0"/>
              <a:t> mental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memprediksikan</a:t>
            </a:r>
            <a:r>
              <a:rPr lang="en-US" sz="1800" dirty="0"/>
              <a:t> </a:t>
            </a:r>
            <a:r>
              <a:rPr lang="en-US" sz="1800" i="1" dirty="0"/>
              <a:t>social rejection</a:t>
            </a:r>
            <a:endParaRPr lang="en-US" sz="1800" dirty="0"/>
          </a:p>
          <a:p>
            <a:pPr lvl="1"/>
            <a:r>
              <a:rPr lang="en-US" sz="1800" dirty="0" err="1"/>
              <a:t>Sebuah</a:t>
            </a:r>
            <a:r>
              <a:rPr lang="en-US" sz="1800" dirty="0"/>
              <a:t> </a:t>
            </a:r>
            <a:r>
              <a:rPr lang="en-US" sz="1800" dirty="0" err="1"/>
              <a:t>survei</a:t>
            </a:r>
            <a:r>
              <a:rPr lang="en-US" sz="1800" dirty="0"/>
              <a:t> </a:t>
            </a:r>
            <a:r>
              <a:rPr lang="en-US" sz="1800" i="1" dirty="0"/>
              <a:t>cross-sectional </a:t>
            </a:r>
            <a:r>
              <a:rPr lang="en-US" sz="1800" dirty="0" err="1"/>
              <a:t>menyatakan</a:t>
            </a:r>
            <a:r>
              <a:rPr lang="en-US" sz="1800" dirty="0"/>
              <a:t> </a:t>
            </a:r>
            <a:r>
              <a:rPr lang="en-US" sz="1800" dirty="0" err="1"/>
              <a:t>bahwa</a:t>
            </a:r>
            <a:r>
              <a:rPr lang="en-US" sz="1800" dirty="0"/>
              <a:t> </a:t>
            </a:r>
            <a:r>
              <a:rPr lang="en-US" sz="1800" i="1" dirty="0"/>
              <a:t>general public</a:t>
            </a:r>
            <a:r>
              <a:rPr lang="en-US" sz="1800" dirty="0"/>
              <a:t> </a:t>
            </a:r>
            <a:r>
              <a:rPr lang="en-US" sz="1800" dirty="0" err="1"/>
              <a:t>merasa</a:t>
            </a:r>
            <a:r>
              <a:rPr lang="en-US" sz="1800" dirty="0"/>
              <a:t> </a:t>
            </a:r>
            <a:r>
              <a:rPr lang="en-US" sz="1800" dirty="0" err="1"/>
              <a:t>perlu</a:t>
            </a:r>
            <a:r>
              <a:rPr lang="en-US" sz="1800" dirty="0"/>
              <a:t> </a:t>
            </a:r>
            <a:r>
              <a:rPr lang="en-US" sz="1800" dirty="0" err="1"/>
              <a:t>mengambil</a:t>
            </a:r>
            <a:r>
              <a:rPr lang="en-US" sz="1800" dirty="0"/>
              <a:t> </a:t>
            </a:r>
            <a:r>
              <a:rPr lang="en-US" sz="1800" dirty="0" err="1"/>
              <a:t>jarak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ODGJ </a:t>
            </a:r>
            <a:r>
              <a:rPr lang="en-US" sz="1800" dirty="0" err="1"/>
              <a:t>karena</a:t>
            </a:r>
            <a:r>
              <a:rPr lang="en-US" sz="1800" dirty="0"/>
              <a:t> </a:t>
            </a:r>
            <a:r>
              <a:rPr lang="en-US" sz="1800" dirty="0" err="1"/>
              <a:t>kuatir</a:t>
            </a:r>
            <a:r>
              <a:rPr lang="en-US" sz="1800" dirty="0"/>
              <a:t> </a:t>
            </a:r>
            <a:r>
              <a:rPr lang="en-US" sz="1800" dirty="0" err="1"/>
              <a:t>mereka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melakukan</a:t>
            </a:r>
            <a:r>
              <a:rPr lang="en-US" sz="1800" dirty="0"/>
              <a:t> </a:t>
            </a:r>
            <a:r>
              <a:rPr lang="en-US" sz="1800" dirty="0" err="1"/>
              <a:t>kekerasan</a:t>
            </a:r>
            <a:r>
              <a:rPr lang="en-US" sz="1800" dirty="0"/>
              <a:t> (Aleksander &amp; Link 2003)</a:t>
            </a:r>
          </a:p>
          <a:p>
            <a:pPr lvl="1"/>
            <a:r>
              <a:rPr lang="en-US" sz="1800" dirty="0" err="1"/>
              <a:t>Riwayat</a:t>
            </a:r>
            <a:r>
              <a:rPr lang="en-US" sz="1800" dirty="0"/>
              <a:t> </a:t>
            </a:r>
            <a:r>
              <a:rPr lang="en-US" sz="1800" dirty="0" err="1"/>
              <a:t>gangguan</a:t>
            </a:r>
            <a:r>
              <a:rPr lang="en-US" sz="1800" dirty="0"/>
              <a:t> mental juga </a:t>
            </a:r>
            <a:r>
              <a:rPr lang="en-US" sz="1800" dirty="0" err="1"/>
              <a:t>berkaitan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akses</a:t>
            </a:r>
            <a:r>
              <a:rPr lang="en-US" sz="1800" dirty="0"/>
              <a:t> </a:t>
            </a:r>
            <a:r>
              <a:rPr lang="en-US" sz="1800" dirty="0" err="1"/>
              <a:t>individu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memperoleh</a:t>
            </a:r>
            <a:r>
              <a:rPr lang="en-US" sz="1800" dirty="0"/>
              <a:t> </a:t>
            </a:r>
            <a:r>
              <a:rPr lang="en-US" sz="1800" dirty="0" err="1"/>
              <a:t>hunian</a:t>
            </a:r>
            <a:r>
              <a:rPr lang="en-US" sz="1800" dirty="0"/>
              <a:t> dan </a:t>
            </a:r>
            <a:r>
              <a:rPr lang="en-US" sz="1800" dirty="0" err="1"/>
              <a:t>pekerjaan</a:t>
            </a:r>
            <a:r>
              <a:rPr lang="en-US" sz="1800" dirty="0"/>
              <a:t> yang </a:t>
            </a:r>
            <a:r>
              <a:rPr lang="en-US" sz="1800" dirty="0" err="1"/>
              <a:t>layak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28211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4396"/>
            <a:ext cx="10972800" cy="960438"/>
          </a:xfrm>
        </p:spPr>
        <p:txBody>
          <a:bodyPr/>
          <a:lstStyle/>
          <a:p>
            <a:pPr algn="l"/>
            <a:r>
              <a:rPr lang="en-GB" b="1" dirty="0"/>
              <a:t>‘</a:t>
            </a:r>
            <a:r>
              <a:rPr lang="en-GB" b="1" i="1" dirty="0"/>
              <a:t>Modified social labelling theory</a:t>
            </a:r>
            <a:r>
              <a:rPr lang="en-GB" b="1" dirty="0"/>
              <a:t>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398" y="1134834"/>
            <a:ext cx="5932602" cy="4525963"/>
          </a:xfrm>
        </p:spPr>
        <p:txBody>
          <a:bodyPr/>
          <a:lstStyle/>
          <a:p>
            <a:r>
              <a:rPr lang="en-US" sz="2200" dirty="0"/>
              <a:t>Link &amp; Phelan (1995) </a:t>
            </a:r>
            <a:r>
              <a:rPr lang="en-US" sz="2200" dirty="0" err="1"/>
              <a:t>kemudian</a:t>
            </a:r>
            <a:r>
              <a:rPr lang="en-US" sz="2200" dirty="0"/>
              <a:t> </a:t>
            </a:r>
            <a:r>
              <a:rPr lang="en-US" sz="2200" dirty="0" err="1"/>
              <a:t>menyimpulkan</a:t>
            </a:r>
            <a:r>
              <a:rPr lang="en-US" sz="2200" dirty="0"/>
              <a:t> </a:t>
            </a:r>
            <a:r>
              <a:rPr lang="en-US" sz="2200" dirty="0" err="1"/>
              <a:t>bahwa</a:t>
            </a:r>
            <a:r>
              <a:rPr lang="en-US" sz="2200" dirty="0"/>
              <a:t>:</a:t>
            </a:r>
          </a:p>
          <a:p>
            <a:pPr lvl="1"/>
            <a:r>
              <a:rPr lang="en-US" sz="1800" dirty="0" err="1"/>
              <a:t>Pelayanan</a:t>
            </a:r>
            <a:r>
              <a:rPr lang="en-US" sz="1800" dirty="0"/>
              <a:t> </a:t>
            </a:r>
            <a:r>
              <a:rPr lang="en-US" sz="1800" dirty="0" err="1"/>
              <a:t>kesehatan</a:t>
            </a:r>
            <a:r>
              <a:rPr lang="en-US" sz="1800" dirty="0"/>
              <a:t> mental yang </a:t>
            </a:r>
            <a:r>
              <a:rPr lang="en-US" sz="1800" dirty="0" err="1"/>
              <a:t>diakses</a:t>
            </a:r>
            <a:r>
              <a:rPr lang="en-US" sz="1800" dirty="0"/>
              <a:t> oleh </a:t>
            </a:r>
            <a:r>
              <a:rPr lang="en-US" sz="1800" dirty="0" err="1"/>
              <a:t>penderita</a:t>
            </a:r>
            <a:r>
              <a:rPr lang="en-US" sz="1800" dirty="0"/>
              <a:t> </a:t>
            </a:r>
            <a:r>
              <a:rPr lang="en-US" sz="1800" dirty="0" err="1"/>
              <a:t>memang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meningkatkan</a:t>
            </a:r>
            <a:r>
              <a:rPr lang="en-US" sz="1800" dirty="0"/>
              <a:t> </a:t>
            </a:r>
            <a:r>
              <a:rPr lang="en-US" sz="1800" dirty="0" err="1"/>
              <a:t>kualitas</a:t>
            </a:r>
            <a:r>
              <a:rPr lang="en-US" sz="1800" dirty="0"/>
              <a:t> </a:t>
            </a:r>
            <a:r>
              <a:rPr lang="en-US" sz="1800" dirty="0" err="1"/>
              <a:t>hidup</a:t>
            </a:r>
            <a:r>
              <a:rPr lang="en-US" sz="1800" dirty="0"/>
              <a:t> </a:t>
            </a:r>
            <a:r>
              <a:rPr lang="en-US" sz="1800" dirty="0" err="1"/>
              <a:t>penderita</a:t>
            </a:r>
            <a:endParaRPr lang="en-US" sz="1800" dirty="0"/>
          </a:p>
          <a:p>
            <a:pPr lvl="1"/>
            <a:r>
              <a:rPr lang="en-US" sz="1800" dirty="0" err="1"/>
              <a:t>Namun</a:t>
            </a:r>
            <a:r>
              <a:rPr lang="en-US" sz="1800" dirty="0"/>
              <a:t> </a:t>
            </a:r>
            <a:r>
              <a:rPr lang="en-US" sz="1800" dirty="0" err="1"/>
              <a:t>tak</a:t>
            </a:r>
            <a:r>
              <a:rPr lang="en-US" sz="1800" dirty="0"/>
              <a:t>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dinafikkan</a:t>
            </a:r>
            <a:r>
              <a:rPr lang="en-US" sz="1800" dirty="0"/>
              <a:t> </a:t>
            </a:r>
            <a:r>
              <a:rPr lang="en-US" sz="1800" dirty="0" err="1"/>
              <a:t>bahwa</a:t>
            </a:r>
            <a:r>
              <a:rPr lang="en-US" sz="1800" dirty="0"/>
              <a:t> </a:t>
            </a:r>
            <a:r>
              <a:rPr lang="en-US" sz="1800" dirty="0" err="1"/>
              <a:t>efek</a:t>
            </a:r>
            <a:r>
              <a:rPr lang="en-US" sz="1800" dirty="0"/>
              <a:t> </a:t>
            </a:r>
            <a:r>
              <a:rPr lang="en-US" sz="1800" dirty="0" err="1"/>
              <a:t>negatif</a:t>
            </a:r>
            <a:r>
              <a:rPr lang="en-US" sz="1800" dirty="0"/>
              <a:t> stigma </a:t>
            </a:r>
            <a:r>
              <a:rPr lang="en-US" sz="1800" dirty="0" err="1"/>
              <a:t>memang</a:t>
            </a:r>
            <a:r>
              <a:rPr lang="en-US" sz="1800" dirty="0"/>
              <a:t> </a:t>
            </a:r>
            <a:r>
              <a:rPr lang="en-US" sz="1800" dirty="0" err="1"/>
              <a:t>ada</a:t>
            </a:r>
            <a:r>
              <a:rPr lang="en-US" sz="1800" dirty="0"/>
              <a:t> dan </a:t>
            </a:r>
            <a:r>
              <a:rPr lang="en-US" sz="1800" dirty="0" err="1"/>
              <a:t>mengendap</a:t>
            </a:r>
            <a:r>
              <a:rPr lang="en-US" sz="1800" dirty="0"/>
              <a:t> di </a:t>
            </a:r>
            <a:r>
              <a:rPr lang="en-US" sz="1800" dirty="0" err="1"/>
              <a:t>masyarakat</a:t>
            </a:r>
            <a:endParaRPr lang="en-US" sz="1800" dirty="0"/>
          </a:p>
          <a:p>
            <a:pPr lvl="1"/>
            <a:r>
              <a:rPr lang="en-US" sz="1800" dirty="0" err="1"/>
              <a:t>Studi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kembali</a:t>
            </a:r>
            <a:r>
              <a:rPr lang="en-US" sz="1800" dirty="0"/>
              <a:t> </a:t>
            </a:r>
            <a:r>
              <a:rPr lang="en-US" sz="1800" dirty="0" err="1"/>
              <a:t>menegaskan</a:t>
            </a:r>
            <a:r>
              <a:rPr lang="en-US" sz="1800" dirty="0"/>
              <a:t> </a:t>
            </a:r>
            <a:r>
              <a:rPr lang="en-US" sz="1800" dirty="0" err="1"/>
              <a:t>bahwa</a:t>
            </a:r>
            <a:r>
              <a:rPr lang="en-US" sz="1800" dirty="0"/>
              <a:t> stigma </a:t>
            </a:r>
            <a:r>
              <a:rPr lang="en-US" sz="1800" dirty="0" err="1"/>
              <a:t>terhadap</a:t>
            </a:r>
            <a:r>
              <a:rPr lang="en-US" sz="1800" dirty="0"/>
              <a:t> ODGJ </a:t>
            </a:r>
            <a:r>
              <a:rPr lang="en-US" sz="1800" dirty="0" err="1"/>
              <a:t>terbukti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menimbulkan</a:t>
            </a:r>
            <a:r>
              <a:rPr lang="en-US" sz="1800" dirty="0"/>
              <a:t>; </a:t>
            </a:r>
            <a:r>
              <a:rPr lang="en-US" sz="1800" dirty="0" err="1"/>
              <a:t>kecurigaan</a:t>
            </a:r>
            <a:r>
              <a:rPr lang="en-US" sz="1800" dirty="0"/>
              <a:t>, </a:t>
            </a:r>
            <a:r>
              <a:rPr lang="en-US" sz="1800" dirty="0" err="1"/>
              <a:t>hilangnya</a:t>
            </a:r>
            <a:r>
              <a:rPr lang="en-US" sz="1800" dirty="0"/>
              <a:t> </a:t>
            </a:r>
            <a:r>
              <a:rPr lang="en-US" sz="1800" dirty="0" err="1"/>
              <a:t>kredibilitas</a:t>
            </a:r>
            <a:r>
              <a:rPr lang="en-US" sz="1800" dirty="0"/>
              <a:t> dan </a:t>
            </a:r>
            <a:r>
              <a:rPr lang="en-US" sz="1800" i="1" dirty="0"/>
              <a:t>social rejection</a:t>
            </a:r>
            <a:endParaRPr lang="en-US" sz="1800" dirty="0"/>
          </a:p>
          <a:p>
            <a:r>
              <a:rPr lang="en-US" sz="2200" dirty="0" err="1"/>
              <a:t>Sebaliknya</a:t>
            </a:r>
            <a:r>
              <a:rPr lang="en-US" sz="2200" dirty="0"/>
              <a:t>, ODGJ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200" dirty="0" err="1"/>
              <a:t>terdorong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berperilaku</a:t>
            </a:r>
            <a:r>
              <a:rPr lang="en-US" sz="2200" dirty="0"/>
              <a:t> </a:t>
            </a:r>
            <a:r>
              <a:rPr lang="en-US" sz="2200" dirty="0" err="1"/>
              <a:t>sesuai</a:t>
            </a:r>
            <a:r>
              <a:rPr lang="en-US" sz="2200" dirty="0"/>
              <a:t> </a:t>
            </a:r>
            <a:r>
              <a:rPr lang="en-US" sz="2200" dirty="0" err="1"/>
              <a:t>ekspektasi</a:t>
            </a:r>
            <a:r>
              <a:rPr lang="en-US" sz="2200" dirty="0"/>
              <a:t> (</a:t>
            </a:r>
            <a:r>
              <a:rPr lang="en-US" sz="2200" dirty="0" err="1"/>
              <a:t>prasangka</a:t>
            </a:r>
            <a:r>
              <a:rPr lang="en-US" sz="2200" dirty="0"/>
              <a:t>) orang lain</a:t>
            </a:r>
          </a:p>
          <a:p>
            <a:r>
              <a:rPr lang="en-US" sz="2200" dirty="0"/>
              <a:t>Oleh </a:t>
            </a:r>
            <a:r>
              <a:rPr lang="en-US" sz="2200" dirty="0" err="1"/>
              <a:t>karena</a:t>
            </a:r>
            <a:r>
              <a:rPr lang="en-US" sz="2200" dirty="0"/>
              <a:t> </a:t>
            </a:r>
            <a:r>
              <a:rPr lang="en-US" sz="2200" dirty="0" err="1"/>
              <a:t>itu</a:t>
            </a:r>
            <a:r>
              <a:rPr lang="en-US" sz="2200" dirty="0"/>
              <a:t>, Link &amp; Phelan </a:t>
            </a:r>
            <a:r>
              <a:rPr lang="en-US" sz="2200" dirty="0" err="1"/>
              <a:t>mengungkapkan</a:t>
            </a:r>
            <a:r>
              <a:rPr lang="en-US" sz="2200" dirty="0"/>
              <a:t> </a:t>
            </a:r>
            <a:r>
              <a:rPr lang="en-US" sz="2200" i="1" dirty="0"/>
              <a:t>bi-directional nature </a:t>
            </a:r>
            <a:r>
              <a:rPr lang="en-US" sz="2200" dirty="0" err="1"/>
              <a:t>dari</a:t>
            </a:r>
            <a:r>
              <a:rPr lang="en-US" sz="2200" dirty="0"/>
              <a:t> stigma </a:t>
            </a:r>
            <a:r>
              <a:rPr lang="en-US" sz="2200" dirty="0" err="1"/>
              <a:t>terhadap</a:t>
            </a:r>
            <a:r>
              <a:rPr lang="en-US" sz="2200" dirty="0"/>
              <a:t> ODGJ</a:t>
            </a:r>
          </a:p>
        </p:txBody>
      </p:sp>
      <p:pic>
        <p:nvPicPr>
          <p:cNvPr id="1026" name="Picture 2" descr="https://i.pinimg.com/originals/0e/4e/ba/0e4eba850df3eb4f453ec56d3dbbb4bd.png">
            <a:extLst>
              <a:ext uri="{FF2B5EF4-FFF2-40B4-BE49-F238E27FC236}">
                <a16:creationId xmlns:a16="http://schemas.microsoft.com/office/drawing/2014/main" id="{D2821DEC-7599-4E77-A8EB-EAD911FD0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13762"/>
            <a:ext cx="5932602" cy="491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090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4396"/>
            <a:ext cx="10972800" cy="960438"/>
          </a:xfrm>
        </p:spPr>
        <p:txBody>
          <a:bodyPr/>
          <a:lstStyle/>
          <a:p>
            <a:pPr algn="l"/>
            <a:r>
              <a:rPr lang="en-GB" b="1" dirty="0" err="1"/>
              <a:t>Peran</a:t>
            </a:r>
            <a:r>
              <a:rPr lang="en-GB" b="1" dirty="0"/>
              <a:t> media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8145"/>
            <a:ext cx="6554771" cy="4525963"/>
          </a:xfrm>
        </p:spPr>
        <p:txBody>
          <a:bodyPr/>
          <a:lstStyle/>
          <a:p>
            <a:r>
              <a:rPr lang="en-US" sz="2200" dirty="0"/>
              <a:t>Stigma yang </a:t>
            </a:r>
            <a:r>
              <a:rPr lang="en-US" sz="2200" dirty="0" err="1"/>
              <a:t>mengendap</a:t>
            </a:r>
            <a:r>
              <a:rPr lang="en-US" sz="2200" dirty="0"/>
              <a:t> di </a:t>
            </a:r>
            <a:r>
              <a:rPr lang="en-US" sz="2200" dirty="0" err="1"/>
              <a:t>masyarakat</a:t>
            </a:r>
            <a:r>
              <a:rPr lang="en-US" sz="2200" dirty="0"/>
              <a:t> </a:t>
            </a:r>
            <a:r>
              <a:rPr lang="en-US" sz="2200" dirty="0" err="1"/>
              <a:t>mengenai</a:t>
            </a:r>
            <a:r>
              <a:rPr lang="en-US" sz="2200" dirty="0"/>
              <a:t> ODGJ </a:t>
            </a:r>
            <a:r>
              <a:rPr lang="en-US" sz="2200" dirty="0" err="1"/>
              <a:t>tak</a:t>
            </a:r>
            <a:r>
              <a:rPr lang="en-US" sz="2200" dirty="0"/>
              <a:t> </a:t>
            </a:r>
            <a:r>
              <a:rPr lang="en-US" sz="2200" dirty="0" err="1"/>
              <a:t>lepas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bagaimana</a:t>
            </a:r>
            <a:r>
              <a:rPr lang="en-US" sz="2200" dirty="0"/>
              <a:t> media </a:t>
            </a:r>
            <a:r>
              <a:rPr lang="en-US" sz="2200" dirty="0" err="1"/>
              <a:t>menggambarkan</a:t>
            </a:r>
            <a:r>
              <a:rPr lang="en-US" sz="2200" dirty="0"/>
              <a:t> ODGJ dan </a:t>
            </a:r>
            <a:r>
              <a:rPr lang="en-US" sz="2200" dirty="0" err="1"/>
              <a:t>profilnya</a:t>
            </a:r>
            <a:r>
              <a:rPr lang="en-US" sz="2200" dirty="0"/>
              <a:t> yang </a:t>
            </a:r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akura</a:t>
            </a:r>
            <a:endParaRPr lang="en-US" sz="2200" dirty="0"/>
          </a:p>
          <a:p>
            <a:pPr lvl="1"/>
            <a:r>
              <a:rPr lang="en-US" sz="1800" dirty="0"/>
              <a:t>Citra ODGJ di </a:t>
            </a:r>
            <a:r>
              <a:rPr lang="en-US" sz="1800" dirty="0" err="1"/>
              <a:t>berbagai</a:t>
            </a:r>
            <a:r>
              <a:rPr lang="en-US" sz="1800" dirty="0"/>
              <a:t> media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konsisten</a:t>
            </a:r>
            <a:r>
              <a:rPr lang="en-US" sz="1800" dirty="0"/>
              <a:t> </a:t>
            </a:r>
            <a:r>
              <a:rPr lang="en-US" sz="1800" dirty="0" err="1"/>
              <a:t>digambarkan</a:t>
            </a:r>
            <a:r>
              <a:rPr lang="en-US" sz="1800" dirty="0"/>
              <a:t> </a:t>
            </a:r>
            <a:r>
              <a:rPr lang="en-US" sz="1800" dirty="0" err="1"/>
              <a:t>negatif</a:t>
            </a:r>
            <a:r>
              <a:rPr lang="en-US" sz="1800" dirty="0"/>
              <a:t> dan </a:t>
            </a:r>
            <a:r>
              <a:rPr lang="en-US" sz="1800" dirty="0" err="1"/>
              <a:t>selalu</a:t>
            </a:r>
            <a:r>
              <a:rPr lang="en-US" sz="1800" dirty="0"/>
              <a:t> </a:t>
            </a:r>
            <a:r>
              <a:rPr lang="en-US" sz="1800" dirty="0" err="1"/>
              <a:t>dikaitkan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perilaku</a:t>
            </a:r>
            <a:r>
              <a:rPr lang="en-US" sz="1800" dirty="0"/>
              <a:t> </a:t>
            </a:r>
            <a:r>
              <a:rPr lang="en-US" sz="1800" dirty="0" err="1"/>
              <a:t>kekerasan</a:t>
            </a:r>
            <a:r>
              <a:rPr lang="en-US" sz="1800" dirty="0"/>
              <a:t> dan </a:t>
            </a:r>
            <a:r>
              <a:rPr lang="en-US" sz="1800" dirty="0" err="1"/>
              <a:t>kekejaman</a:t>
            </a:r>
            <a:r>
              <a:rPr lang="en-US" sz="1800" dirty="0"/>
              <a:t> yang </a:t>
            </a:r>
            <a:r>
              <a:rPr lang="en-US" sz="1800" dirty="0" err="1"/>
              <a:t>ekstrim</a:t>
            </a:r>
            <a:endParaRPr lang="en-US" sz="1800" dirty="0"/>
          </a:p>
          <a:p>
            <a:pPr lvl="1"/>
            <a:r>
              <a:rPr lang="en-US" sz="1800" dirty="0" err="1"/>
              <a:t>Meskipun</a:t>
            </a:r>
            <a:r>
              <a:rPr lang="en-US" sz="1800" dirty="0"/>
              <a:t> </a:t>
            </a:r>
            <a:r>
              <a:rPr lang="en-US" sz="1800" dirty="0" err="1"/>
              <a:t>ada</a:t>
            </a:r>
            <a:r>
              <a:rPr lang="en-US" sz="1800" dirty="0"/>
              <a:t> film-film </a:t>
            </a:r>
            <a:r>
              <a:rPr lang="en-US" sz="1800" dirty="0" err="1"/>
              <a:t>populer</a:t>
            </a:r>
            <a:r>
              <a:rPr lang="en-US" sz="1800" dirty="0"/>
              <a:t> yang </a:t>
            </a:r>
            <a:r>
              <a:rPr lang="en-US" sz="1800" i="1" dirty="0"/>
              <a:t>less stigmatizing </a:t>
            </a:r>
            <a:r>
              <a:rPr lang="en-US" sz="1800" dirty="0">
                <a:sym typeface="Wingdings" panose="05000000000000000000" pitchFamily="2" charset="2"/>
              </a:rPr>
              <a:t> A Beautiful Mind (2001)</a:t>
            </a:r>
            <a:endParaRPr lang="en-US" sz="1800" dirty="0"/>
          </a:p>
          <a:p>
            <a:r>
              <a:rPr lang="en-US" sz="2200" dirty="0" err="1"/>
              <a:t>Padahal</a:t>
            </a:r>
            <a:r>
              <a:rPr lang="en-US" sz="2200" dirty="0"/>
              <a:t> </a:t>
            </a:r>
            <a:r>
              <a:rPr lang="en-US" sz="2200" dirty="0" err="1"/>
              <a:t>belum</a:t>
            </a:r>
            <a:r>
              <a:rPr lang="en-US" sz="2200" dirty="0"/>
              <a:t> </a:t>
            </a:r>
            <a:r>
              <a:rPr lang="en-US" sz="2200" dirty="0" err="1"/>
              <a:t>ada</a:t>
            </a:r>
            <a:r>
              <a:rPr lang="en-US" sz="2200" dirty="0"/>
              <a:t> </a:t>
            </a:r>
            <a:r>
              <a:rPr lang="en-US" sz="2200" dirty="0" err="1"/>
              <a:t>temuan</a:t>
            </a:r>
            <a:r>
              <a:rPr lang="en-US" sz="2200" dirty="0"/>
              <a:t> yang </a:t>
            </a:r>
            <a:r>
              <a:rPr lang="en-US" sz="2200" dirty="0" err="1"/>
              <a:t>meyakinkan</a:t>
            </a:r>
            <a:r>
              <a:rPr lang="en-US" sz="2200" dirty="0"/>
              <a:t> </a:t>
            </a:r>
            <a:r>
              <a:rPr lang="en-US" sz="2200" dirty="0" err="1"/>
              <a:t>bahwa</a:t>
            </a:r>
            <a:r>
              <a:rPr lang="en-US" sz="2200" dirty="0"/>
              <a:t> </a:t>
            </a:r>
            <a:r>
              <a:rPr lang="en-US" sz="2200" dirty="0" err="1"/>
              <a:t>gangguan</a:t>
            </a:r>
            <a:r>
              <a:rPr lang="en-US" sz="2200" dirty="0"/>
              <a:t> mental </a:t>
            </a:r>
            <a:r>
              <a:rPr lang="en-US" sz="2200" dirty="0" err="1"/>
              <a:t>merupakan</a:t>
            </a:r>
            <a:r>
              <a:rPr lang="en-US" sz="2200" dirty="0"/>
              <a:t> </a:t>
            </a:r>
            <a:r>
              <a:rPr lang="en-US" sz="2200" dirty="0" err="1"/>
              <a:t>prediktor</a:t>
            </a:r>
            <a:r>
              <a:rPr lang="en-US" sz="2200" dirty="0"/>
              <a:t> yang </a:t>
            </a:r>
            <a:r>
              <a:rPr lang="en-US" sz="2200" dirty="0" err="1"/>
              <a:t>adekuat</a:t>
            </a:r>
            <a:r>
              <a:rPr lang="en-US" sz="2200" dirty="0"/>
              <a:t> </a:t>
            </a:r>
            <a:r>
              <a:rPr lang="en-US" sz="2200" dirty="0" err="1"/>
              <a:t>soal</a:t>
            </a:r>
            <a:r>
              <a:rPr lang="en-US" sz="2200" dirty="0"/>
              <a:t> </a:t>
            </a:r>
            <a:r>
              <a:rPr lang="en-US" sz="2200" i="1" dirty="0"/>
              <a:t>dangerousness </a:t>
            </a:r>
            <a:r>
              <a:rPr lang="en-US" sz="2200" dirty="0"/>
              <a:t>dan </a:t>
            </a:r>
            <a:r>
              <a:rPr lang="en-US" sz="2200" dirty="0" err="1"/>
              <a:t>perilaku</a:t>
            </a:r>
            <a:r>
              <a:rPr lang="en-US" sz="2200" dirty="0"/>
              <a:t> </a:t>
            </a:r>
            <a:r>
              <a:rPr lang="en-US" sz="2200" dirty="0" err="1"/>
              <a:t>kekerasan</a:t>
            </a:r>
            <a:endParaRPr lang="en-US" sz="2200" dirty="0"/>
          </a:p>
          <a:p>
            <a:r>
              <a:rPr lang="en-US" sz="2200" dirty="0" err="1"/>
              <a:t>Gangguan</a:t>
            </a:r>
            <a:r>
              <a:rPr lang="en-US" sz="2200" dirty="0"/>
              <a:t> mental yang </a:t>
            </a:r>
            <a:r>
              <a:rPr lang="en-US" sz="2200" dirty="0" err="1"/>
              <a:t>sering</a:t>
            </a:r>
            <a:r>
              <a:rPr lang="en-US" sz="2200" dirty="0"/>
              <a:t> </a:t>
            </a:r>
            <a:r>
              <a:rPr lang="en-US" sz="2200" dirty="0" err="1"/>
              <a:t>ditampilkan</a:t>
            </a:r>
            <a:r>
              <a:rPr lang="en-US" sz="2200" dirty="0"/>
              <a:t> media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i="1" dirty="0"/>
              <a:t>psychoticism </a:t>
            </a:r>
            <a:r>
              <a:rPr lang="en-US" sz="2200" dirty="0"/>
              <a:t>dan </a:t>
            </a:r>
            <a:r>
              <a:rPr lang="en-US" sz="2200" dirty="0" err="1"/>
              <a:t>selalu</a:t>
            </a:r>
            <a:r>
              <a:rPr lang="en-US" sz="2200" dirty="0"/>
              <a:t> </a:t>
            </a:r>
            <a:r>
              <a:rPr lang="en-US" sz="2200" dirty="0" err="1"/>
              <a:t>dikaitkan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aktivitas</a:t>
            </a:r>
            <a:r>
              <a:rPr lang="en-US" sz="2200" dirty="0"/>
              <a:t> criminal. </a:t>
            </a:r>
            <a:r>
              <a:rPr lang="en-US" sz="2200" dirty="0" err="1"/>
              <a:t>Gangguan</a:t>
            </a:r>
            <a:r>
              <a:rPr lang="en-US" sz="2200" dirty="0"/>
              <a:t> </a:t>
            </a:r>
            <a:r>
              <a:rPr lang="en-US" sz="2200" dirty="0" err="1"/>
              <a:t>lainnya</a:t>
            </a:r>
            <a:r>
              <a:rPr lang="en-US" sz="2200" dirty="0"/>
              <a:t> yang </a:t>
            </a:r>
            <a:r>
              <a:rPr lang="en-US" sz="2200" dirty="0" err="1"/>
              <a:t>lebih</a:t>
            </a:r>
            <a:r>
              <a:rPr lang="en-US" sz="2200" dirty="0"/>
              <a:t> </a:t>
            </a:r>
            <a:r>
              <a:rPr lang="en-US" sz="2200" i="1" dirty="0"/>
              <a:t>prevalent </a:t>
            </a:r>
            <a:r>
              <a:rPr lang="en-US" sz="2200" dirty="0" err="1"/>
              <a:t>seperti</a:t>
            </a:r>
            <a:r>
              <a:rPr lang="en-US" sz="2200" dirty="0"/>
              <a:t> </a:t>
            </a:r>
            <a:r>
              <a:rPr lang="en-US" sz="2200" dirty="0" err="1"/>
              <a:t>Depresi</a:t>
            </a:r>
            <a:r>
              <a:rPr lang="en-US" sz="2200" dirty="0"/>
              <a:t>, </a:t>
            </a:r>
            <a:r>
              <a:rPr lang="en-US" sz="2200" dirty="0" err="1"/>
              <a:t>jarang</a:t>
            </a:r>
            <a:r>
              <a:rPr lang="en-US" sz="2200" dirty="0"/>
              <a:t> </a:t>
            </a:r>
            <a:r>
              <a:rPr lang="en-US" sz="2200" dirty="0" err="1"/>
              <a:t>sekali</a:t>
            </a:r>
            <a:r>
              <a:rPr lang="en-US" sz="2200" dirty="0"/>
              <a:t> </a:t>
            </a:r>
            <a:r>
              <a:rPr lang="en-US" sz="2200" dirty="0" err="1"/>
              <a:t>ditampilkan</a:t>
            </a:r>
            <a:endParaRPr lang="en-US" sz="2200" dirty="0"/>
          </a:p>
        </p:txBody>
      </p:sp>
      <p:pic>
        <p:nvPicPr>
          <p:cNvPr id="2050" name="Picture 2" descr="https://pbs.twimg.com/media/C3NOhc2WIAEp_LW.jpg">
            <a:extLst>
              <a:ext uri="{FF2B5EF4-FFF2-40B4-BE49-F238E27FC236}">
                <a16:creationId xmlns:a16="http://schemas.microsoft.com/office/drawing/2014/main" id="{F452B933-3B99-48E2-BCA6-8EE0A6E27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912" y="998145"/>
            <a:ext cx="3382946" cy="5011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625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4396"/>
            <a:ext cx="10972800" cy="960438"/>
          </a:xfrm>
        </p:spPr>
        <p:txBody>
          <a:bodyPr/>
          <a:lstStyle/>
          <a:p>
            <a:pPr algn="l"/>
            <a:r>
              <a:rPr lang="en-GB" b="1" i="1" dirty="0"/>
              <a:t>Recovery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81968"/>
            <a:ext cx="6790441" cy="4525963"/>
          </a:xfrm>
        </p:spPr>
        <p:txBody>
          <a:bodyPr/>
          <a:lstStyle/>
          <a:p>
            <a:r>
              <a:rPr lang="en-US" sz="2200" dirty="0"/>
              <a:t>Ada </a:t>
            </a:r>
            <a:r>
              <a:rPr lang="en-US" sz="2200" dirty="0" err="1"/>
              <a:t>banyak</a:t>
            </a:r>
            <a:r>
              <a:rPr lang="en-US" sz="2200" dirty="0"/>
              <a:t> </a:t>
            </a:r>
            <a:r>
              <a:rPr lang="en-US" sz="2200" dirty="0" err="1"/>
              <a:t>ketidaksepakatan</a:t>
            </a:r>
            <a:r>
              <a:rPr lang="en-US" sz="2200" dirty="0"/>
              <a:t> </a:t>
            </a:r>
            <a:r>
              <a:rPr lang="en-US" sz="2200" dirty="0" err="1"/>
              <a:t>soal</a:t>
            </a:r>
            <a:r>
              <a:rPr lang="en-US" sz="2200" dirty="0"/>
              <a:t> </a:t>
            </a:r>
            <a:r>
              <a:rPr lang="en-US" sz="2200" i="1" dirty="0"/>
              <a:t>recovery </a:t>
            </a:r>
            <a:r>
              <a:rPr lang="en-US" sz="2200" dirty="0" err="1"/>
              <a:t>diantara</a:t>
            </a:r>
            <a:r>
              <a:rPr lang="en-US" sz="2200" dirty="0"/>
              <a:t> </a:t>
            </a:r>
            <a:r>
              <a:rPr lang="en-US" sz="2200" dirty="0" err="1"/>
              <a:t>tenaga</a:t>
            </a:r>
            <a:r>
              <a:rPr lang="en-US" sz="2200" dirty="0"/>
              <a:t> </a:t>
            </a:r>
            <a:r>
              <a:rPr lang="en-US" sz="2200" dirty="0" err="1"/>
              <a:t>kesehatan</a:t>
            </a:r>
            <a:r>
              <a:rPr lang="en-US" sz="2200" dirty="0"/>
              <a:t> mental	</a:t>
            </a:r>
          </a:p>
          <a:p>
            <a:pPr lvl="1"/>
            <a:r>
              <a:rPr lang="en-US" sz="1800" dirty="0" err="1"/>
              <a:t>Pemahaman</a:t>
            </a:r>
            <a:r>
              <a:rPr lang="en-US" sz="1800" dirty="0"/>
              <a:t> </a:t>
            </a:r>
            <a:r>
              <a:rPr lang="en-US" sz="1800" dirty="0" err="1"/>
              <a:t>mengenai</a:t>
            </a:r>
            <a:r>
              <a:rPr lang="en-US" sz="1800" dirty="0"/>
              <a:t> </a:t>
            </a:r>
            <a:r>
              <a:rPr lang="en-US" sz="1800" dirty="0" err="1"/>
              <a:t>konsep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berdampak</a:t>
            </a:r>
            <a:r>
              <a:rPr lang="en-US" sz="1800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politis</a:t>
            </a:r>
            <a:endParaRPr lang="en-US" sz="1800" dirty="0"/>
          </a:p>
          <a:p>
            <a:r>
              <a:rPr lang="en-US" sz="2200" dirty="0"/>
              <a:t>Ada </a:t>
            </a:r>
            <a:r>
              <a:rPr lang="en-US" sz="2200" dirty="0" err="1"/>
              <a:t>empat</a:t>
            </a:r>
            <a:r>
              <a:rPr lang="en-US" sz="2200" dirty="0"/>
              <a:t> </a:t>
            </a:r>
            <a:r>
              <a:rPr lang="en-US" sz="2200" dirty="0" err="1"/>
              <a:t>tren</a:t>
            </a:r>
            <a:r>
              <a:rPr lang="en-US" sz="2200" dirty="0"/>
              <a:t> </a:t>
            </a:r>
            <a:r>
              <a:rPr lang="en-US" sz="2200" dirty="0" err="1"/>
              <a:t>diskursus</a:t>
            </a:r>
            <a:r>
              <a:rPr lang="en-US" sz="2200" dirty="0"/>
              <a:t> </a:t>
            </a:r>
            <a:r>
              <a:rPr lang="en-US" sz="2200" dirty="0" err="1"/>
              <a:t>mengenai</a:t>
            </a:r>
            <a:r>
              <a:rPr lang="en-US" sz="2200" dirty="0"/>
              <a:t> </a:t>
            </a:r>
            <a:r>
              <a:rPr lang="en-US" sz="2200" i="1" dirty="0"/>
              <a:t>recovery</a:t>
            </a:r>
            <a:r>
              <a:rPr lang="en-US" sz="2200" dirty="0"/>
              <a:t> (Pilgrim &amp; McCranie 2013);</a:t>
            </a:r>
            <a:r>
              <a:rPr lang="en-US" sz="2200" i="1" dirty="0"/>
              <a:t> a</a:t>
            </a:r>
            <a:r>
              <a:rPr lang="en-US" sz="2200" dirty="0"/>
              <a:t> </a:t>
            </a:r>
            <a:r>
              <a:rPr lang="en-US" sz="2200" i="1" dirty="0"/>
              <a:t>personal journey, </a:t>
            </a:r>
            <a:r>
              <a:rPr lang="en-US" sz="2200" dirty="0" err="1"/>
              <a:t>kritik</a:t>
            </a:r>
            <a:r>
              <a:rPr lang="en-US" sz="2200" dirty="0"/>
              <a:t> </a:t>
            </a:r>
            <a:r>
              <a:rPr lang="en-US" sz="2200" dirty="0" err="1"/>
              <a:t>terhadap</a:t>
            </a:r>
            <a:r>
              <a:rPr lang="en-US" sz="2200" dirty="0"/>
              <a:t> </a:t>
            </a:r>
            <a:r>
              <a:rPr lang="en-US" sz="2200" dirty="0" err="1"/>
              <a:t>pelayanan</a:t>
            </a:r>
            <a:r>
              <a:rPr lang="en-US" sz="2200" dirty="0"/>
              <a:t> </a:t>
            </a:r>
            <a:r>
              <a:rPr lang="en-US" sz="2200" dirty="0" err="1"/>
              <a:t>kesehatan</a:t>
            </a:r>
            <a:r>
              <a:rPr lang="en-US" sz="2200" dirty="0"/>
              <a:t>, </a:t>
            </a:r>
            <a:r>
              <a:rPr lang="en-US" sz="2200" i="1" dirty="0"/>
              <a:t>therapeutic optimism</a:t>
            </a:r>
            <a:r>
              <a:rPr lang="en-US" sz="2200" dirty="0"/>
              <a:t>, dan </a:t>
            </a:r>
            <a:r>
              <a:rPr lang="en-US" sz="2200" i="1" dirty="0"/>
              <a:t>a social model of disability.</a:t>
            </a:r>
            <a:endParaRPr lang="en-US" sz="2200" dirty="0"/>
          </a:p>
          <a:p>
            <a:r>
              <a:rPr lang="en-US" sz="2200" i="1" dirty="0"/>
              <a:t>Recovery </a:t>
            </a:r>
            <a:r>
              <a:rPr lang="en-US" sz="2200" dirty="0" err="1"/>
              <a:t>sebagai</a:t>
            </a:r>
            <a:r>
              <a:rPr lang="en-US" sz="2200" dirty="0"/>
              <a:t> </a:t>
            </a:r>
            <a:r>
              <a:rPr lang="en-US" sz="2200" i="1" dirty="0"/>
              <a:t>a personal journey</a:t>
            </a:r>
            <a:endParaRPr lang="en-US" sz="2200" dirty="0"/>
          </a:p>
          <a:p>
            <a:pPr lvl="1"/>
            <a:r>
              <a:rPr lang="en-US" sz="1800" dirty="0"/>
              <a:t>“Recovery is a </a:t>
            </a:r>
            <a:r>
              <a:rPr lang="en-US" sz="1800" b="1" dirty="0"/>
              <a:t>deeply personal</a:t>
            </a:r>
            <a:r>
              <a:rPr lang="en-US" sz="1800" dirty="0"/>
              <a:t>, unique process of changing one’s attitudes, values, feelings, goals, skills, and/or roles. It is </a:t>
            </a:r>
            <a:r>
              <a:rPr lang="en-US" sz="1800" b="1" dirty="0"/>
              <a:t>a way of living a satisfying, hopeful, and contributing life </a:t>
            </a:r>
            <a:r>
              <a:rPr lang="en-US" sz="1800" dirty="0"/>
              <a:t>even with limitations caused by illness. Recovery involves the </a:t>
            </a:r>
            <a:r>
              <a:rPr lang="en-US" sz="1800" b="1" dirty="0"/>
              <a:t>development of new meaning</a:t>
            </a:r>
            <a:r>
              <a:rPr lang="en-US" sz="1800" dirty="0"/>
              <a:t> and </a:t>
            </a:r>
            <a:r>
              <a:rPr lang="en-US" sz="1800" b="1" dirty="0"/>
              <a:t>purpose in one’s life </a:t>
            </a:r>
            <a:r>
              <a:rPr lang="en-US" sz="1800" dirty="0"/>
              <a:t>as one grows beyond the catastrophic effects of mental illness.” (Anthony 1993:527)</a:t>
            </a:r>
            <a:endParaRPr lang="en-US" sz="1800" i="1" dirty="0"/>
          </a:p>
          <a:p>
            <a:endParaRPr lang="en-US" sz="2200" dirty="0"/>
          </a:p>
          <a:p>
            <a:pPr lvl="1"/>
            <a:endParaRPr lang="en-US" sz="1800" dirty="0"/>
          </a:p>
        </p:txBody>
      </p:sp>
      <p:pic>
        <p:nvPicPr>
          <p:cNvPr id="3074" name="Picture 2" descr="Image result for mental illness recovery cartoon">
            <a:extLst>
              <a:ext uri="{FF2B5EF4-FFF2-40B4-BE49-F238E27FC236}">
                <a16:creationId xmlns:a16="http://schemas.microsoft.com/office/drawing/2014/main" id="{A25F2123-EBFB-4C24-A657-9A1217A8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362" y="1402140"/>
            <a:ext cx="4762500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760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7262"/>
            <a:ext cx="10972800" cy="960438"/>
          </a:xfrm>
        </p:spPr>
        <p:txBody>
          <a:bodyPr/>
          <a:lstStyle/>
          <a:p>
            <a:pPr algn="l"/>
            <a:r>
              <a:rPr lang="en-GB" b="1" dirty="0"/>
              <a:t>…cont’d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81968"/>
            <a:ext cx="6978977" cy="4525963"/>
          </a:xfrm>
        </p:spPr>
        <p:txBody>
          <a:bodyPr/>
          <a:lstStyle/>
          <a:p>
            <a:r>
              <a:rPr lang="en-US" sz="2200" i="1" dirty="0"/>
              <a:t>Recovery </a:t>
            </a:r>
            <a:r>
              <a:rPr lang="en-US" sz="2200" dirty="0"/>
              <a:t>dan </a:t>
            </a:r>
            <a:r>
              <a:rPr lang="en-US" sz="2200" dirty="0" err="1"/>
              <a:t>kritik</a:t>
            </a:r>
            <a:r>
              <a:rPr lang="en-US" sz="2200" dirty="0"/>
              <a:t> </a:t>
            </a:r>
            <a:r>
              <a:rPr lang="en-US" sz="2200" dirty="0" err="1"/>
              <a:t>terhadap</a:t>
            </a:r>
            <a:r>
              <a:rPr lang="en-US" sz="2200" dirty="0"/>
              <a:t> </a:t>
            </a:r>
            <a:r>
              <a:rPr lang="en-US" sz="2200" dirty="0" err="1"/>
              <a:t>pelayanan</a:t>
            </a:r>
            <a:r>
              <a:rPr lang="en-US" sz="2200" dirty="0"/>
              <a:t> </a:t>
            </a:r>
            <a:r>
              <a:rPr lang="en-US" sz="2200" dirty="0" err="1"/>
              <a:t>kesehatan</a:t>
            </a:r>
            <a:r>
              <a:rPr lang="en-US" sz="2200" dirty="0"/>
              <a:t> mental</a:t>
            </a:r>
          </a:p>
          <a:p>
            <a:pPr lvl="1"/>
            <a:r>
              <a:rPr lang="en-US" sz="1800" i="1" dirty="0"/>
              <a:t>Recovery movement </a:t>
            </a:r>
            <a:r>
              <a:rPr lang="en-US" sz="1800" dirty="0"/>
              <a:t>pada </a:t>
            </a:r>
            <a:r>
              <a:rPr lang="en-US" sz="1800" dirty="0" err="1"/>
              <a:t>dasarnya</a:t>
            </a:r>
            <a:r>
              <a:rPr lang="en-US" sz="1800" dirty="0"/>
              <a:t> </a:t>
            </a:r>
            <a:r>
              <a:rPr lang="en-US" sz="1800" dirty="0" err="1"/>
              <a:t>menginginkan</a:t>
            </a:r>
            <a:r>
              <a:rPr lang="en-US" sz="1800" dirty="0"/>
              <a:t> </a:t>
            </a:r>
            <a:r>
              <a:rPr lang="en-US" sz="1800" dirty="0" err="1"/>
              <a:t>adanya</a:t>
            </a:r>
            <a:r>
              <a:rPr lang="en-US" sz="1800" dirty="0"/>
              <a:t> </a:t>
            </a:r>
            <a:r>
              <a:rPr lang="en-US" sz="1800" dirty="0" err="1"/>
              <a:t>revolusi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perawatan</a:t>
            </a:r>
            <a:r>
              <a:rPr lang="en-US" sz="1800" dirty="0"/>
              <a:t> ODGJ, </a:t>
            </a:r>
            <a:r>
              <a:rPr lang="en-US" sz="1800" dirty="0" err="1"/>
              <a:t>karena</a:t>
            </a:r>
            <a:r>
              <a:rPr lang="en-US" sz="1800" dirty="0"/>
              <a:t> </a:t>
            </a:r>
            <a:r>
              <a:rPr lang="en-US" sz="1800" dirty="0" err="1"/>
              <a:t>saat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perawatan</a:t>
            </a:r>
            <a:r>
              <a:rPr lang="en-US" sz="1800" dirty="0"/>
              <a:t> ODGJ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ditekankan</a:t>
            </a:r>
            <a:r>
              <a:rPr lang="en-US" sz="1800" dirty="0"/>
              <a:t> pada </a:t>
            </a:r>
            <a:r>
              <a:rPr lang="en-US" sz="1800" dirty="0" err="1"/>
              <a:t>teknik</a:t>
            </a:r>
            <a:r>
              <a:rPr lang="en-US" sz="1800" dirty="0"/>
              <a:t> yang </a:t>
            </a:r>
            <a:r>
              <a:rPr lang="en-US" sz="1800" dirty="0" err="1"/>
              <a:t>invasif</a:t>
            </a:r>
            <a:r>
              <a:rPr lang="en-US" sz="1800" dirty="0"/>
              <a:t> dan </a:t>
            </a:r>
            <a:r>
              <a:rPr lang="en-US" sz="1800" dirty="0" err="1"/>
              <a:t>penderita</a:t>
            </a:r>
            <a:r>
              <a:rPr lang="en-US" sz="1800" dirty="0"/>
              <a:t> ODGJ </a:t>
            </a:r>
            <a:r>
              <a:rPr lang="en-US" sz="1800" dirty="0" err="1"/>
              <a:t>dipaksa</a:t>
            </a:r>
            <a:r>
              <a:rPr lang="en-US" sz="1800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koersif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berobat</a:t>
            </a:r>
            <a:endParaRPr lang="en-US" sz="1800" dirty="0"/>
          </a:p>
          <a:p>
            <a:pPr lvl="1"/>
            <a:r>
              <a:rPr lang="en-US" sz="1800" dirty="0"/>
              <a:t>Teknik </a:t>
            </a:r>
            <a:r>
              <a:rPr lang="en-US" sz="1800" dirty="0" err="1"/>
              <a:t>pengobatan</a:t>
            </a:r>
            <a:r>
              <a:rPr lang="en-US" sz="1800" dirty="0"/>
              <a:t> yang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manusiawi</a:t>
            </a:r>
            <a:r>
              <a:rPr lang="en-US" sz="1800" dirty="0"/>
              <a:t> dan </a:t>
            </a:r>
            <a:r>
              <a:rPr lang="en-US" sz="1800" dirty="0" err="1"/>
              <a:t>tetap</a:t>
            </a:r>
            <a:r>
              <a:rPr lang="en-US" sz="1800" dirty="0"/>
              <a:t> </a:t>
            </a:r>
            <a:r>
              <a:rPr lang="en-US" sz="1800" dirty="0" err="1"/>
              <a:t>menjaga</a:t>
            </a:r>
            <a:r>
              <a:rPr lang="en-US" sz="1800" dirty="0"/>
              <a:t> </a:t>
            </a:r>
            <a:r>
              <a:rPr lang="en-US" sz="1800" dirty="0" err="1"/>
              <a:t>keberfungsian</a:t>
            </a:r>
            <a:r>
              <a:rPr lang="en-US" sz="1800" dirty="0"/>
              <a:t> ODGJ </a:t>
            </a:r>
            <a:r>
              <a:rPr lang="en-US" sz="1800" dirty="0" err="1"/>
              <a:t>sangat</a:t>
            </a:r>
            <a:r>
              <a:rPr lang="en-US" sz="1800" dirty="0"/>
              <a:t> </a:t>
            </a:r>
            <a:r>
              <a:rPr lang="en-US" sz="1800" dirty="0" err="1"/>
              <a:t>diharapkan</a:t>
            </a:r>
            <a:endParaRPr lang="en-US" sz="1800" dirty="0"/>
          </a:p>
          <a:p>
            <a:r>
              <a:rPr lang="en-US" sz="2200" i="1" dirty="0"/>
              <a:t>A social model of disability</a:t>
            </a:r>
          </a:p>
          <a:p>
            <a:pPr lvl="1"/>
            <a:r>
              <a:rPr lang="en-US" sz="1800" dirty="0"/>
              <a:t>Para </a:t>
            </a:r>
            <a:r>
              <a:rPr lang="en-US" sz="1800" dirty="0" err="1"/>
              <a:t>ahli</a:t>
            </a:r>
            <a:r>
              <a:rPr lang="en-US" sz="1800" dirty="0"/>
              <a:t> </a:t>
            </a:r>
            <a:r>
              <a:rPr lang="en-US" sz="1800" dirty="0" err="1"/>
              <a:t>mencoba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mengadopsi</a:t>
            </a:r>
            <a:r>
              <a:rPr lang="en-US" sz="1800" dirty="0"/>
              <a:t> </a:t>
            </a:r>
            <a:r>
              <a:rPr lang="en-US" sz="1800" dirty="0" err="1"/>
              <a:t>pola</a:t>
            </a:r>
            <a:r>
              <a:rPr lang="en-US" sz="1800" dirty="0"/>
              <a:t> </a:t>
            </a:r>
            <a:r>
              <a:rPr lang="en-US" sz="1800" i="1" dirty="0"/>
              <a:t>recovery </a:t>
            </a:r>
            <a:r>
              <a:rPr lang="en-US" sz="1800" dirty="0"/>
              <a:t>pada </a:t>
            </a:r>
            <a:r>
              <a:rPr lang="en-US" sz="1800" dirty="0" err="1"/>
              <a:t>pasien</a:t>
            </a:r>
            <a:r>
              <a:rPr lang="en-US" sz="1800" dirty="0"/>
              <a:t> yang </a:t>
            </a:r>
            <a:r>
              <a:rPr lang="en-US" sz="1800" dirty="0" err="1"/>
              <a:t>menderita</a:t>
            </a:r>
            <a:r>
              <a:rPr lang="en-US" sz="1800" dirty="0"/>
              <a:t> </a:t>
            </a:r>
            <a:r>
              <a:rPr lang="en-US" sz="1800" dirty="0" err="1"/>
              <a:t>disabilitas</a:t>
            </a:r>
            <a:r>
              <a:rPr lang="en-US" sz="1800" dirty="0"/>
              <a:t> </a:t>
            </a:r>
            <a:r>
              <a:rPr lang="en-US" sz="1800" dirty="0" err="1"/>
              <a:t>fisik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membangun</a:t>
            </a:r>
            <a:r>
              <a:rPr lang="en-US" sz="1800" dirty="0"/>
              <a:t> model </a:t>
            </a:r>
            <a:r>
              <a:rPr lang="en-US" sz="1800" i="1" dirty="0"/>
              <a:t>recovery </a:t>
            </a:r>
            <a:r>
              <a:rPr lang="en-US" sz="1800" dirty="0"/>
              <a:t>ODGJ</a:t>
            </a:r>
          </a:p>
          <a:p>
            <a:pPr lvl="1"/>
            <a:r>
              <a:rPr lang="en-US" sz="1800" dirty="0" err="1"/>
              <a:t>Resistensi</a:t>
            </a:r>
            <a:r>
              <a:rPr lang="en-US" sz="1800" dirty="0"/>
              <a:t> yang </a:t>
            </a:r>
            <a:r>
              <a:rPr lang="en-US" sz="1800" dirty="0" err="1"/>
              <a:t>terbangun</a:t>
            </a:r>
            <a:r>
              <a:rPr lang="en-US" sz="1800" dirty="0"/>
              <a:t> </a:t>
            </a:r>
            <a:r>
              <a:rPr lang="en-US" sz="1800" dirty="0" err="1"/>
              <a:t>antara</a:t>
            </a:r>
            <a:r>
              <a:rPr lang="en-US" sz="1800" dirty="0"/>
              <a:t> lain </a:t>
            </a:r>
            <a:r>
              <a:rPr lang="en-US" sz="1800" dirty="0" err="1"/>
              <a:t>karena</a:t>
            </a:r>
            <a:r>
              <a:rPr lang="en-US" sz="1800" dirty="0"/>
              <a:t> ODGJ </a:t>
            </a:r>
            <a:r>
              <a:rPr lang="en-US" sz="1800" dirty="0" err="1"/>
              <a:t>menolak</a:t>
            </a:r>
            <a:r>
              <a:rPr lang="en-US" sz="1800" dirty="0"/>
              <a:t> </a:t>
            </a:r>
            <a:r>
              <a:rPr lang="en-US" sz="1800" dirty="0" err="1"/>
              <a:t>diasosiasikan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bagian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penyandang</a:t>
            </a:r>
            <a:r>
              <a:rPr lang="en-US" sz="1800" dirty="0"/>
              <a:t> </a:t>
            </a:r>
            <a:r>
              <a:rPr lang="en-US" sz="1800" dirty="0" err="1"/>
              <a:t>disabilitas</a:t>
            </a:r>
            <a:r>
              <a:rPr lang="en-US" sz="1800" dirty="0"/>
              <a:t> </a:t>
            </a:r>
            <a:r>
              <a:rPr lang="en-US" sz="1800" dirty="0" err="1"/>
              <a:t>fisik</a:t>
            </a:r>
            <a:r>
              <a:rPr lang="en-US" sz="1800" dirty="0"/>
              <a:t>, dan </a:t>
            </a:r>
            <a:r>
              <a:rPr lang="en-US" sz="1800" dirty="0" err="1"/>
              <a:t>begitu</a:t>
            </a:r>
            <a:r>
              <a:rPr lang="en-US" sz="1800" dirty="0"/>
              <a:t> pula </a:t>
            </a:r>
            <a:r>
              <a:rPr lang="en-US" sz="1800" dirty="0" err="1"/>
              <a:t>sebaliknya</a:t>
            </a:r>
            <a:endParaRPr lang="en-US" sz="1800" dirty="0"/>
          </a:p>
          <a:p>
            <a:endParaRPr lang="en-US" sz="2200" i="1" dirty="0"/>
          </a:p>
          <a:p>
            <a:pPr lvl="1"/>
            <a:endParaRPr lang="en-US" sz="1800" dirty="0"/>
          </a:p>
        </p:txBody>
      </p:sp>
      <p:pic>
        <p:nvPicPr>
          <p:cNvPr id="4098" name="Picture 2" descr="Related image">
            <a:extLst>
              <a:ext uri="{FF2B5EF4-FFF2-40B4-BE49-F238E27FC236}">
                <a16:creationId xmlns:a16="http://schemas.microsoft.com/office/drawing/2014/main" id="{B23791FC-BF30-4A91-879B-DF5CD7336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50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dirty="0" err="1"/>
              <a:t>Persepsi</a:t>
            </a:r>
            <a:r>
              <a:rPr lang="en-GB" b="1" dirty="0"/>
              <a:t> </a:t>
            </a:r>
            <a:r>
              <a:rPr lang="en-GB" b="1" dirty="0" err="1"/>
              <a:t>awam</a:t>
            </a:r>
            <a:r>
              <a:rPr lang="en-GB" b="1" dirty="0"/>
              <a:t> </a:t>
            </a:r>
            <a:r>
              <a:rPr lang="en-GB" b="1" dirty="0" err="1"/>
              <a:t>tentang</a:t>
            </a:r>
            <a:r>
              <a:rPr lang="en-GB" b="1" dirty="0"/>
              <a:t> </a:t>
            </a:r>
            <a:r>
              <a:rPr lang="en-GB" b="1" dirty="0" err="1"/>
              <a:t>gangguan</a:t>
            </a:r>
            <a:r>
              <a:rPr lang="en-GB" b="1" dirty="0"/>
              <a:t> mental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US" sz="2400" dirty="0"/>
              <a:t>Ada </a:t>
            </a:r>
            <a:r>
              <a:rPr lang="en-US" sz="2400" dirty="0" err="1"/>
              <a:t>kesenjangan</a:t>
            </a:r>
            <a:r>
              <a:rPr lang="en-US" sz="2400" dirty="0"/>
              <a:t> </a:t>
            </a:r>
            <a:r>
              <a:rPr lang="en-US" sz="2400" dirty="0" err="1"/>
              <a:t>pengetahuan</a:t>
            </a:r>
            <a:r>
              <a:rPr lang="en-US" sz="2400" dirty="0"/>
              <a:t> yang </a:t>
            </a:r>
            <a:r>
              <a:rPr lang="en-US" sz="2400" dirty="0" err="1"/>
              <a:t>serius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orang </a:t>
            </a:r>
            <a:r>
              <a:rPr lang="en-US" sz="2400" dirty="0" err="1"/>
              <a:t>awam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nakes</a:t>
            </a:r>
            <a:r>
              <a:rPr lang="en-US" sz="2400" dirty="0"/>
              <a:t> </a:t>
            </a:r>
            <a:r>
              <a:rPr lang="en-US" sz="2400" dirty="0" err="1"/>
              <a:t>tentang</a:t>
            </a:r>
            <a:r>
              <a:rPr lang="en-US" sz="2400" dirty="0"/>
              <a:t> </a:t>
            </a:r>
            <a:r>
              <a:rPr lang="en-US" sz="2400" dirty="0" err="1"/>
              <a:t>gangguan</a:t>
            </a:r>
            <a:r>
              <a:rPr lang="en-US" sz="2400" dirty="0"/>
              <a:t> mental</a:t>
            </a:r>
          </a:p>
          <a:p>
            <a:pPr lvl="1"/>
            <a:r>
              <a:rPr lang="en-US" sz="2000" dirty="0"/>
              <a:t>Hal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disebabkan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kecenderungan</a:t>
            </a:r>
            <a:r>
              <a:rPr lang="en-US" sz="2000" dirty="0"/>
              <a:t> </a:t>
            </a:r>
            <a:r>
              <a:rPr lang="en-US" sz="2000" dirty="0" err="1"/>
              <a:t>nakes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i="1" dirty="0"/>
              <a:t>simplified rubber stamp judgement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menjelaskan</a:t>
            </a:r>
            <a:r>
              <a:rPr lang="en-US" sz="2000" dirty="0"/>
              <a:t> </a:t>
            </a:r>
            <a:r>
              <a:rPr lang="en-US" sz="2000" dirty="0" err="1"/>
              <a:t>gangguan</a:t>
            </a:r>
            <a:r>
              <a:rPr lang="en-US" sz="2000" dirty="0"/>
              <a:t> mental </a:t>
            </a:r>
            <a:r>
              <a:rPr lang="en-US" sz="2000" dirty="0" err="1"/>
              <a:t>kepada</a:t>
            </a:r>
            <a:r>
              <a:rPr lang="en-US" sz="2000" dirty="0"/>
              <a:t> orang </a:t>
            </a:r>
            <a:r>
              <a:rPr lang="en-US" sz="2000" dirty="0" err="1"/>
              <a:t>awam</a:t>
            </a:r>
            <a:r>
              <a:rPr lang="en-US" sz="2000" dirty="0"/>
              <a:t> (</a:t>
            </a:r>
            <a:r>
              <a:rPr lang="en-US" sz="2000" dirty="0" err="1"/>
              <a:t>contoh</a:t>
            </a:r>
            <a:r>
              <a:rPr lang="en-US" sz="2000" dirty="0"/>
              <a:t>: </a:t>
            </a:r>
            <a:r>
              <a:rPr lang="en-US" sz="2000" dirty="0" err="1"/>
              <a:t>gila</a:t>
            </a:r>
            <a:r>
              <a:rPr lang="en-US" sz="2000" dirty="0"/>
              <a:t>, </a:t>
            </a:r>
            <a:r>
              <a:rPr lang="en-US" sz="2000" dirty="0" err="1"/>
              <a:t>setres</a:t>
            </a:r>
            <a:r>
              <a:rPr lang="en-US" sz="2000" dirty="0"/>
              <a:t>, </a:t>
            </a:r>
            <a:r>
              <a:rPr lang="en-US" sz="2000" dirty="0" err="1"/>
              <a:t>autis</a:t>
            </a:r>
            <a:r>
              <a:rPr lang="en-US" sz="2000" dirty="0"/>
              <a:t>, </a:t>
            </a:r>
            <a:r>
              <a:rPr lang="en-US" sz="2000" dirty="0" err="1"/>
              <a:t>dll</a:t>
            </a:r>
            <a:r>
              <a:rPr lang="en-US" sz="2000" dirty="0"/>
              <a:t>).</a:t>
            </a:r>
          </a:p>
          <a:p>
            <a:r>
              <a:rPr lang="en-US" sz="2400" dirty="0"/>
              <a:t>Stigma yang </a:t>
            </a:r>
            <a:r>
              <a:rPr lang="en-US" sz="2400" dirty="0" err="1"/>
              <a:t>dialami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ODGJ </a:t>
            </a:r>
            <a:r>
              <a:rPr lang="en-US" sz="2400" dirty="0" err="1"/>
              <a:t>berbeda</a:t>
            </a:r>
            <a:r>
              <a:rPr lang="en-US" sz="2400" dirty="0"/>
              <a:t> </a:t>
            </a:r>
            <a:r>
              <a:rPr lang="en-US" sz="2400" dirty="0" err="1"/>
              <a:t>manifestasinya</a:t>
            </a:r>
            <a:r>
              <a:rPr lang="en-US" sz="2400" dirty="0"/>
              <a:t> di </a:t>
            </a:r>
            <a:r>
              <a:rPr lang="en-US" sz="2400" dirty="0" err="1"/>
              <a:t>berbagai</a:t>
            </a:r>
            <a:r>
              <a:rPr lang="en-US" sz="2400" dirty="0"/>
              <a:t> </a:t>
            </a:r>
            <a:r>
              <a:rPr lang="en-US" sz="2400" dirty="0" err="1"/>
              <a:t>budaya</a:t>
            </a:r>
            <a:endParaRPr lang="en-US" sz="2400" dirty="0"/>
          </a:p>
          <a:p>
            <a:pPr lvl="1"/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studi</a:t>
            </a:r>
            <a:r>
              <a:rPr lang="en-US" sz="2000" dirty="0"/>
              <a:t> (Stone &amp; Finlay 2008) </a:t>
            </a:r>
            <a:r>
              <a:rPr lang="en-US" sz="2000" dirty="0" err="1"/>
              <a:t>menyatakan</a:t>
            </a:r>
            <a:r>
              <a:rPr lang="en-US" sz="2000" dirty="0"/>
              <a:t> </a:t>
            </a:r>
            <a:r>
              <a:rPr lang="en-US" sz="2000" dirty="0" err="1"/>
              <a:t>bahwa</a:t>
            </a:r>
            <a:r>
              <a:rPr lang="en-US" sz="2000" dirty="0"/>
              <a:t> orang Afro-</a:t>
            </a:r>
            <a:r>
              <a:rPr lang="en-US" sz="2000" dirty="0" err="1"/>
              <a:t>Karibean</a:t>
            </a:r>
            <a:r>
              <a:rPr lang="en-US" sz="2000" dirty="0"/>
              <a:t> </a:t>
            </a:r>
            <a:r>
              <a:rPr lang="en-US" sz="2000" dirty="0" err="1"/>
              <a:t>cenderung</a:t>
            </a:r>
            <a:r>
              <a:rPr lang="en-US" sz="2000" dirty="0"/>
              <a:t> </a:t>
            </a:r>
            <a:r>
              <a:rPr lang="en-US" sz="2000" dirty="0" err="1"/>
              <a:t>memandang</a:t>
            </a:r>
            <a:r>
              <a:rPr lang="en-US" sz="2000" dirty="0"/>
              <a:t> </a:t>
            </a:r>
            <a:r>
              <a:rPr lang="en-US" sz="2000" dirty="0" err="1"/>
              <a:t>gangguan</a:t>
            </a:r>
            <a:r>
              <a:rPr lang="en-US" sz="2000" dirty="0"/>
              <a:t> mental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i="1" dirty="0"/>
              <a:t>less-stigmatizing</a:t>
            </a:r>
            <a:r>
              <a:rPr lang="en-US" sz="2000" dirty="0"/>
              <a:t> </a:t>
            </a:r>
            <a:r>
              <a:rPr lang="en-US" sz="2000" dirty="0" err="1"/>
              <a:t>dibandingkan</a:t>
            </a:r>
            <a:r>
              <a:rPr lang="en-US" sz="2000" dirty="0"/>
              <a:t> </a:t>
            </a:r>
            <a:r>
              <a:rPr lang="en-US" sz="2000" i="1" dirty="0"/>
              <a:t>white Europeans</a:t>
            </a:r>
            <a:r>
              <a:rPr lang="en-US" sz="2000" dirty="0"/>
              <a:t>, </a:t>
            </a:r>
            <a:r>
              <a:rPr lang="en-US" sz="2000" dirty="0" err="1"/>
              <a:t>hal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disebabkan</a:t>
            </a:r>
            <a:r>
              <a:rPr lang="en-US" sz="2000" dirty="0"/>
              <a:t> orang-orang </a:t>
            </a:r>
            <a:r>
              <a:rPr lang="en-US" sz="2000" dirty="0" err="1"/>
              <a:t>Eropa</a:t>
            </a:r>
            <a:r>
              <a:rPr lang="en-US" sz="2000" dirty="0"/>
              <a:t> </a:t>
            </a:r>
            <a:r>
              <a:rPr lang="en-US" sz="2000" dirty="0" err="1"/>
              <a:t>cenderung</a:t>
            </a:r>
            <a:r>
              <a:rPr lang="en-US" sz="2000" dirty="0"/>
              <a:t> </a:t>
            </a:r>
            <a:r>
              <a:rPr lang="en-US" sz="2000" dirty="0" err="1"/>
              <a:t>mengadopsi</a:t>
            </a:r>
            <a:r>
              <a:rPr lang="en-US" sz="2000" dirty="0"/>
              <a:t> </a:t>
            </a:r>
            <a:r>
              <a:rPr lang="en-US" sz="2000" dirty="0" err="1"/>
              <a:t>pandangan</a:t>
            </a:r>
            <a:r>
              <a:rPr lang="en-US" sz="2000" dirty="0"/>
              <a:t> </a:t>
            </a:r>
            <a:r>
              <a:rPr lang="en-US" sz="2000" i="1" dirty="0"/>
              <a:t>bio-reductionism</a:t>
            </a:r>
            <a:endParaRPr lang="en-US" sz="2000" dirty="0"/>
          </a:p>
          <a:p>
            <a:r>
              <a:rPr lang="en-US" sz="2400" dirty="0"/>
              <a:t>Stigma </a:t>
            </a:r>
            <a:r>
              <a:rPr lang="en-US" sz="2400" dirty="0" err="1"/>
              <a:t>pada</a:t>
            </a:r>
            <a:r>
              <a:rPr lang="en-US" sz="2400" dirty="0"/>
              <a:t> ODGJ juga </a:t>
            </a:r>
            <a:r>
              <a:rPr lang="en-US" sz="2400" dirty="0" err="1"/>
              <a:t>berhubungan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proses </a:t>
            </a:r>
            <a:r>
              <a:rPr lang="en-US" sz="2400" dirty="0" err="1"/>
              <a:t>kelompok</a:t>
            </a:r>
            <a:r>
              <a:rPr lang="en-US" sz="2400" dirty="0"/>
              <a:t> yang </a:t>
            </a:r>
            <a:r>
              <a:rPr lang="en-US" sz="2400" dirty="0" err="1"/>
              <a:t>berkaitan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i="1" dirty="0"/>
              <a:t>value </a:t>
            </a:r>
            <a:r>
              <a:rPr lang="en-US" sz="2400" dirty="0" err="1"/>
              <a:t>kelompok</a:t>
            </a:r>
            <a:r>
              <a:rPr lang="en-US" sz="2400" dirty="0"/>
              <a:t> </a:t>
            </a:r>
            <a:r>
              <a:rPr lang="en-US" sz="2400" dirty="0" err="1"/>
              <a:t>tentang</a:t>
            </a:r>
            <a:r>
              <a:rPr lang="en-US" sz="2400" dirty="0"/>
              <a:t> </a:t>
            </a:r>
            <a:r>
              <a:rPr lang="en-US" sz="2400" i="1" dirty="0"/>
              <a:t>perceived legitimacy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diskriminasi</a:t>
            </a:r>
            <a:endParaRPr lang="en-US" sz="2400" dirty="0"/>
          </a:p>
          <a:p>
            <a:pPr lvl="1"/>
            <a:r>
              <a:rPr lang="en-US" sz="2000" i="1" dirty="0"/>
              <a:t>High group value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i="1" dirty="0"/>
              <a:t>low perceived legitimacy of discrimination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memprediksi</a:t>
            </a:r>
            <a:r>
              <a:rPr lang="en-US" sz="2000" dirty="0"/>
              <a:t> </a:t>
            </a:r>
            <a:r>
              <a:rPr lang="en-US" sz="2000" dirty="0" err="1"/>
              <a:t>reaksi</a:t>
            </a:r>
            <a:r>
              <a:rPr lang="en-US" sz="2000" dirty="0"/>
              <a:t> </a:t>
            </a:r>
            <a:r>
              <a:rPr lang="en-US" sz="2000" dirty="0" err="1"/>
              <a:t>positif</a:t>
            </a:r>
            <a:r>
              <a:rPr lang="en-US" sz="2000" dirty="0"/>
              <a:t> </a:t>
            </a:r>
            <a:r>
              <a:rPr lang="en-US" sz="2000" dirty="0" err="1"/>
              <a:t>terhadap</a:t>
            </a:r>
            <a:r>
              <a:rPr lang="en-US" sz="2000" dirty="0"/>
              <a:t> stigma </a:t>
            </a:r>
            <a:r>
              <a:rPr lang="en-US" sz="2000" dirty="0" err="1"/>
              <a:t>pada</a:t>
            </a:r>
            <a:r>
              <a:rPr lang="en-US" sz="2000" dirty="0"/>
              <a:t> ODGJ (</a:t>
            </a:r>
            <a:r>
              <a:rPr lang="en-US" sz="2000" dirty="0" err="1"/>
              <a:t>Rusch</a:t>
            </a:r>
            <a:r>
              <a:rPr lang="en-US" sz="2000" dirty="0"/>
              <a:t> et al 2009)</a:t>
            </a:r>
            <a:endParaRPr lang="en-US" sz="2000" i="1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50026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2677"/>
            <a:ext cx="10972800" cy="960438"/>
          </a:xfrm>
        </p:spPr>
        <p:txBody>
          <a:bodyPr/>
          <a:lstStyle/>
          <a:p>
            <a:pPr algn="l"/>
            <a:r>
              <a:rPr lang="en-GB" b="1" dirty="0"/>
              <a:t>…cont’d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63115"/>
            <a:ext cx="10972800" cy="5265965"/>
          </a:xfrm>
        </p:spPr>
        <p:txBody>
          <a:bodyPr/>
          <a:lstStyle/>
          <a:p>
            <a:r>
              <a:rPr lang="en-US" sz="2400" dirty="0" err="1"/>
              <a:t>Kesenjangan</a:t>
            </a:r>
            <a:r>
              <a:rPr lang="en-US" sz="2400" dirty="0"/>
              <a:t> </a:t>
            </a:r>
            <a:r>
              <a:rPr lang="en-US" sz="2400" dirty="0" err="1"/>
              <a:t>pengetahuan</a:t>
            </a:r>
            <a:r>
              <a:rPr lang="en-US" sz="2400" dirty="0"/>
              <a:t> juga </a:t>
            </a:r>
            <a:r>
              <a:rPr lang="en-US" sz="2400" dirty="0" err="1"/>
              <a:t>terjadi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konteks</a:t>
            </a:r>
            <a:r>
              <a:rPr lang="en-US" sz="2400" dirty="0"/>
              <a:t> </a:t>
            </a:r>
            <a:r>
              <a:rPr lang="en-US" sz="2400" dirty="0" err="1"/>
              <a:t>peradilan</a:t>
            </a:r>
            <a:endParaRPr lang="en-US" sz="2400" dirty="0"/>
          </a:p>
          <a:p>
            <a:pPr lvl="1"/>
            <a:r>
              <a:rPr lang="en-US" sz="2000" dirty="0" err="1"/>
              <a:t>Gangguan</a:t>
            </a:r>
            <a:r>
              <a:rPr lang="en-US" sz="2000" dirty="0"/>
              <a:t> </a:t>
            </a:r>
            <a:r>
              <a:rPr lang="en-US" sz="2000" dirty="0" err="1"/>
              <a:t>antisosial</a:t>
            </a:r>
            <a:r>
              <a:rPr lang="en-US" sz="2000" dirty="0"/>
              <a:t> </a:t>
            </a:r>
            <a:r>
              <a:rPr lang="en-US" sz="2000" dirty="0" err="1"/>
              <a:t>misalnya</a:t>
            </a:r>
            <a:r>
              <a:rPr lang="en-US" sz="2000" dirty="0"/>
              <a:t>.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konteks</a:t>
            </a:r>
            <a:r>
              <a:rPr lang="en-US" sz="2000" dirty="0"/>
              <a:t> </a:t>
            </a:r>
            <a:r>
              <a:rPr lang="en-US" sz="2000" dirty="0" err="1"/>
              <a:t>peradilan</a:t>
            </a:r>
            <a:r>
              <a:rPr lang="en-US" sz="2000" dirty="0"/>
              <a:t> </a:t>
            </a:r>
            <a:r>
              <a:rPr lang="en-US" sz="2000" dirty="0" err="1"/>
              <a:t>kasus</a:t>
            </a:r>
            <a:r>
              <a:rPr lang="en-US" sz="2000" dirty="0"/>
              <a:t> </a:t>
            </a:r>
            <a:r>
              <a:rPr lang="en-US" sz="2000" i="1" dirty="0"/>
              <a:t>mass-murderer</a:t>
            </a:r>
            <a:r>
              <a:rPr lang="en-US" sz="2000" dirty="0"/>
              <a:t>, </a:t>
            </a:r>
            <a:r>
              <a:rPr lang="en-US" sz="2000" dirty="0" err="1"/>
              <a:t>nakes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cenderung</a:t>
            </a:r>
            <a:r>
              <a:rPr lang="en-US" sz="2000" dirty="0"/>
              <a:t> </a:t>
            </a:r>
            <a:r>
              <a:rPr lang="en-US" sz="2000" dirty="0" err="1"/>
              <a:t>mengaitkan</a:t>
            </a:r>
            <a:r>
              <a:rPr lang="en-US" sz="2000" dirty="0"/>
              <a:t> </a:t>
            </a:r>
            <a:r>
              <a:rPr lang="en-US" sz="2000" dirty="0" err="1"/>
              <a:t>gangguan</a:t>
            </a:r>
            <a:r>
              <a:rPr lang="en-US" sz="2000" dirty="0"/>
              <a:t> mental yang </a:t>
            </a:r>
            <a:r>
              <a:rPr lang="en-US" sz="2000" dirty="0" err="1"/>
              <a:t>dialami</a:t>
            </a:r>
            <a:r>
              <a:rPr lang="en-US" sz="2000" dirty="0"/>
              <a:t> </a:t>
            </a:r>
            <a:r>
              <a:rPr lang="en-US" sz="2000" dirty="0" err="1"/>
              <a:t>pelaku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determinan</a:t>
            </a:r>
            <a:r>
              <a:rPr lang="en-US" sz="2000" dirty="0"/>
              <a:t> </a:t>
            </a:r>
            <a:r>
              <a:rPr lang="en-US" sz="2000" dirty="0" err="1"/>
              <a:t>terjadinya</a:t>
            </a:r>
            <a:r>
              <a:rPr lang="en-US" sz="2000" dirty="0"/>
              <a:t> </a:t>
            </a:r>
            <a:r>
              <a:rPr lang="en-US" sz="2000" dirty="0" err="1"/>
              <a:t>pembunuhan</a:t>
            </a:r>
            <a:r>
              <a:rPr lang="en-US" sz="2000" dirty="0"/>
              <a:t>, </a:t>
            </a:r>
            <a:r>
              <a:rPr lang="en-US" sz="2000" dirty="0" err="1"/>
              <a:t>daripada</a:t>
            </a:r>
            <a:r>
              <a:rPr lang="en-US" sz="2000" dirty="0"/>
              <a:t> </a:t>
            </a:r>
            <a:r>
              <a:rPr lang="en-US" sz="2000" dirty="0" err="1"/>
              <a:t>penjelasan</a:t>
            </a:r>
            <a:r>
              <a:rPr lang="en-US" sz="2000" dirty="0"/>
              <a:t> yang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sederhana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masalah</a:t>
            </a:r>
            <a:r>
              <a:rPr lang="en-US" sz="2000" dirty="0"/>
              <a:t> </a:t>
            </a:r>
            <a:r>
              <a:rPr lang="en-US" sz="2000" dirty="0" err="1"/>
              <a:t>dekadensi</a:t>
            </a:r>
            <a:r>
              <a:rPr lang="en-US" sz="2000" dirty="0"/>
              <a:t> </a:t>
            </a:r>
            <a:r>
              <a:rPr lang="en-US" sz="2000" dirty="0" err="1"/>
              <a:t>moralitas</a:t>
            </a:r>
            <a:endParaRPr lang="en-US" sz="2000" dirty="0"/>
          </a:p>
          <a:p>
            <a:pPr lvl="1"/>
            <a:r>
              <a:rPr lang="en-US" sz="2000" dirty="0" err="1"/>
              <a:t>Sebaliknya</a:t>
            </a:r>
            <a:r>
              <a:rPr lang="en-US" sz="2000" dirty="0"/>
              <a:t>, </a:t>
            </a:r>
            <a:r>
              <a:rPr lang="en-US" sz="2000" i="1" dirty="0"/>
              <a:t>jury </a:t>
            </a:r>
            <a:r>
              <a:rPr lang="en-US" sz="2000" dirty="0"/>
              <a:t>(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konteks</a:t>
            </a:r>
            <a:r>
              <a:rPr lang="en-US" sz="2000" dirty="0"/>
              <a:t> </a:t>
            </a:r>
            <a:r>
              <a:rPr lang="en-US" sz="2000" dirty="0" err="1"/>
              <a:t>peradilan</a:t>
            </a:r>
            <a:r>
              <a:rPr lang="en-US" sz="2000" dirty="0"/>
              <a:t> di US) </a:t>
            </a:r>
            <a:r>
              <a:rPr lang="en-US" sz="2000" dirty="0" err="1"/>
              <a:t>seringkali</a:t>
            </a:r>
            <a:r>
              <a:rPr lang="en-US" sz="2000" dirty="0"/>
              <a:t> </a:t>
            </a:r>
            <a:r>
              <a:rPr lang="en-US" sz="2000" dirty="0" err="1"/>
              <a:t>mengabaikan</a:t>
            </a:r>
            <a:r>
              <a:rPr lang="en-US" sz="2000" dirty="0"/>
              <a:t> </a:t>
            </a:r>
            <a:r>
              <a:rPr lang="en-US" sz="2000" dirty="0" err="1"/>
              <a:t>opini</a:t>
            </a:r>
            <a:r>
              <a:rPr lang="en-US" sz="2000" dirty="0"/>
              <a:t> </a:t>
            </a:r>
            <a:r>
              <a:rPr lang="en-US" sz="2000" dirty="0" err="1"/>
              <a:t>profesional</a:t>
            </a:r>
            <a:r>
              <a:rPr lang="en-US" sz="2000" dirty="0"/>
              <a:t> (</a:t>
            </a:r>
            <a:r>
              <a:rPr lang="en-US" sz="2000" dirty="0" err="1"/>
              <a:t>tentang</a:t>
            </a:r>
            <a:r>
              <a:rPr lang="en-US" sz="2000" dirty="0"/>
              <a:t> </a:t>
            </a:r>
            <a:r>
              <a:rPr lang="en-US" sz="2000" dirty="0" err="1"/>
              <a:t>gangguan</a:t>
            </a:r>
            <a:r>
              <a:rPr lang="en-US" sz="2000" dirty="0"/>
              <a:t> mental yang </a:t>
            </a:r>
            <a:r>
              <a:rPr lang="en-US" sz="2000" dirty="0" err="1"/>
              <a:t>dialami</a:t>
            </a:r>
            <a:r>
              <a:rPr lang="en-US" sz="2000" dirty="0"/>
              <a:t> </a:t>
            </a:r>
            <a:r>
              <a:rPr lang="en-US" sz="2000" dirty="0" err="1"/>
              <a:t>pelaku</a:t>
            </a:r>
            <a:r>
              <a:rPr lang="en-US" sz="2000" dirty="0"/>
              <a:t>) </a:t>
            </a:r>
            <a:r>
              <a:rPr lang="en-US" sz="2000" dirty="0" err="1"/>
              <a:t>ketika</a:t>
            </a:r>
            <a:r>
              <a:rPr lang="en-US" sz="2000" dirty="0"/>
              <a:t> </a:t>
            </a:r>
            <a:r>
              <a:rPr lang="en-US" sz="2000" dirty="0" err="1"/>
              <a:t>menjatuhkan</a:t>
            </a:r>
            <a:r>
              <a:rPr lang="en-US" sz="2000" dirty="0"/>
              <a:t> </a:t>
            </a:r>
            <a:r>
              <a:rPr lang="en-US" sz="2000" dirty="0" err="1"/>
              <a:t>putusan</a:t>
            </a:r>
            <a:endParaRPr lang="en-US" sz="2400" dirty="0"/>
          </a:p>
          <a:p>
            <a:r>
              <a:rPr lang="en-US" sz="2400" dirty="0"/>
              <a:t>Stigma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terbentuk</a:t>
            </a:r>
            <a:r>
              <a:rPr lang="en-US" sz="2400" dirty="0"/>
              <a:t> </a:t>
            </a:r>
            <a:r>
              <a:rPr lang="en-US" sz="2400" dirty="0" err="1"/>
              <a:t>sejak</a:t>
            </a:r>
            <a:r>
              <a:rPr lang="en-US" sz="2400" dirty="0"/>
              <a:t> </a:t>
            </a:r>
            <a:r>
              <a:rPr lang="en-US" sz="2400" dirty="0" err="1"/>
              <a:t>jaman</a:t>
            </a:r>
            <a:r>
              <a:rPr lang="en-US" sz="2400" dirty="0"/>
              <a:t> </a:t>
            </a:r>
            <a:r>
              <a:rPr lang="en-US" sz="2400" i="1" dirty="0"/>
              <a:t>pre-psychiatric</a:t>
            </a:r>
            <a:endParaRPr lang="en-US" sz="2400" dirty="0"/>
          </a:p>
          <a:p>
            <a:pPr lvl="1"/>
            <a:r>
              <a:rPr lang="en-US" sz="2000" dirty="0" err="1"/>
              <a:t>Sejak</a:t>
            </a:r>
            <a:r>
              <a:rPr lang="en-US" sz="2000" dirty="0"/>
              <a:t> </a:t>
            </a:r>
            <a:r>
              <a:rPr lang="en-US" sz="2000" dirty="0" err="1"/>
              <a:t>tahun</a:t>
            </a:r>
            <a:r>
              <a:rPr lang="en-US" sz="2000" dirty="0"/>
              <a:t> 1900an di </a:t>
            </a:r>
            <a:r>
              <a:rPr lang="en-US" sz="2000" dirty="0" err="1"/>
              <a:t>Prancis</a:t>
            </a:r>
            <a:r>
              <a:rPr lang="en-US" sz="2000" dirty="0"/>
              <a:t>, ODGJ </a:t>
            </a:r>
            <a:r>
              <a:rPr lang="en-US" sz="2000" dirty="0" err="1"/>
              <a:t>biasanya</a:t>
            </a:r>
            <a:r>
              <a:rPr lang="en-US" sz="2000" dirty="0"/>
              <a:t> </a:t>
            </a:r>
            <a:r>
              <a:rPr lang="en-US" sz="2000" dirty="0" err="1"/>
              <a:t>dirawat</a:t>
            </a:r>
            <a:r>
              <a:rPr lang="en-US" sz="2000" dirty="0"/>
              <a:t> oleh </a:t>
            </a:r>
            <a:r>
              <a:rPr lang="en-US" sz="2000" dirty="0" err="1"/>
              <a:t>keluarganya</a:t>
            </a:r>
            <a:r>
              <a:rPr lang="en-US" sz="2000" dirty="0"/>
              <a:t> </a:t>
            </a:r>
            <a:r>
              <a:rPr lang="en-US" sz="2000" dirty="0" err="1"/>
              <a:t>ditengah-tengah</a:t>
            </a:r>
            <a:r>
              <a:rPr lang="en-US" sz="2000" dirty="0"/>
              <a:t> </a:t>
            </a:r>
            <a:r>
              <a:rPr lang="en-US" sz="2000" dirty="0" err="1"/>
              <a:t>komunitas</a:t>
            </a:r>
            <a:r>
              <a:rPr lang="en-US" sz="2000" dirty="0"/>
              <a:t> (</a:t>
            </a:r>
            <a:r>
              <a:rPr lang="en-US" sz="2000" dirty="0" err="1"/>
              <a:t>koloni</a:t>
            </a:r>
            <a:r>
              <a:rPr lang="en-US" sz="2000" dirty="0"/>
              <a:t>), </a:t>
            </a:r>
            <a:r>
              <a:rPr lang="en-US" sz="2000" dirty="0" err="1"/>
              <a:t>bukan</a:t>
            </a:r>
            <a:r>
              <a:rPr lang="en-US" sz="2000" dirty="0"/>
              <a:t> </a:t>
            </a:r>
            <a:r>
              <a:rPr lang="en-US" sz="2000" dirty="0" err="1"/>
              <a:t>diinstusionalisasi</a:t>
            </a:r>
            <a:endParaRPr lang="en-US" sz="2000" dirty="0"/>
          </a:p>
          <a:p>
            <a:pPr lvl="1"/>
            <a:r>
              <a:rPr lang="en-US" sz="2000" dirty="0" err="1"/>
              <a:t>Jodelet</a:t>
            </a:r>
            <a:r>
              <a:rPr lang="en-US" sz="2000" dirty="0"/>
              <a:t> (1991) </a:t>
            </a:r>
            <a:r>
              <a:rPr lang="en-US" sz="2000" dirty="0" err="1"/>
              <a:t>menyimpulkan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/>
              <a:t>studinya</a:t>
            </a:r>
            <a:r>
              <a:rPr lang="en-US" sz="2000" dirty="0"/>
              <a:t> </a:t>
            </a:r>
            <a:r>
              <a:rPr lang="en-US" sz="2000" dirty="0" err="1"/>
              <a:t>bahwa</a:t>
            </a:r>
            <a:r>
              <a:rPr lang="en-US" sz="2000" dirty="0"/>
              <a:t> </a:t>
            </a:r>
            <a:r>
              <a:rPr lang="en-US" sz="2000" dirty="0" err="1"/>
              <a:t>segregasi</a:t>
            </a:r>
            <a:r>
              <a:rPr lang="en-US" sz="2000" dirty="0"/>
              <a:t> yang </a:t>
            </a:r>
            <a:r>
              <a:rPr lang="en-US" sz="2000" dirty="0" err="1"/>
              <a:t>terjadi</a:t>
            </a:r>
            <a:r>
              <a:rPr lang="en-US" sz="2000" dirty="0"/>
              <a:t> </a:t>
            </a:r>
            <a:r>
              <a:rPr lang="en-US" sz="2000" dirty="0" err="1"/>
              <a:t>antara</a:t>
            </a:r>
            <a:r>
              <a:rPr lang="en-US" sz="2000" dirty="0"/>
              <a:t> yang “normal” dan “abnormal” </a:t>
            </a:r>
            <a:r>
              <a:rPr lang="en-US" sz="2000" dirty="0" err="1"/>
              <a:t>bukan</a:t>
            </a:r>
            <a:r>
              <a:rPr lang="en-US" sz="2000" dirty="0"/>
              <a:t> oleh ‘</a:t>
            </a:r>
            <a:r>
              <a:rPr lang="en-US" sz="2000" dirty="0" err="1"/>
              <a:t>dinding</a:t>
            </a:r>
            <a:r>
              <a:rPr lang="en-US" sz="2000" dirty="0"/>
              <a:t>’, </a:t>
            </a:r>
            <a:r>
              <a:rPr lang="en-US" sz="2000" dirty="0" err="1"/>
              <a:t>melainkan</a:t>
            </a:r>
            <a:r>
              <a:rPr lang="en-US" sz="2000" dirty="0"/>
              <a:t> </a:t>
            </a:r>
            <a:r>
              <a:rPr lang="en-US" sz="2000" dirty="0" err="1"/>
              <a:t>konstruksi</a:t>
            </a:r>
            <a:r>
              <a:rPr lang="en-US" sz="2000" dirty="0"/>
              <a:t> personal</a:t>
            </a:r>
          </a:p>
          <a:p>
            <a:pPr lvl="1"/>
            <a:r>
              <a:rPr lang="en-US" sz="2000" dirty="0" err="1"/>
              <a:t>Konstruksi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mencakup</a:t>
            </a:r>
            <a:r>
              <a:rPr lang="en-US" sz="2000" dirty="0"/>
              <a:t> rasa </a:t>
            </a:r>
            <a:r>
              <a:rPr lang="en-US" sz="2000" dirty="0" err="1"/>
              <a:t>takut</a:t>
            </a:r>
            <a:r>
              <a:rPr lang="en-US" sz="2000" dirty="0"/>
              <a:t> yang </a:t>
            </a:r>
            <a:r>
              <a:rPr lang="en-US" sz="2000" dirty="0" err="1"/>
              <a:t>berlebihan</a:t>
            </a:r>
            <a:r>
              <a:rPr lang="en-US" sz="2000" dirty="0"/>
              <a:t> </a:t>
            </a:r>
            <a:r>
              <a:rPr lang="en-US" sz="2000" dirty="0" err="1"/>
              <a:t>atas</a:t>
            </a:r>
            <a:r>
              <a:rPr lang="en-US" sz="2000" dirty="0"/>
              <a:t> </a:t>
            </a:r>
            <a:r>
              <a:rPr lang="en-US" sz="2000" i="1" dirty="0"/>
              <a:t>unpredictable danger </a:t>
            </a:r>
            <a:r>
              <a:rPr lang="en-US" sz="2000" dirty="0"/>
              <a:t>yang </a:t>
            </a:r>
            <a:r>
              <a:rPr lang="en-US" sz="2000" dirty="0" err="1"/>
              <a:t>mungkin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oleh ODGJ</a:t>
            </a:r>
          </a:p>
          <a:p>
            <a:pPr lvl="1"/>
            <a:r>
              <a:rPr lang="en-US" sz="2000" dirty="0" err="1"/>
              <a:t>Saking</a:t>
            </a:r>
            <a:r>
              <a:rPr lang="en-US" sz="2000" dirty="0"/>
              <a:t> </a:t>
            </a:r>
            <a:r>
              <a:rPr lang="en-US" sz="2000" dirty="0" err="1"/>
              <a:t>mengendapnya</a:t>
            </a:r>
            <a:r>
              <a:rPr lang="en-US" sz="2000" dirty="0"/>
              <a:t> </a:t>
            </a:r>
            <a:r>
              <a:rPr lang="en-US" sz="2000" dirty="0" err="1"/>
              <a:t>persepsi</a:t>
            </a:r>
            <a:r>
              <a:rPr lang="en-US" sz="2000" dirty="0"/>
              <a:t> </a:t>
            </a:r>
            <a:r>
              <a:rPr lang="en-US" sz="2000" dirty="0" err="1"/>
              <a:t>tsb</a:t>
            </a:r>
            <a:r>
              <a:rPr lang="en-US" sz="2000" dirty="0"/>
              <a:t>, </a:t>
            </a:r>
            <a:r>
              <a:rPr lang="en-US" sz="2000" dirty="0" err="1"/>
              <a:t>sampai-sampai</a:t>
            </a:r>
            <a:r>
              <a:rPr lang="en-US" sz="2000" dirty="0"/>
              <a:t> </a:t>
            </a:r>
            <a:r>
              <a:rPr lang="en-US" sz="2000" dirty="0" err="1"/>
              <a:t>menikah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ODGJ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sesuatu</a:t>
            </a:r>
            <a:r>
              <a:rPr lang="en-US" sz="2000" dirty="0"/>
              <a:t> yang </a:t>
            </a:r>
            <a:r>
              <a:rPr lang="en-US" sz="2000" dirty="0" err="1"/>
              <a:t>tabu</a:t>
            </a:r>
            <a:r>
              <a:rPr lang="en-US" sz="2000" dirty="0"/>
              <a:t> </a:t>
            </a:r>
            <a:r>
              <a:rPr lang="en-US" sz="2000" dirty="0" err="1"/>
              <a:t>bagi</a:t>
            </a:r>
            <a:r>
              <a:rPr lang="en-US" sz="2000" dirty="0"/>
              <a:t> </a:t>
            </a:r>
            <a:r>
              <a:rPr lang="en-US" sz="2000" dirty="0" err="1"/>
              <a:t>anggota</a:t>
            </a:r>
            <a:r>
              <a:rPr lang="en-US" sz="2000" dirty="0"/>
              <a:t> </a:t>
            </a:r>
            <a:r>
              <a:rPr lang="en-US" sz="2000" dirty="0" err="1"/>
              <a:t>koloni</a:t>
            </a:r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5953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dirty="0"/>
              <a:t>…cont’d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7252355" cy="4525963"/>
          </a:xfrm>
        </p:spPr>
        <p:txBody>
          <a:bodyPr/>
          <a:lstStyle/>
          <a:p>
            <a:r>
              <a:rPr lang="en-US" sz="2400" dirty="0"/>
              <a:t>Orang </a:t>
            </a:r>
            <a:r>
              <a:rPr lang="en-US" sz="2400" dirty="0" err="1"/>
              <a:t>awam</a:t>
            </a:r>
            <a:r>
              <a:rPr lang="en-US" sz="2400" dirty="0"/>
              <a:t> </a:t>
            </a:r>
            <a:r>
              <a:rPr lang="en-US" sz="2400" dirty="0" err="1"/>
              <a:t>cenderung</a:t>
            </a:r>
            <a:r>
              <a:rPr lang="en-US" sz="2400" dirty="0"/>
              <a:t> </a:t>
            </a:r>
            <a:r>
              <a:rPr lang="en-US" sz="2400" dirty="0" err="1"/>
              <a:t>berpersepsi</a:t>
            </a:r>
            <a:r>
              <a:rPr lang="en-US" sz="2400" dirty="0"/>
              <a:t> </a:t>
            </a:r>
            <a:r>
              <a:rPr lang="en-US" sz="2400" i="1" dirty="0"/>
              <a:t>mental illness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gangguan</a:t>
            </a:r>
            <a:r>
              <a:rPr lang="en-US" sz="2400" dirty="0"/>
              <a:t> mental </a:t>
            </a:r>
            <a:r>
              <a:rPr lang="en-US" sz="2400" dirty="0" err="1"/>
              <a:t>berat</a:t>
            </a:r>
            <a:r>
              <a:rPr lang="en-US" sz="2400" dirty="0"/>
              <a:t> (</a:t>
            </a:r>
            <a:r>
              <a:rPr lang="en-US" sz="2400" dirty="0" err="1"/>
              <a:t>Skizofrenia</a:t>
            </a:r>
            <a:r>
              <a:rPr lang="en-US" sz="2400" dirty="0"/>
              <a:t>, </a:t>
            </a:r>
            <a:r>
              <a:rPr lang="en-US" sz="2400" dirty="0" err="1"/>
              <a:t>dll</a:t>
            </a:r>
            <a:r>
              <a:rPr lang="en-US" sz="2400" dirty="0"/>
              <a:t>) dan </a:t>
            </a:r>
            <a:r>
              <a:rPr lang="en-US" sz="2400" dirty="0" err="1"/>
              <a:t>manifestasinya</a:t>
            </a:r>
            <a:r>
              <a:rPr lang="en-US" sz="2400" dirty="0"/>
              <a:t> </a:t>
            </a:r>
            <a:r>
              <a:rPr lang="en-US" sz="2400" dirty="0" err="1"/>
              <a:t>selalu</a:t>
            </a:r>
            <a:r>
              <a:rPr lang="en-US" sz="2400" dirty="0"/>
              <a:t> </a:t>
            </a:r>
            <a:r>
              <a:rPr lang="en-US" sz="2400" dirty="0" err="1"/>
              <a:t>berupa</a:t>
            </a:r>
            <a:r>
              <a:rPr lang="en-US" sz="2400" dirty="0"/>
              <a:t> </a:t>
            </a:r>
            <a:r>
              <a:rPr lang="en-US" sz="2400" dirty="0" err="1"/>
              <a:t>perilaku</a:t>
            </a:r>
            <a:r>
              <a:rPr lang="en-US" sz="2400" dirty="0"/>
              <a:t> </a:t>
            </a:r>
            <a:r>
              <a:rPr lang="en-US" sz="2400" dirty="0" err="1"/>
              <a:t>agresif</a:t>
            </a:r>
            <a:r>
              <a:rPr lang="en-US" sz="2400" dirty="0"/>
              <a:t> dan </a:t>
            </a:r>
            <a:r>
              <a:rPr lang="en-US" sz="2400" dirty="0" err="1"/>
              <a:t>destruktif</a:t>
            </a:r>
            <a:endParaRPr lang="en-US" sz="2400" dirty="0"/>
          </a:p>
          <a:p>
            <a:r>
              <a:rPr lang="en-US" sz="2400" dirty="0" err="1"/>
              <a:t>Meskipun</a:t>
            </a:r>
            <a:r>
              <a:rPr lang="en-US" sz="2400" dirty="0"/>
              <a:t> diagnosis </a:t>
            </a:r>
            <a:r>
              <a:rPr lang="en-US" sz="2400" dirty="0" err="1"/>
              <a:t>gangguan</a:t>
            </a:r>
            <a:r>
              <a:rPr lang="en-US" sz="2400" dirty="0"/>
              <a:t> </a:t>
            </a:r>
            <a:r>
              <a:rPr lang="en-US" sz="2400" dirty="0" err="1"/>
              <a:t>kesehatan</a:t>
            </a:r>
            <a:r>
              <a:rPr lang="en-US" sz="2400" dirty="0"/>
              <a:t> mental yang paling </a:t>
            </a:r>
            <a:r>
              <a:rPr lang="en-US" sz="2400" dirty="0" err="1"/>
              <a:t>umum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Depresi</a:t>
            </a:r>
            <a:r>
              <a:rPr lang="en-US" sz="2400" dirty="0"/>
              <a:t>, orang </a:t>
            </a:r>
            <a:r>
              <a:rPr lang="en-US" sz="2400" dirty="0" err="1"/>
              <a:t>awam</a:t>
            </a:r>
            <a:r>
              <a:rPr lang="en-US" sz="2400" dirty="0"/>
              <a:t> </a:t>
            </a:r>
            <a:r>
              <a:rPr lang="en-US" sz="2400" dirty="0" err="1"/>
              <a:t>sulit</a:t>
            </a:r>
            <a:r>
              <a:rPr lang="en-US" sz="2400" dirty="0"/>
              <a:t> </a:t>
            </a:r>
            <a:r>
              <a:rPr lang="en-US" sz="2400" dirty="0" err="1"/>
              <a:t>melihat</a:t>
            </a:r>
            <a:r>
              <a:rPr lang="en-US" sz="2400" dirty="0"/>
              <a:t> </a:t>
            </a:r>
            <a:r>
              <a:rPr lang="en-US" sz="2400" dirty="0" err="1"/>
              <a:t>Depresi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gangguan</a:t>
            </a:r>
            <a:r>
              <a:rPr lang="en-US" sz="2400" dirty="0"/>
              <a:t> mental</a:t>
            </a:r>
          </a:p>
          <a:p>
            <a:pPr lvl="1"/>
            <a:r>
              <a:rPr lang="en-US" sz="2000" dirty="0" err="1"/>
              <a:t>Kadang-kadang</a:t>
            </a:r>
            <a:r>
              <a:rPr lang="en-US" sz="2000" dirty="0"/>
              <a:t> orang </a:t>
            </a:r>
            <a:r>
              <a:rPr lang="en-US" sz="2000" dirty="0" err="1"/>
              <a:t>awam</a:t>
            </a:r>
            <a:r>
              <a:rPr lang="en-US" sz="2000" dirty="0"/>
              <a:t> </a:t>
            </a:r>
            <a:r>
              <a:rPr lang="en-US" sz="2000" dirty="0" err="1"/>
              <a:t>kesulitan</a:t>
            </a:r>
            <a:r>
              <a:rPr lang="en-US" sz="2000" dirty="0"/>
              <a:t> </a:t>
            </a:r>
            <a:r>
              <a:rPr lang="en-US" sz="2000" dirty="0" err="1"/>
              <a:t>membedakan</a:t>
            </a:r>
            <a:r>
              <a:rPr lang="en-US" sz="2000" dirty="0"/>
              <a:t> ‘</a:t>
            </a:r>
            <a:r>
              <a:rPr lang="en-US" sz="2000" dirty="0" err="1"/>
              <a:t>stres</a:t>
            </a:r>
            <a:r>
              <a:rPr lang="en-US" sz="2000" dirty="0"/>
              <a:t>’ </a:t>
            </a:r>
            <a:r>
              <a:rPr lang="en-US" sz="2000" dirty="0" err="1"/>
              <a:t>dengan</a:t>
            </a:r>
            <a:r>
              <a:rPr lang="en-US" sz="2000" dirty="0"/>
              <a:t> ‘</a:t>
            </a:r>
            <a:r>
              <a:rPr lang="en-US" sz="2000" dirty="0" err="1"/>
              <a:t>depresi</a:t>
            </a:r>
            <a:r>
              <a:rPr lang="en-US" sz="2000" dirty="0"/>
              <a:t>’</a:t>
            </a:r>
          </a:p>
          <a:p>
            <a:pPr lvl="1"/>
            <a:r>
              <a:rPr lang="en-US" sz="2000" dirty="0" err="1"/>
              <a:t>Stres</a:t>
            </a:r>
            <a:r>
              <a:rPr lang="en-US" sz="2000" dirty="0"/>
              <a:t> </a:t>
            </a:r>
            <a:r>
              <a:rPr lang="en-US" sz="2000" dirty="0" err="1"/>
              <a:t>sering</a:t>
            </a:r>
            <a:r>
              <a:rPr lang="en-US" sz="2000" dirty="0"/>
              <a:t> salah </a:t>
            </a:r>
            <a:r>
              <a:rPr lang="en-US" sz="2000" dirty="0" err="1"/>
              <a:t>didefinisikan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i="1" dirty="0"/>
              <a:t>internal subjective state</a:t>
            </a:r>
            <a:r>
              <a:rPr lang="en-US" sz="2000" dirty="0"/>
              <a:t>, </a:t>
            </a:r>
            <a:r>
              <a:rPr lang="en-US" sz="2000" dirty="0" err="1"/>
              <a:t>bukan</a:t>
            </a:r>
            <a:r>
              <a:rPr lang="en-US" sz="2000" dirty="0"/>
              <a:t> </a:t>
            </a:r>
            <a:r>
              <a:rPr lang="en-US" sz="2000" i="1" dirty="0"/>
              <a:t>external objective pressure</a:t>
            </a:r>
            <a:endParaRPr lang="en-US" sz="2000" dirty="0"/>
          </a:p>
          <a:p>
            <a:pPr lvl="1"/>
            <a:r>
              <a:rPr lang="en-US" sz="2000" dirty="0" err="1"/>
              <a:t>Depresi</a:t>
            </a:r>
            <a:r>
              <a:rPr lang="en-US" sz="2000" dirty="0"/>
              <a:t> </a:t>
            </a:r>
            <a:r>
              <a:rPr lang="en-US" sz="2000" dirty="0" err="1"/>
              <a:t>sering</a:t>
            </a:r>
            <a:r>
              <a:rPr lang="en-US" sz="2000" dirty="0"/>
              <a:t> </a:t>
            </a:r>
            <a:r>
              <a:rPr lang="en-US" sz="2000" dirty="0" err="1"/>
              <a:t>disepelekan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i="1" dirty="0"/>
              <a:t>stressful personal circumstances</a:t>
            </a:r>
            <a:r>
              <a:rPr lang="en-US" sz="2000" dirty="0"/>
              <a:t> dan </a:t>
            </a:r>
            <a:r>
              <a:rPr lang="en-US" sz="2000" dirty="0" err="1"/>
              <a:t>menderita</a:t>
            </a:r>
            <a:r>
              <a:rPr lang="en-US" sz="2000" dirty="0"/>
              <a:t> </a:t>
            </a:r>
            <a:r>
              <a:rPr lang="en-US" sz="2000" dirty="0" err="1"/>
              <a:t>Depresi</a:t>
            </a:r>
            <a:r>
              <a:rPr lang="en-US" sz="2000" dirty="0"/>
              <a:t> </a:t>
            </a:r>
            <a:r>
              <a:rPr lang="en-US" sz="2000" dirty="0" err="1"/>
              <a:t>sering</a:t>
            </a:r>
            <a:r>
              <a:rPr lang="en-US" sz="2000" dirty="0"/>
              <a:t> </a:t>
            </a:r>
            <a:r>
              <a:rPr lang="en-US" sz="2000" dirty="0" err="1"/>
              <a:t>dikaitkan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‘</a:t>
            </a:r>
            <a:r>
              <a:rPr lang="en-US" sz="2000" dirty="0" err="1"/>
              <a:t>lemahnya</a:t>
            </a:r>
            <a:r>
              <a:rPr lang="en-US" sz="2000" dirty="0"/>
              <a:t>’ </a:t>
            </a:r>
            <a:r>
              <a:rPr lang="en-US" sz="2000" dirty="0" err="1"/>
              <a:t>individu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menghadapi</a:t>
            </a:r>
            <a:r>
              <a:rPr lang="en-US" sz="2000" dirty="0"/>
              <a:t> </a:t>
            </a:r>
            <a:r>
              <a:rPr lang="en-US" sz="2000" dirty="0" err="1"/>
              <a:t>persoalan</a:t>
            </a:r>
            <a:endParaRPr lang="en-US" sz="2000" dirty="0"/>
          </a:p>
          <a:p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C965ED-B2D0-4DA7-A3AF-AE0A0CE64E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823" y="832995"/>
            <a:ext cx="3057329" cy="428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378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186" y="193249"/>
            <a:ext cx="10972800" cy="960438"/>
          </a:xfrm>
        </p:spPr>
        <p:txBody>
          <a:bodyPr/>
          <a:lstStyle/>
          <a:p>
            <a:pPr algn="l"/>
            <a:r>
              <a:rPr lang="en-GB" b="1" dirty="0" err="1"/>
              <a:t>Streotyping</a:t>
            </a:r>
            <a:r>
              <a:rPr lang="en-GB" b="1" dirty="0"/>
              <a:t> dan stigma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186" y="1021712"/>
            <a:ext cx="10972800" cy="4525963"/>
          </a:xfrm>
        </p:spPr>
        <p:txBody>
          <a:bodyPr/>
          <a:lstStyle/>
          <a:p>
            <a:r>
              <a:rPr lang="en-US" sz="2400" dirty="0" err="1"/>
              <a:t>Streotip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bentuk</a:t>
            </a:r>
            <a:r>
              <a:rPr lang="en-US" sz="2400" dirty="0"/>
              <a:t> </a:t>
            </a:r>
            <a:r>
              <a:rPr lang="en-US" sz="2400" dirty="0" err="1"/>
              <a:t>kategorisasi</a:t>
            </a:r>
            <a:r>
              <a:rPr lang="en-US" sz="2400" dirty="0"/>
              <a:t> </a:t>
            </a:r>
            <a:r>
              <a:rPr lang="en-US" sz="2400" dirty="0" err="1"/>
              <a:t>sosial</a:t>
            </a:r>
            <a:r>
              <a:rPr lang="en-US" sz="2400" dirty="0"/>
              <a:t> yang </a:t>
            </a:r>
            <a:r>
              <a:rPr lang="en-US" sz="2400" dirty="0" err="1"/>
              <a:t>sebenarnya</a:t>
            </a:r>
            <a:r>
              <a:rPr lang="en-US" sz="2400" dirty="0"/>
              <a:t> </a:t>
            </a:r>
            <a:r>
              <a:rPr lang="en-US" sz="2400" dirty="0" err="1"/>
              <a:t>tak</a:t>
            </a:r>
            <a:r>
              <a:rPr lang="en-US" sz="2400" dirty="0"/>
              <a:t> </a:t>
            </a:r>
            <a:r>
              <a:rPr lang="en-US" sz="2400" dirty="0" err="1"/>
              <a:t>melulu</a:t>
            </a:r>
            <a:r>
              <a:rPr lang="en-US" sz="2400" dirty="0"/>
              <a:t> </a:t>
            </a:r>
            <a:r>
              <a:rPr lang="en-US" sz="2400" dirty="0" err="1"/>
              <a:t>konteksnya</a:t>
            </a:r>
            <a:r>
              <a:rPr lang="en-US" sz="2400" dirty="0"/>
              <a:t> </a:t>
            </a:r>
            <a:r>
              <a:rPr lang="en-US" sz="2400" dirty="0" err="1"/>
              <a:t>negatif</a:t>
            </a:r>
            <a:endParaRPr lang="en-US" sz="2400" dirty="0"/>
          </a:p>
          <a:p>
            <a:pPr lvl="1"/>
            <a:r>
              <a:rPr lang="en-US" sz="2000" dirty="0" err="1"/>
              <a:t>Namun</a:t>
            </a:r>
            <a:r>
              <a:rPr lang="en-US" sz="2000" dirty="0"/>
              <a:t> </a:t>
            </a:r>
            <a:r>
              <a:rPr lang="en-US" sz="2000" dirty="0" err="1"/>
              <a:t>merefleksikan</a:t>
            </a:r>
            <a:r>
              <a:rPr lang="en-US" sz="2000" dirty="0"/>
              <a:t> </a:t>
            </a:r>
            <a:r>
              <a:rPr lang="en-US" sz="2000" dirty="0" err="1"/>
              <a:t>kedangkalan</a:t>
            </a:r>
            <a:r>
              <a:rPr lang="en-US" sz="2000" dirty="0"/>
              <a:t> </a:t>
            </a:r>
            <a:r>
              <a:rPr lang="en-US" sz="2000" dirty="0" err="1"/>
              <a:t>cara</a:t>
            </a:r>
            <a:r>
              <a:rPr lang="en-US" sz="2000" dirty="0"/>
              <a:t> </a:t>
            </a:r>
            <a:r>
              <a:rPr lang="en-US" sz="2000" dirty="0" err="1"/>
              <a:t>berpikir</a:t>
            </a:r>
            <a:r>
              <a:rPr lang="en-US" sz="2000" dirty="0"/>
              <a:t> </a:t>
            </a:r>
            <a:r>
              <a:rPr lang="en-US" sz="2000" dirty="0" err="1"/>
              <a:t>seseorang</a:t>
            </a:r>
            <a:r>
              <a:rPr lang="en-US" sz="2000" dirty="0"/>
              <a:t> dan </a:t>
            </a:r>
            <a:r>
              <a:rPr lang="en-US" sz="2000" dirty="0" err="1"/>
              <a:t>berpotensi</a:t>
            </a:r>
            <a:r>
              <a:rPr lang="en-US" sz="2000" dirty="0"/>
              <a:t> </a:t>
            </a:r>
            <a:r>
              <a:rPr lang="en-US" sz="2000" i="1" dirty="0"/>
              <a:t>misleading,</a:t>
            </a:r>
            <a:r>
              <a:rPr lang="en-US" sz="2000" dirty="0"/>
              <a:t>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meniadakan</a:t>
            </a:r>
            <a:r>
              <a:rPr lang="en-US" sz="2000" dirty="0"/>
              <a:t> </a:t>
            </a:r>
            <a:r>
              <a:rPr lang="en-US" sz="2000" dirty="0" err="1"/>
              <a:t>variasi</a:t>
            </a:r>
            <a:r>
              <a:rPr lang="en-US" sz="2000" dirty="0"/>
              <a:t> individual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kelompok</a:t>
            </a:r>
            <a:r>
              <a:rPr lang="en-US" sz="2000" dirty="0"/>
              <a:t> </a:t>
            </a:r>
            <a:r>
              <a:rPr lang="en-US" sz="2000" dirty="0" err="1"/>
              <a:t>sosial</a:t>
            </a:r>
            <a:r>
              <a:rPr lang="en-US" sz="2000" dirty="0"/>
              <a:t>. </a:t>
            </a:r>
          </a:p>
          <a:p>
            <a:pPr lvl="1"/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individu</a:t>
            </a:r>
            <a:r>
              <a:rPr lang="en-US" sz="2000" dirty="0"/>
              <a:t> </a:t>
            </a:r>
            <a:r>
              <a:rPr lang="en-US" sz="2000" dirty="0" err="1"/>
              <a:t>bahkan</a:t>
            </a:r>
            <a:r>
              <a:rPr lang="en-US" sz="2000" dirty="0"/>
              <a:t> </a:t>
            </a:r>
            <a:r>
              <a:rPr lang="en-US" sz="2000" dirty="0" err="1"/>
              <a:t>dimungkinkan</a:t>
            </a:r>
            <a:r>
              <a:rPr lang="en-US" sz="2000" dirty="0"/>
              <a:t> punya </a:t>
            </a:r>
            <a:r>
              <a:rPr lang="en-US" sz="2000" i="1" dirty="0"/>
              <a:t>overlap characteristics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kelompok</a:t>
            </a:r>
            <a:r>
              <a:rPr lang="en-US" sz="2000" dirty="0"/>
              <a:t>.</a:t>
            </a:r>
          </a:p>
          <a:p>
            <a:r>
              <a:rPr lang="en-US" sz="2400" dirty="0" err="1"/>
              <a:t>Streotip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stigma </a:t>
            </a:r>
            <a:r>
              <a:rPr lang="en-US" sz="2400" dirty="0" err="1"/>
              <a:t>apabila</a:t>
            </a:r>
            <a:r>
              <a:rPr lang="en-US" sz="2400" dirty="0"/>
              <a:t> </a:t>
            </a:r>
            <a:r>
              <a:rPr lang="en-US" sz="2400" dirty="0" err="1"/>
              <a:t>kategorisasi</a:t>
            </a:r>
            <a:r>
              <a:rPr lang="en-US" sz="2400" dirty="0"/>
              <a:t> </a:t>
            </a:r>
            <a:r>
              <a:rPr lang="en-US" sz="2400" dirty="0" err="1"/>
              <a:t>sosial</a:t>
            </a:r>
            <a:r>
              <a:rPr lang="en-US" sz="2400" dirty="0"/>
              <a:t> </a:t>
            </a:r>
            <a:r>
              <a:rPr lang="en-US" sz="2400" dirty="0" err="1"/>
              <a:t>melibatkan</a:t>
            </a:r>
            <a:r>
              <a:rPr lang="en-US" sz="2400" dirty="0"/>
              <a:t> </a:t>
            </a:r>
            <a:r>
              <a:rPr lang="en-US" sz="2400" dirty="0" err="1"/>
              <a:t>prasangka</a:t>
            </a:r>
            <a:r>
              <a:rPr lang="en-US" sz="2400" dirty="0"/>
              <a:t> yang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kompleks</a:t>
            </a:r>
            <a:r>
              <a:rPr lang="en-US" sz="2400" dirty="0"/>
              <a:t> dan </a:t>
            </a:r>
            <a:r>
              <a:rPr lang="en-US" sz="2400" dirty="0" err="1"/>
              <a:t>amat</a:t>
            </a:r>
            <a:r>
              <a:rPr lang="en-US" sz="2400" dirty="0"/>
              <a:t> </a:t>
            </a:r>
            <a:r>
              <a:rPr lang="en-US" sz="2400" i="1" dirty="0"/>
              <a:t>degrading </a:t>
            </a:r>
            <a:r>
              <a:rPr lang="en-US" sz="2400" dirty="0"/>
              <a:t>(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efek</a:t>
            </a:r>
            <a:r>
              <a:rPr lang="en-US" sz="2400" dirty="0"/>
              <a:t> </a:t>
            </a:r>
            <a:r>
              <a:rPr lang="en-US" sz="2400" i="1" dirty="0"/>
              <a:t>error of reasoning</a:t>
            </a:r>
            <a:r>
              <a:rPr lang="en-US" sz="2400" dirty="0"/>
              <a:t>)</a:t>
            </a:r>
          </a:p>
          <a:p>
            <a:r>
              <a:rPr lang="en-US" sz="2400" dirty="0"/>
              <a:t>Proses </a:t>
            </a:r>
            <a:r>
              <a:rPr lang="en-US" sz="2400" dirty="0" err="1"/>
              <a:t>stereotip</a:t>
            </a:r>
            <a:r>
              <a:rPr lang="en-US" sz="2400" dirty="0"/>
              <a:t> </a:t>
            </a:r>
            <a:r>
              <a:rPr lang="en-US" sz="2400" dirty="0" err="1">
                <a:sym typeface="Wingdings" panose="05000000000000000000" pitchFamily="2" charset="2"/>
              </a:rPr>
              <a:t>menjadi</a:t>
            </a:r>
            <a:r>
              <a:rPr lang="en-US" sz="2400" dirty="0">
                <a:sym typeface="Wingdings" panose="05000000000000000000" pitchFamily="2" charset="2"/>
              </a:rPr>
              <a:t> stigma </a:t>
            </a:r>
            <a:r>
              <a:rPr lang="en-US" sz="2400" dirty="0" err="1">
                <a:sym typeface="Wingdings" panose="05000000000000000000" pitchFamily="2" charset="2"/>
              </a:rPr>
              <a:t>melibatkan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setidaknya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dua</a:t>
            </a:r>
            <a:r>
              <a:rPr lang="en-US" sz="2400" dirty="0">
                <a:sym typeface="Wingdings" panose="05000000000000000000" pitchFamily="2" charset="2"/>
              </a:rPr>
              <a:t> error </a:t>
            </a:r>
            <a:r>
              <a:rPr lang="en-US" sz="2400" dirty="0" err="1">
                <a:sym typeface="Wingdings" panose="05000000000000000000" pitchFamily="2" charset="2"/>
              </a:rPr>
              <a:t>kognitif</a:t>
            </a:r>
            <a:endParaRPr lang="en-US" sz="2400" dirty="0">
              <a:sym typeface="Wingdings" panose="05000000000000000000" pitchFamily="2" charset="2"/>
            </a:endParaRPr>
          </a:p>
          <a:p>
            <a:pPr lvl="1"/>
            <a:r>
              <a:rPr lang="en-US" sz="2000" dirty="0"/>
              <a:t>Proses </a:t>
            </a:r>
            <a:r>
              <a:rPr lang="en-US" sz="2000" dirty="0" err="1"/>
              <a:t>emosional</a:t>
            </a:r>
            <a:r>
              <a:rPr lang="en-US" sz="2000" dirty="0"/>
              <a:t>; </a:t>
            </a:r>
            <a:r>
              <a:rPr lang="en-US" sz="2000" dirty="0" err="1"/>
              <a:t>melibatkan</a:t>
            </a:r>
            <a:r>
              <a:rPr lang="en-US" sz="2000" dirty="0"/>
              <a:t> </a:t>
            </a:r>
            <a:r>
              <a:rPr lang="en-US" sz="2000" dirty="0" err="1"/>
              <a:t>perasaan</a:t>
            </a:r>
            <a:r>
              <a:rPr lang="en-US" sz="2000" dirty="0"/>
              <a:t> </a:t>
            </a:r>
            <a:r>
              <a:rPr lang="en-US" sz="2000" dirty="0" err="1"/>
              <a:t>cemas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respon</a:t>
            </a:r>
            <a:r>
              <a:rPr lang="en-US" sz="2000" dirty="0"/>
              <a:t> </a:t>
            </a:r>
            <a:r>
              <a:rPr lang="en-US" sz="2000" dirty="0" err="1"/>
              <a:t>menghindar</a:t>
            </a:r>
            <a:r>
              <a:rPr lang="en-US" sz="2000" dirty="0"/>
              <a:t> (</a:t>
            </a:r>
            <a:r>
              <a:rPr lang="en-US" sz="2000" i="1" dirty="0"/>
              <a:t>anxious avoidance</a:t>
            </a:r>
            <a:r>
              <a:rPr lang="en-US" sz="2000" dirty="0"/>
              <a:t>), </a:t>
            </a:r>
            <a:r>
              <a:rPr lang="en-US" sz="2000" dirty="0" err="1"/>
              <a:t>perasaan</a:t>
            </a:r>
            <a:r>
              <a:rPr lang="en-US" sz="2000" dirty="0"/>
              <a:t> </a:t>
            </a:r>
            <a:r>
              <a:rPr lang="en-US" sz="2000" dirty="0" err="1"/>
              <a:t>permusuhan</a:t>
            </a:r>
            <a:r>
              <a:rPr lang="en-US" sz="2000" dirty="0"/>
              <a:t> (</a:t>
            </a:r>
            <a:r>
              <a:rPr lang="en-US" sz="2000" i="1" dirty="0"/>
              <a:t>hostility</a:t>
            </a:r>
            <a:r>
              <a:rPr lang="en-US" sz="2000" dirty="0"/>
              <a:t>)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kasihan</a:t>
            </a:r>
            <a:endParaRPr lang="en-US" sz="2000" dirty="0"/>
          </a:p>
          <a:p>
            <a:pPr lvl="1"/>
            <a:r>
              <a:rPr lang="en-US" sz="2000" dirty="0" err="1"/>
              <a:t>Dikotomi</a:t>
            </a:r>
            <a:r>
              <a:rPr lang="en-US" sz="2000" dirty="0"/>
              <a:t> moral; orang yang </a:t>
            </a:r>
            <a:r>
              <a:rPr lang="en-US" sz="2000" dirty="0" err="1"/>
              <a:t>menstigma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menunjukkan</a:t>
            </a:r>
            <a:r>
              <a:rPr lang="en-US" sz="2000" dirty="0"/>
              <a:t> </a:t>
            </a:r>
            <a:r>
              <a:rPr lang="en-US" sz="2000" dirty="0" err="1"/>
              <a:t>sikap</a:t>
            </a:r>
            <a:r>
              <a:rPr lang="en-US" sz="2000" dirty="0"/>
              <a:t> </a:t>
            </a:r>
            <a:r>
              <a:rPr lang="en-US" sz="2000" i="1" dirty="0"/>
              <a:t>paternalistic caring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bahkan</a:t>
            </a:r>
            <a:r>
              <a:rPr lang="en-US" sz="2000" dirty="0"/>
              <a:t> </a:t>
            </a:r>
            <a:r>
              <a:rPr lang="en-US" sz="2000" i="1" dirty="0"/>
              <a:t>moral outrage </a:t>
            </a:r>
            <a:r>
              <a:rPr lang="en-US" sz="2000" dirty="0"/>
              <a:t>dan </a:t>
            </a:r>
            <a:r>
              <a:rPr lang="en-US" sz="2000" dirty="0" err="1"/>
              <a:t>kejijikan</a:t>
            </a:r>
            <a:r>
              <a:rPr lang="en-US" sz="2000" dirty="0"/>
              <a:t>, </a:t>
            </a:r>
            <a:r>
              <a:rPr lang="en-US" sz="2000" dirty="0" err="1"/>
              <a:t>tergantung</a:t>
            </a:r>
            <a:r>
              <a:rPr lang="en-US" sz="2000" dirty="0"/>
              <a:t> </a:t>
            </a:r>
            <a:r>
              <a:rPr lang="en-US" sz="2000" dirty="0" err="1"/>
              <a:t>seberapa</a:t>
            </a:r>
            <a:r>
              <a:rPr lang="en-US" sz="2000" dirty="0"/>
              <a:t> </a:t>
            </a:r>
            <a:r>
              <a:rPr lang="en-US" sz="2000" i="1" dirty="0"/>
              <a:t>deviant </a:t>
            </a:r>
            <a:r>
              <a:rPr lang="en-US" sz="2000" dirty="0" err="1"/>
              <a:t>perilaku</a:t>
            </a:r>
            <a:r>
              <a:rPr lang="en-US" sz="2000" dirty="0"/>
              <a:t> ODGJ. </a:t>
            </a:r>
            <a:r>
              <a:rPr lang="en-US" sz="2000" dirty="0" err="1"/>
              <a:t>Sebaliknya</a:t>
            </a:r>
            <a:r>
              <a:rPr lang="en-US" sz="2000" dirty="0"/>
              <a:t>, </a:t>
            </a:r>
            <a:r>
              <a:rPr lang="en-US" sz="2000" i="1" dirty="0"/>
              <a:t>stigmatized </a:t>
            </a:r>
            <a:r>
              <a:rPr lang="en-US" sz="2000" dirty="0" err="1"/>
              <a:t>mengalami</a:t>
            </a:r>
            <a:r>
              <a:rPr lang="en-US" sz="2000" dirty="0"/>
              <a:t> </a:t>
            </a:r>
            <a:r>
              <a:rPr lang="en-US" sz="2000" dirty="0" err="1"/>
              <a:t>depersonalisasi</a:t>
            </a:r>
            <a:r>
              <a:rPr lang="en-US" sz="2000" dirty="0"/>
              <a:t>, </a:t>
            </a:r>
            <a:r>
              <a:rPr lang="en-US" sz="2000" dirty="0" err="1"/>
              <a:t>penolakan</a:t>
            </a:r>
            <a:r>
              <a:rPr lang="en-US" sz="2000" dirty="0"/>
              <a:t> dan </a:t>
            </a:r>
            <a:r>
              <a:rPr lang="en-US" sz="2000" i="1" dirty="0"/>
              <a:t>disempowerment </a:t>
            </a:r>
            <a:r>
              <a:rPr lang="en-US" sz="2000" dirty="0" err="1"/>
              <a:t>akibat</a:t>
            </a:r>
            <a:r>
              <a:rPr lang="en-US" sz="2000" dirty="0"/>
              <a:t> </a:t>
            </a:r>
            <a:r>
              <a:rPr lang="en-US" sz="2000" i="1" dirty="0"/>
              <a:t>social rejection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i="1" dirty="0">
                <a:sym typeface="Wingdings" panose="05000000000000000000" pitchFamily="2" charset="2"/>
              </a:rPr>
              <a:t>spoiled identity </a:t>
            </a:r>
            <a:r>
              <a:rPr lang="en-US" sz="2000" dirty="0">
                <a:sym typeface="Wingdings" panose="05000000000000000000" pitchFamily="2" charset="2"/>
              </a:rPr>
              <a:t>(Goffman 1963)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38961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dirty="0"/>
              <a:t>…cont’d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US" sz="2400" dirty="0"/>
              <a:t>Goffman </a:t>
            </a:r>
            <a:r>
              <a:rPr lang="en-US" sz="2400" dirty="0" err="1"/>
              <a:t>mendefinisikan</a:t>
            </a:r>
            <a:r>
              <a:rPr lang="en-US" sz="2400" dirty="0"/>
              <a:t> stigma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</a:p>
          <a:p>
            <a:pPr lvl="1"/>
            <a:r>
              <a:rPr lang="en-US" dirty="0"/>
              <a:t>“</a:t>
            </a:r>
            <a:r>
              <a:rPr lang="en-US" sz="1600" dirty="0"/>
              <a:t>special kind of relationship between </a:t>
            </a:r>
            <a:r>
              <a:rPr lang="en-US" sz="1600" b="1" i="1" u="sng" dirty="0"/>
              <a:t>attribute and stereotype</a:t>
            </a:r>
            <a:r>
              <a:rPr lang="en-US" sz="1600" dirty="0"/>
              <a:t> . . . [an] attribute that is deeply discrediting . . . That reduces the bearer . . . from a whole and usual person to a tainted, discounted one . . . We believe that a person with a stigma is not quite human . . . We tend to impute a wide range of imperfections on the basis of the original one . . . We may perceive his [sic] defensive response to his situation as a direct expression of his defect . . .” (Goffman 1963, 14-16)</a:t>
            </a:r>
            <a:endParaRPr lang="en-US" sz="1200" dirty="0"/>
          </a:p>
          <a:p>
            <a:r>
              <a:rPr lang="en-US" sz="2400" dirty="0"/>
              <a:t>Bruce Link (2000) </a:t>
            </a:r>
            <a:r>
              <a:rPr lang="en-US" sz="2400" dirty="0" err="1"/>
              <a:t>mendefinisikan</a:t>
            </a:r>
            <a:r>
              <a:rPr lang="en-US" sz="2400" dirty="0"/>
              <a:t> stigma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</a:p>
          <a:p>
            <a:pPr lvl="1"/>
            <a:r>
              <a:rPr lang="en-US" dirty="0"/>
              <a:t>“</a:t>
            </a:r>
            <a:r>
              <a:rPr lang="en-US" sz="1800" dirty="0"/>
              <a:t>We conceptualize stigma as </a:t>
            </a:r>
            <a:r>
              <a:rPr lang="en-US" sz="1800" b="1" u="sng" dirty="0"/>
              <a:t>a process</a:t>
            </a:r>
            <a:r>
              <a:rPr lang="en-US" sz="1800" dirty="0"/>
              <a:t>. It begins when </a:t>
            </a:r>
            <a:r>
              <a:rPr lang="en-US" sz="1800" b="1" dirty="0"/>
              <a:t>dominant groups distinguish human differences</a:t>
            </a:r>
            <a:r>
              <a:rPr lang="en-US" sz="1800" dirty="0"/>
              <a:t> – </a:t>
            </a:r>
            <a:r>
              <a:rPr lang="en-US" sz="1800" b="1" i="1" u="sng" dirty="0"/>
              <a:t>whether ‘real’ or not</a:t>
            </a:r>
            <a:r>
              <a:rPr lang="en-US" sz="1800" dirty="0"/>
              <a:t>. It continues if the observed difference is believed to connote </a:t>
            </a:r>
            <a:r>
              <a:rPr lang="en-US" sz="1800" b="1" u="sng" dirty="0"/>
              <a:t>unfavorable information</a:t>
            </a:r>
            <a:r>
              <a:rPr lang="en-US" sz="1800" dirty="0"/>
              <a:t> about the designated persons. As this occurs, social labeling of the observed difference is achieved. Labeled persons are set apart in a distinct category that separates ‘us’ from ‘them.’ The culmination of the stigma process occurs when designated differences lead to various forms of </a:t>
            </a:r>
            <a:r>
              <a:rPr lang="en-US" sz="1800" b="1" i="1" u="sng" dirty="0"/>
              <a:t>disapproval, rejection, exclusion and discrimination</a:t>
            </a:r>
            <a:r>
              <a:rPr lang="en-US" sz="1800" dirty="0"/>
              <a:t>. The stigma process is entirely </a:t>
            </a:r>
            <a:r>
              <a:rPr lang="en-US" sz="1800" b="1" dirty="0"/>
              <a:t>contingent</a:t>
            </a:r>
            <a:r>
              <a:rPr lang="en-US" sz="1800" dirty="0"/>
              <a:t> on </a:t>
            </a:r>
            <a:r>
              <a:rPr lang="en-US" sz="1800" b="1" dirty="0"/>
              <a:t>access</a:t>
            </a:r>
            <a:r>
              <a:rPr lang="en-US" sz="1800" dirty="0"/>
              <a:t> to </a:t>
            </a:r>
            <a:r>
              <a:rPr lang="en-US" sz="1800" b="1" dirty="0"/>
              <a:t>social, economic and political power </a:t>
            </a:r>
            <a:r>
              <a:rPr lang="en-US" sz="1800" dirty="0"/>
              <a:t>that allows the identification of differentness, the construction of stereotypes, the labeling of persons as different and the execution of disapproval and discrimination . . .”</a:t>
            </a:r>
            <a:endParaRPr lang="en-US" sz="36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9797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dirty="0" err="1"/>
              <a:t>Elemen</a:t>
            </a:r>
            <a:r>
              <a:rPr lang="en-GB" b="1" dirty="0"/>
              <a:t> stigma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US" sz="2400" dirty="0"/>
              <a:t>Stigma pada ODGJ </a:t>
            </a:r>
            <a:r>
              <a:rPr lang="en-US" sz="2400" dirty="0" err="1"/>
              <a:t>setidaknya</a:t>
            </a:r>
            <a:r>
              <a:rPr lang="en-US" sz="2400" dirty="0"/>
              <a:t> </a:t>
            </a:r>
            <a:r>
              <a:rPr lang="en-US" sz="2400" dirty="0" err="1"/>
              <a:t>melibatkan</a:t>
            </a:r>
            <a:r>
              <a:rPr lang="en-US" sz="2400" dirty="0"/>
              <a:t> 3 </a:t>
            </a:r>
            <a:r>
              <a:rPr lang="en-US" sz="2400" dirty="0" err="1"/>
              <a:t>elemen</a:t>
            </a:r>
            <a:r>
              <a:rPr lang="en-US" sz="2400" dirty="0"/>
              <a:t> (Rogers &amp; Pilgrim 2005), </a:t>
            </a:r>
            <a:r>
              <a:rPr lang="en-US" sz="2400" dirty="0" err="1"/>
              <a:t>yaitu</a:t>
            </a:r>
            <a:r>
              <a:rPr lang="en-US" sz="2400" dirty="0"/>
              <a:t> </a:t>
            </a:r>
            <a:r>
              <a:rPr lang="en-US" sz="2400" b="1" i="1" u="sng" dirty="0"/>
              <a:t>intelligibility</a:t>
            </a:r>
            <a:r>
              <a:rPr lang="en-US" sz="2400" i="1" dirty="0"/>
              <a:t> </a:t>
            </a:r>
            <a:r>
              <a:rPr lang="en-US" sz="2400" dirty="0"/>
              <a:t>(‘</a:t>
            </a:r>
            <a:r>
              <a:rPr lang="en-US" sz="2400" dirty="0" err="1"/>
              <a:t>penampakan</a:t>
            </a:r>
            <a:r>
              <a:rPr lang="en-US" sz="2400" dirty="0"/>
              <a:t>’), </a:t>
            </a:r>
            <a:r>
              <a:rPr lang="en-US" sz="2400" b="1" i="1" u="sng" dirty="0"/>
              <a:t>social competence</a:t>
            </a:r>
            <a:r>
              <a:rPr lang="en-US" sz="2400" i="1" dirty="0"/>
              <a:t>, </a:t>
            </a:r>
            <a:r>
              <a:rPr lang="en-US" sz="2400" b="1" u="sng" dirty="0" err="1"/>
              <a:t>kredibilitas</a:t>
            </a:r>
            <a:r>
              <a:rPr lang="en-US" sz="2400" dirty="0"/>
              <a:t> dan </a:t>
            </a:r>
            <a:r>
              <a:rPr lang="en-US" sz="2400" b="1" i="1" u="sng" dirty="0"/>
              <a:t>violence</a:t>
            </a:r>
            <a:r>
              <a:rPr lang="en-US" sz="2400" dirty="0"/>
              <a:t>.</a:t>
            </a:r>
          </a:p>
          <a:p>
            <a:r>
              <a:rPr lang="en-US" sz="2400" b="1" i="1" u="sng" dirty="0"/>
              <a:t>Intelligibility</a:t>
            </a:r>
            <a:r>
              <a:rPr lang="en-US" sz="2400" dirty="0"/>
              <a:t>: orang yang ‘</a:t>
            </a:r>
            <a:r>
              <a:rPr lang="en-US" sz="2400" dirty="0" err="1"/>
              <a:t>waras</a:t>
            </a:r>
            <a:r>
              <a:rPr lang="en-US" sz="2400" dirty="0"/>
              <a:t>’ </a:t>
            </a:r>
            <a:r>
              <a:rPr lang="en-US" sz="2400" dirty="0" err="1"/>
              <a:t>normalnya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rasionalisasi</a:t>
            </a:r>
            <a:r>
              <a:rPr lang="en-US" sz="2400" dirty="0"/>
              <a:t> (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minta</a:t>
            </a:r>
            <a:r>
              <a:rPr lang="en-US" sz="2400" dirty="0"/>
              <a:t> </a:t>
            </a:r>
            <a:r>
              <a:rPr lang="en-US" sz="2400" dirty="0" err="1"/>
              <a:t>maaf</a:t>
            </a:r>
            <a:r>
              <a:rPr lang="en-US" sz="2400" dirty="0"/>
              <a:t>) </a:t>
            </a:r>
            <a:r>
              <a:rPr lang="en-US" sz="2400" dirty="0" err="1"/>
              <a:t>atas</a:t>
            </a:r>
            <a:r>
              <a:rPr lang="en-US" sz="2400" dirty="0"/>
              <a:t> </a:t>
            </a:r>
            <a:r>
              <a:rPr lang="en-US" sz="2400" dirty="0" err="1"/>
              <a:t>pelanggaran</a:t>
            </a:r>
            <a:r>
              <a:rPr lang="en-US" sz="2400" dirty="0"/>
              <a:t> </a:t>
            </a:r>
            <a:r>
              <a:rPr lang="en-US" sz="2400" dirty="0" err="1"/>
              <a:t>norma</a:t>
            </a:r>
            <a:r>
              <a:rPr lang="en-US" sz="2400" dirty="0"/>
              <a:t> </a:t>
            </a:r>
            <a:r>
              <a:rPr lang="en-US" sz="2400" dirty="0" err="1"/>
              <a:t>sosial</a:t>
            </a:r>
            <a:r>
              <a:rPr lang="en-US" sz="2400" dirty="0"/>
              <a:t> yang </a:t>
            </a:r>
            <a:r>
              <a:rPr lang="en-US" sz="2400" dirty="0" err="1"/>
              <a:t>ia</a:t>
            </a:r>
            <a:r>
              <a:rPr lang="en-US" sz="2400" dirty="0"/>
              <a:t> </a:t>
            </a:r>
            <a:r>
              <a:rPr lang="en-US" sz="2400" dirty="0" err="1"/>
              <a:t>lakukan</a:t>
            </a:r>
            <a:r>
              <a:rPr lang="en-US" sz="2400" dirty="0"/>
              <a:t>. </a:t>
            </a:r>
            <a:r>
              <a:rPr lang="en-US" sz="2400" dirty="0" err="1"/>
              <a:t>Sebaliknya</a:t>
            </a:r>
            <a:r>
              <a:rPr lang="en-US" sz="2400" dirty="0"/>
              <a:t>, orang yang ‘</a:t>
            </a:r>
            <a:r>
              <a:rPr lang="en-US" sz="2400" dirty="0" err="1"/>
              <a:t>gila</a:t>
            </a:r>
            <a:r>
              <a:rPr lang="en-US" sz="2400" dirty="0"/>
              <a:t>’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hal</a:t>
            </a:r>
            <a:r>
              <a:rPr lang="en-US" sz="2400" dirty="0"/>
              <a:t> yang </a:t>
            </a:r>
            <a:r>
              <a:rPr lang="en-US" sz="2400" dirty="0" err="1"/>
              <a:t>sama</a:t>
            </a:r>
            <a:r>
              <a:rPr lang="en-US" sz="2400" dirty="0"/>
              <a:t>. </a:t>
            </a:r>
          </a:p>
          <a:p>
            <a:pPr lvl="1"/>
            <a:r>
              <a:rPr lang="en-US" sz="2000" dirty="0"/>
              <a:t>Karena </a:t>
            </a:r>
            <a:r>
              <a:rPr lang="en-US" sz="2000" dirty="0" err="1"/>
              <a:t>mekanisme</a:t>
            </a:r>
            <a:r>
              <a:rPr lang="en-US" sz="2000" dirty="0"/>
              <a:t> </a:t>
            </a:r>
            <a:r>
              <a:rPr lang="en-US" sz="2000" i="1" dirty="0"/>
              <a:t>self-monitoring </a:t>
            </a:r>
            <a:r>
              <a:rPr lang="en-US" sz="2000" dirty="0"/>
              <a:t>&amp; </a:t>
            </a:r>
            <a:r>
              <a:rPr lang="en-US" sz="2000" i="1" dirty="0"/>
              <a:t>self-evaluation </a:t>
            </a:r>
            <a:r>
              <a:rPr lang="en-US" sz="2000" dirty="0"/>
              <a:t>ODGJ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berjalan</a:t>
            </a:r>
            <a:r>
              <a:rPr lang="en-US" sz="2000" dirty="0"/>
              <a:t> normal</a:t>
            </a:r>
          </a:p>
          <a:p>
            <a:pPr lvl="1"/>
            <a:r>
              <a:rPr lang="en-US" sz="2000" dirty="0" err="1"/>
              <a:t>Manifestasi</a:t>
            </a:r>
            <a:r>
              <a:rPr lang="en-US" sz="2000" dirty="0"/>
              <a:t> </a:t>
            </a:r>
            <a:r>
              <a:rPr lang="en-US" sz="2000" dirty="0" err="1"/>
              <a:t>faktor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bentuk</a:t>
            </a:r>
            <a:r>
              <a:rPr lang="en-US" sz="2000" dirty="0"/>
              <a:t> </a:t>
            </a:r>
            <a:r>
              <a:rPr lang="en-US" sz="2000" dirty="0" err="1"/>
              <a:t>kegagalan</a:t>
            </a:r>
            <a:r>
              <a:rPr lang="en-US" sz="2000" dirty="0"/>
              <a:t> </a:t>
            </a:r>
            <a:r>
              <a:rPr lang="en-US" sz="2000" i="1" dirty="0"/>
              <a:t>impression management</a:t>
            </a:r>
          </a:p>
          <a:p>
            <a:pPr lvl="1"/>
            <a:r>
              <a:rPr lang="en-US" sz="2000" dirty="0" err="1"/>
              <a:t>Misalnya</a:t>
            </a:r>
            <a:r>
              <a:rPr lang="en-US" sz="2000" dirty="0"/>
              <a:t>, ODGJ </a:t>
            </a:r>
            <a:r>
              <a:rPr lang="en-US" sz="2000" dirty="0" err="1"/>
              <a:t>selalu</a:t>
            </a:r>
            <a:r>
              <a:rPr lang="en-US" sz="2000" dirty="0"/>
              <a:t> </a:t>
            </a:r>
            <a:r>
              <a:rPr lang="en-US" sz="2000" dirty="0" err="1"/>
              <a:t>diidentikkan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‘</a:t>
            </a:r>
            <a:r>
              <a:rPr lang="en-US" sz="2000" dirty="0" err="1"/>
              <a:t>bicara</a:t>
            </a:r>
            <a:r>
              <a:rPr lang="en-US" sz="2000" dirty="0"/>
              <a:t> </a:t>
            </a:r>
            <a:r>
              <a:rPr lang="en-US" sz="2000" dirty="0" err="1"/>
              <a:t>ngelantur</a:t>
            </a:r>
            <a:r>
              <a:rPr lang="en-US" sz="2000" dirty="0"/>
              <a:t>’ ‘</a:t>
            </a:r>
            <a:r>
              <a:rPr lang="en-US" sz="2000" dirty="0" err="1"/>
              <a:t>jorok</a:t>
            </a:r>
            <a:r>
              <a:rPr lang="en-US" sz="2000" dirty="0"/>
              <a:t>’ ‘</a:t>
            </a:r>
            <a:r>
              <a:rPr lang="en-US" sz="2000" dirty="0" err="1"/>
              <a:t>telanjang</a:t>
            </a:r>
            <a:r>
              <a:rPr lang="en-US" sz="2000" dirty="0"/>
              <a:t>’ </a:t>
            </a:r>
            <a:r>
              <a:rPr lang="en-US" sz="2000" dirty="0" err="1"/>
              <a:t>dll</a:t>
            </a:r>
            <a:r>
              <a:rPr lang="en-US" sz="2000" dirty="0"/>
              <a:t>. </a:t>
            </a:r>
            <a:r>
              <a:rPr lang="en-US" sz="2000" dirty="0" err="1"/>
              <a:t>Padahal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semua</a:t>
            </a:r>
            <a:r>
              <a:rPr lang="en-US" sz="2000" dirty="0"/>
              <a:t> </a:t>
            </a:r>
            <a:r>
              <a:rPr lang="en-US" sz="2000" dirty="0" err="1"/>
              <a:t>penderita</a:t>
            </a:r>
            <a:r>
              <a:rPr lang="en-US" sz="2000" dirty="0"/>
              <a:t> </a:t>
            </a:r>
            <a:r>
              <a:rPr lang="en-US" sz="2000" dirty="0" err="1"/>
              <a:t>gangguan</a:t>
            </a:r>
            <a:r>
              <a:rPr lang="en-US" sz="2000" dirty="0"/>
              <a:t> mental </a:t>
            </a:r>
            <a:r>
              <a:rPr lang="en-US" sz="2000" dirty="0" err="1"/>
              <a:t>menunjukkan</a:t>
            </a:r>
            <a:r>
              <a:rPr lang="en-US" sz="2000" dirty="0"/>
              <a:t> </a:t>
            </a:r>
            <a:r>
              <a:rPr lang="en-US" sz="2000" dirty="0" err="1"/>
              <a:t>perilaku</a:t>
            </a:r>
            <a:r>
              <a:rPr lang="en-US" sz="2000" dirty="0"/>
              <a:t> </a:t>
            </a:r>
            <a:r>
              <a:rPr lang="en-US" sz="2000" dirty="0" err="1"/>
              <a:t>tsb</a:t>
            </a:r>
            <a:endParaRPr lang="en-US" sz="2000" dirty="0"/>
          </a:p>
          <a:p>
            <a:pPr lvl="1"/>
            <a:r>
              <a:rPr lang="en-US" sz="2000" dirty="0" err="1"/>
              <a:t>Aspek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menyiratkan</a:t>
            </a:r>
            <a:r>
              <a:rPr lang="en-US" sz="2000" dirty="0"/>
              <a:t> </a:t>
            </a:r>
            <a:r>
              <a:rPr lang="en-US" sz="2000" dirty="0" err="1"/>
              <a:t>bahwa</a:t>
            </a:r>
            <a:r>
              <a:rPr lang="en-US" sz="2000" dirty="0"/>
              <a:t> </a:t>
            </a:r>
            <a:r>
              <a:rPr lang="en-US" sz="2000" dirty="0" err="1"/>
              <a:t>perilaku</a:t>
            </a:r>
            <a:r>
              <a:rPr lang="en-US" sz="2000" dirty="0"/>
              <a:t> ODGJ </a:t>
            </a:r>
            <a:r>
              <a:rPr lang="en-US" sz="2000" dirty="0" err="1"/>
              <a:t>cenderung</a:t>
            </a:r>
            <a:r>
              <a:rPr lang="en-US" sz="2000" dirty="0"/>
              <a:t> </a:t>
            </a:r>
            <a:r>
              <a:rPr lang="en-US" sz="2000" i="1" dirty="0"/>
              <a:t>unpredictable </a:t>
            </a:r>
            <a:r>
              <a:rPr lang="en-US" sz="2000" dirty="0"/>
              <a:t>dan </a:t>
            </a:r>
            <a:r>
              <a:rPr lang="en-US" sz="2000" i="1" dirty="0"/>
              <a:t>undesirable</a:t>
            </a:r>
            <a:r>
              <a:rPr lang="en-US" sz="2000" dirty="0"/>
              <a:t>, </a:t>
            </a:r>
            <a:r>
              <a:rPr lang="en-US" sz="2000" dirty="0" err="1"/>
              <a:t>meskipun</a:t>
            </a:r>
            <a:r>
              <a:rPr lang="en-US" sz="2000" dirty="0"/>
              <a:t> </a:t>
            </a:r>
            <a:r>
              <a:rPr lang="en-US" sz="2000" dirty="0" err="1"/>
              <a:t>sebenarnya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sepenuhnya</a:t>
            </a:r>
            <a:r>
              <a:rPr lang="en-US" sz="2000" dirty="0"/>
              <a:t> </a:t>
            </a:r>
            <a:r>
              <a:rPr lang="en-US" sz="2000" dirty="0" err="1"/>
              <a:t>begitu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i="1" dirty="0">
                <a:sym typeface="Wingdings" panose="05000000000000000000" pitchFamily="2" charset="2"/>
              </a:rPr>
              <a:t>caregiver </a:t>
            </a:r>
            <a:r>
              <a:rPr lang="en-US" sz="2000" dirty="0">
                <a:sym typeface="Wingdings" panose="05000000000000000000" pitchFamily="2" charset="2"/>
              </a:rPr>
              <a:t>yang </a:t>
            </a:r>
            <a:r>
              <a:rPr lang="en-US" sz="2000" dirty="0" err="1">
                <a:sym typeface="Wingdings" panose="05000000000000000000" pitchFamily="2" charset="2"/>
              </a:rPr>
              <a:t>berinteraksi</a:t>
            </a:r>
            <a:r>
              <a:rPr lang="en-US" sz="2000" dirty="0">
                <a:sym typeface="Wingdings" panose="05000000000000000000" pitchFamily="2" charset="2"/>
              </a:rPr>
              <a:t> dg </a:t>
            </a:r>
            <a:r>
              <a:rPr lang="en-US" sz="2000" dirty="0" err="1">
                <a:sym typeface="Wingdings" panose="05000000000000000000" pitchFamily="2" charset="2"/>
              </a:rPr>
              <a:t>penderita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dalam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waktu</a:t>
            </a:r>
            <a:r>
              <a:rPr lang="en-US" sz="2000" dirty="0">
                <a:sym typeface="Wingdings" panose="05000000000000000000" pitchFamily="2" charset="2"/>
              </a:rPr>
              <a:t> yang lama </a:t>
            </a:r>
            <a:r>
              <a:rPr lang="en-US" sz="2000" dirty="0" err="1">
                <a:sym typeface="Wingdings" panose="05000000000000000000" pitchFamily="2" charset="2"/>
              </a:rPr>
              <a:t>mungkin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bisa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mengenali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pola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perilaku</a:t>
            </a:r>
            <a:r>
              <a:rPr lang="en-US" sz="2000" dirty="0">
                <a:sym typeface="Wingdings" panose="05000000000000000000" pitchFamily="2" charset="2"/>
              </a:rPr>
              <a:t> ODGJ</a:t>
            </a:r>
          </a:p>
          <a:p>
            <a:pPr lvl="1"/>
            <a:r>
              <a:rPr lang="en-US" sz="2000" dirty="0" err="1">
                <a:sym typeface="Wingdings" panose="05000000000000000000" pitchFamily="2" charset="2"/>
              </a:rPr>
              <a:t>Komponen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i="1" dirty="0">
                <a:sym typeface="Wingdings" panose="05000000000000000000" pitchFamily="2" charset="2"/>
              </a:rPr>
              <a:t>intelligibility </a:t>
            </a:r>
            <a:r>
              <a:rPr lang="en-US" sz="2000" dirty="0" err="1">
                <a:sym typeface="Wingdings" panose="05000000000000000000" pitchFamily="2" charset="2"/>
              </a:rPr>
              <a:t>ini</a:t>
            </a:r>
            <a:r>
              <a:rPr lang="en-US" sz="2000" dirty="0">
                <a:sym typeface="Wingdings" panose="05000000000000000000" pitchFamily="2" charset="2"/>
              </a:rPr>
              <a:t> juga </a:t>
            </a:r>
            <a:r>
              <a:rPr lang="en-US" sz="2000" i="1" dirty="0">
                <a:sym typeface="Wingdings" panose="05000000000000000000" pitchFamily="2" charset="2"/>
              </a:rPr>
              <a:t>misleading</a:t>
            </a:r>
            <a:r>
              <a:rPr lang="en-US" sz="2000" dirty="0">
                <a:sym typeface="Wingdings" panose="05000000000000000000" pitchFamily="2" charset="2"/>
              </a:rPr>
              <a:t>, </a:t>
            </a:r>
            <a:r>
              <a:rPr lang="en-US" sz="2000" dirty="0" err="1">
                <a:sym typeface="Wingdings" panose="05000000000000000000" pitchFamily="2" charset="2"/>
              </a:rPr>
              <a:t>karena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simtom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gangguan</a:t>
            </a:r>
            <a:r>
              <a:rPr lang="en-US" sz="2000" dirty="0">
                <a:sym typeface="Wingdings" panose="05000000000000000000" pitchFamily="2" charset="2"/>
              </a:rPr>
              <a:t> mental </a:t>
            </a:r>
            <a:r>
              <a:rPr lang="en-US" sz="2000" dirty="0" err="1">
                <a:sym typeface="Wingdings" panose="05000000000000000000" pitchFamily="2" charset="2"/>
              </a:rPr>
              <a:t>berat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spt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Skizofrenia</a:t>
            </a:r>
            <a:r>
              <a:rPr lang="en-US" sz="2000" dirty="0">
                <a:sym typeface="Wingdings" panose="05000000000000000000" pitchFamily="2" charset="2"/>
              </a:rPr>
              <a:t> (</a:t>
            </a:r>
            <a:r>
              <a:rPr lang="en-US" sz="2000" dirty="0" err="1">
                <a:sym typeface="Wingdings" panose="05000000000000000000" pitchFamily="2" charset="2"/>
              </a:rPr>
              <a:t>positif</a:t>
            </a:r>
            <a:r>
              <a:rPr lang="en-US" sz="2000" dirty="0">
                <a:sym typeface="Wingdings" panose="05000000000000000000" pitchFamily="2" charset="2"/>
              </a:rPr>
              <a:t>/</a:t>
            </a:r>
            <a:r>
              <a:rPr lang="en-US" sz="2000" dirty="0" err="1">
                <a:sym typeface="Wingdings" panose="05000000000000000000" pitchFamily="2" charset="2"/>
              </a:rPr>
              <a:t>negatif</a:t>
            </a:r>
            <a:r>
              <a:rPr lang="en-US" sz="2000" dirty="0">
                <a:sym typeface="Wingdings" panose="05000000000000000000" pitchFamily="2" charset="2"/>
              </a:rPr>
              <a:t>) </a:t>
            </a:r>
            <a:r>
              <a:rPr lang="en-US" sz="2000" dirty="0" err="1">
                <a:sym typeface="Wingdings" panose="05000000000000000000" pitchFamily="2" charset="2"/>
              </a:rPr>
              <a:t>biasanya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episodik</a:t>
            </a:r>
            <a:r>
              <a:rPr lang="en-US" sz="2000" dirty="0">
                <a:sym typeface="Wingdings" panose="05000000000000000000" pitchFamily="2" charset="2"/>
              </a:rPr>
              <a:t>, </a:t>
            </a:r>
            <a:r>
              <a:rPr lang="en-US" sz="2000" dirty="0" err="1">
                <a:sym typeface="Wingdings" panose="05000000000000000000" pitchFamily="2" charset="2"/>
              </a:rPr>
              <a:t>tidak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terjadi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terus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menerus</a:t>
            </a:r>
            <a:endParaRPr lang="en-US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20919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2393"/>
            <a:ext cx="10972800" cy="960438"/>
          </a:xfrm>
        </p:spPr>
        <p:txBody>
          <a:bodyPr/>
          <a:lstStyle/>
          <a:p>
            <a:pPr algn="l"/>
            <a:r>
              <a:rPr lang="en-GB" b="1" dirty="0"/>
              <a:t>…cont’d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821" y="1062831"/>
            <a:ext cx="7252354" cy="4525963"/>
          </a:xfrm>
        </p:spPr>
        <p:txBody>
          <a:bodyPr/>
          <a:lstStyle/>
          <a:p>
            <a:r>
              <a:rPr lang="en-US" sz="2400" b="1" i="1" u="sng" dirty="0"/>
              <a:t>Social competence</a:t>
            </a:r>
            <a:r>
              <a:rPr lang="en-US" sz="2400" dirty="0"/>
              <a:t>: </a:t>
            </a:r>
            <a:r>
              <a:rPr lang="en-US" sz="2400" dirty="0" err="1"/>
              <a:t>pandangan</a:t>
            </a:r>
            <a:r>
              <a:rPr lang="en-US" sz="2400" dirty="0"/>
              <a:t> yang </a:t>
            </a:r>
            <a:r>
              <a:rPr lang="en-US" sz="2400" dirty="0" err="1"/>
              <a:t>meyakini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ODGJ </a:t>
            </a:r>
            <a:r>
              <a:rPr lang="en-US" sz="2400" dirty="0" err="1"/>
              <a:t>atau</a:t>
            </a:r>
            <a:r>
              <a:rPr lang="en-US" sz="2400" dirty="0"/>
              <a:t> orang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simtom</a:t>
            </a:r>
            <a:r>
              <a:rPr lang="en-US" sz="2400" dirty="0"/>
              <a:t> </a:t>
            </a:r>
            <a:r>
              <a:rPr lang="en-US" sz="2400" dirty="0" err="1"/>
              <a:t>gangguan</a:t>
            </a:r>
            <a:r>
              <a:rPr lang="en-US" sz="2400" dirty="0"/>
              <a:t> mental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kompeten</a:t>
            </a:r>
            <a:r>
              <a:rPr lang="en-US" sz="2400" dirty="0"/>
              <a:t>/</a:t>
            </a:r>
            <a:r>
              <a:rPr lang="en-US" sz="2400" dirty="0" err="1"/>
              <a:t>produktif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perannya</a:t>
            </a:r>
            <a:r>
              <a:rPr lang="en-US" sz="2400" dirty="0"/>
              <a:t> </a:t>
            </a:r>
            <a:r>
              <a:rPr lang="en-US" sz="2400" dirty="0" err="1"/>
              <a:t>sbg</a:t>
            </a:r>
            <a:r>
              <a:rPr lang="en-US" sz="2400" dirty="0"/>
              <a:t> </a:t>
            </a:r>
            <a:r>
              <a:rPr lang="en-US" sz="2400" dirty="0" err="1"/>
              <a:t>anggota</a:t>
            </a:r>
            <a:r>
              <a:rPr lang="en-US" sz="2400" dirty="0"/>
              <a:t> </a:t>
            </a:r>
            <a:r>
              <a:rPr lang="en-US" sz="2400" dirty="0" err="1"/>
              <a:t>masyarakat</a:t>
            </a:r>
            <a:endParaRPr lang="en-US" sz="2400" dirty="0"/>
          </a:p>
          <a:p>
            <a:pPr lvl="1"/>
            <a:r>
              <a:rPr lang="en-US" sz="2000" dirty="0" err="1"/>
              <a:t>Apakah</a:t>
            </a:r>
            <a:r>
              <a:rPr lang="en-US" sz="2000" dirty="0"/>
              <a:t> ODGJ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berkontribusi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masyarakat</a:t>
            </a:r>
            <a:r>
              <a:rPr lang="en-US" sz="2000" dirty="0"/>
              <a:t>? </a:t>
            </a:r>
            <a:r>
              <a:rPr lang="en-US" sz="2000" dirty="0" err="1"/>
              <a:t>Bagaimana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karya-karya</a:t>
            </a:r>
            <a:r>
              <a:rPr lang="en-US" sz="2000" dirty="0"/>
              <a:t> ODGJ yang </a:t>
            </a:r>
            <a:r>
              <a:rPr lang="en-US" sz="2000" dirty="0" err="1"/>
              <a:t>berpengaruh</a:t>
            </a:r>
            <a:r>
              <a:rPr lang="en-US" sz="2000" dirty="0"/>
              <a:t> </a:t>
            </a:r>
            <a:r>
              <a:rPr lang="en-US" sz="2000" dirty="0" err="1"/>
              <a:t>besar</a:t>
            </a:r>
            <a:r>
              <a:rPr lang="en-US" sz="2000" dirty="0"/>
              <a:t>?</a:t>
            </a:r>
          </a:p>
          <a:p>
            <a:pPr lvl="1"/>
            <a:r>
              <a:rPr lang="en-US" sz="2000" dirty="0" err="1"/>
              <a:t>Contoh</a:t>
            </a:r>
            <a:r>
              <a:rPr lang="en-US" sz="2000" dirty="0"/>
              <a:t>: John Nash (</a:t>
            </a:r>
            <a:r>
              <a:rPr lang="en-US" sz="2000" dirty="0" err="1"/>
              <a:t>pemenang</a:t>
            </a:r>
            <a:r>
              <a:rPr lang="en-US" sz="2000" dirty="0"/>
              <a:t> Nobel), Syd Barret (Pink Floyd), Vincent van Gogh (</a:t>
            </a:r>
            <a:r>
              <a:rPr lang="en-US" sz="2000" dirty="0" err="1"/>
              <a:t>pelukis</a:t>
            </a:r>
            <a:r>
              <a:rPr lang="en-US" sz="2000" dirty="0"/>
              <a:t>)</a:t>
            </a:r>
          </a:p>
          <a:p>
            <a:r>
              <a:rPr lang="en-US" sz="2400" b="1" u="sng" dirty="0" err="1"/>
              <a:t>Kredibilitas</a:t>
            </a:r>
            <a:r>
              <a:rPr lang="en-US" sz="2400" b="1" u="sng" dirty="0"/>
              <a:t>:</a:t>
            </a:r>
            <a:r>
              <a:rPr lang="en-US" sz="2400" b="1" dirty="0"/>
              <a:t> </a:t>
            </a:r>
            <a:r>
              <a:rPr lang="en-US" sz="2400" dirty="0" err="1"/>
              <a:t>pandangan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meyakini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ODGJ </a:t>
            </a:r>
            <a:r>
              <a:rPr lang="en-US" sz="2400" dirty="0" err="1"/>
              <a:t>atau</a:t>
            </a:r>
            <a:r>
              <a:rPr lang="en-US" sz="2400" dirty="0"/>
              <a:t> orang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simtom</a:t>
            </a:r>
            <a:r>
              <a:rPr lang="en-US" sz="2400" dirty="0"/>
              <a:t> </a:t>
            </a:r>
            <a:r>
              <a:rPr lang="en-US" sz="2400" dirty="0" err="1"/>
              <a:t>gangguan</a:t>
            </a:r>
            <a:r>
              <a:rPr lang="en-US" sz="2400" dirty="0"/>
              <a:t> mental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kredibel</a:t>
            </a:r>
            <a:r>
              <a:rPr lang="en-US" sz="2400" dirty="0"/>
              <a:t> (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dipercaya</a:t>
            </a:r>
            <a:r>
              <a:rPr lang="en-US" sz="2400" dirty="0"/>
              <a:t>)</a:t>
            </a:r>
          </a:p>
          <a:p>
            <a:pPr lvl="1"/>
            <a:r>
              <a:rPr lang="en-US" sz="2000" dirty="0"/>
              <a:t>Ada </a:t>
            </a:r>
            <a:r>
              <a:rPr lang="en-US" sz="2000" dirty="0" err="1"/>
              <a:t>banyak</a:t>
            </a:r>
            <a:r>
              <a:rPr lang="en-US" sz="2000" dirty="0"/>
              <a:t> </a:t>
            </a:r>
            <a:r>
              <a:rPr lang="en-US" sz="2000" dirty="0" err="1"/>
              <a:t>tokoh-tokoh</a:t>
            </a:r>
            <a:r>
              <a:rPr lang="en-US" sz="2000" dirty="0"/>
              <a:t> agama </a:t>
            </a:r>
            <a:r>
              <a:rPr lang="en-US" sz="2000" dirty="0" err="1"/>
              <a:t>besar</a:t>
            </a:r>
            <a:r>
              <a:rPr lang="en-US" sz="2000" dirty="0"/>
              <a:t>, yang </a:t>
            </a:r>
            <a:r>
              <a:rPr lang="en-US" sz="2000" dirty="0" err="1"/>
              <a:t>tenyata</a:t>
            </a:r>
            <a:r>
              <a:rPr lang="en-US" sz="2000" dirty="0"/>
              <a:t>, ‘</a:t>
            </a:r>
            <a:r>
              <a:rPr lang="en-US" sz="2000" dirty="0" err="1"/>
              <a:t>menunjukkan</a:t>
            </a:r>
            <a:r>
              <a:rPr lang="en-US" sz="2000" dirty="0"/>
              <a:t>’ </a:t>
            </a:r>
            <a:r>
              <a:rPr lang="en-US" sz="2000" dirty="0" err="1"/>
              <a:t>nyaris</a:t>
            </a:r>
            <a:r>
              <a:rPr lang="en-US" sz="2000" dirty="0"/>
              <a:t> </a:t>
            </a:r>
            <a:r>
              <a:rPr lang="en-US" sz="2000" dirty="0" err="1"/>
              <a:t>semua</a:t>
            </a:r>
            <a:r>
              <a:rPr lang="en-US" sz="2000" dirty="0"/>
              <a:t> </a:t>
            </a:r>
            <a:r>
              <a:rPr lang="en-US" sz="2000" dirty="0" err="1"/>
              <a:t>simtom</a:t>
            </a:r>
            <a:r>
              <a:rPr lang="en-US" sz="2000" dirty="0"/>
              <a:t> </a:t>
            </a:r>
            <a:r>
              <a:rPr lang="en-US" sz="2000" dirty="0" err="1"/>
              <a:t>Skizofrenia</a:t>
            </a:r>
            <a:r>
              <a:rPr lang="en-US" sz="2000" dirty="0"/>
              <a:t>, </a:t>
            </a:r>
            <a:r>
              <a:rPr lang="en-US" sz="2000" dirty="0" err="1"/>
              <a:t>tetapi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pengikut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jumlah</a:t>
            </a:r>
            <a:r>
              <a:rPr lang="en-US" sz="2000" dirty="0"/>
              <a:t> yang </a:t>
            </a:r>
            <a:r>
              <a:rPr lang="en-US" sz="2000" dirty="0" err="1"/>
              <a:t>sangat</a:t>
            </a:r>
            <a:r>
              <a:rPr lang="en-US" sz="2000" dirty="0"/>
              <a:t> </a:t>
            </a:r>
            <a:r>
              <a:rPr lang="en-US" sz="2000" dirty="0" err="1"/>
              <a:t>besar</a:t>
            </a:r>
            <a:endParaRPr lang="en-US" sz="2000" dirty="0"/>
          </a:p>
        </p:txBody>
      </p:sp>
      <p:pic>
        <p:nvPicPr>
          <p:cNvPr id="2050" name="Picture 2" descr="https://sectioneduk.files.wordpress.com/2014/11/how-are-you-cartoon.jpg?w=490&amp;h=509">
            <a:extLst>
              <a:ext uri="{FF2B5EF4-FFF2-40B4-BE49-F238E27FC236}">
                <a16:creationId xmlns:a16="http://schemas.microsoft.com/office/drawing/2014/main" id="{0C024F18-F924-419D-B7AB-4BD2EC3EA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175" y="1269206"/>
            <a:ext cx="4667250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750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dirty="0" err="1"/>
              <a:t>Padahal</a:t>
            </a:r>
            <a:r>
              <a:rPr lang="en-GB" b="1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US" sz="2400" dirty="0" err="1"/>
              <a:t>Umumnya</a:t>
            </a:r>
            <a:r>
              <a:rPr lang="en-US" sz="2400" dirty="0"/>
              <a:t>, orang yang </a:t>
            </a:r>
            <a:r>
              <a:rPr lang="en-US" sz="2400" dirty="0" err="1"/>
              <a:t>kreatif</a:t>
            </a:r>
            <a:r>
              <a:rPr lang="en-US" sz="2400" dirty="0"/>
              <a:t> </a:t>
            </a:r>
            <a:r>
              <a:rPr lang="en-US" sz="2400" dirty="0" err="1"/>
              <a:t>memerlukan</a:t>
            </a:r>
            <a:r>
              <a:rPr lang="en-US" sz="2400" dirty="0"/>
              <a:t> </a:t>
            </a:r>
            <a:r>
              <a:rPr lang="en-US" sz="2400" dirty="0" err="1"/>
              <a:t>pemikiran</a:t>
            </a:r>
            <a:r>
              <a:rPr lang="en-US" sz="2400" dirty="0"/>
              <a:t> yang ‘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biasa</a:t>
            </a:r>
            <a:r>
              <a:rPr lang="en-US" sz="2400" dirty="0"/>
              <a:t>’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karya</a:t>
            </a:r>
            <a:r>
              <a:rPr lang="en-US" sz="2400" dirty="0"/>
              <a:t> yang </a:t>
            </a:r>
            <a:r>
              <a:rPr lang="en-US" sz="2400" dirty="0" err="1"/>
              <a:t>orisinal</a:t>
            </a:r>
            <a:r>
              <a:rPr lang="en-US" sz="2400" dirty="0"/>
              <a:t> </a:t>
            </a:r>
            <a:r>
              <a:rPr lang="en-US" sz="2400" dirty="0" err="1"/>
              <a:t>selalu</a:t>
            </a:r>
            <a:r>
              <a:rPr lang="en-US" sz="2400" dirty="0"/>
              <a:t> </a:t>
            </a:r>
            <a:r>
              <a:rPr lang="en-US" sz="2400" dirty="0" err="1"/>
              <a:t>memerlukan</a:t>
            </a:r>
            <a:r>
              <a:rPr lang="en-US" sz="2400" dirty="0"/>
              <a:t> </a:t>
            </a:r>
            <a:r>
              <a:rPr lang="en-US" sz="2400" dirty="0" err="1"/>
              <a:t>pembangkangan</a:t>
            </a:r>
            <a:r>
              <a:rPr lang="en-US" sz="2400" dirty="0"/>
              <a:t>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dirty="0" err="1"/>
              <a:t>konsepsi</a:t>
            </a:r>
            <a:r>
              <a:rPr lang="en-US" sz="2400" dirty="0"/>
              <a:t> </a:t>
            </a:r>
            <a:r>
              <a:rPr lang="en-US" sz="2400" dirty="0" err="1"/>
              <a:t>standar</a:t>
            </a:r>
            <a:r>
              <a:rPr lang="en-US" sz="2400" dirty="0"/>
              <a:t>. </a:t>
            </a:r>
          </a:p>
          <a:p>
            <a:pPr lvl="1"/>
            <a:r>
              <a:rPr lang="en-US" sz="2000" dirty="0" err="1"/>
              <a:t>Meskipun</a:t>
            </a:r>
            <a:r>
              <a:rPr lang="en-US" sz="2000" dirty="0"/>
              <a:t> </a:t>
            </a:r>
            <a:r>
              <a:rPr lang="en-US" sz="2000" dirty="0" err="1"/>
              <a:t>tak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disimpulkan</a:t>
            </a:r>
            <a:r>
              <a:rPr lang="en-US" sz="2000" dirty="0"/>
              <a:t> </a:t>
            </a:r>
            <a:r>
              <a:rPr lang="en-US" sz="2000" dirty="0" err="1"/>
              <a:t>bahwa</a:t>
            </a:r>
            <a:r>
              <a:rPr lang="en-US" sz="2000" dirty="0"/>
              <a:t> </a:t>
            </a:r>
            <a:r>
              <a:rPr lang="en-US" sz="2000" dirty="0" err="1"/>
              <a:t>semua</a:t>
            </a:r>
            <a:r>
              <a:rPr lang="en-US" sz="2000" dirty="0"/>
              <a:t> ODGJ </a:t>
            </a:r>
            <a:r>
              <a:rPr lang="en-US" sz="2000" dirty="0" err="1"/>
              <a:t>kreatif</a:t>
            </a:r>
            <a:r>
              <a:rPr lang="en-US" sz="2000" dirty="0"/>
              <a:t>, </a:t>
            </a:r>
            <a:r>
              <a:rPr lang="en-US" sz="2000" dirty="0" err="1"/>
              <a:t>atau</a:t>
            </a:r>
            <a:r>
              <a:rPr lang="en-US" sz="2000" dirty="0"/>
              <a:t> orang yang </a:t>
            </a:r>
            <a:r>
              <a:rPr lang="en-US" sz="2000" dirty="0" err="1"/>
              <a:t>kreatif</a:t>
            </a:r>
            <a:r>
              <a:rPr lang="en-US" sz="2000" dirty="0"/>
              <a:t> </a:t>
            </a:r>
            <a:r>
              <a:rPr lang="en-US" sz="2000" dirty="0" err="1"/>
              <a:t>pasti</a:t>
            </a:r>
            <a:r>
              <a:rPr lang="en-US" sz="2000" dirty="0"/>
              <a:t> </a:t>
            </a:r>
            <a:r>
              <a:rPr lang="en-US" sz="2000" dirty="0" err="1"/>
              <a:t>mengalami</a:t>
            </a:r>
            <a:r>
              <a:rPr lang="en-US" sz="2000" dirty="0"/>
              <a:t> </a:t>
            </a:r>
            <a:r>
              <a:rPr lang="en-US" sz="2000" dirty="0" err="1"/>
              <a:t>gangguan</a:t>
            </a:r>
            <a:r>
              <a:rPr lang="en-US" sz="2000" dirty="0"/>
              <a:t> mental, </a:t>
            </a:r>
            <a:r>
              <a:rPr lang="en-US" sz="2000" dirty="0" err="1"/>
              <a:t>tetapi</a:t>
            </a:r>
            <a:r>
              <a:rPr lang="en-US" sz="2000" dirty="0"/>
              <a:t> </a:t>
            </a:r>
            <a:r>
              <a:rPr lang="en-US" sz="2000" dirty="0" err="1"/>
              <a:t>prevalensi</a:t>
            </a:r>
            <a:r>
              <a:rPr lang="en-US" sz="2000" dirty="0"/>
              <a:t> </a:t>
            </a:r>
            <a:r>
              <a:rPr lang="en-US" sz="2000" dirty="0" err="1"/>
              <a:t>gangguan</a:t>
            </a:r>
            <a:r>
              <a:rPr lang="en-US" sz="2000" dirty="0"/>
              <a:t> mental yang </a:t>
            </a:r>
            <a:r>
              <a:rPr lang="en-US" sz="2000" dirty="0" err="1"/>
              <a:t>diderita</a:t>
            </a:r>
            <a:r>
              <a:rPr lang="en-US" sz="2000" dirty="0"/>
              <a:t> oleh </a:t>
            </a:r>
            <a:r>
              <a:rPr lang="en-US" sz="2000" dirty="0" err="1"/>
              <a:t>pekerja</a:t>
            </a:r>
            <a:r>
              <a:rPr lang="en-US" sz="2000" dirty="0"/>
              <a:t> </a:t>
            </a:r>
            <a:r>
              <a:rPr lang="en-US" sz="2000" dirty="0" err="1"/>
              <a:t>kreatif</a:t>
            </a:r>
            <a:r>
              <a:rPr lang="en-US" sz="2000" dirty="0"/>
              <a:t> (</a:t>
            </a:r>
            <a:r>
              <a:rPr lang="en-US" sz="2000" dirty="0" err="1"/>
              <a:t>artis</a:t>
            </a:r>
            <a:r>
              <a:rPr lang="en-US" sz="2000" dirty="0"/>
              <a:t>, </a:t>
            </a:r>
            <a:r>
              <a:rPr lang="en-US" sz="2000" dirty="0" err="1"/>
              <a:t>novelis</a:t>
            </a:r>
            <a:r>
              <a:rPr lang="en-US" sz="2000" dirty="0"/>
              <a:t>, </a:t>
            </a:r>
            <a:r>
              <a:rPr lang="en-US" sz="2000" dirty="0" err="1"/>
              <a:t>komposer</a:t>
            </a:r>
            <a:r>
              <a:rPr lang="en-US" sz="2000" dirty="0"/>
              <a:t>, </a:t>
            </a:r>
            <a:r>
              <a:rPr lang="en-US" sz="2000" dirty="0" err="1"/>
              <a:t>penyair</a:t>
            </a:r>
            <a:r>
              <a:rPr lang="en-US" sz="2000" dirty="0"/>
              <a:t>, </a:t>
            </a:r>
            <a:r>
              <a:rPr lang="en-US" sz="2000" dirty="0" err="1"/>
              <a:t>dll</a:t>
            </a:r>
            <a:r>
              <a:rPr lang="en-US" sz="2000" dirty="0"/>
              <a:t>) </a:t>
            </a:r>
            <a:r>
              <a:rPr lang="en-US" sz="2000" dirty="0" err="1"/>
              <a:t>memang</a:t>
            </a:r>
            <a:r>
              <a:rPr lang="en-US" sz="2000" dirty="0"/>
              <a:t> </a:t>
            </a:r>
            <a:r>
              <a:rPr lang="en-US" sz="2000" dirty="0" err="1"/>
              <a:t>sangat</a:t>
            </a:r>
            <a:r>
              <a:rPr lang="en-US" sz="2000" dirty="0"/>
              <a:t> </a:t>
            </a:r>
            <a:r>
              <a:rPr lang="en-US" sz="2000" dirty="0" err="1"/>
              <a:t>tinggi</a:t>
            </a:r>
            <a:r>
              <a:rPr lang="en-US" sz="2000" dirty="0"/>
              <a:t>.</a:t>
            </a:r>
          </a:p>
          <a:p>
            <a:pPr lvl="1"/>
            <a:r>
              <a:rPr lang="en-US" sz="2000" dirty="0" err="1"/>
              <a:t>Karya-karya</a:t>
            </a:r>
            <a:r>
              <a:rPr lang="en-US" sz="2000" dirty="0"/>
              <a:t> </a:t>
            </a:r>
            <a:r>
              <a:rPr lang="en-US" sz="2000" dirty="0" err="1"/>
              <a:t>legendaris</a:t>
            </a:r>
            <a:r>
              <a:rPr lang="en-US" sz="2000" dirty="0"/>
              <a:t> yang </a:t>
            </a:r>
            <a:r>
              <a:rPr lang="en-US" sz="2000" dirty="0" err="1"/>
              <a:t>dihasilkan</a:t>
            </a:r>
            <a:r>
              <a:rPr lang="en-US" sz="2000" dirty="0"/>
              <a:t> oleh </a:t>
            </a:r>
            <a:r>
              <a:rPr lang="en-US" sz="2000" dirty="0" err="1"/>
              <a:t>tokoh-tokoh</a:t>
            </a:r>
            <a:r>
              <a:rPr lang="en-US" sz="2000" dirty="0"/>
              <a:t> </a:t>
            </a:r>
            <a:r>
              <a:rPr lang="en-US" sz="2000" i="1" dirty="0"/>
              <a:t>high-profile</a:t>
            </a:r>
            <a:r>
              <a:rPr lang="en-US" sz="2000" dirty="0"/>
              <a:t> </a:t>
            </a:r>
            <a:r>
              <a:rPr lang="en-US" sz="2000" dirty="0" err="1"/>
              <a:t>ditengarai</a:t>
            </a:r>
            <a:r>
              <a:rPr lang="en-US" sz="2000" dirty="0"/>
              <a:t> </a:t>
            </a:r>
            <a:r>
              <a:rPr lang="en-US" sz="2000" dirty="0" err="1"/>
              <a:t>muncul</a:t>
            </a:r>
            <a:r>
              <a:rPr lang="en-US" sz="2000" dirty="0"/>
              <a:t> pada </a:t>
            </a:r>
            <a:r>
              <a:rPr lang="en-US" sz="2000" dirty="0" err="1"/>
              <a:t>saat</a:t>
            </a:r>
            <a:r>
              <a:rPr lang="en-US" sz="2000" dirty="0"/>
              <a:t> </a:t>
            </a:r>
            <a:r>
              <a:rPr lang="en-US" sz="2000" dirty="0" err="1"/>
              <a:t>fase</a:t>
            </a:r>
            <a:r>
              <a:rPr lang="en-US" sz="2000" dirty="0"/>
              <a:t> </a:t>
            </a:r>
            <a:r>
              <a:rPr lang="en-US" sz="2000" i="1" dirty="0"/>
              <a:t>manic</a:t>
            </a:r>
            <a:r>
              <a:rPr lang="en-US" sz="2000" dirty="0"/>
              <a:t> (Jamison 1998)</a:t>
            </a:r>
          </a:p>
          <a:p>
            <a:pPr lvl="1"/>
            <a:r>
              <a:rPr lang="en-US" sz="2000" dirty="0" err="1"/>
              <a:t>Kasus</a:t>
            </a:r>
            <a:r>
              <a:rPr lang="en-US" sz="2000" dirty="0"/>
              <a:t> </a:t>
            </a:r>
            <a:r>
              <a:rPr lang="en-US" sz="2000" i="1" dirty="0"/>
              <a:t>bipolar disorder </a:t>
            </a:r>
            <a:r>
              <a:rPr lang="en-US" sz="2000" dirty="0"/>
              <a:t>juga </a:t>
            </a:r>
            <a:r>
              <a:rPr lang="en-US" sz="2000" dirty="0" err="1"/>
              <a:t>sering</a:t>
            </a:r>
            <a:r>
              <a:rPr lang="en-US" sz="2000" dirty="0"/>
              <a:t> </a:t>
            </a:r>
            <a:r>
              <a:rPr lang="en-US" sz="2000" dirty="0" err="1"/>
              <a:t>ditemui</a:t>
            </a:r>
            <a:r>
              <a:rPr lang="en-US" sz="2000" dirty="0"/>
              <a:t> pada orang-orang </a:t>
            </a:r>
            <a:r>
              <a:rPr lang="en-US" sz="2000" dirty="0" err="1"/>
              <a:t>sukses</a:t>
            </a:r>
            <a:endParaRPr lang="en-US" sz="2000" dirty="0"/>
          </a:p>
          <a:p>
            <a:r>
              <a:rPr lang="en-US" sz="2400" dirty="0" err="1"/>
              <a:t>Pandangan</a:t>
            </a:r>
            <a:r>
              <a:rPr lang="en-US" sz="2400" dirty="0"/>
              <a:t> </a:t>
            </a:r>
            <a:r>
              <a:rPr lang="en-US" sz="2400" dirty="0" err="1"/>
              <a:t>awam</a:t>
            </a:r>
            <a:r>
              <a:rPr lang="en-US" sz="2400" dirty="0"/>
              <a:t> yang </a:t>
            </a:r>
            <a:r>
              <a:rPr lang="en-US" sz="2400" dirty="0" err="1"/>
              <a:t>meyakini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</a:t>
            </a:r>
            <a:r>
              <a:rPr lang="en-US" sz="2400" dirty="0" err="1"/>
              <a:t>penderita</a:t>
            </a:r>
            <a:r>
              <a:rPr lang="en-US" sz="2400" dirty="0"/>
              <a:t> ODGJ </a:t>
            </a:r>
            <a:r>
              <a:rPr lang="en-US" sz="2400" dirty="0" err="1"/>
              <a:t>selalu</a:t>
            </a:r>
            <a:r>
              <a:rPr lang="en-US" sz="2400" dirty="0"/>
              <a:t> </a:t>
            </a:r>
            <a:r>
              <a:rPr lang="en-US" sz="2400" i="1" dirty="0"/>
              <a:t>breaking rule, </a:t>
            </a:r>
            <a:r>
              <a:rPr lang="en-US" sz="2400" dirty="0" err="1"/>
              <a:t>mungkin</a:t>
            </a:r>
            <a:r>
              <a:rPr lang="en-US" sz="2400" dirty="0"/>
              <a:t> </a:t>
            </a:r>
            <a:r>
              <a:rPr lang="en-US" sz="2400" dirty="0" err="1"/>
              <a:t>belum</a:t>
            </a:r>
            <a:r>
              <a:rPr lang="en-US" sz="2400" dirty="0"/>
              <a:t> </a:t>
            </a:r>
            <a:r>
              <a:rPr lang="en-US" sz="2400" dirty="0" err="1"/>
              <a:t>pernah</a:t>
            </a:r>
            <a:r>
              <a:rPr lang="en-US" sz="2400" dirty="0"/>
              <a:t> </a:t>
            </a:r>
            <a:r>
              <a:rPr lang="en-US" sz="2400" dirty="0" err="1"/>
              <a:t>mendengar</a:t>
            </a:r>
            <a:r>
              <a:rPr lang="en-US" sz="2400" dirty="0"/>
              <a:t> </a:t>
            </a:r>
            <a:r>
              <a:rPr lang="en-US" sz="2400" dirty="0" err="1"/>
              <a:t>tentang</a:t>
            </a:r>
            <a:r>
              <a:rPr lang="en-US" sz="2400" dirty="0"/>
              <a:t> </a:t>
            </a:r>
            <a:r>
              <a:rPr lang="en-US" sz="2400" dirty="0" err="1"/>
              <a:t>gangguan</a:t>
            </a:r>
            <a:r>
              <a:rPr lang="en-US" sz="2400" dirty="0"/>
              <a:t> </a:t>
            </a:r>
            <a:r>
              <a:rPr lang="en-US" sz="2400" dirty="0" err="1"/>
              <a:t>kompulsif</a:t>
            </a:r>
            <a:endParaRPr lang="en-US" sz="2400" dirty="0"/>
          </a:p>
          <a:p>
            <a:pPr lvl="1"/>
            <a:r>
              <a:rPr lang="en-US" sz="2000" dirty="0"/>
              <a:t>Orang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gangguan</a:t>
            </a:r>
            <a:r>
              <a:rPr lang="en-US" sz="2000" dirty="0"/>
              <a:t> </a:t>
            </a:r>
            <a:r>
              <a:rPr lang="en-US" sz="2000" dirty="0" err="1"/>
              <a:t>kompulsif</a:t>
            </a:r>
            <a:r>
              <a:rPr lang="en-US" sz="2000" dirty="0"/>
              <a:t>, </a:t>
            </a:r>
            <a:r>
              <a:rPr lang="en-US" sz="2000" dirty="0" err="1"/>
              <a:t>justru</a:t>
            </a:r>
            <a:r>
              <a:rPr lang="en-US" sz="2000" dirty="0"/>
              <a:t> </a:t>
            </a:r>
            <a:r>
              <a:rPr lang="en-US" sz="2000" dirty="0" err="1"/>
              <a:t>sebaliknya</a:t>
            </a:r>
            <a:r>
              <a:rPr lang="en-US" sz="2000" dirty="0"/>
              <a:t>, </a:t>
            </a:r>
            <a:r>
              <a:rPr lang="en-US" sz="2000" dirty="0" err="1"/>
              <a:t>malah</a:t>
            </a:r>
            <a:r>
              <a:rPr lang="en-US" sz="2000" dirty="0"/>
              <a:t> </a:t>
            </a:r>
            <a:r>
              <a:rPr lang="en-US" sz="2000" i="1" dirty="0"/>
              <a:t>over-conform</a:t>
            </a:r>
          </a:p>
          <a:p>
            <a:pPr lvl="1"/>
            <a:r>
              <a:rPr lang="en-US" sz="2000" dirty="0" err="1"/>
              <a:t>Mereka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memberikan</a:t>
            </a:r>
            <a:r>
              <a:rPr lang="en-US" sz="2000" dirty="0"/>
              <a:t> </a:t>
            </a:r>
            <a:r>
              <a:rPr lang="en-US" sz="2000" dirty="0" err="1"/>
              <a:t>performa</a:t>
            </a:r>
            <a:r>
              <a:rPr lang="en-US" sz="2000" dirty="0"/>
              <a:t> yang </a:t>
            </a:r>
            <a:r>
              <a:rPr lang="en-US" sz="2000" dirty="0" err="1"/>
              <a:t>jauh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baik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orang normal </a:t>
            </a:r>
            <a:r>
              <a:rPr lang="en-US" sz="2000" dirty="0" err="1"/>
              <a:t>ketika</a:t>
            </a:r>
            <a:r>
              <a:rPr lang="en-US" sz="2000" dirty="0"/>
              <a:t> </a:t>
            </a:r>
            <a:r>
              <a:rPr lang="en-US" sz="2000" dirty="0" err="1"/>
              <a:t>mengerjakan</a:t>
            </a:r>
            <a:r>
              <a:rPr lang="en-US" sz="2000" dirty="0"/>
              <a:t> </a:t>
            </a:r>
            <a:r>
              <a:rPr lang="en-US" sz="2000" dirty="0" err="1"/>
              <a:t>tugas</a:t>
            </a:r>
            <a:r>
              <a:rPr lang="en-US" sz="2000" dirty="0"/>
              <a:t> yang </a:t>
            </a:r>
            <a:r>
              <a:rPr lang="en-US" sz="2000" dirty="0" err="1"/>
              <a:t>membutuhkan</a:t>
            </a:r>
            <a:r>
              <a:rPr lang="en-US" sz="2000" dirty="0"/>
              <a:t> detail </a:t>
            </a:r>
            <a:r>
              <a:rPr lang="en-US" sz="2000" dirty="0" err="1"/>
              <a:t>tinggi</a:t>
            </a:r>
            <a:endParaRPr lang="en-US" sz="2000" dirty="0"/>
          </a:p>
          <a:p>
            <a:pPr lvl="1"/>
            <a:endParaRPr lang="en-US" sz="20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4008745"/>
      </p:ext>
    </p:extLst>
  </p:cSld>
  <p:clrMapOvr>
    <a:masterClrMapping/>
  </p:clrMapOvr>
</p:sld>
</file>

<file path=ppt/theme/theme1.xml><?xml version="1.0" encoding="utf-8"?>
<a:theme xmlns:a="http://schemas.openxmlformats.org/drawingml/2006/main" name="psiunair_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siunair_blue" id="{3C9B8563-235D-4690-93EB-C1E4B836BAD2}" vid="{68C260DF-F481-4FD5-8772-BDB4C507B4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psiunair_blue</Template>
  <TotalTime>2227</TotalTime>
  <Words>2039</Words>
  <Application>Microsoft Office PowerPoint</Application>
  <PresentationFormat>Widescreen</PresentationFormat>
  <Paragraphs>120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psiunair_blue</vt:lpstr>
      <vt:lpstr>Stigma dan pemulihan (recovery)</vt:lpstr>
      <vt:lpstr>Persepsi awam tentang gangguan mental</vt:lpstr>
      <vt:lpstr>…cont’d</vt:lpstr>
      <vt:lpstr>…cont’d</vt:lpstr>
      <vt:lpstr>Streotyping dan stigma</vt:lpstr>
      <vt:lpstr>…cont’d</vt:lpstr>
      <vt:lpstr>Elemen stigma</vt:lpstr>
      <vt:lpstr>…cont’d</vt:lpstr>
      <vt:lpstr>Padahal…</vt:lpstr>
      <vt:lpstr>…cont’d</vt:lpstr>
      <vt:lpstr>…cont’d</vt:lpstr>
      <vt:lpstr>The backbone of stigma</vt:lpstr>
      <vt:lpstr>Social labelling</vt:lpstr>
      <vt:lpstr>‘Modified social labelling theory’</vt:lpstr>
      <vt:lpstr>Peran media</vt:lpstr>
      <vt:lpstr>Recovery</vt:lpstr>
      <vt:lpstr>…cont’d</vt:lpstr>
    </vt:vector>
  </TitlesOfParts>
  <Company>Psikologi Unair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Rizqy Amelia Zein</dc:creator>
  <cp:lastModifiedBy>Rizqy Amelia Zein</cp:lastModifiedBy>
  <cp:revision>84</cp:revision>
  <dcterms:created xsi:type="dcterms:W3CDTF">2014-08-18T09:13:02Z</dcterms:created>
  <dcterms:modified xsi:type="dcterms:W3CDTF">2018-05-18T06:04:48Z</dcterms:modified>
</cp:coreProperties>
</file>