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68" r:id="rId4"/>
    <p:sldId id="272" r:id="rId5"/>
    <p:sldId id="274" r:id="rId6"/>
    <p:sldId id="273" r:id="rId7"/>
    <p:sldId id="269" r:id="rId8"/>
    <p:sldId id="275" r:id="rId9"/>
    <p:sldId id="271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EC4E-918E-499A-9464-60A8FE847D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4787F-0DFB-4D0B-8746-7BC2AA98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Gambar Salindi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Dudukan Catatan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indi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C47-D0AB-4EF8-A3D1-12DD8D4A26B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6D6-232B-4D63-9FC6-C4966FC0ABC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ulu Sek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65D-D9A5-42D9-B3DA-2120D14F6AAF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Is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7E49-BB4A-4762-8F40-5528C0688A8F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udukan Is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udukan Teks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udukan Is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uduk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2F3-A3BF-40E4-9CA2-C411BE54B10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Duduk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9" name="Dudukan Nomor Salindi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377E-4FBA-42D8-B9B9-43DBFD7D30E5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Duduk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5" name="Dudukan Nomor Salindi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9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2F4F-96AC-4AE0-9038-32271947C937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Duduk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4" name="Dudukan Nomor Salindi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2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si dengan Kap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eks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01BF-2B28-408D-AFFC-B531C49E86E1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ukisan dengan Kap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udukan Gamba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udukan Teks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uduk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CA20-26BF-4F9F-AFA5-96C7F2161D33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Duduk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7" name="Dudukan Nomor Salindi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9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EE0C-F92B-4E3F-A095-F8490FE21850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udukan Teks Vertik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EA1-2E0E-4BC8-A111-7B20DAD39D6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udukan Judu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Dudukan Teks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mengedit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udukan Tanggal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537C-3462-443E-87CC-DFE010E58E8D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Dudukan Ka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 Matkul Psikologi - Nama Dosen Psikologi</a:t>
            </a:r>
          </a:p>
        </p:txBody>
      </p:sp>
      <p:sp>
        <p:nvSpPr>
          <p:cNvPr id="6" name="Dudukan Nomor Salindi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9810-111B-4E9E-B37D-38435127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 err="1"/>
              <a:t>Pencegahan</a:t>
            </a:r>
            <a:r>
              <a:rPr lang="en-GB" b="1" dirty="0"/>
              <a:t>, </a:t>
            </a:r>
            <a:r>
              <a:rPr lang="en-GB" b="1" dirty="0" err="1"/>
              <a:t>promosi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dan </a:t>
            </a:r>
            <a:r>
              <a:rPr lang="en-GB" b="1" i="1" dirty="0"/>
              <a:t>the pursuit of happiness</a:t>
            </a:r>
            <a:endParaRPr lang="en-GB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9026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Literasi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970377"/>
            <a:ext cx="10972800" cy="4525963"/>
          </a:xfrm>
        </p:spPr>
        <p:txBody>
          <a:bodyPr/>
          <a:lstStyle/>
          <a:p>
            <a:r>
              <a:rPr lang="en-US" sz="2400" dirty="0"/>
              <a:t>Program </a:t>
            </a:r>
            <a:r>
              <a:rPr lang="en-US" sz="2400" dirty="0" err="1"/>
              <a:t>promosi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diarahkan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literasi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pada </a:t>
            </a:r>
            <a:r>
              <a:rPr lang="en-US" sz="2400" dirty="0" err="1"/>
              <a:t>masyarakat</a:t>
            </a:r>
            <a:r>
              <a:rPr lang="en-US" sz="2400" dirty="0"/>
              <a:t>. </a:t>
            </a:r>
            <a:r>
              <a:rPr lang="en-US" sz="2400" dirty="0" err="1"/>
              <a:t>Tujuannya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mereduksi</a:t>
            </a:r>
            <a:r>
              <a:rPr lang="en-US" sz="2400" dirty="0"/>
              <a:t> stigma dan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i="1" dirty="0"/>
              <a:t>awareness.</a:t>
            </a:r>
            <a:r>
              <a:rPr lang="en-US" sz="2400" dirty="0"/>
              <a:t> </a:t>
            </a:r>
            <a:r>
              <a:rPr lang="en-US" sz="2400" b="1" i="1" u="sng" dirty="0" err="1"/>
              <a:t>Padahal</a:t>
            </a:r>
            <a:r>
              <a:rPr lang="en-US" sz="2400" b="1" i="1" u="sng" dirty="0"/>
              <a:t>…</a:t>
            </a:r>
          </a:p>
          <a:p>
            <a:pPr lvl="1"/>
            <a:r>
              <a:rPr lang="en-US" sz="2000" dirty="0" err="1"/>
              <a:t>Kampanye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penekanan</a:t>
            </a:r>
            <a:r>
              <a:rPr lang="en-US" sz="2000" dirty="0"/>
              <a:t> pada </a:t>
            </a:r>
            <a:r>
              <a:rPr lang="en-US" sz="2000" dirty="0" err="1"/>
              <a:t>literasi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b="1" dirty="0" err="1"/>
              <a:t>mengasumsikan</a:t>
            </a:r>
            <a:r>
              <a:rPr lang="en-US" sz="2000" b="1" dirty="0"/>
              <a:t> </a:t>
            </a:r>
            <a:r>
              <a:rPr lang="en-US" sz="2000" b="1" dirty="0" err="1"/>
              <a:t>bahwa</a:t>
            </a:r>
            <a:r>
              <a:rPr lang="en-US" sz="2000" b="1" dirty="0"/>
              <a:t> </a:t>
            </a:r>
            <a:r>
              <a:rPr lang="en-US" sz="2000" b="1" i="1" dirty="0"/>
              <a:t>nature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gangguan</a:t>
            </a:r>
            <a:r>
              <a:rPr lang="en-US" sz="2000" b="1" dirty="0"/>
              <a:t> mental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jelas</a:t>
            </a:r>
            <a:r>
              <a:rPr lang="en-US" sz="2000" dirty="0"/>
              <a:t> dan </a:t>
            </a:r>
            <a:r>
              <a:rPr lang="en-US" sz="2000" dirty="0" err="1"/>
              <a:t>tegas</a:t>
            </a:r>
            <a:r>
              <a:rPr lang="en-US" sz="2000" dirty="0"/>
              <a:t>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kenyataannya</a:t>
            </a:r>
            <a:r>
              <a:rPr lang="en-US" sz="2000" dirty="0"/>
              <a:t> </a:t>
            </a:r>
            <a:r>
              <a:rPr lang="en-US" sz="2000" dirty="0" err="1"/>
              <a:t>perdebatan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ontologi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ym typeface="Wingdings" panose="05000000000000000000" pitchFamily="2" charset="2"/>
              </a:rPr>
              <a:t>terlalu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banyak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ketidakpastian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soal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disiplin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ilmu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i="1" dirty="0">
                <a:sym typeface="Wingdings" panose="05000000000000000000" pitchFamily="2" charset="2"/>
              </a:rPr>
              <a:t>concern </a:t>
            </a:r>
            <a:r>
              <a:rPr lang="en-US" sz="2000" dirty="0" err="1">
                <a:sym typeface="Wingdings" panose="05000000000000000000" pitchFamily="2" charset="2"/>
              </a:rPr>
              <a:t>soal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gangguan</a:t>
            </a:r>
            <a:r>
              <a:rPr lang="en-US" sz="2000" dirty="0">
                <a:sym typeface="Wingdings" panose="05000000000000000000" pitchFamily="2" charset="2"/>
              </a:rPr>
              <a:t> mental</a:t>
            </a:r>
            <a:endParaRPr lang="en-US" sz="2000" dirty="0"/>
          </a:p>
          <a:p>
            <a:pPr lvl="1"/>
            <a:r>
              <a:rPr lang="en-US" sz="2000" dirty="0"/>
              <a:t>Ada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demarkasi</a:t>
            </a:r>
            <a:r>
              <a:rPr lang="en-US" sz="2000" dirty="0"/>
              <a:t> yang </a:t>
            </a:r>
            <a:r>
              <a:rPr lang="en-US" sz="2000" dirty="0" err="1"/>
              <a:t>tegas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i="1" dirty="0"/>
              <a:t>knowledge</a:t>
            </a:r>
            <a:r>
              <a:rPr lang="en-US" sz="2000" i="1" dirty="0"/>
              <a:t> </a:t>
            </a:r>
            <a:r>
              <a:rPr lang="en-US" sz="2000" dirty="0"/>
              <a:t>dan </a:t>
            </a:r>
            <a:r>
              <a:rPr lang="en-US" sz="2000" b="1" i="1" dirty="0"/>
              <a:t>beliefs</a:t>
            </a:r>
            <a:r>
              <a:rPr lang="en-US" sz="2000" dirty="0"/>
              <a:t>,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nature </a:t>
            </a:r>
            <a:r>
              <a:rPr lang="en-US" sz="2000" dirty="0"/>
              <a:t>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Asumsinya</a:t>
            </a:r>
            <a:r>
              <a:rPr lang="en-US" sz="2000" dirty="0"/>
              <a:t> </a:t>
            </a:r>
            <a:r>
              <a:rPr lang="en-US" sz="2000" i="1" dirty="0"/>
              <a:t>knowledge </a:t>
            </a:r>
            <a:r>
              <a:rPr lang="en-US" sz="2000" dirty="0" err="1"/>
              <a:t>dimiliki</a:t>
            </a:r>
            <a:r>
              <a:rPr lang="en-US" sz="2000" dirty="0"/>
              <a:t> oleh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yang </a:t>
            </a:r>
            <a:r>
              <a:rPr lang="en-US" sz="2000" dirty="0" err="1"/>
              <a:t>profesional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i="1" dirty="0"/>
              <a:t>beliefs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orang </a:t>
            </a:r>
            <a:r>
              <a:rPr lang="en-US" sz="2000" dirty="0" err="1"/>
              <a:t>awam</a:t>
            </a:r>
            <a:r>
              <a:rPr lang="en-US" sz="2000" dirty="0"/>
              <a:t> (yang </a:t>
            </a:r>
            <a:r>
              <a:rPr lang="en-US" sz="2000" dirty="0" err="1"/>
              <a:t>penuh</a:t>
            </a:r>
            <a:r>
              <a:rPr lang="en-US" sz="2000" dirty="0"/>
              <a:t> </a:t>
            </a:r>
            <a:r>
              <a:rPr lang="en-US" sz="2000" dirty="0" err="1"/>
              <a:t>prasangka</a:t>
            </a:r>
            <a:r>
              <a:rPr lang="en-US" sz="2000" dirty="0"/>
              <a:t> dan </a:t>
            </a:r>
            <a:r>
              <a:rPr lang="en-US" sz="2000" i="1" dirty="0"/>
              <a:t>ignorance</a:t>
            </a:r>
            <a:r>
              <a:rPr lang="en-US" sz="2000" dirty="0"/>
              <a:t>). </a:t>
            </a:r>
            <a:r>
              <a:rPr lang="en-US" sz="2000" b="1" dirty="0" err="1"/>
              <a:t>Lalu</a:t>
            </a:r>
            <a:r>
              <a:rPr lang="en-US" sz="2000" b="1" dirty="0"/>
              <a:t> yang </a:t>
            </a:r>
            <a:r>
              <a:rPr lang="en-US" sz="2000" b="1" dirty="0" err="1"/>
              <a:t>manakah</a:t>
            </a:r>
            <a:r>
              <a:rPr lang="en-US" sz="2000" b="1" dirty="0"/>
              <a:t> yang </a:t>
            </a:r>
            <a:r>
              <a:rPr lang="en-US" sz="2000" b="1" dirty="0" err="1"/>
              <a:t>dimaksud</a:t>
            </a:r>
            <a:r>
              <a:rPr lang="en-US" sz="2000" b="1" dirty="0"/>
              <a:t> </a:t>
            </a:r>
            <a:r>
              <a:rPr lang="en-US" sz="2000" b="1" dirty="0" err="1"/>
              <a:t>literasi</a:t>
            </a:r>
            <a:r>
              <a:rPr lang="en-US" sz="2000" b="1" dirty="0"/>
              <a:t>?</a:t>
            </a:r>
          </a:p>
          <a:p>
            <a:pPr lvl="1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mengarahkan</a:t>
            </a:r>
            <a:r>
              <a:rPr lang="en-US" sz="2000" dirty="0"/>
              <a:t> </a:t>
            </a:r>
            <a:r>
              <a:rPr lang="en-US" sz="2000" dirty="0" err="1"/>
              <a:t>kampanye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pada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literasi</a:t>
            </a:r>
            <a:r>
              <a:rPr lang="en-US" sz="2000" dirty="0"/>
              <a:t>,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b="1" dirty="0" err="1"/>
              <a:t>mengabaikan</a:t>
            </a:r>
            <a:r>
              <a:rPr lang="en-US" sz="2000" b="1" dirty="0"/>
              <a:t> </a:t>
            </a:r>
            <a:r>
              <a:rPr lang="en-US" sz="2000" b="1" dirty="0" err="1"/>
              <a:t>fakta</a:t>
            </a:r>
            <a:r>
              <a:rPr lang="en-US" sz="2000" b="1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kajian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b="1" dirty="0" err="1"/>
              <a:t>kesenjangan</a:t>
            </a:r>
            <a:r>
              <a:rPr lang="en-US" sz="2000" b="1" dirty="0"/>
              <a:t> </a:t>
            </a:r>
            <a:r>
              <a:rPr lang="en-US" sz="2000" b="1" dirty="0" err="1"/>
              <a:t>konsensus</a:t>
            </a:r>
            <a:r>
              <a:rPr lang="en-US" sz="2000" b="1" dirty="0"/>
              <a:t> yang </a:t>
            </a:r>
            <a:r>
              <a:rPr lang="en-US" sz="2000" b="1" dirty="0" err="1"/>
              <a:t>amat</a:t>
            </a:r>
            <a:r>
              <a:rPr lang="en-US" sz="2000" b="1" dirty="0"/>
              <a:t> </a:t>
            </a:r>
            <a:r>
              <a:rPr lang="en-US" sz="2000" b="1" dirty="0" err="1"/>
              <a:t>serius</a:t>
            </a:r>
            <a:r>
              <a:rPr lang="en-US" sz="2000" b="1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para </a:t>
            </a:r>
            <a:r>
              <a:rPr lang="en-US" sz="2000" dirty="0" err="1"/>
              <a:t>profesional</a:t>
            </a:r>
            <a:endParaRPr lang="en-US" sz="2000" dirty="0"/>
          </a:p>
          <a:p>
            <a:pPr lvl="1"/>
            <a:r>
              <a:rPr lang="en-US" sz="2000" dirty="0"/>
              <a:t>Stigma </a:t>
            </a:r>
            <a:r>
              <a:rPr lang="en-US" sz="2000" dirty="0" err="1"/>
              <a:t>seolah-olah</a:t>
            </a:r>
            <a:r>
              <a:rPr lang="en-US" sz="2000" dirty="0"/>
              <a:t> </a:t>
            </a:r>
            <a:r>
              <a:rPr lang="en-US" sz="2000" dirty="0" err="1"/>
              <a:t>didominasi</a:t>
            </a:r>
            <a:r>
              <a:rPr lang="en-US" sz="2000" dirty="0"/>
              <a:t> orang </a:t>
            </a:r>
            <a:r>
              <a:rPr lang="en-US" sz="2000" dirty="0" err="1"/>
              <a:t>awam</a:t>
            </a:r>
            <a:r>
              <a:rPr lang="en-US" sz="2000" dirty="0"/>
              <a:t>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sesungguhnya</a:t>
            </a:r>
            <a:r>
              <a:rPr lang="en-US" sz="2000" dirty="0"/>
              <a:t> </a:t>
            </a:r>
            <a:r>
              <a:rPr lang="en-US" sz="2000" b="1" dirty="0" err="1"/>
              <a:t>tenaga</a:t>
            </a:r>
            <a:r>
              <a:rPr lang="en-US" sz="2000" b="1" dirty="0"/>
              <a:t> </a:t>
            </a:r>
            <a:r>
              <a:rPr lang="en-US" sz="2000" b="1" dirty="0" err="1"/>
              <a:t>kesehatan</a:t>
            </a:r>
            <a:r>
              <a:rPr lang="en-US" sz="2000" b="1" dirty="0"/>
              <a:t> juga </a:t>
            </a:r>
            <a:r>
              <a:rPr lang="en-US" sz="2000" b="1" i="1" dirty="0" err="1"/>
              <a:t>stigmatizer</a:t>
            </a:r>
            <a:r>
              <a:rPr lang="en-US" sz="2000" dirty="0"/>
              <a:t>, dan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serius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MHE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menumpas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Pencegahan</a:t>
            </a:r>
            <a:r>
              <a:rPr lang="en-GB" b="1" dirty="0"/>
              <a:t>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promosi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Pencegahan</a:t>
            </a:r>
            <a:r>
              <a:rPr lang="en-US" sz="2400" dirty="0"/>
              <a:t> </a:t>
            </a:r>
            <a:r>
              <a:rPr lang="en-US" sz="2400" i="1" dirty="0"/>
              <a:t>mental disorder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promosi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substansial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lvl="1"/>
            <a:r>
              <a:rPr lang="en-US" sz="2000" dirty="0" err="1"/>
              <a:t>Pencegahan</a:t>
            </a:r>
            <a:r>
              <a:rPr lang="en-US" sz="2000" dirty="0"/>
              <a:t> </a:t>
            </a:r>
            <a:r>
              <a:rPr lang="en-US" sz="2000" i="1" dirty="0"/>
              <a:t>mental disorder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 err="1">
                <a:sym typeface="Wingdings" panose="05000000000000000000" pitchFamily="2" charset="2"/>
              </a:rPr>
              <a:t>outcome</a:t>
            </a:r>
            <a:r>
              <a:rPr lang="en-US" sz="2000" dirty="0" err="1">
                <a:sym typeface="Wingdings" panose="05000000000000000000" pitchFamily="2" charset="2"/>
              </a:rPr>
              <a:t>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menurunnya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prevalensi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gangguan</a:t>
            </a:r>
            <a:r>
              <a:rPr lang="en-US" sz="2000" dirty="0">
                <a:sym typeface="Wingdings" panose="05000000000000000000" pitchFamily="2" charset="2"/>
              </a:rPr>
              <a:t> mental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Promosi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kesehatan</a:t>
            </a:r>
            <a:r>
              <a:rPr lang="en-US" sz="2000" dirty="0">
                <a:sym typeface="Wingdings" panose="05000000000000000000" pitchFamily="2" charset="2"/>
              </a:rPr>
              <a:t> mental  </a:t>
            </a:r>
            <a:r>
              <a:rPr lang="en-US" sz="2000" i="1" dirty="0" err="1">
                <a:sym typeface="Wingdings" panose="05000000000000000000" pitchFamily="2" charset="2"/>
              </a:rPr>
              <a:t>outcome</a:t>
            </a:r>
            <a:r>
              <a:rPr lang="en-US" sz="2000" dirty="0" err="1">
                <a:sym typeface="Wingdings" panose="05000000000000000000" pitchFamily="2" charset="2"/>
              </a:rPr>
              <a:t>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i="1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peningkatan</a:t>
            </a:r>
            <a:r>
              <a:rPr lang="en-US" sz="2000" dirty="0">
                <a:sym typeface="Wingdings" panose="05000000000000000000" pitchFamily="2" charset="2"/>
              </a:rPr>
              <a:t> status </a:t>
            </a:r>
            <a:r>
              <a:rPr lang="en-US" sz="2000" dirty="0" err="1">
                <a:sym typeface="Wingdings" panose="05000000000000000000" pitchFamily="2" charset="2"/>
              </a:rPr>
              <a:t>kesehatan</a:t>
            </a:r>
            <a:r>
              <a:rPr lang="en-US" sz="2000" dirty="0">
                <a:sym typeface="Wingdings" panose="05000000000000000000" pitchFamily="2" charset="2"/>
              </a:rPr>
              <a:t> mental, </a:t>
            </a:r>
            <a:r>
              <a:rPr lang="en-US" sz="2000" dirty="0" err="1">
                <a:sym typeface="Wingdings" panose="05000000000000000000" pitchFamily="2" charset="2"/>
              </a:rPr>
              <a:t>meliputi</a:t>
            </a:r>
            <a:r>
              <a:rPr lang="en-US" sz="2000" dirty="0">
                <a:sym typeface="Wingdings" panose="05000000000000000000" pitchFamily="2" charset="2"/>
              </a:rPr>
              <a:t>; </a:t>
            </a:r>
            <a:r>
              <a:rPr lang="en-US" sz="2000" dirty="0" err="1">
                <a:sym typeface="Wingdings" panose="05000000000000000000" pitchFamily="2" charset="2"/>
              </a:rPr>
              <a:t>kebahagiaan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kebebasan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ym typeface="Wingdings" panose="05000000000000000000" pitchFamily="2" charset="2"/>
              </a:rPr>
              <a:t>produktivitas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absennya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gangguan</a:t>
            </a:r>
            <a:r>
              <a:rPr lang="en-US" sz="2000" dirty="0">
                <a:sym typeface="Wingdings" panose="05000000000000000000" pitchFamily="2" charset="2"/>
              </a:rPr>
              <a:t> mental, dan </a:t>
            </a:r>
            <a:r>
              <a:rPr lang="en-US" sz="2000" dirty="0" err="1">
                <a:sym typeface="Wingdings" panose="05000000000000000000" pitchFamily="2" charset="2"/>
              </a:rPr>
              <a:t>pemenuhan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kebutuhan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emosional</a:t>
            </a:r>
            <a:r>
              <a:rPr lang="en-US" sz="2000" dirty="0">
                <a:sym typeface="Wingdings" panose="05000000000000000000" pitchFamily="2" charset="2"/>
              </a:rPr>
              <a:t>, spiritual dan </a:t>
            </a:r>
            <a:r>
              <a:rPr lang="en-US" sz="2000" dirty="0" err="1">
                <a:sym typeface="Wingdings" panose="05000000000000000000" pitchFamily="2" charset="2"/>
              </a:rPr>
              <a:t>intelektual</a:t>
            </a:r>
            <a:endParaRPr lang="en-US" sz="2000" dirty="0"/>
          </a:p>
          <a:p>
            <a:r>
              <a:rPr lang="en-US" sz="2400" dirty="0" err="1"/>
              <a:t>Mengkombinasikan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i="1" dirty="0"/>
              <a:t>outcome </a:t>
            </a:r>
            <a:r>
              <a:rPr lang="en-US" sz="2400" dirty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optimal</a:t>
            </a:r>
          </a:p>
          <a:p>
            <a:pPr lvl="1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promosi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mencegah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yang </a:t>
            </a:r>
            <a:r>
              <a:rPr lang="en-US" sz="2000" i="1" dirty="0"/>
              <a:t>overly focused </a:t>
            </a:r>
            <a:r>
              <a:rPr lang="en-US" sz="2000" dirty="0"/>
              <a:t>pada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dan </a:t>
            </a:r>
            <a:r>
              <a:rPr lang="en-US" sz="2000" dirty="0" err="1"/>
              <a:t>terbatas</a:t>
            </a:r>
            <a:r>
              <a:rPr lang="en-US" sz="2000" dirty="0"/>
              <a:t> pada </a:t>
            </a:r>
            <a:r>
              <a:rPr lang="en-US" sz="2000" dirty="0" err="1"/>
              <a:t>populasi</a:t>
            </a:r>
            <a:r>
              <a:rPr lang="en-US" sz="2000" dirty="0"/>
              <a:t> </a:t>
            </a:r>
            <a:r>
              <a:rPr lang="en-US" sz="2000" dirty="0" err="1"/>
              <a:t>klinis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dan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7FA08-1029-432C-B2AC-C37A8C6C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71" y="2000215"/>
            <a:ext cx="9057687" cy="23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Tipe-tipe</a:t>
            </a:r>
            <a:r>
              <a:rPr lang="en-GB" b="1" dirty="0"/>
              <a:t> </a:t>
            </a:r>
            <a:r>
              <a:rPr lang="en-GB" b="1" dirty="0" err="1"/>
              <a:t>pencegahan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840896" cy="4525963"/>
          </a:xfrm>
        </p:spPr>
        <p:txBody>
          <a:bodyPr/>
          <a:lstStyle/>
          <a:p>
            <a:r>
              <a:rPr lang="en-US" sz="2400" dirty="0"/>
              <a:t>Primer</a:t>
            </a:r>
          </a:p>
          <a:p>
            <a:pPr lvl="1"/>
            <a:r>
              <a:rPr lang="en-US" sz="2000" dirty="0" err="1"/>
              <a:t>Pencegahan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endParaRPr lang="en-US" sz="2000" dirty="0"/>
          </a:p>
          <a:p>
            <a:r>
              <a:rPr lang="en-US" sz="2400" dirty="0" err="1"/>
              <a:t>Sekunder</a:t>
            </a:r>
            <a:endParaRPr lang="en-US" sz="2400" dirty="0"/>
          </a:p>
          <a:p>
            <a:pPr lvl="1"/>
            <a:r>
              <a:rPr lang="en-US" sz="2000" dirty="0" err="1"/>
              <a:t>Pencegahan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i="1" dirty="0"/>
              <a:t>early onset</a:t>
            </a:r>
            <a:r>
              <a:rPr lang="en-US" sz="2000" dirty="0"/>
              <a:t> dan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kronis</a:t>
            </a:r>
            <a:endParaRPr lang="en-US" sz="2000" dirty="0"/>
          </a:p>
          <a:p>
            <a:r>
              <a:rPr lang="en-US" sz="2400" dirty="0" err="1"/>
              <a:t>Tersier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Pencegahan</a:t>
            </a:r>
            <a:r>
              <a:rPr lang="en-US" sz="2000" dirty="0"/>
              <a:t> </a:t>
            </a:r>
            <a:r>
              <a:rPr lang="en-US" sz="2000" dirty="0" err="1"/>
              <a:t>difokuskan</a:t>
            </a:r>
            <a:r>
              <a:rPr lang="en-US" sz="2000" dirty="0"/>
              <a:t> agar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i="1" dirty="0"/>
              <a:t>relapse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pada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kronis</a:t>
            </a:r>
            <a:endParaRPr lang="en-US" sz="2000" dirty="0"/>
          </a:p>
        </p:txBody>
      </p:sp>
      <p:pic>
        <p:nvPicPr>
          <p:cNvPr id="1026" name="Picture 2" descr="Image result for mental illness prevention cartoon">
            <a:extLst>
              <a:ext uri="{FF2B5EF4-FFF2-40B4-BE49-F238E27FC236}">
                <a16:creationId xmlns:a16="http://schemas.microsoft.com/office/drawing/2014/main" id="{96F1FDB2-813F-4149-BF79-C4DE5309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0"/>
            <a:ext cx="428625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5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Estimasi</a:t>
            </a:r>
            <a:r>
              <a:rPr lang="en-GB" b="1" dirty="0"/>
              <a:t> </a:t>
            </a:r>
            <a:r>
              <a:rPr lang="en-GB" b="1" dirty="0" err="1"/>
              <a:t>biaya</a:t>
            </a:r>
            <a:r>
              <a:rPr lang="en-GB" b="1" dirty="0"/>
              <a:t> dan </a:t>
            </a:r>
            <a:r>
              <a:rPr lang="en-GB" b="1" dirty="0" err="1"/>
              <a:t>kebijakan</a:t>
            </a:r>
            <a:r>
              <a:rPr lang="en-GB" b="1" dirty="0"/>
              <a:t> </a:t>
            </a:r>
            <a:r>
              <a:rPr lang="en-GB" b="1" dirty="0" err="1"/>
              <a:t>prevensi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4646C-921C-4AC3-BB31-AEE88AA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1" y="1302026"/>
            <a:ext cx="6310441" cy="5062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6CDED-79D9-4BB0-9CF1-FCFCFDDA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152" y="1302025"/>
            <a:ext cx="5666848" cy="43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Arah</a:t>
            </a:r>
            <a:r>
              <a:rPr lang="en-GB" b="1" dirty="0"/>
              <a:t> </a:t>
            </a:r>
            <a:r>
              <a:rPr lang="en-GB" b="1" dirty="0" err="1"/>
              <a:t>baru</a:t>
            </a:r>
            <a:r>
              <a:rPr lang="en-GB" b="1" dirty="0"/>
              <a:t> </a:t>
            </a:r>
            <a:r>
              <a:rPr lang="en-GB" b="1" dirty="0" err="1"/>
              <a:t>tentang</a:t>
            </a:r>
            <a:r>
              <a:rPr lang="en-GB" b="1" dirty="0"/>
              <a:t> </a:t>
            </a:r>
            <a:r>
              <a:rPr lang="en-GB" b="1" dirty="0" err="1"/>
              <a:t>arti</a:t>
            </a:r>
            <a:r>
              <a:rPr lang="en-GB" b="1" dirty="0"/>
              <a:t> </a:t>
            </a:r>
            <a:r>
              <a:rPr lang="en-GB" b="1" i="1" u="sng" dirty="0" err="1"/>
              <a:t>bahagia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Dewasa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i="1" dirty="0"/>
              <a:t>political consensus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diarahkan</a:t>
            </a:r>
            <a:r>
              <a:rPr lang="en-US" sz="2400" dirty="0"/>
              <a:t> pada </a:t>
            </a:r>
            <a:r>
              <a:rPr lang="en-US" sz="2400" i="1" dirty="0"/>
              <a:t>maximizing </a:t>
            </a:r>
            <a:r>
              <a:rPr lang="en-US" sz="2400" dirty="0" err="1"/>
              <a:t>kebahagiaan</a:t>
            </a:r>
            <a:r>
              <a:rPr lang="en-US" sz="2400" dirty="0"/>
              <a:t> dan </a:t>
            </a:r>
            <a:r>
              <a:rPr lang="en-US" sz="2400" i="1" dirty="0"/>
              <a:t>minimizing </a:t>
            </a:r>
            <a:r>
              <a:rPr lang="en-US" sz="2400" dirty="0" err="1"/>
              <a:t>penderitaan</a:t>
            </a:r>
            <a:endParaRPr lang="en-US" sz="2400" dirty="0"/>
          </a:p>
          <a:p>
            <a:pPr lvl="1"/>
            <a:r>
              <a:rPr lang="en-US" sz="2000" dirty="0" err="1"/>
              <a:t>Ekonom</a:t>
            </a:r>
            <a:r>
              <a:rPr lang="en-US" sz="2000" dirty="0"/>
              <a:t> senior </a:t>
            </a:r>
            <a:r>
              <a:rPr lang="en-US" sz="2000" dirty="0" err="1"/>
              <a:t>Partai</a:t>
            </a:r>
            <a:r>
              <a:rPr lang="en-US" sz="2000" dirty="0"/>
              <a:t> </a:t>
            </a:r>
            <a:r>
              <a:rPr lang="en-US" sz="2000" dirty="0" err="1"/>
              <a:t>Buruh</a:t>
            </a:r>
            <a:r>
              <a:rPr lang="en-US" sz="2000" dirty="0"/>
              <a:t> di </a:t>
            </a:r>
            <a:r>
              <a:rPr lang="en-US" sz="2000" dirty="0" err="1"/>
              <a:t>Inggris</a:t>
            </a:r>
            <a:r>
              <a:rPr lang="en-US" sz="2000" dirty="0"/>
              <a:t> Raya, Richard Layard (2005)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satu-satunya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meminimalisasi</a:t>
            </a:r>
            <a:r>
              <a:rPr lang="en-US" sz="2000" dirty="0"/>
              <a:t> </a:t>
            </a:r>
            <a:r>
              <a:rPr lang="en-US" sz="2000" dirty="0" err="1"/>
              <a:t>dampak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disabilitas</a:t>
            </a:r>
            <a:r>
              <a:rPr lang="en-US" sz="2000" dirty="0"/>
              <a:t> </a:t>
            </a:r>
            <a:r>
              <a:rPr lang="en-US" sz="2000" dirty="0" err="1"/>
              <a:t>psikososial</a:t>
            </a:r>
            <a:r>
              <a:rPr lang="en-US" sz="2000" dirty="0"/>
              <a:t> yang </a:t>
            </a:r>
            <a:r>
              <a:rPr lang="en-US" sz="2000" dirty="0" err="1"/>
              <a:t>dialami</a:t>
            </a:r>
            <a:r>
              <a:rPr lang="en-US" sz="2000" dirty="0"/>
              <a:t> oleh ODGJ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yang </a:t>
            </a:r>
            <a:r>
              <a:rPr lang="en-US" sz="2000" dirty="0" err="1"/>
              <a:t>layak</a:t>
            </a:r>
            <a:endParaRPr lang="en-US" sz="2000" dirty="0"/>
          </a:p>
          <a:p>
            <a:pPr lvl="1"/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perawatan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r>
              <a:rPr lang="en-US" sz="2000" dirty="0"/>
              <a:t> yang </a:t>
            </a:r>
            <a:r>
              <a:rPr lang="en-US" sz="2000" i="1" dirty="0"/>
              <a:t>cost-effective</a:t>
            </a:r>
            <a:r>
              <a:rPr lang="en-US" sz="2000" dirty="0"/>
              <a:t>,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perhitungannya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endParaRPr lang="en-US" sz="2000" dirty="0"/>
          </a:p>
          <a:p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ketidakbahagiaan</a:t>
            </a:r>
            <a:r>
              <a:rPr lang="en-US" sz="2400" dirty="0"/>
              <a:t>?</a:t>
            </a:r>
          </a:p>
          <a:p>
            <a:pPr lvl="1"/>
            <a:r>
              <a:rPr lang="en-US" sz="2000" i="1" dirty="0"/>
              <a:t>Hyper-consumerism</a:t>
            </a:r>
          </a:p>
          <a:p>
            <a:pPr lvl="1"/>
            <a:r>
              <a:rPr lang="en-US" sz="2000" i="1" dirty="0"/>
              <a:t>Hedonic treadmill </a:t>
            </a:r>
            <a:r>
              <a:rPr lang="en-US" sz="2000" dirty="0"/>
              <a:t>(Layard 2005) </a:t>
            </a:r>
            <a:r>
              <a:rPr lang="en-US" sz="2000" dirty="0">
                <a:sym typeface="Wingdings" panose="05000000000000000000" pitchFamily="2" charset="2"/>
              </a:rPr>
              <a:t> more money, more expectations and more desires…</a:t>
            </a:r>
          </a:p>
          <a:p>
            <a:pPr lvl="1"/>
            <a:r>
              <a:rPr lang="en-US" sz="2000" i="1" dirty="0">
                <a:sym typeface="Wingdings" panose="05000000000000000000" pitchFamily="2" charset="2"/>
              </a:rPr>
              <a:t>Affluenza </a:t>
            </a:r>
            <a:r>
              <a:rPr lang="en-US" sz="2000" dirty="0">
                <a:sym typeface="Wingdings" panose="05000000000000000000" pitchFamily="2" charset="2"/>
              </a:rPr>
              <a:t>(James 2008)  </a:t>
            </a:r>
            <a:r>
              <a:rPr lang="en-US" sz="2000" dirty="0" err="1">
                <a:sym typeface="Wingdings" panose="05000000000000000000" pitchFamily="2" charset="2"/>
              </a:rPr>
              <a:t>obsesi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berlebihan</a:t>
            </a:r>
            <a:r>
              <a:rPr lang="en-US" sz="2000" dirty="0">
                <a:sym typeface="Wingdings" panose="05000000000000000000" pitchFamily="2" charset="2"/>
              </a:rPr>
              <a:t> pada </a:t>
            </a:r>
            <a:r>
              <a:rPr lang="en-US" sz="2000" dirty="0" err="1">
                <a:sym typeface="Wingdings" panose="05000000000000000000" pitchFamily="2" charset="2"/>
              </a:rPr>
              <a:t>materi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ym typeface="Wingdings" panose="05000000000000000000" pitchFamily="2" charset="2"/>
              </a:rPr>
              <a:t>rendahnya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keinginan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untuk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berafiliasi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3200400" y="274638"/>
            <a:ext cx="7010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udukan Isi 2"/>
          <p:cNvSpPr>
            <a:spLocks noGrp="1"/>
          </p:cNvSpPr>
          <p:nvPr>
            <p:ph idx="1"/>
          </p:nvPr>
        </p:nvSpPr>
        <p:spPr>
          <a:xfrm>
            <a:off x="1828800" y="2438400"/>
            <a:ext cx="83820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“Small wonder our national spirit is husk empty. We have </a:t>
            </a:r>
            <a:r>
              <a:rPr lang="en-US" sz="2200" b="1" u="sng" dirty="0">
                <a:solidFill>
                  <a:schemeClr val="bg1"/>
                </a:solidFill>
              </a:rPr>
              <a:t>more information </a:t>
            </a:r>
            <a:r>
              <a:rPr lang="en-US" sz="2200" dirty="0">
                <a:solidFill>
                  <a:schemeClr val="bg1"/>
                </a:solidFill>
              </a:rPr>
              <a:t>but </a:t>
            </a:r>
            <a:r>
              <a:rPr lang="en-US" sz="2200" b="1" u="sng" dirty="0">
                <a:solidFill>
                  <a:schemeClr val="bg1"/>
                </a:solidFill>
              </a:rPr>
              <a:t>less knowledge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b="1" u="sng" dirty="0">
                <a:solidFill>
                  <a:schemeClr val="bg1"/>
                </a:solidFill>
              </a:rPr>
              <a:t>More communication </a:t>
            </a:r>
            <a:r>
              <a:rPr lang="en-US" sz="2200" dirty="0">
                <a:solidFill>
                  <a:schemeClr val="bg1"/>
                </a:solidFill>
              </a:rPr>
              <a:t>but </a:t>
            </a:r>
            <a:r>
              <a:rPr lang="en-US" sz="2200" b="1" u="sng" dirty="0">
                <a:solidFill>
                  <a:schemeClr val="bg1"/>
                </a:solidFill>
              </a:rPr>
              <a:t>less community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b="1" u="sng" dirty="0">
                <a:solidFill>
                  <a:schemeClr val="bg1"/>
                </a:solidFill>
              </a:rPr>
              <a:t>More goods</a:t>
            </a:r>
            <a:r>
              <a:rPr lang="en-US" sz="2200" dirty="0">
                <a:solidFill>
                  <a:schemeClr val="bg1"/>
                </a:solidFill>
              </a:rPr>
              <a:t> but </a:t>
            </a:r>
            <a:r>
              <a:rPr lang="en-US" sz="2200" b="1" u="sng" dirty="0">
                <a:solidFill>
                  <a:schemeClr val="bg1"/>
                </a:solidFill>
              </a:rPr>
              <a:t>less goodwill</a:t>
            </a:r>
            <a:r>
              <a:rPr lang="en-US" sz="2200" dirty="0">
                <a:solidFill>
                  <a:schemeClr val="bg1"/>
                </a:solidFill>
              </a:rPr>
              <a:t>. More of virtually everything save that which the human spirit requires. So distracted have we become </a:t>
            </a:r>
            <a:r>
              <a:rPr lang="en-US" sz="2200" b="1" u="sng" dirty="0">
                <a:solidFill>
                  <a:schemeClr val="bg1"/>
                </a:solidFill>
              </a:rPr>
              <a:t>sating this new need or that material appetite</a:t>
            </a:r>
            <a:r>
              <a:rPr lang="en-US" sz="2200" dirty="0">
                <a:solidFill>
                  <a:schemeClr val="bg1"/>
                </a:solidFill>
              </a:rPr>
              <a:t>, we hardly noticed </a:t>
            </a:r>
            <a:r>
              <a:rPr lang="en-US" sz="2200" b="1" u="sng" dirty="0">
                <a:solidFill>
                  <a:schemeClr val="bg1"/>
                </a:solidFill>
              </a:rPr>
              <a:t>the departure of happiness</a:t>
            </a:r>
            <a:r>
              <a:rPr lang="en-US" sz="2200" dirty="0">
                <a:solidFill>
                  <a:schemeClr val="bg1"/>
                </a:solidFill>
              </a:rPr>
              <a:t>” 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Randall Robinson, The Debt: What America owes to Black (2000)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904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Uang</a:t>
            </a:r>
            <a:r>
              <a:rPr lang="en-GB" b="1" dirty="0"/>
              <a:t> = </a:t>
            </a:r>
            <a:r>
              <a:rPr lang="en-GB" b="1" dirty="0" err="1"/>
              <a:t>bahagia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9342"/>
            <a:ext cx="10972800" cy="4525963"/>
          </a:xfrm>
        </p:spPr>
        <p:txBody>
          <a:bodyPr/>
          <a:lstStyle/>
          <a:p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i="1" dirty="0"/>
              <a:t>gross domestic product </a:t>
            </a:r>
            <a:r>
              <a:rPr lang="en-US" sz="2400" dirty="0"/>
              <a:t>(GDP)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kebahagiaan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linier,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i="1" dirty="0"/>
              <a:t>curve-linear</a:t>
            </a:r>
          </a:p>
          <a:p>
            <a:pPr lvl="1"/>
            <a:r>
              <a:rPr lang="en-US" sz="2000" dirty="0"/>
              <a:t>Banyak </a:t>
            </a:r>
            <a:r>
              <a:rPr lang="en-US" sz="2000" dirty="0" err="1"/>
              <a:t>bukti</a:t>
            </a:r>
            <a:r>
              <a:rPr lang="en-US" sz="2000" dirty="0"/>
              <a:t> yang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kemiskinan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bahagia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pada </a:t>
            </a:r>
            <a:r>
              <a:rPr lang="en-US" sz="2000" dirty="0" err="1"/>
              <a:t>masyarakat</a:t>
            </a:r>
            <a:r>
              <a:rPr lang="en-US" sz="2000" dirty="0"/>
              <a:t> yang </a:t>
            </a:r>
            <a:r>
              <a:rPr lang="en-US" sz="2000" i="1" dirty="0"/>
              <a:t>predominantly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kemiskinan</a:t>
            </a:r>
            <a:r>
              <a:rPr lang="en-US" sz="2000" dirty="0"/>
              <a:t> </a:t>
            </a:r>
            <a:r>
              <a:rPr lang="en-US" sz="2000" dirty="0" err="1"/>
              <a:t>absolut</a:t>
            </a:r>
            <a:r>
              <a:rPr lang="en-US" sz="2000" dirty="0"/>
              <a:t>,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berefek</a:t>
            </a:r>
            <a:r>
              <a:rPr lang="en-US" sz="2000" dirty="0"/>
              <a:t> pada </a:t>
            </a:r>
            <a:r>
              <a:rPr lang="en-US" sz="2000" dirty="0" err="1"/>
              <a:t>bertambahnya</a:t>
            </a:r>
            <a:r>
              <a:rPr lang="en-US" sz="2000" dirty="0"/>
              <a:t> </a:t>
            </a:r>
            <a:r>
              <a:rPr lang="en-US" sz="2000" dirty="0" err="1"/>
              <a:t>kebahagiaan</a:t>
            </a:r>
            <a:endParaRPr lang="en-US" sz="2000" dirty="0"/>
          </a:p>
          <a:p>
            <a:pPr lvl="1"/>
            <a:r>
              <a:rPr lang="en-US" sz="2000" dirty="0"/>
              <a:t>Negara-negara yang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krisis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ekonominya</a:t>
            </a:r>
            <a:r>
              <a:rPr lang="en-US" sz="2000" dirty="0"/>
              <a:t> </a:t>
            </a:r>
            <a:r>
              <a:rPr lang="en-US" sz="2000" dirty="0" err="1"/>
              <a:t>membaik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berefek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pada </a:t>
            </a:r>
            <a:r>
              <a:rPr lang="en-US" sz="2000" dirty="0" err="1"/>
              <a:t>membaiknya</a:t>
            </a:r>
            <a:r>
              <a:rPr lang="en-US" sz="2000" dirty="0"/>
              <a:t> </a:t>
            </a:r>
            <a:r>
              <a:rPr lang="en-US" sz="2000" i="1" dirty="0"/>
              <a:t>perceived happiness </a:t>
            </a:r>
            <a:endParaRPr lang="en-US" sz="2000" dirty="0"/>
          </a:p>
          <a:p>
            <a:r>
              <a:rPr lang="en-US" sz="2400" dirty="0"/>
              <a:t>Negara yang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bahagia</a:t>
            </a:r>
            <a:r>
              <a:rPr lang="en-US" sz="2400" dirty="0"/>
              <a:t> </a:t>
            </a:r>
            <a:r>
              <a:rPr lang="en-US" sz="2400" dirty="0" err="1"/>
              <a:t>determinan</a:t>
            </a:r>
            <a:r>
              <a:rPr lang="en-US" sz="2400" dirty="0"/>
              <a:t> </a:t>
            </a:r>
            <a:r>
              <a:rPr lang="en-US" sz="2400" dirty="0" err="1"/>
              <a:t>kebahagiaannya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; modal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, </a:t>
            </a:r>
            <a:r>
              <a:rPr lang="en-US" sz="2400" dirty="0" err="1"/>
              <a:t>kesenjangan</a:t>
            </a:r>
            <a:r>
              <a:rPr lang="en-US" sz="2400" dirty="0"/>
              <a:t> yang </a:t>
            </a:r>
            <a:r>
              <a:rPr lang="en-US" sz="2400" dirty="0" err="1"/>
              <a:t>rendah</a:t>
            </a:r>
            <a:r>
              <a:rPr lang="en-US" sz="2400" dirty="0"/>
              <a:t>,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i="1" dirty="0"/>
              <a:t>income maintenance </a:t>
            </a:r>
            <a:r>
              <a:rPr lang="en-US" sz="2400" dirty="0"/>
              <a:t>yang </a:t>
            </a:r>
            <a:r>
              <a:rPr lang="en-US" sz="2400" dirty="0" err="1"/>
              <a:t>kuat</a:t>
            </a:r>
            <a:r>
              <a:rPr lang="en-US" sz="2400" dirty="0"/>
              <a:t> dan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pengasuhan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yang </a:t>
            </a:r>
            <a:r>
              <a:rPr lang="en-US" sz="2400" dirty="0" err="1"/>
              <a:t>rendah</a:t>
            </a:r>
            <a:endParaRPr lang="en-US" sz="2400" dirty="0"/>
          </a:p>
          <a:p>
            <a:pPr lvl="1"/>
            <a:r>
              <a:rPr lang="en-US" sz="2000" dirty="0" err="1"/>
              <a:t>Termasuk</a:t>
            </a:r>
            <a:r>
              <a:rPr lang="en-US" sz="2000" dirty="0"/>
              <a:t> juga </a:t>
            </a:r>
            <a:r>
              <a:rPr lang="en-US" sz="2000" i="1" dirty="0"/>
              <a:t>domestic intimacy</a:t>
            </a:r>
            <a:r>
              <a:rPr lang="en-US" sz="2000" dirty="0"/>
              <a:t>, </a:t>
            </a:r>
            <a:r>
              <a:rPr lang="en-US" sz="2000" dirty="0" err="1"/>
              <a:t>afiliasi</a:t>
            </a:r>
            <a:r>
              <a:rPr lang="en-US" sz="2000" dirty="0"/>
              <a:t> </a:t>
            </a:r>
            <a:r>
              <a:rPr lang="en-US" sz="2000" dirty="0" err="1"/>
              <a:t>religius</a:t>
            </a:r>
            <a:r>
              <a:rPr lang="en-US" sz="2000" dirty="0"/>
              <a:t> dan status </a:t>
            </a:r>
            <a:r>
              <a:rPr lang="en-US" sz="2000" dirty="0" err="1"/>
              <a:t>pekerjaan</a:t>
            </a:r>
            <a:r>
              <a:rPr lang="en-US" sz="2000" dirty="0"/>
              <a:t> (Myers 2002)</a:t>
            </a:r>
          </a:p>
          <a:p>
            <a:pPr lvl="1"/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r>
              <a:rPr lang="en-US" sz="2000" dirty="0"/>
              <a:t> yang </a:t>
            </a:r>
            <a:r>
              <a:rPr lang="en-US" sz="2000" dirty="0" err="1"/>
              <a:t>substansial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status </a:t>
            </a:r>
            <a:r>
              <a:rPr lang="en-US" sz="2000" dirty="0" err="1"/>
              <a:t>kesehatan</a:t>
            </a:r>
            <a:r>
              <a:rPr lang="en-US" sz="2000" dirty="0"/>
              <a:t> (</a:t>
            </a:r>
            <a:r>
              <a:rPr lang="en-US" sz="2000" dirty="0" err="1"/>
              <a:t>fisik</a:t>
            </a:r>
            <a:r>
              <a:rPr lang="en-US" sz="2000" dirty="0"/>
              <a:t> dan mental) </a:t>
            </a:r>
            <a:r>
              <a:rPr lang="en-US" sz="2000" dirty="0" err="1"/>
              <a:t>masyarakat</a:t>
            </a:r>
            <a:endParaRPr lang="en-US" sz="2000" dirty="0"/>
          </a:p>
          <a:p>
            <a:pPr lvl="1"/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dan </a:t>
            </a:r>
            <a:r>
              <a:rPr lang="en-US" sz="2000" i="1" dirty="0"/>
              <a:t>social ties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depresi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93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Interaksi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</a:t>
            </a:r>
            <a:r>
              <a:rPr lang="en-GB" b="1" dirty="0" err="1"/>
              <a:t>fisik</a:t>
            </a:r>
            <a:r>
              <a:rPr lang="en-GB" b="1" dirty="0"/>
              <a:t> - 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endParaRPr lang="en-US" sz="2400" dirty="0"/>
          </a:p>
          <a:p>
            <a:pPr lvl="1"/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kausal</a:t>
            </a:r>
            <a:r>
              <a:rPr lang="en-US" sz="2000" dirty="0"/>
              <a:t> (</a:t>
            </a:r>
            <a:r>
              <a:rPr lang="en-US" sz="2000" i="1" dirty="0"/>
              <a:t>biological monism</a:t>
            </a:r>
            <a:r>
              <a:rPr lang="en-US" sz="2000" dirty="0"/>
              <a:t>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paradigma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materialis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percaya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gangguan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kesehatan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fisik</a:t>
            </a:r>
            <a:r>
              <a:rPr lang="en-US" sz="2000" dirty="0">
                <a:sym typeface="Wingdings" panose="05000000000000000000" pitchFamily="2" charset="2"/>
              </a:rPr>
              <a:t> dan mental) </a:t>
            </a:r>
            <a:r>
              <a:rPr lang="en-US" sz="2000" dirty="0" err="1">
                <a:sym typeface="Wingdings" panose="05000000000000000000" pitchFamily="2" charset="2"/>
              </a:rPr>
              <a:t>diakibatkan</a:t>
            </a:r>
            <a:r>
              <a:rPr lang="en-US" sz="2000" dirty="0">
                <a:sym typeface="Wingdings" panose="05000000000000000000" pitchFamily="2" charset="2"/>
              </a:rPr>
              <a:t> oleh </a:t>
            </a:r>
            <a:r>
              <a:rPr lang="en-US" sz="2000" dirty="0" err="1">
                <a:sym typeface="Wingdings" panose="05000000000000000000" pitchFamily="2" charset="2"/>
              </a:rPr>
              <a:t>disfungsi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dialami</a:t>
            </a:r>
            <a:r>
              <a:rPr lang="en-US" sz="2000" dirty="0">
                <a:sym typeface="Wingdings" panose="05000000000000000000" pitchFamily="2" charset="2"/>
              </a:rPr>
              <a:t> oleh organ/</a:t>
            </a:r>
            <a:r>
              <a:rPr lang="en-US" sz="2000" dirty="0" err="1">
                <a:sym typeface="Wingdings" panose="05000000000000000000" pitchFamily="2" charset="2"/>
              </a:rPr>
              <a:t>sistem</a:t>
            </a:r>
            <a:r>
              <a:rPr lang="en-US" sz="2000" dirty="0">
                <a:sym typeface="Wingdings" panose="05000000000000000000" pitchFamily="2" charset="2"/>
              </a:rPr>
              <a:t> organ </a:t>
            </a:r>
            <a:r>
              <a:rPr lang="en-US" sz="2000" dirty="0" err="1">
                <a:sym typeface="Wingdings" panose="05000000000000000000" pitchFamily="2" charset="2"/>
              </a:rPr>
              <a:t>tertentu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  <a:r>
              <a:rPr lang="en-US" sz="2000" dirty="0" err="1">
                <a:sym typeface="Wingdings" panose="05000000000000000000" pitchFamily="2" charset="2"/>
              </a:rPr>
              <a:t>Pendekatan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berasal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dualism Cartesian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r>
              <a:rPr lang="en-US" sz="2000" i="1" dirty="0">
                <a:sym typeface="Wingdings" panose="05000000000000000000" pitchFamily="2" charset="2"/>
              </a:rPr>
              <a:t>biomedical assumption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pendekatan</a:t>
            </a:r>
            <a:r>
              <a:rPr lang="en-US" sz="2000" dirty="0">
                <a:sym typeface="Wingdings" panose="05000000000000000000" pitchFamily="2" charset="2"/>
              </a:rPr>
              <a:t> Neo-Kraepelinian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Pendekatan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unitary model of health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percaya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individual </a:t>
            </a:r>
            <a:r>
              <a:rPr lang="en-US" sz="2000" dirty="0">
                <a:sym typeface="Wingdings" panose="05000000000000000000" pitchFamily="2" charset="2"/>
              </a:rPr>
              <a:t>dan </a:t>
            </a:r>
            <a:r>
              <a:rPr lang="en-US" sz="2000" i="1" dirty="0">
                <a:sym typeface="Wingdings" panose="05000000000000000000" pitchFamily="2" charset="2"/>
              </a:rPr>
              <a:t>population health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merupakan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interaksi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multifaktor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meliputi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simtom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somatik</a:t>
            </a:r>
            <a:r>
              <a:rPr lang="en-US" sz="2000" dirty="0">
                <a:sym typeface="Wingdings" panose="05000000000000000000" pitchFamily="2" charset="2"/>
              </a:rPr>
              <a:t>, behavioral, </a:t>
            </a:r>
            <a:r>
              <a:rPr lang="en-US" sz="2000" dirty="0" err="1">
                <a:sym typeface="Wingdings" panose="05000000000000000000" pitchFamily="2" charset="2"/>
              </a:rPr>
              <a:t>kognitif</a:t>
            </a:r>
            <a:r>
              <a:rPr lang="en-US" sz="2000" dirty="0"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ym typeface="Wingdings" panose="05000000000000000000" pitchFamily="2" charset="2"/>
              </a:rPr>
              <a:t>emosional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783446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Tema Office">
  <a:themeElements>
    <a:clrScheme name="Ka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2362</TotalTime>
  <Words>723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psiunair_blue</vt:lpstr>
      <vt:lpstr>Tema Office</vt:lpstr>
      <vt:lpstr>Pencegahan, promosi kesehatan mental dan the pursuit of happiness</vt:lpstr>
      <vt:lpstr>Pencegahan atau promosi?</vt:lpstr>
      <vt:lpstr>…cont’d</vt:lpstr>
      <vt:lpstr>Tipe-tipe pencegahan</vt:lpstr>
      <vt:lpstr>Estimasi biaya dan kebijakan prevensi</vt:lpstr>
      <vt:lpstr>Arah baru tentang arti bahagia</vt:lpstr>
      <vt:lpstr>PowerPoint Presentation</vt:lpstr>
      <vt:lpstr>Uang = bahagia?</vt:lpstr>
      <vt:lpstr>Interaksi kesehatan fisik - mental</vt:lpstr>
      <vt:lpstr>Literasi kesehatan mental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48</cp:revision>
  <dcterms:created xsi:type="dcterms:W3CDTF">2014-08-18T09:13:02Z</dcterms:created>
  <dcterms:modified xsi:type="dcterms:W3CDTF">2018-09-21T03:53:52Z</dcterms:modified>
</cp:coreProperties>
</file>