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6" r:id="rId2"/>
    <p:sldId id="269" r:id="rId3"/>
    <p:sldId id="314" r:id="rId4"/>
    <p:sldId id="272" r:id="rId5"/>
    <p:sldId id="274" r:id="rId6"/>
    <p:sldId id="271" r:id="rId7"/>
    <p:sldId id="316" r:id="rId8"/>
    <p:sldId id="297" r:id="rId9"/>
    <p:sldId id="294" r:id="rId10"/>
    <p:sldId id="270" r:id="rId11"/>
    <p:sldId id="293" r:id="rId12"/>
    <p:sldId id="317" r:id="rId13"/>
    <p:sldId id="301" r:id="rId14"/>
    <p:sldId id="306" r:id="rId15"/>
    <p:sldId id="307" r:id="rId16"/>
    <p:sldId id="281" r:id="rId17"/>
    <p:sldId id="308" r:id="rId18"/>
    <p:sldId id="309" r:id="rId19"/>
    <p:sldId id="310" r:id="rId20"/>
    <p:sldId id="312" r:id="rId21"/>
    <p:sldId id="313" r:id="rId22"/>
    <p:sldId id="304" r:id="rId23"/>
    <p:sldId id="303" r:id="rId24"/>
    <p:sldId id="305" r:id="rId25"/>
    <p:sldId id="326" r:id="rId26"/>
    <p:sldId id="267" r:id="rId27"/>
    <p:sldId id="295" r:id="rId28"/>
    <p:sldId id="299" r:id="rId29"/>
    <p:sldId id="311" r:id="rId30"/>
    <p:sldId id="318" r:id="rId31"/>
    <p:sldId id="324" r:id="rId32"/>
    <p:sldId id="321" r:id="rId33"/>
    <p:sldId id="323" r:id="rId34"/>
    <p:sldId id="320" r:id="rId35"/>
    <p:sldId id="315" r:id="rId36"/>
    <p:sldId id="328" r:id="rId37"/>
    <p:sldId id="329" r:id="rId38"/>
    <p:sldId id="322" r:id="rId39"/>
    <p:sldId id="302" r:id="rId40"/>
    <p:sldId id="325" r:id="rId41"/>
    <p:sldId id="331" r:id="rId42"/>
    <p:sldId id="333" r:id="rId43"/>
    <p:sldId id="332" r:id="rId44"/>
    <p:sldId id="330" r:id="rId45"/>
    <p:sldId id="337" r:id="rId46"/>
    <p:sldId id="338" r:id="rId47"/>
    <p:sldId id="339" r:id="rId48"/>
    <p:sldId id="319" r:id="rId49"/>
    <p:sldId id="340" r:id="rId50"/>
    <p:sldId id="341" r:id="rId51"/>
    <p:sldId id="342" r:id="rId52"/>
    <p:sldId id="336" r:id="rId53"/>
    <p:sldId id="334" r:id="rId54"/>
    <p:sldId id="296" r:id="rId55"/>
    <p:sldId id="300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D30FD-F0F0-4482-A018-C888DB9DB033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09118-B857-463F-BBE0-AAD708C56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15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84A35A-2835-4891-B5DC-E51369EA7F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5527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09118-B857-463F-BBE0-AAD708C56BE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78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35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49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26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56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153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50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13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92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67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74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90" indent="0">
              <a:buNone/>
              <a:defRPr sz="2400"/>
            </a:lvl3pPr>
            <a:lvl4pPr marL="1371435" indent="0">
              <a:buNone/>
              <a:defRPr sz="2000"/>
            </a:lvl4pPr>
            <a:lvl5pPr marL="1828581" indent="0">
              <a:buNone/>
              <a:defRPr sz="2000"/>
            </a:lvl5pPr>
            <a:lvl6pPr marL="2285726" indent="0">
              <a:buNone/>
              <a:defRPr sz="2000"/>
            </a:lvl6pPr>
            <a:lvl7pPr marL="2742871" indent="0">
              <a:buNone/>
              <a:defRPr sz="2000"/>
            </a:lvl7pPr>
            <a:lvl8pPr marL="3200016" indent="0">
              <a:buNone/>
              <a:defRPr sz="2000"/>
            </a:lvl8pPr>
            <a:lvl9pPr marL="365716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DF69D3-A241-41F2-9E2C-2BA1D6478157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86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FDF69D3-A241-41F2-9E2C-2BA1D6478157}" type="datetimeFigureOut">
              <a:rPr lang="en-GB" smtClean="0"/>
              <a:t>12/10/2018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 defTabSz="91429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7CC1828-B425-4F8E-8470-C9086DFD6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65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2813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912813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1313" indent="-3413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8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4" indent="-228573" algn="l" defTabSz="9142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defTabSz="9142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power.hhu.de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lderdom.com/research/effectsizes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maging.mrc-cbu.cam.ac.uk/statswiki/FAQ/effectSize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2580" y="1368322"/>
            <a:ext cx="3256987" cy="1405892"/>
          </a:xfrm>
        </p:spPr>
        <p:txBody>
          <a:bodyPr/>
          <a:lstStyle/>
          <a:p>
            <a:r>
              <a:rPr lang="en-GB" sz="4000" b="1" dirty="0"/>
              <a:t>Power, Effect Size &amp; Sample Size Planning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12580" y="4895302"/>
            <a:ext cx="3471591" cy="140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defTabSz="912813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800" b="1" dirty="0"/>
              <a:t>Rizqy Amelia Zein</a:t>
            </a:r>
          </a:p>
          <a:p>
            <a:r>
              <a:rPr lang="en-US" sz="2400" b="1" dirty="0" err="1"/>
              <a:t>Departemen</a:t>
            </a:r>
            <a:r>
              <a:rPr lang="en-US" sz="2400" b="1" dirty="0"/>
              <a:t> </a:t>
            </a:r>
            <a:r>
              <a:rPr lang="en-US" sz="2400" b="1" dirty="0" err="1"/>
              <a:t>Psikologi</a:t>
            </a:r>
            <a:r>
              <a:rPr lang="en-US" sz="2400" b="1" dirty="0"/>
              <a:t> </a:t>
            </a:r>
            <a:r>
              <a:rPr lang="en-US" sz="2400" b="1" dirty="0" err="1"/>
              <a:t>Kepribadian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Sosial</a:t>
            </a:r>
            <a:endParaRPr lang="en-GB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40380D-E30B-483F-98D1-85AAE7542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347" y="1768193"/>
            <a:ext cx="3339103" cy="389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80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endParaRPr lang="en-GB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283" y="457200"/>
            <a:ext cx="7627913" cy="5720935"/>
          </a:xfrm>
        </p:spPr>
      </p:pic>
    </p:spTree>
    <p:extLst>
      <p:ext uri="{BB962C8B-B14F-4D97-AF65-F5344CB8AC3E}">
        <p14:creationId xmlns:p14="http://schemas.microsoft.com/office/powerpoint/2010/main" val="3124193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4997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Luruskan</a:t>
            </a:r>
            <a:r>
              <a:rPr lang="en-GB" b="1" dirty="0"/>
              <a:t> </a:t>
            </a:r>
            <a:r>
              <a:rPr lang="en-GB" b="1" dirty="0" err="1"/>
              <a:t>definisi</a:t>
            </a:r>
            <a:r>
              <a:rPr lang="en-GB" b="1" dirty="0"/>
              <a:t>… (1)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501EF-90C2-4314-AA96-97150DAD5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6166"/>
            <a:ext cx="7182678" cy="4525963"/>
          </a:xfrm>
        </p:spPr>
        <p:txBody>
          <a:bodyPr/>
          <a:lstStyle/>
          <a:p>
            <a:r>
              <a:rPr lang="en-US" sz="2400" b="1" i="1" dirty="0"/>
              <a:t>P-value</a:t>
            </a:r>
            <a:r>
              <a:rPr lang="en-US" sz="2400" i="1" dirty="0"/>
              <a:t>:</a:t>
            </a:r>
            <a:r>
              <a:rPr lang="en-US" sz="2400" dirty="0"/>
              <a:t> </a:t>
            </a:r>
            <a:r>
              <a:rPr lang="en-US" sz="2400" dirty="0" err="1"/>
              <a:t>probabilitas</a:t>
            </a:r>
            <a:r>
              <a:rPr lang="en-US" sz="2400" dirty="0"/>
              <a:t> </a:t>
            </a:r>
            <a:r>
              <a:rPr lang="en-US" sz="2400" dirty="0" err="1"/>
              <a:t>peneliti</a:t>
            </a:r>
            <a:r>
              <a:rPr lang="en-US" sz="2400" dirty="0"/>
              <a:t> </a:t>
            </a:r>
            <a:r>
              <a:rPr lang="en-US" sz="2400" dirty="0" err="1"/>
              <a:t>mendapatkan</a:t>
            </a:r>
            <a:r>
              <a:rPr lang="en-US" sz="2400" dirty="0"/>
              <a:t> </a:t>
            </a:r>
            <a:r>
              <a:rPr lang="en-US" sz="2400" b="1" u="sng" dirty="0" err="1"/>
              <a:t>nilai</a:t>
            </a:r>
            <a:r>
              <a:rPr lang="en-US" sz="2400" b="1" u="sng" dirty="0"/>
              <a:t> </a:t>
            </a:r>
            <a:r>
              <a:rPr lang="en-US" sz="2400" b="1" i="1" u="sng" dirty="0"/>
              <a:t>effect size </a:t>
            </a:r>
            <a:r>
              <a:rPr lang="en-US" sz="2400" b="1" u="sng" dirty="0"/>
              <a:t>yang </a:t>
            </a:r>
            <a:r>
              <a:rPr lang="en-US" sz="2400" b="1" u="sng" dirty="0" err="1"/>
              <a:t>ekstrim</a:t>
            </a:r>
            <a:r>
              <a:rPr lang="en-US" sz="2400" b="1" u="sng" dirty="0"/>
              <a:t>,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b="1" u="sng" dirty="0" err="1"/>
              <a:t>asumsi</a:t>
            </a:r>
            <a:r>
              <a:rPr lang="en-US" sz="2400" b="1" u="sng" dirty="0"/>
              <a:t> H0 </a:t>
            </a:r>
            <a:r>
              <a:rPr lang="en-US" sz="2400" b="1" u="sng" dirty="0" err="1"/>
              <a:t>benar</a:t>
            </a:r>
            <a:r>
              <a:rPr lang="en-US" sz="2400" b="1" u="sng" dirty="0"/>
              <a:t> (</a:t>
            </a:r>
            <a:r>
              <a:rPr lang="en-US" sz="2400" b="1" i="1" u="sng" dirty="0"/>
              <a:t>no effect</a:t>
            </a:r>
            <a:r>
              <a:rPr lang="en-US" sz="2400" b="1" u="sng" dirty="0"/>
              <a:t>)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 err="1">
                <a:sym typeface="Wingdings" panose="05000000000000000000" pitchFamily="2" charset="2"/>
              </a:rPr>
              <a:t>berlaku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dalam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jangka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panjang</a:t>
            </a:r>
            <a:r>
              <a:rPr lang="en-US" sz="2400" dirty="0">
                <a:sym typeface="Wingdings" panose="05000000000000000000" pitchFamily="2" charset="2"/>
              </a:rPr>
              <a:t> (pada N </a:t>
            </a:r>
            <a:r>
              <a:rPr lang="en-US" sz="2400" dirty="0" err="1">
                <a:sym typeface="Wingdings" panose="05000000000000000000" pitchFamily="2" charset="2"/>
              </a:rPr>
              <a:t>studi</a:t>
            </a:r>
            <a:r>
              <a:rPr lang="en-US" sz="2400" dirty="0">
                <a:sym typeface="Wingdings" panose="05000000000000000000" pitchFamily="2" charset="2"/>
              </a:rPr>
              <a:t> = </a:t>
            </a:r>
            <a:r>
              <a:rPr lang="en-US" sz="2400" b="1" dirty="0">
                <a:sym typeface="Wingdings" panose="05000000000000000000" pitchFamily="2" charset="2"/>
              </a:rPr>
              <a:t>~</a:t>
            </a:r>
            <a:r>
              <a:rPr lang="en-US" sz="2400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sz="2000" dirty="0" err="1">
                <a:sym typeface="Wingdings" panose="05000000000000000000" pitchFamily="2" charset="2"/>
              </a:rPr>
              <a:t>Amel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berasumsi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bahwa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semua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dosen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Fakultas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Psikologi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sama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cantiknya</a:t>
            </a:r>
            <a:endParaRPr lang="en-US" sz="2000" dirty="0">
              <a:sym typeface="Wingdings" panose="05000000000000000000" pitchFamily="2" charset="2"/>
            </a:endParaRP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Setelah </a:t>
            </a:r>
            <a:r>
              <a:rPr lang="en-US" sz="2000" dirty="0" err="1">
                <a:sym typeface="Wingdings" panose="05000000000000000000" pitchFamily="2" charset="2"/>
              </a:rPr>
              <a:t>Amel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bandingkan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kecantikannya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dengan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dosen</a:t>
            </a:r>
            <a:r>
              <a:rPr lang="en-US" sz="2000" dirty="0">
                <a:sym typeface="Wingdings" panose="05000000000000000000" pitchFamily="2" charset="2"/>
              </a:rPr>
              <a:t> yang lain, </a:t>
            </a:r>
            <a:r>
              <a:rPr lang="en-US" sz="2000" dirty="0" err="1">
                <a:sym typeface="Wingdings" panose="05000000000000000000" pitchFamily="2" charset="2"/>
              </a:rPr>
              <a:t>lho</a:t>
            </a:r>
            <a:r>
              <a:rPr lang="en-US" sz="2000" dirty="0">
                <a:sym typeface="Wingdings" panose="05000000000000000000" pitchFamily="2" charset="2"/>
              </a:rPr>
              <a:t>… </a:t>
            </a:r>
            <a:r>
              <a:rPr lang="en-US" sz="2000" dirty="0" err="1">
                <a:sym typeface="Wingdings" panose="05000000000000000000" pitchFamily="2" charset="2"/>
              </a:rPr>
              <a:t>ternyata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Amel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adalah</a:t>
            </a:r>
            <a:r>
              <a:rPr lang="en-US" sz="2000" dirty="0">
                <a:sym typeface="Wingdings" panose="05000000000000000000" pitchFamily="2" charset="2"/>
              </a:rPr>
              <a:t> yang </a:t>
            </a:r>
            <a:r>
              <a:rPr lang="en-US" sz="2000" dirty="0" err="1">
                <a:sym typeface="Wingdings" panose="05000000000000000000" pitchFamily="2" charset="2"/>
              </a:rPr>
              <a:t>tercantik</a:t>
            </a:r>
            <a:r>
              <a:rPr lang="en-US" sz="2000" dirty="0">
                <a:sym typeface="Wingdings" panose="05000000000000000000" pitchFamily="2" charset="2"/>
              </a:rPr>
              <a:t> di </a:t>
            </a:r>
            <a:r>
              <a:rPr lang="en-US" sz="2000" dirty="0" err="1">
                <a:sym typeface="Wingdings" panose="05000000000000000000" pitchFamily="2" charset="2"/>
              </a:rPr>
              <a:t>Fakultas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Psikologi</a:t>
            </a:r>
            <a:endParaRPr lang="en-US" sz="2000" dirty="0">
              <a:sym typeface="Wingdings" panose="05000000000000000000" pitchFamily="2" charset="2"/>
            </a:endParaRPr>
          </a:p>
          <a:p>
            <a:pPr lvl="1"/>
            <a:r>
              <a:rPr lang="en-US" sz="2000" i="1" dirty="0">
                <a:sym typeface="Wingdings" panose="05000000000000000000" pitchFamily="2" charset="2"/>
              </a:rPr>
              <a:t>P-value </a:t>
            </a:r>
            <a:r>
              <a:rPr lang="en-US" sz="2000" dirty="0" err="1">
                <a:sym typeface="Wingdings" panose="05000000000000000000" pitchFamily="2" charset="2"/>
              </a:rPr>
              <a:t>adalah</a:t>
            </a:r>
            <a:r>
              <a:rPr lang="en-US" sz="2000" dirty="0">
                <a:sym typeface="Wingdings" panose="05000000000000000000" pitchFamily="2" charset="2"/>
              </a:rPr>
              <a:t> “…</a:t>
            </a:r>
            <a:r>
              <a:rPr lang="en-US" sz="2000" b="1" i="1" u="sng" dirty="0" err="1">
                <a:sym typeface="Wingdings" panose="05000000000000000000" pitchFamily="2" charset="2"/>
              </a:rPr>
              <a:t>peluang</a:t>
            </a:r>
            <a:r>
              <a:rPr lang="en-US" sz="2000" b="1" i="1" u="sng" dirty="0">
                <a:sym typeface="Wingdings" panose="05000000000000000000" pitchFamily="2" charset="2"/>
              </a:rPr>
              <a:t> </a:t>
            </a:r>
            <a:r>
              <a:rPr lang="en-US" sz="2000" b="1" i="1" u="sng" dirty="0" err="1">
                <a:sym typeface="Wingdings" panose="05000000000000000000" pitchFamily="2" charset="2"/>
              </a:rPr>
              <a:t>dosen</a:t>
            </a:r>
            <a:r>
              <a:rPr lang="en-US" sz="2000" b="1" i="1" u="sng" dirty="0">
                <a:sym typeface="Wingdings" panose="05000000000000000000" pitchFamily="2" charset="2"/>
              </a:rPr>
              <a:t> lain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bisa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secantik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Amel</a:t>
            </a:r>
            <a:r>
              <a:rPr lang="en-US" sz="2000" dirty="0">
                <a:sym typeface="Wingdings" panose="05000000000000000000" pitchFamily="2" charset="2"/>
              </a:rPr>
              <a:t>, </a:t>
            </a:r>
            <a:r>
              <a:rPr lang="en-US" sz="2000" dirty="0" err="1">
                <a:sym typeface="Wingdings" panose="05000000000000000000" pitchFamily="2" charset="2"/>
              </a:rPr>
              <a:t>kalo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seandainya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benar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bahwa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semua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dosen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sama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cantiknya</a:t>
            </a:r>
            <a:r>
              <a:rPr lang="en-US" sz="2000" dirty="0">
                <a:sym typeface="Wingdings" panose="05000000000000000000" pitchFamily="2" charset="2"/>
              </a:rPr>
              <a:t>”</a:t>
            </a:r>
            <a:endParaRPr lang="en-US" sz="2000" i="1" dirty="0">
              <a:sym typeface="Wingdings" panose="05000000000000000000" pitchFamily="2" charset="2"/>
            </a:endParaRPr>
          </a:p>
          <a:p>
            <a:r>
              <a:rPr lang="en-US" sz="2400" b="1" u="sng" dirty="0" err="1">
                <a:sym typeface="Wingdings" panose="05000000000000000000" pitchFamily="2" charset="2"/>
              </a:rPr>
              <a:t>Kesalahan</a:t>
            </a:r>
            <a:r>
              <a:rPr lang="en-US" sz="2400" b="1" u="sng" dirty="0">
                <a:sym typeface="Wingdings" panose="05000000000000000000" pitchFamily="2" charset="2"/>
              </a:rPr>
              <a:t> </a:t>
            </a:r>
            <a:r>
              <a:rPr lang="en-US" sz="2400" b="1" u="sng" dirty="0" err="1">
                <a:sym typeface="Wingdings" panose="05000000000000000000" pitchFamily="2" charset="2"/>
              </a:rPr>
              <a:t>tipe</a:t>
            </a:r>
            <a:r>
              <a:rPr lang="en-US" sz="2400" b="1" u="sng" dirty="0">
                <a:sym typeface="Wingdings" panose="05000000000000000000" pitchFamily="2" charset="2"/>
              </a:rPr>
              <a:t> 1</a:t>
            </a:r>
            <a:r>
              <a:rPr lang="en-US" sz="2400" dirty="0">
                <a:sym typeface="Wingdings" panose="05000000000000000000" pitchFamily="2" charset="2"/>
              </a:rPr>
              <a:t>: </a:t>
            </a:r>
            <a:r>
              <a:rPr lang="en-US" sz="2400" dirty="0" err="1">
                <a:sym typeface="Wingdings" panose="05000000000000000000" pitchFamily="2" charset="2"/>
              </a:rPr>
              <a:t>menyimpulkan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b="1" u="sng" dirty="0" err="1">
                <a:sym typeface="Wingdings" panose="05000000000000000000" pitchFamily="2" charset="2"/>
              </a:rPr>
              <a:t>ada</a:t>
            </a:r>
            <a:r>
              <a:rPr lang="en-US" sz="2400" b="1" u="sng" dirty="0">
                <a:sym typeface="Wingdings" panose="05000000000000000000" pitchFamily="2" charset="2"/>
              </a:rPr>
              <a:t> </a:t>
            </a:r>
            <a:r>
              <a:rPr lang="en-US" sz="2400" b="1" u="sng" dirty="0" err="1">
                <a:sym typeface="Wingdings" panose="05000000000000000000" pitchFamily="2" charset="2"/>
              </a:rPr>
              <a:t>efek</a:t>
            </a:r>
            <a:r>
              <a:rPr lang="en-US" sz="2400" dirty="0">
                <a:sym typeface="Wingdings" panose="05000000000000000000" pitchFamily="2" charset="2"/>
              </a:rPr>
              <a:t>/</a:t>
            </a:r>
            <a:r>
              <a:rPr lang="en-US" sz="2400" dirty="0" err="1">
                <a:sym typeface="Wingdings" panose="05000000000000000000" pitchFamily="2" charset="2"/>
              </a:rPr>
              <a:t>hasil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signifikan</a:t>
            </a:r>
            <a:r>
              <a:rPr lang="en-US" sz="2400" dirty="0">
                <a:sym typeface="Wingdings" panose="05000000000000000000" pitchFamily="2" charset="2"/>
              </a:rPr>
              <a:t> (p&lt;.05), </a:t>
            </a:r>
            <a:r>
              <a:rPr lang="en-US" sz="2400" dirty="0" err="1">
                <a:sym typeface="Wingdings" panose="05000000000000000000" pitchFamily="2" charset="2"/>
              </a:rPr>
              <a:t>ketika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b="1" u="sng" dirty="0">
                <a:sym typeface="Wingdings" panose="05000000000000000000" pitchFamily="2" charset="2"/>
              </a:rPr>
              <a:t>H0 yang </a:t>
            </a:r>
            <a:r>
              <a:rPr lang="en-US" sz="2400" b="1" u="sng" dirty="0" err="1">
                <a:sym typeface="Wingdings" panose="05000000000000000000" pitchFamily="2" charset="2"/>
              </a:rPr>
              <a:t>benar</a:t>
            </a:r>
            <a:r>
              <a:rPr lang="en-US" sz="2400" b="1" u="sng" dirty="0">
                <a:sym typeface="Wingdings" panose="05000000000000000000" pitchFamily="2" charset="2"/>
              </a:rPr>
              <a:t> (</a:t>
            </a:r>
            <a:r>
              <a:rPr lang="en-US" sz="2400" b="1" i="1" u="sng" dirty="0">
                <a:sym typeface="Wingdings" panose="05000000000000000000" pitchFamily="2" charset="2"/>
              </a:rPr>
              <a:t>no effect</a:t>
            </a:r>
            <a:r>
              <a:rPr lang="en-US" sz="2400" b="1" u="sng" dirty="0">
                <a:sym typeface="Wingdings" panose="05000000000000000000" pitchFamily="2" charset="2"/>
              </a:rPr>
              <a:t>)</a:t>
            </a:r>
          </a:p>
          <a:p>
            <a:r>
              <a:rPr lang="el-GR" sz="2400" b="1" u="sng" dirty="0"/>
              <a:t>α</a:t>
            </a:r>
            <a:r>
              <a:rPr lang="en-US" sz="2400" dirty="0"/>
              <a:t>: </a:t>
            </a:r>
            <a:r>
              <a:rPr lang="en-US" sz="2400" b="1" i="1" dirty="0" err="1"/>
              <a:t>probabilitas</a:t>
            </a:r>
            <a:r>
              <a:rPr lang="en-US" sz="2400" dirty="0"/>
              <a:t> </a:t>
            </a:r>
            <a:r>
              <a:rPr lang="en-US" sz="2400" dirty="0" err="1"/>
              <a:t>terjadinya</a:t>
            </a:r>
            <a:r>
              <a:rPr lang="en-US" sz="2400" dirty="0"/>
              <a:t> </a:t>
            </a:r>
            <a:r>
              <a:rPr lang="en-US" sz="2400" dirty="0" err="1"/>
              <a:t>kesalahan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C59045-06B8-47D4-AF83-EDE943628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3621" y="0"/>
            <a:ext cx="3855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12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Luruskan</a:t>
            </a:r>
            <a:r>
              <a:rPr lang="en-GB" b="1" dirty="0"/>
              <a:t> </a:t>
            </a:r>
            <a:r>
              <a:rPr lang="en-GB" b="1" dirty="0" err="1"/>
              <a:t>definisi</a:t>
            </a:r>
            <a:r>
              <a:rPr lang="en-GB" b="1" dirty="0"/>
              <a:t>…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5486400" cy="4525963"/>
          </a:xfrm>
        </p:spPr>
        <p:txBody>
          <a:bodyPr/>
          <a:lstStyle/>
          <a:p>
            <a:r>
              <a:rPr lang="en-US" sz="2400" b="1" u="sng" dirty="0" err="1">
                <a:sym typeface="Wingdings" panose="05000000000000000000" pitchFamily="2" charset="2"/>
              </a:rPr>
              <a:t>Kesalahan</a:t>
            </a:r>
            <a:r>
              <a:rPr lang="en-US" sz="2400" b="1" u="sng" dirty="0">
                <a:sym typeface="Wingdings" panose="05000000000000000000" pitchFamily="2" charset="2"/>
              </a:rPr>
              <a:t> </a:t>
            </a:r>
            <a:r>
              <a:rPr lang="en-US" sz="2400" b="1" u="sng" dirty="0" err="1">
                <a:sym typeface="Wingdings" panose="05000000000000000000" pitchFamily="2" charset="2"/>
              </a:rPr>
              <a:t>tipe</a:t>
            </a:r>
            <a:r>
              <a:rPr lang="en-US" sz="2400" b="1" u="sng" dirty="0">
                <a:sym typeface="Wingdings" panose="05000000000000000000" pitchFamily="2" charset="2"/>
              </a:rPr>
              <a:t> 2: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menyimpulkan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b="1" u="sng" dirty="0" err="1">
                <a:sym typeface="Wingdings" panose="05000000000000000000" pitchFamily="2" charset="2"/>
              </a:rPr>
              <a:t>tidak</a:t>
            </a:r>
            <a:r>
              <a:rPr lang="en-US" sz="2400" b="1" u="sng" dirty="0">
                <a:sym typeface="Wingdings" panose="05000000000000000000" pitchFamily="2" charset="2"/>
              </a:rPr>
              <a:t> </a:t>
            </a:r>
            <a:r>
              <a:rPr lang="en-US" sz="2400" b="1" u="sng" dirty="0" err="1">
                <a:sym typeface="Wingdings" panose="05000000000000000000" pitchFamily="2" charset="2"/>
              </a:rPr>
              <a:t>ada</a:t>
            </a:r>
            <a:r>
              <a:rPr lang="en-US" sz="2400" b="1" u="sng" dirty="0">
                <a:sym typeface="Wingdings" panose="05000000000000000000" pitchFamily="2" charset="2"/>
              </a:rPr>
              <a:t> </a:t>
            </a:r>
            <a:r>
              <a:rPr lang="en-US" sz="2400" b="1" u="sng" dirty="0" err="1">
                <a:sym typeface="Wingdings" panose="05000000000000000000" pitchFamily="2" charset="2"/>
              </a:rPr>
              <a:t>efek</a:t>
            </a:r>
            <a:r>
              <a:rPr lang="en-US" sz="2400" dirty="0">
                <a:sym typeface="Wingdings" panose="05000000000000000000" pitchFamily="2" charset="2"/>
              </a:rPr>
              <a:t>/</a:t>
            </a:r>
            <a:r>
              <a:rPr lang="en-US" sz="2400" dirty="0" err="1">
                <a:sym typeface="Wingdings" panose="05000000000000000000" pitchFamily="2" charset="2"/>
              </a:rPr>
              <a:t>hasil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tidak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signifikan</a:t>
            </a:r>
            <a:r>
              <a:rPr lang="en-US" sz="2400" dirty="0">
                <a:sym typeface="Wingdings" panose="05000000000000000000" pitchFamily="2" charset="2"/>
              </a:rPr>
              <a:t> (p&gt;.05), </a:t>
            </a:r>
            <a:r>
              <a:rPr lang="en-US" sz="2400" dirty="0" err="1">
                <a:sym typeface="Wingdings" panose="05000000000000000000" pitchFamily="2" charset="2"/>
              </a:rPr>
              <a:t>ketika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b="1" u="sng" dirty="0">
                <a:sym typeface="Wingdings" panose="05000000000000000000" pitchFamily="2" charset="2"/>
              </a:rPr>
              <a:t>H1 yang </a:t>
            </a:r>
            <a:r>
              <a:rPr lang="en-US" sz="2400" b="1" u="sng" dirty="0" err="1">
                <a:sym typeface="Wingdings" panose="05000000000000000000" pitchFamily="2" charset="2"/>
              </a:rPr>
              <a:t>benar</a:t>
            </a:r>
            <a:endParaRPr lang="en-US" sz="2400" b="1" u="sng" dirty="0"/>
          </a:p>
          <a:p>
            <a:r>
              <a:rPr lang="en-US" sz="2400" dirty="0"/>
              <a:t>​​</a:t>
            </a:r>
            <a:r>
              <a:rPr lang="el-GR" sz="2400" b="1" u="sng" dirty="0"/>
              <a:t>β</a:t>
            </a:r>
            <a:r>
              <a:rPr lang="en-US" sz="2400" dirty="0"/>
              <a:t>: </a:t>
            </a:r>
            <a:r>
              <a:rPr lang="en-US" sz="2400" b="1" i="1" dirty="0" err="1"/>
              <a:t>probabilitas</a:t>
            </a:r>
            <a:r>
              <a:rPr lang="en-US" sz="2400" dirty="0"/>
              <a:t> </a:t>
            </a:r>
            <a:r>
              <a:rPr lang="en-US" sz="2400" dirty="0" err="1"/>
              <a:t>terjadinya</a:t>
            </a:r>
            <a:r>
              <a:rPr lang="en-US" sz="2400" dirty="0"/>
              <a:t> </a:t>
            </a:r>
            <a:r>
              <a:rPr lang="en-US" sz="2400" dirty="0" err="1"/>
              <a:t>kesalahan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2</a:t>
            </a:r>
          </a:p>
          <a:p>
            <a:r>
              <a:rPr lang="en-US" sz="2400" b="1" u="sng" dirty="0"/>
              <a:t>​1-</a:t>
            </a:r>
            <a:r>
              <a:rPr lang="el-GR" sz="2400" b="1" u="sng" dirty="0"/>
              <a:t>β</a:t>
            </a:r>
            <a:r>
              <a:rPr lang="en-US" sz="2400" dirty="0"/>
              <a:t> (</a:t>
            </a:r>
            <a:r>
              <a:rPr lang="en-US" sz="2400" i="1" dirty="0"/>
              <a:t>power</a:t>
            </a:r>
            <a:r>
              <a:rPr lang="en-US" sz="2400" dirty="0"/>
              <a:t>): </a:t>
            </a:r>
            <a:r>
              <a:rPr lang="en-US" sz="2400" b="1" i="1" dirty="0" err="1"/>
              <a:t>probabilitas</a:t>
            </a:r>
            <a:r>
              <a:rPr lang="en-US" sz="2400" dirty="0"/>
              <a:t> </a:t>
            </a:r>
            <a:r>
              <a:rPr lang="en-US" sz="2400" dirty="0" err="1"/>
              <a:t>mendeteksi</a:t>
            </a:r>
            <a:r>
              <a:rPr lang="en-US" sz="2400" dirty="0"/>
              <a:t> </a:t>
            </a:r>
            <a:r>
              <a:rPr lang="en-US" sz="2400" b="1" dirty="0" err="1">
                <a:sym typeface="Wingdings" panose="05000000000000000000" pitchFamily="2" charset="2"/>
              </a:rPr>
              <a:t>adanya</a:t>
            </a:r>
            <a:r>
              <a:rPr lang="en-US" sz="2400" b="1" dirty="0"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sym typeface="Wingdings" panose="05000000000000000000" pitchFamily="2" charset="2"/>
              </a:rPr>
              <a:t>efek</a:t>
            </a:r>
            <a:r>
              <a:rPr lang="en-US" sz="2400" dirty="0">
                <a:sym typeface="Wingdings" panose="05000000000000000000" pitchFamily="2" charset="2"/>
              </a:rPr>
              <a:t>/</a:t>
            </a:r>
            <a:r>
              <a:rPr lang="en-US" sz="2400" dirty="0" err="1">
                <a:sym typeface="Wingdings" panose="05000000000000000000" pitchFamily="2" charset="2"/>
              </a:rPr>
              <a:t>hasil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signifikan</a:t>
            </a:r>
            <a:r>
              <a:rPr lang="en-US" sz="2400" dirty="0">
                <a:sym typeface="Wingdings" panose="05000000000000000000" pitchFamily="2" charset="2"/>
              </a:rPr>
              <a:t> (p&lt;.05), </a:t>
            </a:r>
            <a:r>
              <a:rPr lang="en-US" sz="2400" dirty="0" err="1">
                <a:sym typeface="Wingdings" panose="05000000000000000000" pitchFamily="2" charset="2"/>
              </a:rPr>
              <a:t>ketika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b="1" u="sng" dirty="0">
                <a:sym typeface="Wingdings" panose="05000000000000000000" pitchFamily="2" charset="2"/>
              </a:rPr>
              <a:t>H1 yang </a:t>
            </a:r>
            <a:r>
              <a:rPr lang="en-US" sz="2400" b="1" u="sng" dirty="0" err="1">
                <a:sym typeface="Wingdings" panose="05000000000000000000" pitchFamily="2" charset="2"/>
              </a:rPr>
              <a:t>benar</a:t>
            </a:r>
            <a:r>
              <a:rPr lang="en-US" sz="2400" b="1" u="sng" dirty="0">
                <a:sym typeface="Wingdings" panose="05000000000000000000" pitchFamily="2" charset="2"/>
              </a:rPr>
              <a:t>.</a:t>
            </a:r>
          </a:p>
          <a:p>
            <a:endParaRPr lang="en-US" sz="2400" b="1" u="sng" dirty="0"/>
          </a:p>
          <a:p>
            <a:r>
              <a:rPr lang="el-GR" sz="2400" b="1" u="sng" dirty="0"/>
              <a:t>α</a:t>
            </a:r>
            <a:r>
              <a:rPr lang="en-US" sz="2400" dirty="0"/>
              <a:t> dan </a:t>
            </a:r>
            <a:r>
              <a:rPr lang="el-GR" sz="2400" b="1" u="sng" dirty="0"/>
              <a:t>β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jungkat-jungkit</a:t>
            </a:r>
            <a:r>
              <a:rPr lang="en-US" sz="2400" dirty="0"/>
              <a:t>.</a:t>
            </a:r>
          </a:p>
          <a:p>
            <a:pPr lvl="1"/>
            <a:r>
              <a:rPr lang="en-US" sz="2000" dirty="0"/>
              <a:t>Yang </a:t>
            </a:r>
            <a:r>
              <a:rPr lang="en-US" sz="2000" dirty="0" err="1"/>
              <a:t>satunya</a:t>
            </a:r>
            <a:r>
              <a:rPr lang="en-US" sz="2000" dirty="0"/>
              <a:t> naik, </a:t>
            </a:r>
            <a:r>
              <a:rPr lang="en-US" sz="2000" dirty="0" err="1"/>
              <a:t>pasti</a:t>
            </a:r>
            <a:r>
              <a:rPr lang="en-US" sz="2000" dirty="0"/>
              <a:t> </a:t>
            </a:r>
            <a:r>
              <a:rPr lang="en-US" sz="2000" dirty="0" err="1"/>
              <a:t>mengakibatkan</a:t>
            </a:r>
            <a:r>
              <a:rPr lang="en-US" sz="2000" dirty="0"/>
              <a:t> </a:t>
            </a:r>
            <a:r>
              <a:rPr lang="en-US" sz="2000" dirty="0" err="1"/>
              <a:t>satunya</a:t>
            </a:r>
            <a:r>
              <a:rPr lang="en-US" sz="2000" dirty="0"/>
              <a:t> </a:t>
            </a:r>
            <a:r>
              <a:rPr lang="en-US" sz="2000" dirty="0" err="1"/>
              <a:t>turun</a:t>
            </a:r>
            <a:r>
              <a:rPr lang="en-US" sz="20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AC99F-EF72-44C4-AF38-CFFDC34B0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87" y="1417638"/>
            <a:ext cx="5153025" cy="352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13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37">
            <a:extLst>
              <a:ext uri="{FF2B5EF4-FFF2-40B4-BE49-F238E27FC236}">
                <a16:creationId xmlns:a16="http://schemas.microsoft.com/office/drawing/2014/main" id="{BB1AB72E-48AA-4B6B-A28F-5EBF9F73A7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2873359"/>
              </p:ext>
            </p:extLst>
          </p:nvPr>
        </p:nvGraphicFramePr>
        <p:xfrm>
          <a:off x="510072" y="1841850"/>
          <a:ext cx="10649338" cy="3383280"/>
        </p:xfrm>
        <a:graphic>
          <a:graphicData uri="http://schemas.openxmlformats.org/drawingml/2006/table">
            <a:tbl>
              <a:tblPr/>
              <a:tblGrid>
                <a:gridCol w="3118953">
                  <a:extLst>
                    <a:ext uri="{9D8B030D-6E8A-4147-A177-3AD203B41FA5}">
                      <a16:colId xmlns:a16="http://schemas.microsoft.com/office/drawing/2014/main" val="3107876714"/>
                    </a:ext>
                  </a:extLst>
                </a:gridCol>
                <a:gridCol w="3981266">
                  <a:extLst>
                    <a:ext uri="{9D8B030D-6E8A-4147-A177-3AD203B41FA5}">
                      <a16:colId xmlns:a16="http://schemas.microsoft.com/office/drawing/2014/main" val="1475479772"/>
                    </a:ext>
                  </a:extLst>
                </a:gridCol>
                <a:gridCol w="3549119">
                  <a:extLst>
                    <a:ext uri="{9D8B030D-6E8A-4147-A177-3AD203B41FA5}">
                      <a16:colId xmlns:a16="http://schemas.microsoft.com/office/drawing/2014/main" val="3820511756"/>
                    </a:ext>
                  </a:extLst>
                </a:gridCol>
              </a:tblGrid>
              <a:tr h="723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b="1" dirty="0">
                          <a:solidFill>
                            <a:schemeClr val="bg1"/>
                          </a:solidFill>
                          <a:effectLst/>
                        </a:rPr>
                        <a:t>P-value/</a:t>
                      </a:r>
                      <a:r>
                        <a:rPr lang="en-US" altLang="en-US" b="1" dirty="0" err="1">
                          <a:solidFill>
                            <a:schemeClr val="bg1"/>
                          </a:solidFill>
                          <a:effectLst/>
                        </a:rPr>
                        <a:t>Kondisi</a:t>
                      </a:r>
                      <a:r>
                        <a:rPr lang="en-US" altLang="en-US" b="1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en-US" b="1" dirty="0" err="1">
                          <a:solidFill>
                            <a:schemeClr val="bg1"/>
                          </a:solidFill>
                          <a:effectLst/>
                        </a:rPr>
                        <a:t>riil</a:t>
                      </a:r>
                      <a:endParaRPr lang="en-US" alt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3600" b="1" dirty="0">
                          <a:solidFill>
                            <a:schemeClr val="bg1"/>
                          </a:solidFill>
                          <a:effectLst/>
                        </a:rPr>
                        <a:t>H0 </a:t>
                      </a:r>
                      <a:r>
                        <a:rPr lang="en-US" altLang="en-US" sz="3600" b="1" dirty="0" err="1">
                          <a:solidFill>
                            <a:schemeClr val="bg1"/>
                          </a:solidFill>
                          <a:effectLst/>
                        </a:rPr>
                        <a:t>benar</a:t>
                      </a:r>
                      <a:endParaRPr lang="en-US" altLang="en-US" sz="36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3600" b="1" dirty="0">
                          <a:solidFill>
                            <a:schemeClr val="bg1"/>
                          </a:solidFill>
                          <a:effectLst/>
                        </a:rPr>
                        <a:t>H1 </a:t>
                      </a:r>
                      <a:r>
                        <a:rPr lang="en-US" altLang="en-US" sz="3600" b="1" dirty="0" err="1">
                          <a:solidFill>
                            <a:schemeClr val="bg1"/>
                          </a:solidFill>
                          <a:effectLst/>
                        </a:rPr>
                        <a:t>benar</a:t>
                      </a:r>
                      <a:endParaRPr lang="en-US" altLang="en-US" sz="36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35672"/>
                  </a:ext>
                </a:extLst>
              </a:tr>
              <a:tr h="725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4400" b="1" dirty="0" err="1">
                          <a:solidFill>
                            <a:schemeClr val="bg1"/>
                          </a:solidFill>
                          <a:effectLst/>
                          <a:latin typeface="Calibri (Body)"/>
                        </a:rPr>
                        <a:t>Signifikan</a:t>
                      </a:r>
                      <a:endParaRPr lang="en-US" altLang="en-US" sz="4400" b="1" dirty="0">
                        <a:solidFill>
                          <a:schemeClr val="bg1"/>
                        </a:solidFill>
                        <a:effectLst/>
                        <a:latin typeface="Calibri (Body)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24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False Positive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3600" b="1" u="non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el-GR" sz="3600" b="1" u="none" dirty="0">
                          <a:effectLst/>
                          <a:latin typeface="+mj-lt"/>
                        </a:rPr>
                        <a:t>α</a:t>
                      </a:r>
                      <a:r>
                        <a:rPr lang="en-US" sz="3600" b="1" u="none" dirty="0">
                          <a:effectLst/>
                          <a:latin typeface="+mj-lt"/>
                        </a:rPr>
                        <a:t>)</a:t>
                      </a:r>
                      <a:endParaRPr lang="en-US" altLang="en-US" sz="3600" b="1" u="non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24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True Positive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3200" b="1" u="non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(1-</a:t>
                      </a:r>
                      <a:r>
                        <a:rPr lang="el-GR" sz="3200" b="1" u="none" dirty="0">
                          <a:effectLst/>
                          <a:latin typeface="+mj-lt"/>
                        </a:rPr>
                        <a:t>β</a:t>
                      </a:r>
                      <a:r>
                        <a:rPr lang="en-US" sz="3200" b="1" u="none" dirty="0">
                          <a:effectLst/>
                          <a:latin typeface="+mj-lt"/>
                        </a:rPr>
                        <a:t>)</a:t>
                      </a:r>
                      <a:endParaRPr lang="en-US" altLang="en-US" sz="2400" b="1" u="non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962069"/>
                  </a:ext>
                </a:extLst>
              </a:tr>
              <a:tr h="723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4400" b="1" dirty="0" err="1">
                          <a:solidFill>
                            <a:schemeClr val="bg1"/>
                          </a:solidFill>
                          <a:effectLst/>
                          <a:latin typeface="Calibri (Body)"/>
                        </a:rPr>
                        <a:t>Tidak</a:t>
                      </a:r>
                      <a:r>
                        <a:rPr lang="en-US" altLang="en-US" sz="4400" b="1" dirty="0">
                          <a:solidFill>
                            <a:schemeClr val="bg1"/>
                          </a:solidFill>
                          <a:effectLst/>
                          <a:latin typeface="Calibri (Body)"/>
                        </a:rPr>
                        <a:t> </a:t>
                      </a:r>
                      <a:r>
                        <a:rPr lang="en-US" altLang="en-US" sz="4400" b="1" dirty="0" err="1">
                          <a:solidFill>
                            <a:schemeClr val="bg1"/>
                          </a:solidFill>
                          <a:effectLst/>
                          <a:latin typeface="Calibri (Body)"/>
                        </a:rPr>
                        <a:t>signifikan</a:t>
                      </a:r>
                      <a:endParaRPr lang="en-US" altLang="en-US" sz="4400" b="1" dirty="0">
                        <a:solidFill>
                          <a:schemeClr val="bg1"/>
                        </a:solidFill>
                        <a:effectLst/>
                        <a:latin typeface="Calibri (Body)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24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True Negative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3600" b="1" u="non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(1-</a:t>
                      </a:r>
                      <a:r>
                        <a:rPr lang="el-GR" sz="3600" b="1" u="non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α</a:t>
                      </a:r>
                      <a:r>
                        <a:rPr lang="en-US" sz="3600" b="1" u="non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lang="en-US" altLang="en-US" sz="36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24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False Negative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3600" b="1" u="non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lang="el-GR" sz="3600" b="1" u="non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β</a:t>
                      </a:r>
                      <a:r>
                        <a:rPr lang="en-US" sz="3600" b="1" u="non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lang="en-US" altLang="en-US" sz="3600" b="1" u="sng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10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192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Misalnya</a:t>
            </a:r>
            <a:r>
              <a:rPr lang="en-GB" b="1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/>
              <a:t>Esmeralda </a:t>
            </a:r>
            <a:r>
              <a:rPr lang="en-US" sz="2400" dirty="0" err="1"/>
              <a:t>ingin</a:t>
            </a:r>
            <a:r>
              <a:rPr lang="en-US" sz="2400" dirty="0"/>
              <a:t> </a:t>
            </a:r>
            <a:r>
              <a:rPr lang="en-US" sz="2400" dirty="0" err="1"/>
              <a:t>menguji</a:t>
            </a:r>
            <a:r>
              <a:rPr lang="en-US" sz="2400" dirty="0"/>
              <a:t> </a:t>
            </a:r>
            <a:r>
              <a:rPr lang="en-US" sz="2400" dirty="0" err="1"/>
              <a:t>hipotesis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H1: </a:t>
            </a:r>
            <a:r>
              <a:rPr lang="en-US" sz="2400" dirty="0" err="1"/>
              <a:t>Makan</a:t>
            </a:r>
            <a:r>
              <a:rPr lang="en-US" sz="2400" dirty="0"/>
              <a:t> Samyang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b="1" u="sng" dirty="0" err="1"/>
              <a:t>menyebabkan</a:t>
            </a:r>
            <a:r>
              <a:rPr lang="en-US" sz="2400" dirty="0"/>
              <a:t> </a:t>
            </a:r>
            <a:r>
              <a:rPr lang="en-US" sz="2400" dirty="0" err="1"/>
              <a:t>diare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H0: </a:t>
            </a:r>
            <a:r>
              <a:rPr lang="en-US" sz="2400" dirty="0" err="1"/>
              <a:t>Makan</a:t>
            </a:r>
            <a:r>
              <a:rPr lang="en-US" sz="2400" dirty="0"/>
              <a:t> Samyang </a:t>
            </a:r>
            <a:r>
              <a:rPr lang="en-US" sz="2400" b="1" u="sng" dirty="0" err="1"/>
              <a:t>tidak</a:t>
            </a:r>
            <a:r>
              <a:rPr lang="en-US" sz="2400" b="1" u="sng" dirty="0"/>
              <a:t> </a:t>
            </a:r>
            <a:r>
              <a:rPr lang="en-US" sz="2400" b="1" u="sng" dirty="0" err="1"/>
              <a:t>berdampak</a:t>
            </a:r>
            <a:r>
              <a:rPr lang="en-US" sz="2400" b="1" u="sng" dirty="0"/>
              <a:t> </a:t>
            </a:r>
            <a:r>
              <a:rPr lang="en-US" sz="2400" b="1" u="sng" dirty="0" err="1"/>
              <a:t>apapun</a:t>
            </a:r>
            <a:r>
              <a:rPr lang="en-US" sz="2400" b="1" dirty="0"/>
              <a:t> </a:t>
            </a:r>
            <a:r>
              <a:rPr lang="en-US" sz="2400" dirty="0"/>
              <a:t>pada </a:t>
            </a:r>
            <a:r>
              <a:rPr lang="en-US" sz="2400" dirty="0" err="1"/>
              <a:t>frekuensi</a:t>
            </a:r>
            <a:r>
              <a:rPr lang="en-US" sz="2400" dirty="0"/>
              <a:t> pup </a:t>
            </a:r>
            <a:r>
              <a:rPr lang="en-US" sz="2400" dirty="0" err="1"/>
              <a:t>perharinya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Probabilitas</a:t>
            </a:r>
            <a:r>
              <a:rPr lang="en-US" sz="2400" dirty="0"/>
              <a:t> H1:H0 </a:t>
            </a:r>
            <a:r>
              <a:rPr lang="en-US" sz="2400" dirty="0" err="1"/>
              <a:t>adalah</a:t>
            </a:r>
            <a:r>
              <a:rPr lang="en-US" sz="2400" dirty="0"/>
              <a:t> 50:50,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tahu</a:t>
            </a:r>
            <a:r>
              <a:rPr lang="en-US" sz="2400" dirty="0"/>
              <a:t> mana </a:t>
            </a:r>
            <a:r>
              <a:rPr lang="en-US" sz="2400" dirty="0" err="1"/>
              <a:t>hipotesis</a:t>
            </a:r>
            <a:r>
              <a:rPr lang="en-US" sz="2400" dirty="0"/>
              <a:t> yang paling </a:t>
            </a:r>
            <a:r>
              <a:rPr lang="en-US" sz="2400" dirty="0" err="1"/>
              <a:t>mungkin</a:t>
            </a:r>
            <a:endParaRPr lang="en-US" sz="2400" dirty="0"/>
          </a:p>
          <a:p>
            <a:r>
              <a:rPr lang="en-US" sz="2400" dirty="0"/>
              <a:t>Kita </a:t>
            </a:r>
            <a:r>
              <a:rPr lang="en-US" sz="2400" dirty="0" err="1"/>
              <a:t>gunakan</a:t>
            </a:r>
            <a:r>
              <a:rPr lang="en-US" sz="2400" dirty="0"/>
              <a:t> </a:t>
            </a:r>
            <a:r>
              <a:rPr lang="en-US" sz="2400" dirty="0" err="1"/>
              <a:t>asumsi</a:t>
            </a:r>
            <a:r>
              <a:rPr lang="en-US" sz="2400" dirty="0"/>
              <a:t> </a:t>
            </a:r>
            <a:r>
              <a:rPr lang="en-US" sz="2400" i="1" dirty="0"/>
              <a:t>default</a:t>
            </a:r>
            <a:endParaRPr lang="en-US" sz="2400" dirty="0"/>
          </a:p>
          <a:p>
            <a:pPr lvl="1"/>
            <a:r>
              <a:rPr lang="el-GR" sz="2000" b="1" u="sng" dirty="0"/>
              <a:t>α</a:t>
            </a:r>
            <a:r>
              <a:rPr lang="en-US" sz="2000" dirty="0"/>
              <a:t>: 0.05/5%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b="1" u="sng" dirty="0"/>
              <a:t>1-</a:t>
            </a:r>
            <a:r>
              <a:rPr lang="el-GR" sz="2000" b="1" u="sng" dirty="0"/>
              <a:t> α</a:t>
            </a:r>
            <a:r>
              <a:rPr lang="en-US" sz="2000" b="1" dirty="0"/>
              <a:t> = 0.95 / 95%</a:t>
            </a:r>
            <a:endParaRPr lang="en-US" sz="2000" b="1" u="sng" dirty="0"/>
          </a:p>
          <a:p>
            <a:pPr lvl="1"/>
            <a:r>
              <a:rPr lang="el-GR" sz="2000" b="1" u="sng" dirty="0"/>
              <a:t>β</a:t>
            </a:r>
            <a:r>
              <a:rPr lang="en-US" sz="2000" dirty="0"/>
              <a:t>: 0.2/20%,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b="1" u="sng" dirty="0"/>
              <a:t>1-</a:t>
            </a:r>
            <a:r>
              <a:rPr lang="el-GR" sz="2000" b="1" u="sng" dirty="0"/>
              <a:t>β</a:t>
            </a:r>
            <a:r>
              <a:rPr lang="en-US" sz="2000" b="1" dirty="0"/>
              <a:t> = 0.8 / 80%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7617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endParaRPr lang="en-US" sz="2400" dirty="0"/>
          </a:p>
        </p:txBody>
      </p:sp>
      <p:graphicFrame>
        <p:nvGraphicFramePr>
          <p:cNvPr id="4" name="Group 37">
            <a:extLst>
              <a:ext uri="{FF2B5EF4-FFF2-40B4-BE49-F238E27FC236}">
                <a16:creationId xmlns:a16="http://schemas.microsoft.com/office/drawing/2014/main" id="{330657CB-7579-4940-B882-D15F59952F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5500541"/>
              </p:ext>
            </p:extLst>
          </p:nvPr>
        </p:nvGraphicFramePr>
        <p:xfrm>
          <a:off x="609599" y="914398"/>
          <a:ext cx="10972798" cy="5354829"/>
        </p:xfrm>
        <a:graphic>
          <a:graphicData uri="http://schemas.openxmlformats.org/drawingml/2006/table">
            <a:tbl>
              <a:tblPr/>
              <a:tblGrid>
                <a:gridCol w="3533776">
                  <a:extLst>
                    <a:ext uri="{9D8B030D-6E8A-4147-A177-3AD203B41FA5}">
                      <a16:colId xmlns:a16="http://schemas.microsoft.com/office/drawing/2014/main" val="3107876714"/>
                    </a:ext>
                  </a:extLst>
                </a:gridCol>
                <a:gridCol w="3782103">
                  <a:extLst>
                    <a:ext uri="{9D8B030D-6E8A-4147-A177-3AD203B41FA5}">
                      <a16:colId xmlns:a16="http://schemas.microsoft.com/office/drawing/2014/main" val="1475479772"/>
                    </a:ext>
                  </a:extLst>
                </a:gridCol>
                <a:gridCol w="3656919">
                  <a:extLst>
                    <a:ext uri="{9D8B030D-6E8A-4147-A177-3AD203B41FA5}">
                      <a16:colId xmlns:a16="http://schemas.microsoft.com/office/drawing/2014/main" val="3820511756"/>
                    </a:ext>
                  </a:extLst>
                </a:gridCol>
              </a:tblGrid>
              <a:tr h="14791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b="1" dirty="0">
                          <a:solidFill>
                            <a:schemeClr val="bg1"/>
                          </a:solidFill>
                          <a:effectLst/>
                        </a:rPr>
                        <a:t>P-value/</a:t>
                      </a:r>
                      <a:r>
                        <a:rPr lang="en-US" altLang="en-US" b="1" dirty="0" err="1">
                          <a:solidFill>
                            <a:schemeClr val="bg1"/>
                          </a:solidFill>
                          <a:effectLst/>
                        </a:rPr>
                        <a:t>Kondisi</a:t>
                      </a:r>
                      <a:r>
                        <a:rPr lang="en-US" altLang="en-US" b="1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en-US" b="1" dirty="0" err="1">
                          <a:solidFill>
                            <a:schemeClr val="bg1"/>
                          </a:solidFill>
                          <a:effectLst/>
                        </a:rPr>
                        <a:t>riil</a:t>
                      </a:r>
                      <a:endParaRPr lang="en-US" alt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3600" b="1" dirty="0">
                          <a:solidFill>
                            <a:schemeClr val="bg1"/>
                          </a:solidFill>
                          <a:effectLst/>
                        </a:rPr>
                        <a:t>H0 </a:t>
                      </a:r>
                      <a:r>
                        <a:rPr lang="en-US" altLang="en-US" sz="3600" b="1" dirty="0" err="1">
                          <a:solidFill>
                            <a:schemeClr val="bg1"/>
                          </a:solidFill>
                          <a:effectLst/>
                        </a:rPr>
                        <a:t>benar</a:t>
                      </a:r>
                      <a:endParaRPr lang="en-US" altLang="en-US" sz="36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3600" b="1" dirty="0">
                          <a:solidFill>
                            <a:schemeClr val="bg1"/>
                          </a:solidFill>
                          <a:effectLst/>
                        </a:rPr>
                        <a:t>(50%)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3600" b="1" dirty="0">
                          <a:solidFill>
                            <a:schemeClr val="bg1"/>
                          </a:solidFill>
                          <a:effectLst/>
                        </a:rPr>
                        <a:t>H1 </a:t>
                      </a:r>
                      <a:r>
                        <a:rPr lang="en-US" altLang="en-US" sz="3600" b="1" dirty="0" err="1">
                          <a:solidFill>
                            <a:schemeClr val="bg1"/>
                          </a:solidFill>
                          <a:effectLst/>
                        </a:rPr>
                        <a:t>benar</a:t>
                      </a:r>
                      <a:endParaRPr lang="en-US" altLang="en-US" sz="36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3600" b="1" dirty="0">
                          <a:solidFill>
                            <a:schemeClr val="bg1"/>
                          </a:solidFill>
                          <a:effectLst/>
                        </a:rPr>
                        <a:t>(50%)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35672"/>
                  </a:ext>
                </a:extLst>
              </a:tr>
              <a:tr h="1784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4400" b="1" dirty="0" err="1">
                          <a:solidFill>
                            <a:schemeClr val="bg1"/>
                          </a:solidFill>
                          <a:effectLst/>
                          <a:latin typeface="Calibri (Body)"/>
                        </a:rPr>
                        <a:t>Signifikan</a:t>
                      </a:r>
                      <a:endParaRPr lang="en-US" altLang="en-US" sz="4400" b="1" dirty="0">
                        <a:solidFill>
                          <a:schemeClr val="bg1"/>
                        </a:solidFill>
                        <a:effectLst/>
                        <a:latin typeface="Calibri (Body)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l-GR" sz="3600" b="1" u="non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α</a:t>
                      </a:r>
                      <a:r>
                        <a:rPr lang="en-US" sz="3600" b="1" u="non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5%; 1-</a:t>
                      </a:r>
                      <a:r>
                        <a:rPr lang="el-GR" sz="3600" b="1" u="non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β</a:t>
                      </a:r>
                      <a:r>
                        <a:rPr lang="en-US" sz="3600" b="1" u="non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80%</a:t>
                      </a:r>
                      <a:endParaRPr lang="en-US" altLang="en-US" sz="3600" b="1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24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False Positive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5%*50%=2.5%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24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True Positive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80%*50%=40%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962069"/>
                  </a:ext>
                </a:extLst>
              </a:tr>
              <a:tr h="163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4400" b="1" dirty="0" err="1">
                          <a:solidFill>
                            <a:schemeClr val="bg1"/>
                          </a:solidFill>
                          <a:effectLst/>
                          <a:latin typeface="Calibri (Body)"/>
                        </a:rPr>
                        <a:t>Tidak</a:t>
                      </a:r>
                      <a:r>
                        <a:rPr lang="en-US" altLang="en-US" sz="4400" b="1" dirty="0">
                          <a:solidFill>
                            <a:schemeClr val="bg1"/>
                          </a:solidFill>
                          <a:effectLst/>
                          <a:latin typeface="Calibri (Body)"/>
                        </a:rPr>
                        <a:t> </a:t>
                      </a:r>
                      <a:r>
                        <a:rPr lang="en-US" altLang="en-US" sz="4400" b="1" dirty="0" err="1">
                          <a:solidFill>
                            <a:schemeClr val="bg1"/>
                          </a:solidFill>
                          <a:effectLst/>
                          <a:latin typeface="Calibri (Body)"/>
                        </a:rPr>
                        <a:t>signifikan</a:t>
                      </a:r>
                      <a:endParaRPr lang="en-US" altLang="en-US" sz="4400" b="1" dirty="0">
                        <a:solidFill>
                          <a:schemeClr val="bg1"/>
                        </a:solidFill>
                        <a:effectLst/>
                        <a:latin typeface="Calibri (Body)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600" b="1" u="non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1-</a:t>
                      </a:r>
                      <a:r>
                        <a:rPr lang="el-GR" sz="3600" b="1" u="non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α</a:t>
                      </a:r>
                      <a:r>
                        <a:rPr lang="en-US" sz="3600" b="1" u="non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95%; </a:t>
                      </a:r>
                      <a:r>
                        <a:rPr lang="el-GR" sz="3600" b="1" u="non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β</a:t>
                      </a:r>
                      <a:r>
                        <a:rPr lang="en-US" sz="3600" b="1" u="non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20%</a:t>
                      </a:r>
                      <a:endParaRPr lang="en-US" altLang="en-US" sz="3600" b="1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24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True Negative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3600" b="1" u="non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95%*50%=</a:t>
                      </a:r>
                      <a:r>
                        <a:rPr lang="en-US" altLang="en-US" sz="3600" b="1" u="none" kern="12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47.5%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24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False Negative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20%*50%=10%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10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584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3048389"/>
            <a:ext cx="10972800" cy="960438"/>
          </a:xfrm>
        </p:spPr>
        <p:txBody>
          <a:bodyPr/>
          <a:lstStyle/>
          <a:p>
            <a:r>
              <a:rPr lang="en-GB" sz="6000" dirty="0" err="1">
                <a:solidFill>
                  <a:schemeClr val="bg1"/>
                </a:solidFill>
              </a:rPr>
              <a:t>Tanpa</a:t>
            </a:r>
            <a:r>
              <a:rPr lang="en-GB" sz="6000" dirty="0">
                <a:solidFill>
                  <a:schemeClr val="bg1"/>
                </a:solidFill>
              </a:rPr>
              <a:t> </a:t>
            </a:r>
            <a:r>
              <a:rPr lang="en-GB" sz="6000" dirty="0" err="1">
                <a:solidFill>
                  <a:schemeClr val="bg1"/>
                </a:solidFill>
              </a:rPr>
              <a:t>melakukan</a:t>
            </a:r>
            <a:r>
              <a:rPr lang="en-GB" sz="6000" dirty="0">
                <a:solidFill>
                  <a:schemeClr val="bg1"/>
                </a:solidFill>
              </a:rPr>
              <a:t> </a:t>
            </a:r>
            <a:r>
              <a:rPr lang="en-GB" sz="6000" dirty="0" err="1">
                <a:solidFill>
                  <a:schemeClr val="bg1"/>
                </a:solidFill>
              </a:rPr>
              <a:t>apapun</a:t>
            </a:r>
            <a:r>
              <a:rPr lang="en-GB" sz="6000" dirty="0">
                <a:solidFill>
                  <a:schemeClr val="bg1"/>
                </a:solidFill>
              </a:rPr>
              <a:t>, </a:t>
            </a:r>
            <a:r>
              <a:rPr lang="en-GB" sz="6000" dirty="0" err="1">
                <a:solidFill>
                  <a:schemeClr val="bg1"/>
                </a:solidFill>
              </a:rPr>
              <a:t>bahkan</a:t>
            </a:r>
            <a:r>
              <a:rPr lang="en-GB" sz="6000" dirty="0">
                <a:solidFill>
                  <a:schemeClr val="bg1"/>
                </a:solidFill>
              </a:rPr>
              <a:t> </a:t>
            </a:r>
            <a:r>
              <a:rPr lang="en-GB" sz="6000" dirty="0" err="1">
                <a:solidFill>
                  <a:schemeClr val="bg1"/>
                </a:solidFill>
              </a:rPr>
              <a:t>sebelum</a:t>
            </a:r>
            <a:r>
              <a:rPr lang="en-GB" sz="6000" dirty="0">
                <a:solidFill>
                  <a:schemeClr val="bg1"/>
                </a:solidFill>
              </a:rPr>
              <a:t> </a:t>
            </a:r>
            <a:r>
              <a:rPr lang="en-GB" sz="6000" dirty="0" err="1">
                <a:solidFill>
                  <a:schemeClr val="bg1"/>
                </a:solidFill>
              </a:rPr>
              <a:t>kita</a:t>
            </a:r>
            <a:r>
              <a:rPr lang="en-GB" sz="6000" dirty="0">
                <a:solidFill>
                  <a:schemeClr val="bg1"/>
                </a:solidFill>
              </a:rPr>
              <a:t> </a:t>
            </a:r>
            <a:r>
              <a:rPr lang="en-GB" sz="6000" dirty="0" err="1">
                <a:solidFill>
                  <a:schemeClr val="bg1"/>
                </a:solidFill>
              </a:rPr>
              <a:t>mengambil</a:t>
            </a:r>
            <a:r>
              <a:rPr lang="en-GB" sz="6000" dirty="0">
                <a:solidFill>
                  <a:schemeClr val="bg1"/>
                </a:solidFill>
              </a:rPr>
              <a:t> data, </a:t>
            </a:r>
            <a:r>
              <a:rPr lang="en-GB" sz="6000" b="1" dirty="0">
                <a:solidFill>
                  <a:schemeClr val="bg1"/>
                </a:solidFill>
              </a:rPr>
              <a:t>True Negative </a:t>
            </a:r>
            <a:r>
              <a:rPr lang="en-GB" sz="6000" dirty="0" err="1">
                <a:solidFill>
                  <a:schemeClr val="bg1"/>
                </a:solidFill>
              </a:rPr>
              <a:t>merupakan</a:t>
            </a:r>
            <a:r>
              <a:rPr lang="en-GB" sz="6000" dirty="0">
                <a:solidFill>
                  <a:schemeClr val="bg1"/>
                </a:solidFill>
              </a:rPr>
              <a:t> </a:t>
            </a:r>
            <a:r>
              <a:rPr lang="en-GB" sz="6000" i="1" dirty="0">
                <a:solidFill>
                  <a:schemeClr val="bg1"/>
                </a:solidFill>
              </a:rPr>
              <a:t>outcome</a:t>
            </a:r>
            <a:r>
              <a:rPr lang="en-GB" sz="6000" dirty="0">
                <a:solidFill>
                  <a:schemeClr val="bg1"/>
                </a:solidFill>
              </a:rPr>
              <a:t> yang paling </a:t>
            </a:r>
            <a:r>
              <a:rPr lang="en-GB" sz="6000" dirty="0" err="1">
                <a:solidFill>
                  <a:schemeClr val="bg1"/>
                </a:solidFill>
              </a:rPr>
              <a:t>mungkin</a:t>
            </a:r>
            <a:endParaRPr lang="en-GB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657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29314"/>
            <a:ext cx="10972800" cy="960438"/>
          </a:xfrm>
        </p:spPr>
        <p:txBody>
          <a:bodyPr/>
          <a:lstStyle/>
          <a:p>
            <a:r>
              <a:rPr lang="en-GB" sz="6000" b="1" dirty="0" err="1">
                <a:solidFill>
                  <a:schemeClr val="bg1"/>
                </a:solidFill>
              </a:rPr>
              <a:t>Lalu</a:t>
            </a:r>
            <a:r>
              <a:rPr lang="en-GB" sz="6000" b="1" dirty="0">
                <a:solidFill>
                  <a:schemeClr val="bg1"/>
                </a:solidFill>
              </a:rPr>
              <a:t> </a:t>
            </a:r>
            <a:r>
              <a:rPr lang="en-GB" sz="6000" b="1" dirty="0" err="1">
                <a:solidFill>
                  <a:schemeClr val="bg1"/>
                </a:solidFill>
              </a:rPr>
              <a:t>apa</a:t>
            </a:r>
            <a:r>
              <a:rPr lang="en-GB" sz="6000" b="1" dirty="0">
                <a:solidFill>
                  <a:schemeClr val="bg1"/>
                </a:solidFill>
              </a:rPr>
              <a:t> yang </a:t>
            </a:r>
            <a:r>
              <a:rPr lang="en-GB" sz="6000" b="1" dirty="0" err="1">
                <a:solidFill>
                  <a:schemeClr val="bg1"/>
                </a:solidFill>
              </a:rPr>
              <a:t>bisa</a:t>
            </a:r>
            <a:r>
              <a:rPr lang="en-GB" sz="6000" b="1" dirty="0">
                <a:solidFill>
                  <a:schemeClr val="bg1"/>
                </a:solidFill>
              </a:rPr>
              <a:t> </a:t>
            </a:r>
            <a:r>
              <a:rPr lang="en-GB" sz="6000" b="1" dirty="0" err="1">
                <a:solidFill>
                  <a:schemeClr val="bg1"/>
                </a:solidFill>
              </a:rPr>
              <a:t>kita</a:t>
            </a:r>
            <a:r>
              <a:rPr lang="en-GB" sz="6000" b="1" dirty="0">
                <a:solidFill>
                  <a:schemeClr val="bg1"/>
                </a:solidFill>
              </a:rPr>
              <a:t> </a:t>
            </a:r>
            <a:r>
              <a:rPr lang="en-GB" sz="6000" b="1" dirty="0" err="1">
                <a:solidFill>
                  <a:schemeClr val="bg1"/>
                </a:solidFill>
              </a:rPr>
              <a:t>lakukan</a:t>
            </a:r>
            <a:r>
              <a:rPr lang="en-GB" sz="6000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12937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endParaRPr lang="en-US" sz="2400" dirty="0"/>
          </a:p>
        </p:txBody>
      </p:sp>
      <p:graphicFrame>
        <p:nvGraphicFramePr>
          <p:cNvPr id="4" name="Group 37">
            <a:extLst>
              <a:ext uri="{FF2B5EF4-FFF2-40B4-BE49-F238E27FC236}">
                <a16:creationId xmlns:a16="http://schemas.microsoft.com/office/drawing/2014/main" id="{330657CB-7579-4940-B882-D15F59952F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9638014"/>
              </p:ext>
            </p:extLst>
          </p:nvPr>
        </p:nvGraphicFramePr>
        <p:xfrm>
          <a:off x="609599" y="914398"/>
          <a:ext cx="10972798" cy="5354829"/>
        </p:xfrm>
        <a:graphic>
          <a:graphicData uri="http://schemas.openxmlformats.org/drawingml/2006/table">
            <a:tbl>
              <a:tblPr/>
              <a:tblGrid>
                <a:gridCol w="3533776">
                  <a:extLst>
                    <a:ext uri="{9D8B030D-6E8A-4147-A177-3AD203B41FA5}">
                      <a16:colId xmlns:a16="http://schemas.microsoft.com/office/drawing/2014/main" val="3107876714"/>
                    </a:ext>
                  </a:extLst>
                </a:gridCol>
                <a:gridCol w="3782103">
                  <a:extLst>
                    <a:ext uri="{9D8B030D-6E8A-4147-A177-3AD203B41FA5}">
                      <a16:colId xmlns:a16="http://schemas.microsoft.com/office/drawing/2014/main" val="1475479772"/>
                    </a:ext>
                  </a:extLst>
                </a:gridCol>
                <a:gridCol w="3656919">
                  <a:extLst>
                    <a:ext uri="{9D8B030D-6E8A-4147-A177-3AD203B41FA5}">
                      <a16:colId xmlns:a16="http://schemas.microsoft.com/office/drawing/2014/main" val="3820511756"/>
                    </a:ext>
                  </a:extLst>
                </a:gridCol>
              </a:tblGrid>
              <a:tr h="14791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b="1" dirty="0">
                          <a:solidFill>
                            <a:schemeClr val="bg1"/>
                          </a:solidFill>
                          <a:effectLst/>
                        </a:rPr>
                        <a:t>P-value/</a:t>
                      </a:r>
                      <a:r>
                        <a:rPr lang="en-US" altLang="en-US" b="1" dirty="0" err="1">
                          <a:solidFill>
                            <a:schemeClr val="bg1"/>
                          </a:solidFill>
                          <a:effectLst/>
                        </a:rPr>
                        <a:t>Kondisi</a:t>
                      </a:r>
                      <a:r>
                        <a:rPr lang="en-US" altLang="en-US" b="1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en-US" b="1" dirty="0" err="1">
                          <a:solidFill>
                            <a:schemeClr val="bg1"/>
                          </a:solidFill>
                          <a:effectLst/>
                        </a:rPr>
                        <a:t>riil</a:t>
                      </a:r>
                      <a:endParaRPr lang="en-US" alt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3600" b="1" dirty="0">
                          <a:solidFill>
                            <a:schemeClr val="bg1"/>
                          </a:solidFill>
                          <a:effectLst/>
                        </a:rPr>
                        <a:t>H0 </a:t>
                      </a:r>
                      <a:r>
                        <a:rPr lang="en-US" altLang="en-US" sz="3600" b="1" dirty="0" err="1">
                          <a:solidFill>
                            <a:schemeClr val="bg1"/>
                          </a:solidFill>
                          <a:effectLst/>
                        </a:rPr>
                        <a:t>benar</a:t>
                      </a:r>
                      <a:endParaRPr lang="en-US" altLang="en-US" sz="36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3600" b="1" dirty="0">
                          <a:solidFill>
                            <a:schemeClr val="bg1"/>
                          </a:solidFill>
                          <a:effectLst/>
                        </a:rPr>
                        <a:t>(50%)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3600" b="1" dirty="0">
                          <a:solidFill>
                            <a:schemeClr val="bg1"/>
                          </a:solidFill>
                          <a:effectLst/>
                        </a:rPr>
                        <a:t>H1 </a:t>
                      </a:r>
                      <a:r>
                        <a:rPr lang="en-US" altLang="en-US" sz="3600" b="1" dirty="0" err="1">
                          <a:solidFill>
                            <a:schemeClr val="bg1"/>
                          </a:solidFill>
                          <a:effectLst/>
                        </a:rPr>
                        <a:t>benar</a:t>
                      </a:r>
                      <a:endParaRPr lang="en-US" altLang="en-US" sz="36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3600" b="1" dirty="0">
                          <a:solidFill>
                            <a:schemeClr val="bg1"/>
                          </a:solidFill>
                          <a:effectLst/>
                        </a:rPr>
                        <a:t>(50%)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35672"/>
                  </a:ext>
                </a:extLst>
              </a:tr>
              <a:tr h="1784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4400" b="1" dirty="0" err="1">
                          <a:solidFill>
                            <a:schemeClr val="bg1"/>
                          </a:solidFill>
                          <a:effectLst/>
                          <a:latin typeface="Calibri (Body)"/>
                        </a:rPr>
                        <a:t>Signifikan</a:t>
                      </a:r>
                      <a:endParaRPr lang="en-US" altLang="en-US" sz="4400" b="1" dirty="0">
                        <a:solidFill>
                          <a:schemeClr val="bg1"/>
                        </a:solidFill>
                        <a:effectLst/>
                        <a:latin typeface="Calibri (Body)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l-GR" sz="3600" b="1" u="non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α</a:t>
                      </a:r>
                      <a:r>
                        <a:rPr lang="en-US" sz="3600" b="1" u="non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5%; 1-</a:t>
                      </a:r>
                      <a:r>
                        <a:rPr lang="el-GR" sz="3600" b="1" u="non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β</a:t>
                      </a:r>
                      <a:r>
                        <a:rPr lang="en-US" sz="3600" b="1" u="non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3600" b="1" u="none" kern="12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99%</a:t>
                      </a:r>
                      <a:endParaRPr lang="en-US" altLang="en-US" sz="3600" b="1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24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False Positive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5%*50%=2.5%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24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True Positive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99%</a:t>
                      </a:r>
                      <a:r>
                        <a:rPr kumimoji="0" lang="en-US" alt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*50%=</a:t>
                      </a:r>
                      <a:r>
                        <a:rPr kumimoji="0" lang="en-US" alt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49.5%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962069"/>
                  </a:ext>
                </a:extLst>
              </a:tr>
              <a:tr h="163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4400" b="1" dirty="0" err="1">
                          <a:solidFill>
                            <a:schemeClr val="bg1"/>
                          </a:solidFill>
                          <a:effectLst/>
                          <a:latin typeface="Calibri (Body)"/>
                        </a:rPr>
                        <a:t>Tidak</a:t>
                      </a:r>
                      <a:r>
                        <a:rPr lang="en-US" altLang="en-US" sz="4400" b="1" dirty="0">
                          <a:solidFill>
                            <a:schemeClr val="bg1"/>
                          </a:solidFill>
                          <a:effectLst/>
                          <a:latin typeface="Calibri (Body)"/>
                        </a:rPr>
                        <a:t> </a:t>
                      </a:r>
                      <a:r>
                        <a:rPr lang="en-US" altLang="en-US" sz="4400" b="1" dirty="0" err="1">
                          <a:solidFill>
                            <a:schemeClr val="bg1"/>
                          </a:solidFill>
                          <a:effectLst/>
                          <a:latin typeface="Calibri (Body)"/>
                        </a:rPr>
                        <a:t>signifikan</a:t>
                      </a:r>
                      <a:endParaRPr lang="en-US" altLang="en-US" sz="4400" b="1" dirty="0">
                        <a:solidFill>
                          <a:schemeClr val="bg1"/>
                        </a:solidFill>
                        <a:effectLst/>
                        <a:latin typeface="Calibri (Body)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600" b="1" u="non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1-</a:t>
                      </a:r>
                      <a:r>
                        <a:rPr lang="el-GR" sz="3600" b="1" u="non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α</a:t>
                      </a:r>
                      <a:r>
                        <a:rPr lang="en-US" sz="3600" b="1" u="non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95%; </a:t>
                      </a:r>
                      <a:r>
                        <a:rPr lang="el-GR" sz="3600" b="1" u="non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β</a:t>
                      </a:r>
                      <a:r>
                        <a:rPr lang="en-US" sz="3600" b="1" u="non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3600" b="1" u="none" kern="12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1%</a:t>
                      </a:r>
                      <a:endParaRPr lang="en-US" altLang="en-US" sz="3600" b="1" kern="1200" dirty="0">
                        <a:solidFill>
                          <a:srgbClr val="FF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24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True Negative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3600" b="1" u="non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95%*50%=47.5%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24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False Negative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1%</a:t>
                      </a:r>
                      <a:r>
                        <a:rPr kumimoji="0" lang="en-US" alt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*50%=</a:t>
                      </a:r>
                      <a:r>
                        <a:rPr kumimoji="0" lang="en-US" alt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0.5%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10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813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endParaRPr lang="en-US" sz="2400" dirty="0"/>
          </a:p>
        </p:txBody>
      </p:sp>
      <p:graphicFrame>
        <p:nvGraphicFramePr>
          <p:cNvPr id="4" name="Group 37">
            <a:extLst>
              <a:ext uri="{FF2B5EF4-FFF2-40B4-BE49-F238E27FC236}">
                <a16:creationId xmlns:a16="http://schemas.microsoft.com/office/drawing/2014/main" id="{330657CB-7579-4940-B882-D15F59952F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8137314"/>
              </p:ext>
            </p:extLst>
          </p:nvPr>
        </p:nvGraphicFramePr>
        <p:xfrm>
          <a:off x="609599" y="914398"/>
          <a:ext cx="10972798" cy="5354829"/>
        </p:xfrm>
        <a:graphic>
          <a:graphicData uri="http://schemas.openxmlformats.org/drawingml/2006/table">
            <a:tbl>
              <a:tblPr/>
              <a:tblGrid>
                <a:gridCol w="3533776">
                  <a:extLst>
                    <a:ext uri="{9D8B030D-6E8A-4147-A177-3AD203B41FA5}">
                      <a16:colId xmlns:a16="http://schemas.microsoft.com/office/drawing/2014/main" val="3107876714"/>
                    </a:ext>
                  </a:extLst>
                </a:gridCol>
                <a:gridCol w="3782103">
                  <a:extLst>
                    <a:ext uri="{9D8B030D-6E8A-4147-A177-3AD203B41FA5}">
                      <a16:colId xmlns:a16="http://schemas.microsoft.com/office/drawing/2014/main" val="1475479772"/>
                    </a:ext>
                  </a:extLst>
                </a:gridCol>
                <a:gridCol w="3656919">
                  <a:extLst>
                    <a:ext uri="{9D8B030D-6E8A-4147-A177-3AD203B41FA5}">
                      <a16:colId xmlns:a16="http://schemas.microsoft.com/office/drawing/2014/main" val="3820511756"/>
                    </a:ext>
                  </a:extLst>
                </a:gridCol>
              </a:tblGrid>
              <a:tr h="14791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b="1" dirty="0">
                          <a:solidFill>
                            <a:schemeClr val="bg1"/>
                          </a:solidFill>
                          <a:effectLst/>
                        </a:rPr>
                        <a:t>P-value/</a:t>
                      </a:r>
                      <a:r>
                        <a:rPr lang="en-US" altLang="en-US" b="1" dirty="0" err="1">
                          <a:solidFill>
                            <a:schemeClr val="bg1"/>
                          </a:solidFill>
                          <a:effectLst/>
                        </a:rPr>
                        <a:t>Kondisi</a:t>
                      </a:r>
                      <a:r>
                        <a:rPr lang="en-US" altLang="en-US" b="1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en-US" b="1" dirty="0" err="1">
                          <a:solidFill>
                            <a:schemeClr val="bg1"/>
                          </a:solidFill>
                          <a:effectLst/>
                        </a:rPr>
                        <a:t>riil</a:t>
                      </a:r>
                      <a:endParaRPr lang="en-US" alt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3600" b="1" dirty="0">
                          <a:solidFill>
                            <a:schemeClr val="bg1"/>
                          </a:solidFill>
                          <a:effectLst/>
                        </a:rPr>
                        <a:t>H0 </a:t>
                      </a:r>
                      <a:r>
                        <a:rPr lang="en-US" altLang="en-US" sz="3600" b="1" dirty="0" err="1">
                          <a:solidFill>
                            <a:schemeClr val="bg1"/>
                          </a:solidFill>
                          <a:effectLst/>
                        </a:rPr>
                        <a:t>benar</a:t>
                      </a:r>
                      <a:endParaRPr lang="en-US" altLang="en-US" sz="36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3600" b="1" dirty="0">
                          <a:solidFill>
                            <a:schemeClr val="bg1"/>
                          </a:solidFill>
                          <a:effectLst/>
                        </a:rPr>
                        <a:t>(50%)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3600" b="1" dirty="0">
                          <a:solidFill>
                            <a:schemeClr val="bg1"/>
                          </a:solidFill>
                          <a:effectLst/>
                        </a:rPr>
                        <a:t>H1 </a:t>
                      </a:r>
                      <a:r>
                        <a:rPr lang="en-US" altLang="en-US" sz="3600" b="1" dirty="0" err="1">
                          <a:solidFill>
                            <a:schemeClr val="bg1"/>
                          </a:solidFill>
                          <a:effectLst/>
                        </a:rPr>
                        <a:t>benar</a:t>
                      </a:r>
                      <a:endParaRPr lang="en-US" altLang="en-US" sz="36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3600" b="1" dirty="0">
                          <a:solidFill>
                            <a:schemeClr val="bg1"/>
                          </a:solidFill>
                          <a:effectLst/>
                        </a:rPr>
                        <a:t>(50%)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35672"/>
                  </a:ext>
                </a:extLst>
              </a:tr>
              <a:tr h="1784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4400" b="1" dirty="0" err="1">
                          <a:solidFill>
                            <a:schemeClr val="bg1"/>
                          </a:solidFill>
                          <a:effectLst/>
                          <a:latin typeface="Calibri (Body)"/>
                        </a:rPr>
                        <a:t>Signifikan</a:t>
                      </a:r>
                      <a:endParaRPr lang="en-US" altLang="en-US" sz="4400" b="1" dirty="0">
                        <a:solidFill>
                          <a:schemeClr val="bg1"/>
                        </a:solidFill>
                        <a:effectLst/>
                        <a:latin typeface="Calibri (Body)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l-GR" sz="3600" b="1" u="non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α</a:t>
                      </a:r>
                      <a:r>
                        <a:rPr lang="en-US" sz="3600" b="1" u="non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3600" b="1" u="none" kern="12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1%</a:t>
                      </a:r>
                      <a:r>
                        <a:rPr lang="en-US" sz="3600" b="1" u="non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; 1-</a:t>
                      </a:r>
                      <a:r>
                        <a:rPr lang="el-GR" sz="3600" b="1" u="non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β</a:t>
                      </a:r>
                      <a:r>
                        <a:rPr lang="en-US" sz="3600" b="1" u="non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80%</a:t>
                      </a:r>
                      <a:endParaRPr lang="en-US" altLang="en-US" sz="3600" b="1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24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False Positive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1%*50%=</a:t>
                      </a:r>
                      <a:r>
                        <a:rPr kumimoji="0" lang="en-US" alt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0.5%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24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True Positive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80%*50%=</a:t>
                      </a:r>
                      <a:r>
                        <a:rPr kumimoji="0" lang="en-US" alt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40%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962069"/>
                  </a:ext>
                </a:extLst>
              </a:tr>
              <a:tr h="163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4400" b="1" dirty="0" err="1">
                          <a:solidFill>
                            <a:schemeClr val="bg1"/>
                          </a:solidFill>
                          <a:effectLst/>
                          <a:latin typeface="Calibri (Body)"/>
                        </a:rPr>
                        <a:t>Tidak</a:t>
                      </a:r>
                      <a:r>
                        <a:rPr lang="en-US" altLang="en-US" sz="4400" b="1" dirty="0">
                          <a:solidFill>
                            <a:schemeClr val="bg1"/>
                          </a:solidFill>
                          <a:effectLst/>
                          <a:latin typeface="Calibri (Body)"/>
                        </a:rPr>
                        <a:t> </a:t>
                      </a:r>
                      <a:r>
                        <a:rPr lang="en-US" altLang="en-US" sz="4400" b="1" dirty="0" err="1">
                          <a:solidFill>
                            <a:schemeClr val="bg1"/>
                          </a:solidFill>
                          <a:effectLst/>
                          <a:latin typeface="Calibri (Body)"/>
                        </a:rPr>
                        <a:t>signifikan</a:t>
                      </a:r>
                      <a:endParaRPr lang="en-US" altLang="en-US" sz="4400" b="1" dirty="0">
                        <a:solidFill>
                          <a:schemeClr val="bg1"/>
                        </a:solidFill>
                        <a:effectLst/>
                        <a:latin typeface="Calibri (Body)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600" b="1" u="non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1-</a:t>
                      </a:r>
                      <a:r>
                        <a:rPr lang="el-GR" sz="3600" b="1" u="non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α</a:t>
                      </a:r>
                      <a:r>
                        <a:rPr lang="en-US" sz="3600" b="1" u="non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3600" b="1" u="none" kern="12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99%</a:t>
                      </a:r>
                      <a:r>
                        <a:rPr lang="en-US" sz="3600" b="1" u="non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; </a:t>
                      </a:r>
                      <a:r>
                        <a:rPr lang="el-GR" sz="3600" b="1" u="non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β</a:t>
                      </a:r>
                      <a:r>
                        <a:rPr lang="en-US" sz="3600" b="1" u="non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20%</a:t>
                      </a:r>
                      <a:endParaRPr lang="en-US" altLang="en-US" sz="3600" b="1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24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True Negative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3600" b="1" u="non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99%*50%=</a:t>
                      </a:r>
                      <a:r>
                        <a:rPr lang="en-US" altLang="en-US" sz="3600" b="1" u="none" kern="12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49.5%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24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False Negative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1%*50%=0.5%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10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79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48732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Taraf</a:t>
            </a:r>
            <a:r>
              <a:rPr lang="en-GB" b="1" dirty="0"/>
              <a:t> </a:t>
            </a:r>
            <a:r>
              <a:rPr lang="en-GB" b="1" dirty="0" err="1"/>
              <a:t>signifikansi</a:t>
            </a:r>
            <a:r>
              <a:rPr lang="en-GB" b="1" dirty="0"/>
              <a:t>: </a:t>
            </a:r>
            <a:r>
              <a:rPr lang="en-GB" b="1" dirty="0" err="1"/>
              <a:t>masih</a:t>
            </a:r>
            <a:r>
              <a:rPr lang="en-GB" b="1" dirty="0"/>
              <a:t> </a:t>
            </a:r>
            <a:r>
              <a:rPr lang="en-GB" b="1" dirty="0" err="1"/>
              <a:t>signifikan</a:t>
            </a:r>
            <a:r>
              <a:rPr lang="en-GB" b="1" dirty="0"/>
              <a:t>?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5845"/>
            <a:ext cx="10972800" cy="4525963"/>
          </a:xfrm>
        </p:spPr>
        <p:txBody>
          <a:bodyPr/>
          <a:lstStyle/>
          <a:p>
            <a:r>
              <a:rPr lang="en-US" sz="2400" dirty="0" err="1"/>
              <a:t>Hampir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artikel</a:t>
            </a:r>
            <a:r>
              <a:rPr lang="en-US" sz="2400" dirty="0"/>
              <a:t> </a:t>
            </a:r>
            <a:r>
              <a:rPr lang="en-US" sz="2400" dirty="0" err="1"/>
              <a:t>ilmiah</a:t>
            </a:r>
            <a:r>
              <a:rPr lang="en-US" sz="2400" dirty="0"/>
              <a:t> di </a:t>
            </a:r>
            <a:r>
              <a:rPr lang="en-US" sz="2400" dirty="0" err="1"/>
              <a:t>Psikologi</a:t>
            </a:r>
            <a:r>
              <a:rPr lang="en-US" sz="2400" dirty="0"/>
              <a:t> </a:t>
            </a:r>
            <a:r>
              <a:rPr lang="en-US" sz="2400" dirty="0" err="1"/>
              <a:t>menyandarkan</a:t>
            </a:r>
            <a:r>
              <a:rPr lang="en-US" sz="2400" dirty="0"/>
              <a:t> </a:t>
            </a:r>
            <a:r>
              <a:rPr lang="en-US" sz="2400" dirty="0" err="1"/>
              <a:t>kesimpulan</a:t>
            </a:r>
            <a:r>
              <a:rPr lang="en-US" sz="2400" dirty="0"/>
              <a:t> </a:t>
            </a:r>
            <a:r>
              <a:rPr lang="en-US" sz="2400" dirty="0" err="1"/>
              <a:t>inferensialnya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mengenai</a:t>
            </a:r>
            <a:r>
              <a:rPr lang="en-US" sz="2400" dirty="0"/>
              <a:t> </a:t>
            </a:r>
            <a:r>
              <a:rPr lang="en-US" sz="2400" b="1" u="sng" dirty="0" err="1"/>
              <a:t>taraf</a:t>
            </a:r>
            <a:r>
              <a:rPr lang="en-US" sz="2400" b="1" u="sng" dirty="0"/>
              <a:t> </a:t>
            </a:r>
            <a:r>
              <a:rPr lang="en-US" sz="2400" b="1" u="sng" dirty="0" err="1"/>
              <a:t>signifikansi</a:t>
            </a:r>
            <a:r>
              <a:rPr lang="en-US" sz="2400" b="1" u="sng" dirty="0"/>
              <a:t> </a:t>
            </a:r>
            <a:r>
              <a:rPr lang="en-US" sz="2400" dirty="0"/>
              <a:t>(</a:t>
            </a:r>
            <a:r>
              <a:rPr lang="en-US" sz="2400" i="1" dirty="0"/>
              <a:t>p-value - statistical significance</a:t>
            </a:r>
            <a:r>
              <a:rPr lang="en-US" sz="2400" dirty="0"/>
              <a:t>)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b="1" dirty="0" err="1"/>
              <a:t>patokan</a:t>
            </a:r>
            <a:r>
              <a:rPr lang="en-US" sz="2400" b="1" dirty="0"/>
              <a:t>/</a:t>
            </a:r>
            <a:r>
              <a:rPr lang="en-US" sz="2400" b="1" dirty="0" err="1"/>
              <a:t>bukti</a:t>
            </a:r>
            <a:r>
              <a:rPr lang="en-US" sz="2400" b="1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b="1" dirty="0" err="1"/>
              <a:t>menerima</a:t>
            </a:r>
            <a:r>
              <a:rPr lang="en-US" sz="2400" b="1" dirty="0"/>
              <a:t>/</a:t>
            </a:r>
            <a:r>
              <a:rPr lang="en-US" sz="2400" b="1" dirty="0" err="1"/>
              <a:t>menolak</a:t>
            </a:r>
            <a:r>
              <a:rPr lang="en-US" sz="2400" b="1" dirty="0"/>
              <a:t> </a:t>
            </a:r>
            <a:r>
              <a:rPr lang="en-US" sz="2400" b="1" dirty="0" err="1"/>
              <a:t>hipotesis</a:t>
            </a:r>
            <a:r>
              <a:rPr lang="en-US" sz="2400" i="1" dirty="0"/>
              <a:t>,</a:t>
            </a:r>
            <a:r>
              <a:rPr lang="en-US" sz="2400" dirty="0"/>
              <a:t> </a:t>
            </a:r>
            <a:r>
              <a:rPr lang="en-US" sz="2400" dirty="0" err="1"/>
              <a:t>padahal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b="1" dirty="0" err="1"/>
              <a:t>bermasalah</a:t>
            </a:r>
            <a:r>
              <a:rPr lang="en-US" sz="2400" b="1" dirty="0"/>
              <a:t> </a:t>
            </a:r>
            <a:r>
              <a:rPr lang="en-US" sz="2400" b="1" dirty="0" err="1"/>
              <a:t>dalam</a:t>
            </a:r>
            <a:r>
              <a:rPr lang="en-US" sz="2400" b="1" dirty="0"/>
              <a:t> </a:t>
            </a:r>
            <a:r>
              <a:rPr lang="en-US" sz="2400" b="1" dirty="0" err="1"/>
              <a:t>tataran</a:t>
            </a:r>
            <a:r>
              <a:rPr lang="en-US" sz="2400" b="1" dirty="0"/>
              <a:t> </a:t>
            </a:r>
            <a:r>
              <a:rPr lang="en-US" sz="2400" b="1" dirty="0" err="1"/>
              <a:t>praktis</a:t>
            </a:r>
            <a:r>
              <a:rPr lang="en-US" sz="2400" b="1" dirty="0"/>
              <a:t>.</a:t>
            </a:r>
            <a:endParaRPr lang="en-US" sz="2000" b="1" dirty="0"/>
          </a:p>
          <a:p>
            <a:pPr lvl="1"/>
            <a:r>
              <a:rPr lang="en-US" sz="2000" dirty="0" err="1"/>
              <a:t>Signifikan</a:t>
            </a:r>
            <a:r>
              <a:rPr lang="en-US" sz="2000" dirty="0"/>
              <a:t> = </a:t>
            </a:r>
            <a:r>
              <a:rPr lang="en-US" sz="2000" dirty="0" err="1"/>
              <a:t>seberapa</a:t>
            </a:r>
            <a:r>
              <a:rPr lang="en-US" sz="2000" dirty="0"/>
              <a:t> </a:t>
            </a:r>
            <a:r>
              <a:rPr lang="en-US" sz="2000" dirty="0" err="1"/>
              <a:t>beda</a:t>
            </a:r>
            <a:r>
              <a:rPr lang="en-US" sz="2000" dirty="0"/>
              <a:t>?</a:t>
            </a:r>
          </a:p>
          <a:p>
            <a:pPr lvl="1"/>
            <a:r>
              <a:rPr lang="en-US" sz="2000" dirty="0" err="1"/>
              <a:t>Signifikan</a:t>
            </a:r>
            <a:r>
              <a:rPr lang="en-US" sz="2000" dirty="0"/>
              <a:t> = </a:t>
            </a:r>
            <a:r>
              <a:rPr lang="en-US" sz="2000" dirty="0" err="1"/>
              <a:t>seberapa</a:t>
            </a:r>
            <a:r>
              <a:rPr lang="en-US" sz="2000" dirty="0"/>
              <a:t> </a:t>
            </a:r>
            <a:r>
              <a:rPr lang="en-US" sz="2000" dirty="0" err="1"/>
              <a:t>kuat</a:t>
            </a:r>
            <a:r>
              <a:rPr lang="en-US" sz="2000" dirty="0"/>
              <a:t>/</a:t>
            </a:r>
            <a:r>
              <a:rPr lang="en-US" sz="2000" dirty="0" err="1"/>
              <a:t>besar</a:t>
            </a:r>
            <a:r>
              <a:rPr lang="en-US" sz="2000" dirty="0"/>
              <a:t>?</a:t>
            </a:r>
          </a:p>
          <a:p>
            <a:pPr lvl="1"/>
            <a:r>
              <a:rPr lang="en-US" sz="2000" dirty="0" err="1"/>
              <a:t>Taraf</a:t>
            </a:r>
            <a:r>
              <a:rPr lang="en-US" sz="2000" dirty="0"/>
              <a:t> </a:t>
            </a:r>
            <a:r>
              <a:rPr lang="en-US" sz="2000" dirty="0" err="1"/>
              <a:t>signifikansi</a:t>
            </a:r>
            <a:r>
              <a:rPr lang="en-US" sz="2000" dirty="0"/>
              <a:t> </a:t>
            </a:r>
            <a:r>
              <a:rPr lang="en-US" sz="2000" b="1" dirty="0" err="1"/>
              <a:t>tidak</a:t>
            </a:r>
            <a:r>
              <a:rPr lang="en-US" sz="2000" b="1" dirty="0"/>
              <a:t> </a:t>
            </a:r>
            <a:r>
              <a:rPr lang="en-US" sz="2000" b="1" dirty="0" err="1"/>
              <a:t>mengandung</a:t>
            </a:r>
            <a:r>
              <a:rPr lang="en-US" sz="2000" b="1" dirty="0"/>
              <a:t> </a:t>
            </a:r>
            <a:r>
              <a:rPr lang="en-US" sz="2000" b="1" dirty="0" err="1"/>
              <a:t>informasi</a:t>
            </a:r>
            <a:r>
              <a:rPr lang="en-US" sz="2000" b="1" dirty="0"/>
              <a:t> </a:t>
            </a:r>
            <a:r>
              <a:rPr lang="en-US" sz="2000" b="1" dirty="0" err="1"/>
              <a:t>apapun</a:t>
            </a:r>
            <a:r>
              <a:rPr lang="en-US" sz="2000" b="1" dirty="0"/>
              <a:t> </a:t>
            </a:r>
            <a:r>
              <a:rPr lang="en-US" sz="2000" dirty="0" err="1"/>
              <a:t>mengenai</a:t>
            </a:r>
            <a:r>
              <a:rPr lang="en-US" sz="2000" dirty="0"/>
              <a:t> </a:t>
            </a:r>
            <a:r>
              <a:rPr lang="en-US" sz="2000" dirty="0" err="1"/>
              <a:t>jarak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kelompok</a:t>
            </a:r>
            <a:r>
              <a:rPr lang="en-US" sz="2000" dirty="0"/>
              <a:t> yang </a:t>
            </a:r>
            <a:r>
              <a:rPr lang="en-US" sz="2000" dirty="0" err="1"/>
              <a:t>diteliti</a:t>
            </a:r>
            <a:r>
              <a:rPr lang="en-US" sz="2000" dirty="0"/>
              <a:t> (pada </a:t>
            </a:r>
            <a:r>
              <a:rPr lang="en-US" sz="2000" dirty="0" err="1"/>
              <a:t>kasus</a:t>
            </a:r>
            <a:r>
              <a:rPr lang="en-US" sz="2000" dirty="0"/>
              <a:t> </a:t>
            </a:r>
            <a:r>
              <a:rPr lang="en-US" sz="2000" dirty="0" err="1"/>
              <a:t>penelitian</a:t>
            </a:r>
            <a:r>
              <a:rPr lang="en-US" sz="2000" dirty="0"/>
              <a:t> </a:t>
            </a:r>
            <a:r>
              <a:rPr lang="en-US" sz="2000" dirty="0" err="1"/>
              <a:t>komparasi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kelompok</a:t>
            </a:r>
            <a:r>
              <a:rPr lang="en-US" sz="2000" dirty="0"/>
              <a:t>; </a:t>
            </a:r>
            <a:r>
              <a:rPr lang="en-US" sz="2000" i="1" dirty="0"/>
              <a:t>substantive significance </a:t>
            </a:r>
            <a:r>
              <a:rPr lang="en-US" sz="2000" dirty="0"/>
              <a:t>– Kelley &amp; Preacher 2012), dan </a:t>
            </a:r>
            <a:r>
              <a:rPr lang="en-US" sz="2000" dirty="0" err="1"/>
              <a:t>taraf</a:t>
            </a:r>
            <a:r>
              <a:rPr lang="en-US" sz="2000" dirty="0"/>
              <a:t> </a:t>
            </a:r>
            <a:r>
              <a:rPr lang="en-US" sz="2000" dirty="0" err="1"/>
              <a:t>signifikansi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dibandingkan</a:t>
            </a:r>
            <a:r>
              <a:rPr lang="en-US" sz="2000" dirty="0"/>
              <a:t> </a:t>
            </a:r>
            <a:r>
              <a:rPr lang="en-US" sz="2000" dirty="0" err="1"/>
              <a:t>antar</a:t>
            </a:r>
            <a:r>
              <a:rPr lang="en-US" sz="2000" dirty="0"/>
              <a:t> </a:t>
            </a:r>
            <a:r>
              <a:rPr lang="en-US" sz="2000" dirty="0" err="1"/>
              <a:t>studi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Akibatnya</a:t>
            </a:r>
            <a:r>
              <a:rPr lang="en-US" sz="2000" dirty="0"/>
              <a:t>,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artikel</a:t>
            </a:r>
            <a:r>
              <a:rPr lang="en-US" sz="2000" dirty="0"/>
              <a:t> </a:t>
            </a:r>
            <a:r>
              <a:rPr lang="en-US" sz="2000" dirty="0" err="1"/>
              <a:t>ilmiah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amat</a:t>
            </a:r>
            <a:r>
              <a:rPr lang="en-US" sz="2000" dirty="0"/>
              <a:t> </a:t>
            </a:r>
            <a:r>
              <a:rPr lang="en-US" sz="2000" dirty="0" err="1"/>
              <a:t>kecil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1982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endParaRPr lang="en-US" sz="2400" dirty="0"/>
          </a:p>
        </p:txBody>
      </p:sp>
      <p:graphicFrame>
        <p:nvGraphicFramePr>
          <p:cNvPr id="4" name="Group 37">
            <a:extLst>
              <a:ext uri="{FF2B5EF4-FFF2-40B4-BE49-F238E27FC236}">
                <a16:creationId xmlns:a16="http://schemas.microsoft.com/office/drawing/2014/main" id="{330657CB-7579-4940-B882-D15F59952F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4029791"/>
              </p:ext>
            </p:extLst>
          </p:nvPr>
        </p:nvGraphicFramePr>
        <p:xfrm>
          <a:off x="609599" y="914398"/>
          <a:ext cx="10972798" cy="5354829"/>
        </p:xfrm>
        <a:graphic>
          <a:graphicData uri="http://schemas.openxmlformats.org/drawingml/2006/table">
            <a:tbl>
              <a:tblPr/>
              <a:tblGrid>
                <a:gridCol w="3533776">
                  <a:extLst>
                    <a:ext uri="{9D8B030D-6E8A-4147-A177-3AD203B41FA5}">
                      <a16:colId xmlns:a16="http://schemas.microsoft.com/office/drawing/2014/main" val="3107876714"/>
                    </a:ext>
                  </a:extLst>
                </a:gridCol>
                <a:gridCol w="3782103">
                  <a:extLst>
                    <a:ext uri="{9D8B030D-6E8A-4147-A177-3AD203B41FA5}">
                      <a16:colId xmlns:a16="http://schemas.microsoft.com/office/drawing/2014/main" val="1475479772"/>
                    </a:ext>
                  </a:extLst>
                </a:gridCol>
                <a:gridCol w="3656919">
                  <a:extLst>
                    <a:ext uri="{9D8B030D-6E8A-4147-A177-3AD203B41FA5}">
                      <a16:colId xmlns:a16="http://schemas.microsoft.com/office/drawing/2014/main" val="3820511756"/>
                    </a:ext>
                  </a:extLst>
                </a:gridCol>
              </a:tblGrid>
              <a:tr h="14791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b="1" dirty="0">
                          <a:solidFill>
                            <a:schemeClr val="bg1"/>
                          </a:solidFill>
                          <a:effectLst/>
                        </a:rPr>
                        <a:t>P-value/</a:t>
                      </a:r>
                      <a:r>
                        <a:rPr lang="en-US" altLang="en-US" b="1" dirty="0" err="1">
                          <a:solidFill>
                            <a:schemeClr val="bg1"/>
                          </a:solidFill>
                          <a:effectLst/>
                        </a:rPr>
                        <a:t>Kondisi</a:t>
                      </a:r>
                      <a:r>
                        <a:rPr lang="en-US" altLang="en-US" b="1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en-US" b="1" dirty="0" err="1">
                          <a:solidFill>
                            <a:schemeClr val="bg1"/>
                          </a:solidFill>
                          <a:effectLst/>
                        </a:rPr>
                        <a:t>riil</a:t>
                      </a:r>
                      <a:endParaRPr lang="en-US" altLang="en-US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3600" b="1" dirty="0">
                          <a:solidFill>
                            <a:schemeClr val="bg1"/>
                          </a:solidFill>
                          <a:effectLst/>
                        </a:rPr>
                        <a:t>H0 </a:t>
                      </a:r>
                      <a:r>
                        <a:rPr lang="en-US" altLang="en-US" sz="3600" b="1" dirty="0" err="1">
                          <a:solidFill>
                            <a:schemeClr val="bg1"/>
                          </a:solidFill>
                          <a:effectLst/>
                        </a:rPr>
                        <a:t>benar</a:t>
                      </a:r>
                      <a:endParaRPr lang="en-US" altLang="en-US" sz="36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3600" b="1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altLang="en-US" sz="3600" b="1" dirty="0">
                          <a:solidFill>
                            <a:srgbClr val="FF0000"/>
                          </a:solidFill>
                          <a:effectLst/>
                        </a:rPr>
                        <a:t>10%</a:t>
                      </a:r>
                      <a:r>
                        <a:rPr lang="en-US" altLang="en-US" sz="3600" b="1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3600" b="1" dirty="0">
                          <a:solidFill>
                            <a:schemeClr val="bg1"/>
                          </a:solidFill>
                          <a:effectLst/>
                        </a:rPr>
                        <a:t>H1 </a:t>
                      </a:r>
                      <a:r>
                        <a:rPr lang="en-US" altLang="en-US" sz="3600" b="1" dirty="0" err="1">
                          <a:solidFill>
                            <a:schemeClr val="bg1"/>
                          </a:solidFill>
                          <a:effectLst/>
                        </a:rPr>
                        <a:t>benar</a:t>
                      </a:r>
                      <a:endParaRPr lang="en-US" altLang="en-US" sz="36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3600" b="1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altLang="en-US" sz="3600" b="1" dirty="0">
                          <a:solidFill>
                            <a:srgbClr val="FF0000"/>
                          </a:solidFill>
                          <a:effectLst/>
                        </a:rPr>
                        <a:t>90%)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35672"/>
                  </a:ext>
                </a:extLst>
              </a:tr>
              <a:tr h="17847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4400" b="1" dirty="0" err="1">
                          <a:solidFill>
                            <a:schemeClr val="bg1"/>
                          </a:solidFill>
                          <a:effectLst/>
                          <a:latin typeface="Calibri (Body)"/>
                        </a:rPr>
                        <a:t>Signifikan</a:t>
                      </a:r>
                      <a:endParaRPr lang="en-US" altLang="en-US" sz="4400" b="1" dirty="0">
                        <a:solidFill>
                          <a:schemeClr val="bg1"/>
                        </a:solidFill>
                        <a:effectLst/>
                        <a:latin typeface="Calibri (Body)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l-GR" sz="3600" b="1" u="non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α</a:t>
                      </a:r>
                      <a:r>
                        <a:rPr lang="en-US" sz="3600" b="1" u="non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5%; 1-</a:t>
                      </a:r>
                      <a:r>
                        <a:rPr lang="el-GR" sz="3600" b="1" u="non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β</a:t>
                      </a:r>
                      <a:r>
                        <a:rPr lang="en-US" sz="3600" b="1" u="non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80%</a:t>
                      </a:r>
                      <a:endParaRPr lang="en-US" altLang="en-US" sz="3600" b="1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24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False Positive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5%*</a:t>
                      </a:r>
                      <a:r>
                        <a:rPr kumimoji="0" lang="en-US" alt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10%</a:t>
                      </a:r>
                      <a:r>
                        <a:rPr kumimoji="0" lang="en-US" alt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=0.5%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24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True Positive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80%*</a:t>
                      </a:r>
                      <a:r>
                        <a:rPr kumimoji="0" lang="en-US" alt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90%</a:t>
                      </a:r>
                      <a:r>
                        <a:rPr kumimoji="0" lang="en-US" alt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en-US" alt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72%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962069"/>
                  </a:ext>
                </a:extLst>
              </a:tr>
              <a:tr h="163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4400" b="1" dirty="0" err="1">
                          <a:solidFill>
                            <a:schemeClr val="bg1"/>
                          </a:solidFill>
                          <a:effectLst/>
                          <a:latin typeface="Calibri (Body)"/>
                        </a:rPr>
                        <a:t>Tidak</a:t>
                      </a:r>
                      <a:r>
                        <a:rPr lang="en-US" altLang="en-US" sz="4400" b="1" dirty="0">
                          <a:solidFill>
                            <a:schemeClr val="bg1"/>
                          </a:solidFill>
                          <a:effectLst/>
                          <a:latin typeface="Calibri (Body)"/>
                        </a:rPr>
                        <a:t> </a:t>
                      </a:r>
                      <a:r>
                        <a:rPr lang="en-US" altLang="en-US" sz="4400" b="1" dirty="0" err="1">
                          <a:solidFill>
                            <a:schemeClr val="bg1"/>
                          </a:solidFill>
                          <a:effectLst/>
                          <a:latin typeface="Calibri (Body)"/>
                        </a:rPr>
                        <a:t>signifikan</a:t>
                      </a:r>
                      <a:endParaRPr lang="en-US" altLang="en-US" sz="4400" b="1" dirty="0">
                        <a:solidFill>
                          <a:schemeClr val="bg1"/>
                        </a:solidFill>
                        <a:effectLst/>
                        <a:latin typeface="Calibri (Body)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600" b="1" u="non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1-</a:t>
                      </a:r>
                      <a:r>
                        <a:rPr lang="el-GR" sz="3600" b="1" u="non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α</a:t>
                      </a:r>
                      <a:r>
                        <a:rPr lang="en-US" sz="3600" b="1" u="non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95%; </a:t>
                      </a:r>
                      <a:r>
                        <a:rPr lang="el-GR" sz="3600" b="1" u="non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β</a:t>
                      </a:r>
                      <a:r>
                        <a:rPr lang="en-US" sz="3600" b="1" u="non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: 20%</a:t>
                      </a:r>
                      <a:endParaRPr lang="en-US" altLang="en-US" sz="3600" b="1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24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True Negative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3600" b="1" u="non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95%*</a:t>
                      </a:r>
                      <a:r>
                        <a:rPr lang="en-US" altLang="en-US" sz="3600" b="1" u="none" kern="12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10%</a:t>
                      </a:r>
                      <a:r>
                        <a:rPr lang="en-US" altLang="en-US" sz="3600" b="1" u="non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=9.5%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24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False Negative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20%*</a:t>
                      </a:r>
                      <a:r>
                        <a:rPr kumimoji="0" lang="en-US" alt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90%</a:t>
                      </a:r>
                      <a:r>
                        <a:rPr kumimoji="0" lang="en-US" altLang="en-US" sz="3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=18%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10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902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5" y="3048389"/>
            <a:ext cx="10972800" cy="960438"/>
          </a:xfrm>
        </p:spPr>
        <p:txBody>
          <a:bodyPr/>
          <a:lstStyle/>
          <a:p>
            <a:r>
              <a:rPr lang="en-GB" sz="6000" b="1" dirty="0" err="1">
                <a:solidFill>
                  <a:schemeClr val="bg1"/>
                </a:solidFill>
              </a:rPr>
              <a:t>Seandainya</a:t>
            </a:r>
            <a:r>
              <a:rPr lang="en-GB" sz="6000" b="1" dirty="0">
                <a:solidFill>
                  <a:schemeClr val="bg1"/>
                </a:solidFill>
              </a:rPr>
              <a:t> p=0.05, </a:t>
            </a:r>
            <a:r>
              <a:rPr lang="en-GB" sz="6000" b="1" dirty="0" err="1">
                <a:solidFill>
                  <a:schemeClr val="bg1"/>
                </a:solidFill>
              </a:rPr>
              <a:t>berapa</a:t>
            </a:r>
            <a:r>
              <a:rPr lang="en-GB" sz="6000" b="1" dirty="0">
                <a:solidFill>
                  <a:schemeClr val="bg1"/>
                </a:solidFill>
              </a:rPr>
              <a:t> </a:t>
            </a:r>
            <a:r>
              <a:rPr lang="en-GB" sz="6000" b="1" i="1" dirty="0">
                <a:solidFill>
                  <a:schemeClr val="bg1"/>
                </a:solidFill>
              </a:rPr>
              <a:t>power </a:t>
            </a:r>
            <a:r>
              <a:rPr lang="en-GB" sz="6000" b="1" dirty="0">
                <a:solidFill>
                  <a:schemeClr val="bg1"/>
                </a:solidFill>
              </a:rPr>
              <a:t>yang </a:t>
            </a:r>
            <a:r>
              <a:rPr lang="en-GB" sz="6000" b="1" dirty="0" err="1">
                <a:solidFill>
                  <a:schemeClr val="bg1"/>
                </a:solidFill>
              </a:rPr>
              <a:t>dimiliki</a:t>
            </a:r>
            <a:r>
              <a:rPr lang="en-GB" sz="6000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40724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Seandainya</a:t>
            </a:r>
            <a:r>
              <a:rPr lang="en-GB" b="1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4624873" cy="4525963"/>
          </a:xfrm>
        </p:spPr>
        <p:txBody>
          <a:bodyPr/>
          <a:lstStyle/>
          <a:p>
            <a:r>
              <a:rPr lang="en-US" sz="2400" dirty="0"/>
              <a:t>Kita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simulasi</a:t>
            </a:r>
            <a:r>
              <a:rPr lang="en-US" sz="2400" dirty="0"/>
              <a:t> 100.000 </a:t>
            </a:r>
            <a:r>
              <a:rPr lang="en-US" sz="2400" dirty="0" err="1"/>
              <a:t>studi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rata-rata </a:t>
            </a:r>
            <a:r>
              <a:rPr lang="en-US" sz="2400" i="1" dirty="0"/>
              <a:t>power </a:t>
            </a:r>
            <a:r>
              <a:rPr lang="en-US" sz="2400" dirty="0" err="1"/>
              <a:t>sebesar</a:t>
            </a:r>
            <a:r>
              <a:rPr lang="en-US" sz="2400" dirty="0"/>
              <a:t> 90%.</a:t>
            </a:r>
          </a:p>
          <a:p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i="1" dirty="0"/>
              <a:t>scatterplot</a:t>
            </a:r>
            <a:r>
              <a:rPr lang="en-US" sz="2400" dirty="0"/>
              <a:t> yang </a:t>
            </a:r>
            <a:r>
              <a:rPr lang="en-US" sz="2400" dirty="0" err="1"/>
              <a:t>menggambarkan</a:t>
            </a:r>
            <a:r>
              <a:rPr lang="en-US" sz="2400" dirty="0"/>
              <a:t> </a:t>
            </a:r>
            <a:r>
              <a:rPr lang="en-US" sz="2400" dirty="0" err="1"/>
              <a:t>korelasi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i="1" dirty="0"/>
              <a:t>p-value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i="1" dirty="0"/>
              <a:t>power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CDFC3D-B66D-4A6B-8964-86832FB4E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26706"/>
            <a:ext cx="4624873" cy="460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51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463382"/>
            <a:ext cx="10972800" cy="960438"/>
          </a:xfrm>
        </p:spPr>
        <p:txBody>
          <a:bodyPr/>
          <a:lstStyle/>
          <a:p>
            <a:pPr algn="l"/>
            <a:r>
              <a:rPr lang="en-GB" b="1" dirty="0"/>
              <a:t>Syntax credit: </a:t>
            </a:r>
            <a:r>
              <a:rPr lang="en-GB" b="1" dirty="0" err="1"/>
              <a:t>Lakens</a:t>
            </a:r>
            <a:r>
              <a:rPr lang="en-GB" b="1" dirty="0"/>
              <a:t>, 2014</a:t>
            </a:r>
          </a:p>
        </p:txBody>
      </p:sp>
      <p:pic>
        <p:nvPicPr>
          <p:cNvPr id="1026" name="Picture 2" descr="https://4.bp.blogspot.com/-whsN44a6_ag/VJSBqHxbMhI/AAAAAAAACVc/yfAWz55bXRM/s1600/pvaluepower505.png">
            <a:extLst>
              <a:ext uri="{FF2B5EF4-FFF2-40B4-BE49-F238E27FC236}">
                <a16:creationId xmlns:a16="http://schemas.microsoft.com/office/drawing/2014/main" id="{41328DDC-16FF-41F2-A01C-670F08746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7" y="457200"/>
            <a:ext cx="8943975" cy="493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78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1450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Artinya</a:t>
            </a:r>
            <a:r>
              <a:rPr lang="en-GB" b="1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36638"/>
            <a:ext cx="7381875" cy="4525963"/>
          </a:xfrm>
        </p:spPr>
        <p:txBody>
          <a:bodyPr/>
          <a:lstStyle/>
          <a:p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jangka</a:t>
            </a:r>
            <a:r>
              <a:rPr lang="en-US" sz="2400" dirty="0"/>
              <a:t> </a:t>
            </a:r>
            <a:r>
              <a:rPr lang="en-US" sz="2400" dirty="0" err="1"/>
              <a:t>panjang</a:t>
            </a:r>
            <a:r>
              <a:rPr lang="en-US" sz="2400" dirty="0"/>
              <a:t> (N=~), </a:t>
            </a:r>
            <a:r>
              <a:rPr lang="en-US" sz="2400" dirty="0" err="1"/>
              <a:t>studi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b="1" i="1" dirty="0"/>
              <a:t>p-value</a:t>
            </a:r>
            <a:r>
              <a:rPr lang="en-US" sz="2400" b="1" dirty="0"/>
              <a:t>=0.05 </a:t>
            </a:r>
            <a:r>
              <a:rPr lang="en-US" sz="2400" dirty="0" err="1"/>
              <a:t>kemungkinan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i="1" dirty="0"/>
              <a:t>power </a:t>
            </a:r>
            <a:r>
              <a:rPr lang="en-US" sz="2400" dirty="0" err="1"/>
              <a:t>sebesar</a:t>
            </a:r>
            <a:r>
              <a:rPr lang="en-US" sz="2400" dirty="0"/>
              <a:t> </a:t>
            </a:r>
            <a:r>
              <a:rPr lang="en-US" sz="2400" b="1" u="sng" dirty="0" err="1"/>
              <a:t>hanya</a:t>
            </a:r>
            <a:r>
              <a:rPr lang="en-US" sz="2400" b="1" u="sng" dirty="0"/>
              <a:t> 50% </a:t>
            </a:r>
            <a:r>
              <a:rPr lang="en-US" sz="2400" b="1" u="sng" dirty="0" err="1"/>
              <a:t>saja</a:t>
            </a:r>
            <a:r>
              <a:rPr lang="en-US" sz="2400" b="1" u="sng" dirty="0"/>
              <a:t>!</a:t>
            </a:r>
          </a:p>
          <a:p>
            <a:r>
              <a:rPr lang="en-US" sz="2400" dirty="0" err="1"/>
              <a:t>Bahkan</a:t>
            </a:r>
            <a:r>
              <a:rPr lang="en-US" sz="2400" dirty="0"/>
              <a:t> Cohen (1962) </a:t>
            </a:r>
            <a:r>
              <a:rPr lang="en-US" sz="2400" dirty="0" err="1"/>
              <a:t>menyatakan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rata-rata </a:t>
            </a:r>
            <a:r>
              <a:rPr lang="en-US" sz="2400" i="1" dirty="0"/>
              <a:t>power</a:t>
            </a:r>
            <a:r>
              <a:rPr lang="en-US" sz="2400" dirty="0"/>
              <a:t> </a:t>
            </a:r>
            <a:r>
              <a:rPr lang="en-US" sz="2400" dirty="0" err="1"/>
              <a:t>penelitian</a:t>
            </a:r>
            <a:r>
              <a:rPr lang="en-US" sz="2400" dirty="0"/>
              <a:t> </a:t>
            </a:r>
            <a:r>
              <a:rPr lang="en-US" sz="2400" dirty="0" err="1"/>
              <a:t>Psikologi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50%</a:t>
            </a:r>
          </a:p>
          <a:p>
            <a:pPr lvl="1"/>
            <a:r>
              <a:rPr lang="en-US" sz="2000" dirty="0" err="1"/>
              <a:t>Berarti</a:t>
            </a:r>
            <a:r>
              <a:rPr lang="en-US" sz="2000" dirty="0"/>
              <a:t> </a:t>
            </a:r>
            <a:r>
              <a:rPr lang="en-US" sz="2000" b="1" dirty="0" err="1"/>
              <a:t>sebagian</a:t>
            </a:r>
            <a:r>
              <a:rPr lang="en-US" sz="2000" b="1" dirty="0"/>
              <a:t> </a:t>
            </a:r>
            <a:r>
              <a:rPr lang="en-US" sz="2000" b="1" dirty="0" err="1"/>
              <a:t>besar</a:t>
            </a:r>
            <a:r>
              <a:rPr lang="en-US" sz="2000" b="1" dirty="0"/>
              <a:t> </a:t>
            </a:r>
            <a:r>
              <a:rPr lang="en-US" sz="2000" b="1" dirty="0" err="1"/>
              <a:t>penelitian</a:t>
            </a:r>
            <a:r>
              <a:rPr lang="en-US" sz="2000" dirty="0"/>
              <a:t> yang </a:t>
            </a:r>
            <a:r>
              <a:rPr lang="en-US" sz="2000" dirty="0" err="1"/>
              <a:t>dikutip</a:t>
            </a:r>
            <a:r>
              <a:rPr lang="en-US" sz="2000" dirty="0"/>
              <a:t> oleh </a:t>
            </a:r>
            <a:r>
              <a:rPr lang="en-US" sz="2000" dirty="0" err="1"/>
              <a:t>buku</a:t>
            </a:r>
            <a:r>
              <a:rPr lang="en-US" sz="2000" dirty="0"/>
              <a:t> </a:t>
            </a:r>
            <a:r>
              <a:rPr lang="en-US" sz="2000" dirty="0" err="1"/>
              <a:t>teks</a:t>
            </a:r>
            <a:r>
              <a:rPr lang="en-US" sz="2000" dirty="0"/>
              <a:t> </a:t>
            </a:r>
            <a:r>
              <a:rPr lang="en-US" sz="2000" dirty="0" err="1"/>
              <a:t>acuan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kemungkinan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i="1" dirty="0"/>
              <a:t>false positive</a:t>
            </a:r>
            <a:endParaRPr lang="en-US" sz="2000" dirty="0"/>
          </a:p>
          <a:p>
            <a:r>
              <a:rPr lang="en-US" sz="2400" dirty="0"/>
              <a:t>Ada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sekali</a:t>
            </a:r>
            <a:r>
              <a:rPr lang="en-US" sz="2400" dirty="0"/>
              <a:t> </a:t>
            </a:r>
            <a:r>
              <a:rPr lang="en-US" sz="2400" dirty="0" err="1"/>
              <a:t>penelitian</a:t>
            </a:r>
            <a:r>
              <a:rPr lang="en-US" sz="2400" dirty="0"/>
              <a:t> </a:t>
            </a:r>
            <a:r>
              <a:rPr lang="en-US" sz="2400" dirty="0" err="1"/>
              <a:t>Psikologi</a:t>
            </a:r>
            <a:r>
              <a:rPr lang="en-US" sz="2400" dirty="0"/>
              <a:t> (yang </a:t>
            </a:r>
            <a:r>
              <a:rPr lang="en-US" sz="2400" dirty="0" err="1"/>
              <a:t>dipublikasikan</a:t>
            </a:r>
            <a:r>
              <a:rPr lang="en-US" sz="2400" dirty="0"/>
              <a:t> di </a:t>
            </a:r>
            <a:r>
              <a:rPr lang="en-US" sz="2400" dirty="0" err="1"/>
              <a:t>jurnal</a:t>
            </a:r>
            <a:r>
              <a:rPr lang="en-US" sz="2400" dirty="0"/>
              <a:t> </a:t>
            </a:r>
            <a:r>
              <a:rPr lang="en-US" sz="2400" i="1" dirty="0"/>
              <a:t>high-impact</a:t>
            </a:r>
            <a:r>
              <a:rPr lang="en-US" sz="2400" dirty="0"/>
              <a:t>) yang </a:t>
            </a:r>
            <a:r>
              <a:rPr lang="en-US" sz="2400" dirty="0" err="1"/>
              <a:t>melaporkan</a:t>
            </a:r>
            <a:r>
              <a:rPr lang="en-US" sz="2400" dirty="0"/>
              <a:t> </a:t>
            </a:r>
            <a:r>
              <a:rPr lang="en-US" sz="2400" b="1" i="1" u="sng" dirty="0"/>
              <a:t>p-value</a:t>
            </a:r>
            <a:r>
              <a:rPr lang="en-US" sz="2400" b="1" u="sng" dirty="0"/>
              <a:t> yang </a:t>
            </a:r>
            <a:r>
              <a:rPr lang="en-US" sz="2400" b="1" u="sng" dirty="0" err="1"/>
              <a:t>mendekati</a:t>
            </a:r>
            <a:r>
              <a:rPr lang="en-US" sz="2400" b="1" u="sng" dirty="0"/>
              <a:t> 0.05</a:t>
            </a:r>
            <a:r>
              <a:rPr lang="en-US" sz="2400" dirty="0"/>
              <a:t> (</a:t>
            </a:r>
            <a:r>
              <a:rPr lang="en-US" sz="2400" dirty="0" err="1"/>
              <a:t>contoh</a:t>
            </a:r>
            <a:r>
              <a:rPr lang="en-US" sz="2400" dirty="0"/>
              <a:t>: 0.049, 0.04, …) </a:t>
            </a:r>
            <a:r>
              <a:rPr lang="en-US" sz="2400" dirty="0" err="1"/>
              <a:t>tapi</a:t>
            </a:r>
            <a:r>
              <a:rPr lang="en-US" sz="2400" dirty="0"/>
              <a:t> </a:t>
            </a:r>
            <a:r>
              <a:rPr lang="en-US" sz="2400" b="1" u="sng" dirty="0" err="1"/>
              <a:t>dilaporkan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b="1" dirty="0" err="1"/>
              <a:t>temuan</a:t>
            </a:r>
            <a:r>
              <a:rPr lang="en-US" sz="2400" b="1" dirty="0"/>
              <a:t> yang </a:t>
            </a:r>
            <a:r>
              <a:rPr lang="en-US" sz="2400" b="1" dirty="0" err="1"/>
              <a:t>signifikan</a:t>
            </a:r>
            <a:r>
              <a:rPr lang="en-US" sz="2400" b="1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</a:t>
            </a:r>
          </a:p>
          <a:p>
            <a:r>
              <a:rPr lang="en-US" sz="2400" dirty="0"/>
              <a:t>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gawat</a:t>
            </a:r>
            <a:r>
              <a:rPr lang="en-US" sz="2400" dirty="0"/>
              <a:t>…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peneliti</a:t>
            </a:r>
            <a:r>
              <a:rPr lang="en-US" sz="2400" dirty="0"/>
              <a:t> yang </a:t>
            </a:r>
            <a:r>
              <a:rPr lang="en-US" sz="2400" dirty="0" err="1"/>
              <a:t>melaporkan</a:t>
            </a:r>
            <a:r>
              <a:rPr lang="en-US" sz="2400" dirty="0"/>
              <a:t> </a:t>
            </a:r>
            <a:r>
              <a:rPr lang="en-US" sz="2400" i="1" dirty="0"/>
              <a:t>p-value</a:t>
            </a:r>
            <a:r>
              <a:rPr lang="en-US" sz="2400" dirty="0"/>
              <a:t>=0.051, 0.055, </a:t>
            </a:r>
            <a:r>
              <a:rPr lang="en-US" sz="2400" dirty="0" err="1"/>
              <a:t>dst</a:t>
            </a:r>
            <a:r>
              <a:rPr lang="en-US" sz="2400" dirty="0"/>
              <a:t>.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i="1" dirty="0"/>
              <a:t>marginally significant!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DA7AE-BF57-4A6B-9B42-969EAC01C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932" y="1997076"/>
            <a:ext cx="3995800" cy="299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11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C7E1E4-6024-4BC1-B664-E058F9F05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F4159-FDF3-443D-AC87-A8E7F3BCE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24" y="1022441"/>
            <a:ext cx="8064901" cy="1822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380FC7-DDEA-4812-B0BA-7300AF07F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62300"/>
            <a:ext cx="5353050" cy="299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80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7951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Berbagai</a:t>
            </a:r>
            <a:r>
              <a:rPr lang="en-GB" b="1" dirty="0"/>
              <a:t> </a:t>
            </a:r>
            <a:r>
              <a:rPr lang="en-GB" b="1" dirty="0" err="1"/>
              <a:t>mitos</a:t>
            </a:r>
            <a:r>
              <a:rPr lang="en-GB" b="1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89953"/>
            <a:ext cx="10972800" cy="4525963"/>
          </a:xfrm>
        </p:spPr>
        <p:txBody>
          <a:bodyPr/>
          <a:lstStyle/>
          <a:p>
            <a:r>
              <a:rPr lang="en-US" sz="2400" dirty="0" err="1">
                <a:sym typeface="Wingdings" panose="05000000000000000000" pitchFamily="2" charset="2"/>
              </a:rPr>
              <a:t>Dalam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paradigma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b="1" i="1" dirty="0">
                <a:sym typeface="Wingdings" panose="05000000000000000000" pitchFamily="2" charset="2"/>
              </a:rPr>
              <a:t>null hypothesis significance testing </a:t>
            </a:r>
            <a:r>
              <a:rPr lang="en-US" sz="2400" b="1" dirty="0">
                <a:sym typeface="Wingdings" panose="05000000000000000000" pitchFamily="2" charset="2"/>
              </a:rPr>
              <a:t>(NHST), </a:t>
            </a:r>
            <a:r>
              <a:rPr lang="en-US" sz="2400" dirty="0" err="1">
                <a:sym typeface="Wingdings" panose="05000000000000000000" pitchFamily="2" charset="2"/>
              </a:rPr>
              <a:t>ketika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kita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melakukan</a:t>
            </a:r>
            <a:r>
              <a:rPr lang="en-US" sz="2400" dirty="0">
                <a:sym typeface="Wingdings" panose="05000000000000000000" pitchFamily="2" charset="2"/>
              </a:rPr>
              <a:t> uji </a:t>
            </a:r>
            <a:r>
              <a:rPr lang="en-US" sz="2400" dirty="0" err="1">
                <a:sym typeface="Wingdings" panose="05000000000000000000" pitchFamily="2" charset="2"/>
              </a:rPr>
              <a:t>hipotesis</a:t>
            </a:r>
            <a:r>
              <a:rPr lang="en-US" sz="2400" dirty="0">
                <a:sym typeface="Wingdings" panose="05000000000000000000" pitchFamily="2" charset="2"/>
              </a:rPr>
              <a:t>, </a:t>
            </a:r>
            <a:r>
              <a:rPr lang="en-US" sz="2400" dirty="0" err="1">
                <a:sym typeface="Wingdings" panose="05000000000000000000" pitchFamily="2" charset="2"/>
              </a:rPr>
              <a:t>kita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sym typeface="Wingdings" panose="05000000000000000000" pitchFamily="2" charset="2"/>
              </a:rPr>
              <a:t>hanya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melakukan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sym typeface="Wingdings" panose="05000000000000000000" pitchFamily="2" charset="2"/>
              </a:rPr>
              <a:t>kontrol</a:t>
            </a:r>
            <a:r>
              <a:rPr lang="en-US" sz="2400" dirty="0">
                <a:sym typeface="Wingdings" panose="05000000000000000000" pitchFamily="2" charset="2"/>
              </a:rPr>
              <a:t> pada </a:t>
            </a:r>
            <a:r>
              <a:rPr lang="en-US" sz="2400" b="1" dirty="0" err="1">
                <a:sym typeface="Wingdings" panose="05000000000000000000" pitchFamily="2" charset="2"/>
              </a:rPr>
              <a:t>kesalahan</a:t>
            </a:r>
            <a:r>
              <a:rPr lang="en-US" sz="2400" b="1" dirty="0"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sym typeface="Wingdings" panose="05000000000000000000" pitchFamily="2" charset="2"/>
              </a:rPr>
              <a:t>tipe</a:t>
            </a:r>
            <a:r>
              <a:rPr lang="en-US" sz="2400" b="1" dirty="0">
                <a:sym typeface="Wingdings" panose="05000000000000000000" pitchFamily="2" charset="2"/>
              </a:rPr>
              <a:t> 1</a:t>
            </a:r>
            <a:r>
              <a:rPr lang="en-US" sz="2400" dirty="0">
                <a:sym typeface="Wingdings" panose="05000000000000000000" pitchFamily="2" charset="2"/>
              </a:rPr>
              <a:t>, </a:t>
            </a:r>
            <a:r>
              <a:rPr lang="en-US" sz="2400" dirty="0" err="1">
                <a:sym typeface="Wingdings" panose="05000000000000000000" pitchFamily="2" charset="2"/>
              </a:rPr>
              <a:t>sehingga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kita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hanya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bisa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menghasilkan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sym typeface="Wingdings" panose="05000000000000000000" pitchFamily="2" charset="2"/>
              </a:rPr>
              <a:t>bukti</a:t>
            </a:r>
            <a:r>
              <a:rPr lang="en-US" sz="2400" b="1" dirty="0">
                <a:sym typeface="Wingdings" panose="05000000000000000000" pitchFamily="2" charset="2"/>
              </a:rPr>
              <a:t> yang </a:t>
            </a:r>
            <a:r>
              <a:rPr lang="en-US" sz="2400" b="1" dirty="0" err="1">
                <a:sym typeface="Wingdings" panose="05000000000000000000" pitchFamily="2" charset="2"/>
              </a:rPr>
              <a:t>mendukung</a:t>
            </a:r>
            <a:r>
              <a:rPr lang="en-US" sz="2400" b="1" dirty="0">
                <a:sym typeface="Wingdings" panose="05000000000000000000" pitchFamily="2" charset="2"/>
              </a:rPr>
              <a:t>/</a:t>
            </a:r>
            <a:r>
              <a:rPr lang="en-US" sz="2400" b="1" dirty="0" err="1">
                <a:sym typeface="Wingdings" panose="05000000000000000000" pitchFamily="2" charset="2"/>
              </a:rPr>
              <a:t>menolak</a:t>
            </a:r>
            <a:r>
              <a:rPr lang="en-US" sz="2400" b="1" dirty="0">
                <a:sym typeface="Wingdings" panose="05000000000000000000" pitchFamily="2" charset="2"/>
              </a:rPr>
              <a:t> H0 </a:t>
            </a:r>
            <a:r>
              <a:rPr lang="en-US" sz="2400" dirty="0">
                <a:sym typeface="Wingdings" panose="05000000000000000000" pitchFamily="2" charset="2"/>
              </a:rPr>
              <a:t> Fisher’s NHST!</a:t>
            </a:r>
            <a:endParaRPr lang="en-US" sz="2400" dirty="0"/>
          </a:p>
          <a:p>
            <a:r>
              <a:rPr lang="en-US" sz="2400" dirty="0"/>
              <a:t>Kita </a:t>
            </a:r>
            <a:r>
              <a:rPr lang="en-US" sz="2400" b="1" dirty="0" err="1"/>
              <a:t>cenderung</a:t>
            </a:r>
            <a:r>
              <a:rPr lang="en-US" sz="2400" b="1" dirty="0"/>
              <a:t> ‘</a:t>
            </a:r>
            <a:r>
              <a:rPr lang="en-US" sz="2400" b="1" dirty="0" err="1"/>
              <a:t>mengabaikan</a:t>
            </a:r>
            <a:r>
              <a:rPr lang="en-US" sz="2400" b="1" dirty="0"/>
              <a:t>’ </a:t>
            </a:r>
            <a:r>
              <a:rPr lang="en-US" sz="2400" b="1" dirty="0" err="1"/>
              <a:t>kesalahan</a:t>
            </a:r>
            <a:r>
              <a:rPr lang="en-US" sz="2400" b="1" dirty="0"/>
              <a:t> </a:t>
            </a:r>
            <a:r>
              <a:rPr lang="en-US" sz="2400" b="1" dirty="0" err="1"/>
              <a:t>tipe</a:t>
            </a:r>
            <a:r>
              <a:rPr lang="en-US" sz="2400" b="1" dirty="0"/>
              <a:t> 2 </a:t>
            </a:r>
            <a:r>
              <a:rPr lang="en-US" sz="2400" dirty="0"/>
              <a:t>(Power Primer, Cohen)</a:t>
            </a:r>
            <a:r>
              <a:rPr lang="en-US" sz="2400" b="1" dirty="0"/>
              <a:t> </a:t>
            </a:r>
            <a:r>
              <a:rPr lang="en-US" sz="2400" dirty="0"/>
              <a:t>--- </a:t>
            </a:r>
            <a:r>
              <a:rPr lang="en-US" sz="2400" dirty="0" err="1"/>
              <a:t>tapi</a:t>
            </a:r>
            <a:r>
              <a:rPr lang="en-US" sz="2400" dirty="0"/>
              <a:t> </a:t>
            </a:r>
            <a:r>
              <a:rPr lang="en-US" sz="2400" dirty="0" err="1"/>
              <a:t>anehnya</a:t>
            </a:r>
            <a:r>
              <a:rPr lang="en-US" sz="2400" dirty="0"/>
              <a:t>, </a:t>
            </a:r>
            <a:r>
              <a:rPr lang="en-US" sz="2400" dirty="0" err="1"/>
              <a:t>kalau</a:t>
            </a:r>
            <a:r>
              <a:rPr lang="en-US" sz="2400" dirty="0"/>
              <a:t> H0 </a:t>
            </a:r>
            <a:r>
              <a:rPr lang="en-US" sz="2400" dirty="0" err="1"/>
              <a:t>ditolak</a:t>
            </a:r>
            <a:r>
              <a:rPr lang="en-US" sz="2400" dirty="0"/>
              <a:t>, </a:t>
            </a:r>
            <a:r>
              <a:rPr lang="en-US" sz="2400" dirty="0" err="1"/>
              <a:t>kenapa</a:t>
            </a:r>
            <a:r>
              <a:rPr lang="en-US" sz="2400" dirty="0"/>
              <a:t> Ha/H1 yang </a:t>
            </a:r>
            <a:r>
              <a:rPr lang="en-US" sz="2400" dirty="0" err="1"/>
              <a:t>diterima</a:t>
            </a:r>
            <a:r>
              <a:rPr lang="en-US" sz="2400" dirty="0"/>
              <a:t>? </a:t>
            </a:r>
            <a:r>
              <a:rPr lang="en-US" sz="2400" dirty="0" err="1"/>
              <a:t>Padahal</a:t>
            </a:r>
            <a:r>
              <a:rPr lang="en-US" sz="2400" dirty="0"/>
              <a:t> </a:t>
            </a:r>
            <a:r>
              <a:rPr lang="en-US" sz="2400" dirty="0" err="1"/>
              <a:t>kan</a:t>
            </a:r>
            <a:r>
              <a:rPr lang="en-US" sz="2400" dirty="0"/>
              <a:t> yang </a:t>
            </a:r>
            <a:r>
              <a:rPr lang="en-US" sz="2400" dirty="0" err="1"/>
              <a:t>diuji</a:t>
            </a:r>
            <a:r>
              <a:rPr lang="en-US" sz="2400" dirty="0"/>
              <a:t> H0?</a:t>
            </a:r>
          </a:p>
          <a:p>
            <a:r>
              <a:rPr lang="en-US" sz="2400" dirty="0" err="1"/>
              <a:t>Ketika</a:t>
            </a:r>
            <a:r>
              <a:rPr lang="en-US" sz="2400" dirty="0"/>
              <a:t> H0 </a:t>
            </a:r>
            <a:r>
              <a:rPr lang="en-US" sz="2400" dirty="0" err="1"/>
              <a:t>gagal</a:t>
            </a:r>
            <a:r>
              <a:rPr lang="en-US" sz="2400" dirty="0"/>
              <a:t> </a:t>
            </a:r>
            <a:r>
              <a:rPr lang="en-US" sz="2400" dirty="0" err="1"/>
              <a:t>ditolak</a:t>
            </a:r>
            <a:r>
              <a:rPr lang="en-US" sz="2400" dirty="0"/>
              <a:t> (p&gt;0.05),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kemungkinan</a:t>
            </a:r>
            <a:r>
              <a:rPr lang="en-US" sz="2400" dirty="0"/>
              <a:t>:</a:t>
            </a:r>
          </a:p>
          <a:p>
            <a:pPr lvl="1"/>
            <a:r>
              <a:rPr lang="en-US" sz="2000" b="1" u="sng" dirty="0" err="1"/>
              <a:t>Mungkin</a:t>
            </a:r>
            <a:r>
              <a:rPr lang="en-US" sz="2000" dirty="0"/>
              <a:t> H0 </a:t>
            </a:r>
            <a:r>
              <a:rPr lang="en-US" sz="2000" dirty="0" err="1"/>
              <a:t>benar</a:t>
            </a:r>
            <a:r>
              <a:rPr lang="en-US" sz="2000" dirty="0"/>
              <a:t> (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diterima</a:t>
            </a:r>
            <a:r>
              <a:rPr lang="en-US" sz="2000" dirty="0"/>
              <a:t>)</a:t>
            </a:r>
          </a:p>
          <a:p>
            <a:pPr lvl="1"/>
            <a:r>
              <a:rPr lang="en-US" sz="2000" b="1" u="sng" dirty="0" err="1"/>
              <a:t>Mungkin</a:t>
            </a:r>
            <a:r>
              <a:rPr lang="en-US" sz="2000" dirty="0"/>
              <a:t> </a:t>
            </a:r>
            <a:r>
              <a:rPr lang="en-US" sz="2000" i="1" dirty="0"/>
              <a:t>sample </a:t>
            </a:r>
            <a:r>
              <a:rPr lang="en-US" sz="2000" i="1" dirty="0" err="1"/>
              <a:t>size</a:t>
            </a:r>
            <a:r>
              <a:rPr lang="en-US" sz="2000" dirty="0" err="1"/>
              <a:t>nya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cukup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menolak</a:t>
            </a:r>
            <a:r>
              <a:rPr lang="en-US" sz="2000" dirty="0"/>
              <a:t>/</a:t>
            </a:r>
            <a:r>
              <a:rPr lang="en-US" sz="2000" dirty="0" err="1"/>
              <a:t>menerima</a:t>
            </a:r>
            <a:r>
              <a:rPr lang="en-US" sz="2000" dirty="0"/>
              <a:t> H0,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i="1" dirty="0" err="1"/>
              <a:t>power</a:t>
            </a:r>
            <a:r>
              <a:rPr lang="en-US" sz="2000" dirty="0" err="1"/>
              <a:t>nya</a:t>
            </a:r>
            <a:r>
              <a:rPr lang="en-US" sz="2000" dirty="0"/>
              <a:t> </a:t>
            </a:r>
            <a:r>
              <a:rPr lang="en-US" sz="2000" dirty="0" err="1"/>
              <a:t>rendah</a:t>
            </a:r>
            <a:r>
              <a:rPr lang="en-US" sz="2000" dirty="0"/>
              <a:t>!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Namun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power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sebaiknya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diestimasi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sebelum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studi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(</a:t>
            </a:r>
            <a:r>
              <a:rPr lang="en-US" sz="2400" i="1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a priori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),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dengan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merencanakan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jumlah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sampel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sebelum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pengambilan</a:t>
            </a:r>
            <a:r>
              <a:rPr lang="en-US" sz="24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data.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5414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Bagaimana</a:t>
            </a:r>
            <a:r>
              <a:rPr lang="en-GB" b="1" dirty="0"/>
              <a:t> </a:t>
            </a:r>
            <a:r>
              <a:rPr lang="en-GB" b="1" dirty="0" err="1"/>
              <a:t>mengoptimalisasi</a:t>
            </a:r>
            <a:r>
              <a:rPr lang="en-GB" b="1" dirty="0"/>
              <a:t> </a:t>
            </a:r>
            <a:r>
              <a:rPr lang="en-GB" b="1" i="1" dirty="0"/>
              <a:t>power</a:t>
            </a:r>
            <a:r>
              <a:rPr lang="en-GB" b="1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 err="1"/>
              <a:t>Meningkatkan</a:t>
            </a:r>
            <a:r>
              <a:rPr lang="en-US" sz="2400" dirty="0"/>
              <a:t> </a:t>
            </a:r>
            <a:r>
              <a:rPr lang="el-GR" sz="2400" b="1" u="sng" dirty="0"/>
              <a:t>α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 err="1">
                <a:sym typeface="Wingdings" panose="05000000000000000000" pitchFamily="2" charset="2"/>
              </a:rPr>
              <a:t>misal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dari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umumnya</a:t>
            </a:r>
            <a:r>
              <a:rPr lang="en-US" sz="2400" dirty="0">
                <a:sym typeface="Wingdings" panose="05000000000000000000" pitchFamily="2" charset="2"/>
              </a:rPr>
              <a:t> 0.05 </a:t>
            </a:r>
            <a:r>
              <a:rPr lang="en-US" sz="2400" dirty="0" err="1">
                <a:sym typeface="Wingdings" panose="05000000000000000000" pitchFamily="2" charset="2"/>
              </a:rPr>
              <a:t>menjadi</a:t>
            </a:r>
            <a:r>
              <a:rPr lang="en-US" sz="2400" dirty="0">
                <a:sym typeface="Wingdings" panose="05000000000000000000" pitchFamily="2" charset="2"/>
              </a:rPr>
              <a:t> 0.1</a:t>
            </a:r>
          </a:p>
          <a:p>
            <a:pPr lvl="1"/>
            <a:r>
              <a:rPr lang="en-US" sz="2000" dirty="0" err="1">
                <a:sym typeface="Wingdings" panose="05000000000000000000" pitchFamily="2" charset="2"/>
              </a:rPr>
              <a:t>tentu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saja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ini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tidak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diinginkan</a:t>
            </a:r>
            <a:r>
              <a:rPr lang="en-US" sz="2000" dirty="0">
                <a:sym typeface="Wingdings" panose="05000000000000000000" pitchFamily="2" charset="2"/>
              </a:rPr>
              <a:t>, </a:t>
            </a:r>
            <a:r>
              <a:rPr lang="en-US" sz="2000" dirty="0" err="1">
                <a:sym typeface="Wingdings" panose="05000000000000000000" pitchFamily="2" charset="2"/>
              </a:rPr>
              <a:t>kita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mau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l-GR" sz="2000" b="1" u="sng" dirty="0"/>
              <a:t>α</a:t>
            </a:r>
            <a:r>
              <a:rPr lang="en-US" sz="2000" dirty="0"/>
              <a:t> dan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l-GR" sz="2000" b="1" u="sng" dirty="0"/>
              <a:t>β</a:t>
            </a:r>
            <a:r>
              <a:rPr lang="en-US" sz="2000" b="1" dirty="0"/>
              <a:t> </a:t>
            </a:r>
            <a:r>
              <a:rPr lang="en-US" sz="2000" dirty="0" err="1"/>
              <a:t>sama-sama</a:t>
            </a:r>
            <a:r>
              <a:rPr lang="en-US" sz="2000" dirty="0"/>
              <a:t> </a:t>
            </a:r>
            <a:r>
              <a:rPr lang="en-US" sz="2000" dirty="0" err="1"/>
              <a:t>rendah</a:t>
            </a:r>
            <a:r>
              <a:rPr lang="en-US" sz="2000" dirty="0"/>
              <a:t>.</a:t>
            </a:r>
          </a:p>
          <a:p>
            <a:r>
              <a:rPr lang="en-US" sz="2400" dirty="0" err="1"/>
              <a:t>Naikkan</a:t>
            </a:r>
            <a:r>
              <a:rPr lang="en-US" sz="2400" dirty="0"/>
              <a:t> </a:t>
            </a:r>
            <a:r>
              <a:rPr lang="en-US" sz="2400" i="1" dirty="0"/>
              <a:t>effect size </a:t>
            </a:r>
            <a:endParaRPr lang="en-US" sz="2400" i="1" dirty="0">
              <a:sym typeface="Wingdings" panose="05000000000000000000" pitchFamily="2" charset="2"/>
            </a:endParaRPr>
          </a:p>
          <a:p>
            <a:pPr lvl="1"/>
            <a:r>
              <a:rPr lang="en-US" sz="2000" dirty="0" err="1"/>
              <a:t>Pilih</a:t>
            </a:r>
            <a:r>
              <a:rPr lang="en-US" sz="2000" dirty="0"/>
              <a:t> </a:t>
            </a:r>
            <a:r>
              <a:rPr lang="en-US" sz="2000" dirty="0" err="1"/>
              <a:t>prediktor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justifikasi</a:t>
            </a:r>
            <a:r>
              <a:rPr lang="en-US" sz="2000" dirty="0"/>
              <a:t> yang </a:t>
            </a:r>
            <a:r>
              <a:rPr lang="en-US" sz="2000" dirty="0" err="1"/>
              <a:t>jelas</a:t>
            </a:r>
            <a:endParaRPr lang="en-US" sz="2000" dirty="0"/>
          </a:p>
          <a:p>
            <a:pPr lvl="1"/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eksperimen</a:t>
            </a:r>
            <a:r>
              <a:rPr lang="en-US" sz="2000" dirty="0"/>
              <a:t>, </a:t>
            </a:r>
            <a:r>
              <a:rPr lang="en-US" sz="2000" dirty="0" err="1"/>
              <a:t>sebaiknya</a:t>
            </a:r>
            <a:r>
              <a:rPr lang="en-US" sz="2000" dirty="0"/>
              <a:t> </a:t>
            </a:r>
            <a:r>
              <a:rPr lang="en-US" sz="2000" dirty="0" err="1"/>
              <a:t>bandingkan</a:t>
            </a:r>
            <a:r>
              <a:rPr lang="en-US" sz="2000" dirty="0"/>
              <a:t> </a:t>
            </a:r>
            <a:r>
              <a:rPr lang="en-US" sz="2000" i="1" dirty="0"/>
              <a:t>treatment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i="1" dirty="0"/>
              <a:t>no treatment</a:t>
            </a:r>
            <a:endParaRPr lang="en-US" sz="2000" dirty="0"/>
          </a:p>
          <a:p>
            <a:r>
              <a:rPr lang="en-US" sz="2400" dirty="0" err="1"/>
              <a:t>Tes</a:t>
            </a:r>
            <a:r>
              <a:rPr lang="en-US" sz="2400" dirty="0"/>
              <a:t> </a:t>
            </a:r>
            <a:r>
              <a:rPr lang="en-US" sz="2400" dirty="0" err="1"/>
              <a:t>statistik</a:t>
            </a:r>
            <a:r>
              <a:rPr lang="en-US" sz="2400" dirty="0"/>
              <a:t> yang </a:t>
            </a:r>
            <a:r>
              <a:rPr lang="en-US" sz="2400" i="1" dirty="0"/>
              <a:t>one-tailed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i="1" dirty="0"/>
              <a:t>power </a:t>
            </a:r>
            <a:r>
              <a:rPr lang="en-US" sz="2400" dirty="0"/>
              <a:t>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daripada</a:t>
            </a:r>
            <a:r>
              <a:rPr lang="en-US" sz="2400" dirty="0"/>
              <a:t> </a:t>
            </a:r>
            <a:r>
              <a:rPr lang="en-US" sz="2400" i="1" dirty="0"/>
              <a:t>two-tailed test</a:t>
            </a:r>
            <a:endParaRPr lang="en-US" sz="2400" dirty="0"/>
          </a:p>
          <a:p>
            <a:r>
              <a:rPr lang="en-US" sz="2400" dirty="0" err="1"/>
              <a:t>Naikkan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400" dirty="0"/>
              <a:t> (</a:t>
            </a:r>
            <a:r>
              <a:rPr lang="en-US" sz="2400" i="1" dirty="0"/>
              <a:t>sample size</a:t>
            </a:r>
            <a:r>
              <a:rPr lang="en-US" sz="2400" dirty="0"/>
              <a:t>)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turunkan</a:t>
            </a:r>
            <a:r>
              <a:rPr lang="en-US" sz="2400" dirty="0"/>
              <a:t> </a:t>
            </a:r>
            <a:r>
              <a:rPr lang="en-US" sz="2400" i="1" dirty="0"/>
              <a:t>s</a:t>
            </a:r>
            <a:r>
              <a:rPr lang="en-US" sz="2400" dirty="0"/>
              <a:t> (</a:t>
            </a:r>
            <a:r>
              <a:rPr lang="en-US" sz="2400" dirty="0" err="1"/>
              <a:t>standar</a:t>
            </a:r>
            <a:r>
              <a:rPr lang="en-US" sz="2400" dirty="0"/>
              <a:t> </a:t>
            </a:r>
            <a:r>
              <a:rPr lang="en-US" sz="2400" dirty="0" err="1"/>
              <a:t>deviasi</a:t>
            </a:r>
            <a:r>
              <a:rPr lang="en-US" sz="2400" dirty="0"/>
              <a:t>)</a:t>
            </a:r>
          </a:p>
          <a:p>
            <a:pPr lvl="1"/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menghitung</a:t>
            </a:r>
            <a:r>
              <a:rPr lang="en-US" sz="1800" dirty="0"/>
              <a:t> </a:t>
            </a:r>
            <a:r>
              <a:rPr lang="en-US" sz="1800" i="1" dirty="0"/>
              <a:t>test statistics</a:t>
            </a:r>
            <a:r>
              <a:rPr lang="en-US" sz="1800" dirty="0"/>
              <a:t>,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membagi</a:t>
            </a:r>
            <a:r>
              <a:rPr lang="en-US" sz="1800" dirty="0"/>
              <a:t> </a:t>
            </a:r>
            <a:r>
              <a:rPr lang="en-US" sz="1800" dirty="0" err="1"/>
              <a:t>standar</a:t>
            </a:r>
            <a:r>
              <a:rPr lang="en-US" sz="1800" dirty="0"/>
              <a:t> </a:t>
            </a:r>
            <a:r>
              <a:rPr lang="en-US" sz="1800" dirty="0" err="1"/>
              <a:t>deviasi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akar</a:t>
            </a:r>
            <a:r>
              <a:rPr lang="en-US" sz="1800" dirty="0"/>
              <a:t> n</a:t>
            </a:r>
            <a:r>
              <a:rPr lang="id-ID" sz="1800" dirty="0"/>
              <a:t> (s/√n) - penurunan s membuat </a:t>
            </a:r>
            <a:r>
              <a:rPr lang="en-US" sz="1800" dirty="0"/>
              <a:t>t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id-ID" sz="1800" dirty="0"/>
              <a:t>lebih kecil, seperti halnya meningkatkan n - membagi dengan jumlah yang lebih kecil memberi kita nilai yang lebih besar dari z atau t, yang menghasilkan peningkatan </a:t>
            </a:r>
            <a:r>
              <a:rPr lang="en-US" sz="1800" dirty="0" err="1"/>
              <a:t>peluang</a:t>
            </a:r>
            <a:r>
              <a:rPr lang="id-ID" sz="1800" dirty="0"/>
              <a:t> menolak Ho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82536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Berapa</a:t>
            </a:r>
            <a:r>
              <a:rPr lang="en-GB" b="1" dirty="0"/>
              <a:t> </a:t>
            </a:r>
            <a:r>
              <a:rPr lang="en-GB" b="1" dirty="0" err="1"/>
              <a:t>besar</a:t>
            </a:r>
            <a:r>
              <a:rPr lang="en-GB" b="1" dirty="0"/>
              <a:t> </a:t>
            </a:r>
            <a:r>
              <a:rPr lang="en-GB" b="1" i="1" dirty="0"/>
              <a:t>power </a:t>
            </a:r>
            <a:r>
              <a:rPr lang="en-GB" b="1" dirty="0"/>
              <a:t>yang optimal?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 err="1"/>
              <a:t>Umumnya</a:t>
            </a:r>
            <a:r>
              <a:rPr lang="en-US" sz="2400" dirty="0"/>
              <a:t>, </a:t>
            </a:r>
            <a:r>
              <a:rPr lang="en-US" sz="2400" dirty="0" err="1"/>
              <a:t>konsensus</a:t>
            </a:r>
            <a:r>
              <a:rPr lang="en-US" sz="2400" dirty="0"/>
              <a:t> </a:t>
            </a:r>
            <a:r>
              <a:rPr lang="en-US" sz="2400" dirty="0" err="1"/>
              <a:t>menyatakan</a:t>
            </a:r>
            <a:r>
              <a:rPr lang="en-US" sz="2400" dirty="0"/>
              <a:t> 0.8 (80%) </a:t>
            </a:r>
            <a:r>
              <a:rPr lang="en-US" sz="2400" dirty="0" err="1"/>
              <a:t>termasuk</a:t>
            </a:r>
            <a:r>
              <a:rPr lang="en-US" sz="2400" dirty="0"/>
              <a:t> </a:t>
            </a:r>
            <a:r>
              <a:rPr lang="en-US" sz="2400" dirty="0" err="1"/>
              <a:t>memadai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mendeteksi</a:t>
            </a:r>
            <a:r>
              <a:rPr lang="en-US" sz="2400" dirty="0"/>
              <a:t> </a:t>
            </a:r>
            <a:r>
              <a:rPr lang="en-US" sz="2400" dirty="0" err="1"/>
              <a:t>adanya</a:t>
            </a:r>
            <a:r>
              <a:rPr lang="en-US" sz="2400" dirty="0"/>
              <a:t> </a:t>
            </a:r>
            <a:r>
              <a:rPr lang="en-US" sz="2400" dirty="0" err="1"/>
              <a:t>efek</a:t>
            </a:r>
            <a:r>
              <a:rPr lang="en-US" sz="2400" dirty="0"/>
              <a:t>.</a:t>
            </a:r>
          </a:p>
          <a:p>
            <a:pPr lvl="1"/>
            <a:r>
              <a:rPr lang="en-US" sz="2000" dirty="0"/>
              <a:t>Power=0.8 </a:t>
            </a:r>
            <a:r>
              <a:rPr lang="en-US" sz="2000" dirty="0">
                <a:sym typeface="Wingdings" panose="05000000000000000000" pitchFamily="2" charset="2"/>
              </a:rPr>
              <a:t> 80% </a:t>
            </a:r>
            <a:r>
              <a:rPr lang="en-US" sz="2000" dirty="0" err="1">
                <a:sym typeface="Wingdings" panose="05000000000000000000" pitchFamily="2" charset="2"/>
              </a:rPr>
              <a:t>peluang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mendeteksi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adanya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efek</a:t>
            </a:r>
            <a:r>
              <a:rPr lang="en-US" sz="2000" dirty="0">
                <a:sym typeface="Wingdings" panose="05000000000000000000" pitchFamily="2" charset="2"/>
              </a:rPr>
              <a:t>, 20% </a:t>
            </a:r>
            <a:r>
              <a:rPr lang="en-US" sz="2000" dirty="0" err="1">
                <a:sym typeface="Wingdings" panose="05000000000000000000" pitchFamily="2" charset="2"/>
              </a:rPr>
              <a:t>peluang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melakukan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kesalahan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tipe</a:t>
            </a:r>
            <a:r>
              <a:rPr lang="en-US" sz="2000" dirty="0">
                <a:sym typeface="Wingdings" panose="05000000000000000000" pitchFamily="2" charset="2"/>
              </a:rPr>
              <a:t> 2</a:t>
            </a:r>
            <a:endParaRPr lang="en-US" sz="2000" dirty="0"/>
          </a:p>
          <a:p>
            <a:r>
              <a:rPr lang="en-US" sz="2400" dirty="0" err="1"/>
              <a:t>Sebelum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pengambilan</a:t>
            </a:r>
            <a:r>
              <a:rPr lang="en-US" sz="2400" dirty="0"/>
              <a:t> data,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i="1" dirty="0"/>
              <a:t>power analysis</a:t>
            </a:r>
            <a:r>
              <a:rPr lang="en-US" sz="2400" dirty="0"/>
              <a:t> (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i="1" dirty="0"/>
              <a:t>a priori</a:t>
            </a:r>
            <a:r>
              <a:rPr lang="en-US" sz="2400" dirty="0"/>
              <a:t>) yang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kepada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b="1" dirty="0" err="1"/>
              <a:t>berapa</a:t>
            </a:r>
            <a:r>
              <a:rPr lang="en-US" sz="2400" b="1" dirty="0"/>
              <a:t> </a:t>
            </a:r>
            <a:r>
              <a:rPr lang="en-US" sz="2400" b="1" dirty="0" err="1"/>
              <a:t>banyak</a:t>
            </a:r>
            <a:r>
              <a:rPr lang="en-US" sz="2400" b="1" dirty="0"/>
              <a:t> </a:t>
            </a:r>
            <a:r>
              <a:rPr lang="en-US" sz="2400" b="1" dirty="0" err="1"/>
              <a:t>jumlah</a:t>
            </a:r>
            <a:r>
              <a:rPr lang="en-US" sz="2400" b="1" dirty="0"/>
              <a:t> </a:t>
            </a:r>
            <a:r>
              <a:rPr lang="en-US" sz="2400" b="1" dirty="0" err="1"/>
              <a:t>sampel</a:t>
            </a:r>
            <a:r>
              <a:rPr lang="en-US" sz="2400" b="1" dirty="0"/>
              <a:t> yang </a:t>
            </a:r>
            <a:r>
              <a:rPr lang="en-US" sz="2400" dirty="0" err="1"/>
              <a:t>dibutuhkan</a:t>
            </a:r>
            <a:r>
              <a:rPr lang="en-US" sz="2400" dirty="0"/>
              <a:t> </a:t>
            </a:r>
            <a:r>
              <a:rPr lang="en-US" sz="2400" b="1" dirty="0" err="1"/>
              <a:t>untuk</a:t>
            </a:r>
            <a:r>
              <a:rPr lang="en-US" sz="2400" b="1" dirty="0"/>
              <a:t> </a:t>
            </a:r>
            <a:r>
              <a:rPr lang="en-US" sz="2400" b="1" dirty="0" err="1"/>
              <a:t>mendeteksi</a:t>
            </a:r>
            <a:r>
              <a:rPr lang="en-US" sz="2400" b="1" dirty="0"/>
              <a:t> ES </a:t>
            </a:r>
            <a:r>
              <a:rPr lang="en-US" sz="2400" b="1" dirty="0" err="1"/>
              <a:t>sebesar</a:t>
            </a:r>
            <a:r>
              <a:rPr lang="en-US" sz="2400" b="1" dirty="0"/>
              <a:t> </a:t>
            </a:r>
            <a:r>
              <a:rPr lang="en-US" sz="2400" b="1" i="1" dirty="0"/>
              <a:t>x</a:t>
            </a:r>
            <a:r>
              <a:rPr lang="en-US" sz="2400" b="1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b="1" i="1" dirty="0"/>
              <a:t>power</a:t>
            </a:r>
            <a:r>
              <a:rPr lang="en-US" sz="2400" b="1" dirty="0"/>
              <a:t> </a:t>
            </a:r>
            <a:r>
              <a:rPr lang="en-US" sz="2400" b="1" dirty="0" err="1"/>
              <a:t>sebesar</a:t>
            </a:r>
            <a:r>
              <a:rPr lang="en-US" sz="2400" b="1" dirty="0"/>
              <a:t> 80%</a:t>
            </a:r>
          </a:p>
          <a:p>
            <a:r>
              <a:rPr lang="en-US" sz="2400" i="1" dirty="0"/>
              <a:t>Software </a:t>
            </a:r>
            <a:r>
              <a:rPr lang="en-US" sz="2400" dirty="0"/>
              <a:t>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R (</a:t>
            </a:r>
            <a:r>
              <a:rPr lang="en-US" sz="2000" i="1" dirty="0"/>
              <a:t>package </a:t>
            </a:r>
            <a:r>
              <a:rPr lang="en-US" sz="2000" dirty="0" err="1"/>
              <a:t>pwr</a:t>
            </a:r>
            <a:r>
              <a:rPr lang="en-US" sz="2000" dirty="0"/>
              <a:t>, </a:t>
            </a:r>
            <a:r>
              <a:rPr lang="en-US" sz="2000" dirty="0" err="1"/>
              <a:t>PoweR</a:t>
            </a:r>
            <a:r>
              <a:rPr lang="en-US" sz="2000" dirty="0"/>
              <a:t>, psych, </a:t>
            </a:r>
            <a:r>
              <a:rPr lang="en-US" sz="2000" dirty="0" err="1"/>
              <a:t>dll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err="1"/>
              <a:t>jamovi</a:t>
            </a:r>
            <a:r>
              <a:rPr lang="en-US" sz="2000" dirty="0"/>
              <a:t> (</a:t>
            </a:r>
            <a:r>
              <a:rPr lang="en-US" sz="2000" i="1" dirty="0"/>
              <a:t>module </a:t>
            </a:r>
            <a:r>
              <a:rPr lang="en-US" sz="2000" dirty="0" err="1"/>
              <a:t>jpower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G*Power (</a:t>
            </a:r>
            <a:r>
              <a:rPr lang="en-US" sz="2000" dirty="0">
                <a:hlinkClick r:id="rId3"/>
              </a:rPr>
              <a:t>http://www.gpower.hhu.de/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0950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3038864"/>
            <a:ext cx="11353800" cy="960438"/>
          </a:xfrm>
        </p:spPr>
        <p:txBody>
          <a:bodyPr/>
          <a:lstStyle/>
          <a:p>
            <a:r>
              <a:rPr lang="en-GB" sz="6000" b="1" dirty="0">
                <a:solidFill>
                  <a:schemeClr val="bg1"/>
                </a:solidFill>
              </a:rPr>
              <a:t>Cohen (1992) </a:t>
            </a:r>
            <a:r>
              <a:rPr lang="en-GB" sz="6000" b="1" dirty="0" err="1">
                <a:solidFill>
                  <a:schemeClr val="bg1"/>
                </a:solidFill>
              </a:rPr>
              <a:t>merekomendasikan</a:t>
            </a:r>
            <a:r>
              <a:rPr lang="en-GB" sz="6000" b="1" dirty="0">
                <a:solidFill>
                  <a:schemeClr val="bg1"/>
                </a:solidFill>
              </a:rPr>
              <a:t> </a:t>
            </a:r>
            <a:r>
              <a:rPr lang="en-US" sz="6000" b="1" dirty="0">
                <a:solidFill>
                  <a:schemeClr val="bg1"/>
                </a:solidFill>
              </a:rPr>
              <a:t>1-</a:t>
            </a:r>
            <a:r>
              <a:rPr lang="el-GR" sz="6000" b="1" dirty="0">
                <a:solidFill>
                  <a:schemeClr val="bg1"/>
                </a:solidFill>
              </a:rPr>
              <a:t>β</a:t>
            </a:r>
            <a:r>
              <a:rPr lang="en-US" sz="6000" b="1" dirty="0">
                <a:solidFill>
                  <a:schemeClr val="bg1"/>
                </a:solidFill>
              </a:rPr>
              <a:t> (power) </a:t>
            </a:r>
            <a:r>
              <a:rPr lang="en-US" sz="6000" b="1" dirty="0" err="1">
                <a:solidFill>
                  <a:schemeClr val="bg1"/>
                </a:solidFill>
              </a:rPr>
              <a:t>setidaknya</a:t>
            </a:r>
            <a:r>
              <a:rPr lang="en-GB" sz="6000" b="1" dirty="0">
                <a:solidFill>
                  <a:schemeClr val="bg1"/>
                </a:solidFill>
              </a:rPr>
              <a:t> = 0.8 / 80%</a:t>
            </a:r>
            <a:br>
              <a:rPr lang="en-GB" sz="6000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(</a:t>
            </a:r>
            <a:r>
              <a:rPr lang="en-GB" b="1" dirty="0" err="1">
                <a:solidFill>
                  <a:schemeClr val="bg1"/>
                </a:solidFill>
              </a:rPr>
              <a:t>tapi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ia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berharap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rekomendasi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ini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diabaikan</a:t>
            </a:r>
            <a:r>
              <a:rPr lang="en-GB" b="1" dirty="0">
                <a:solidFill>
                  <a:schemeClr val="bg1"/>
                </a:solidFill>
              </a:rPr>
              <a:t>) </a:t>
            </a:r>
            <a:r>
              <a:rPr lang="en-GB" b="1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GB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65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Taraf</a:t>
            </a:r>
            <a:r>
              <a:rPr lang="en-GB" b="1" dirty="0"/>
              <a:t> </a:t>
            </a:r>
            <a:r>
              <a:rPr lang="en-GB" b="1" dirty="0" err="1"/>
              <a:t>signifikansi</a:t>
            </a:r>
            <a:r>
              <a:rPr lang="en-GB" b="1" dirty="0"/>
              <a:t>: </a:t>
            </a:r>
            <a:r>
              <a:rPr lang="en-GB" b="1" dirty="0" err="1"/>
              <a:t>masih</a:t>
            </a:r>
            <a:r>
              <a:rPr lang="en-GB" b="1" dirty="0"/>
              <a:t> </a:t>
            </a:r>
            <a:r>
              <a:rPr lang="en-GB" b="1" dirty="0" err="1"/>
              <a:t>signifikan</a:t>
            </a:r>
            <a:r>
              <a:rPr lang="en-GB" b="1" dirty="0"/>
              <a:t>?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5905500" cy="4525963"/>
          </a:xfrm>
        </p:spPr>
        <p:txBody>
          <a:bodyPr/>
          <a:lstStyle/>
          <a:p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mengatasi</a:t>
            </a:r>
            <a:r>
              <a:rPr lang="en-US" sz="2400" dirty="0"/>
              <a:t> </a:t>
            </a:r>
            <a:r>
              <a:rPr lang="en-US" sz="2400" dirty="0" err="1"/>
              <a:t>persoalan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, American Psychological Association (APA) </a:t>
            </a:r>
            <a:r>
              <a:rPr lang="en-US" sz="2400" dirty="0" err="1"/>
              <a:t>merekomendasikan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seluruh</a:t>
            </a:r>
            <a:r>
              <a:rPr lang="en-US" sz="2400" dirty="0"/>
              <a:t> </a:t>
            </a:r>
            <a:r>
              <a:rPr lang="en-US" sz="2400" dirty="0" err="1"/>
              <a:t>laporan</a:t>
            </a:r>
            <a:r>
              <a:rPr lang="en-US" sz="2400" dirty="0"/>
              <a:t> </a:t>
            </a:r>
            <a:r>
              <a:rPr lang="en-US" sz="2400" dirty="0" err="1"/>
              <a:t>analisis</a:t>
            </a:r>
            <a:r>
              <a:rPr lang="en-US" sz="2400" dirty="0"/>
              <a:t> </a:t>
            </a:r>
            <a:r>
              <a:rPr lang="en-US" sz="2400" dirty="0" err="1"/>
              <a:t>statistik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naskah</a:t>
            </a:r>
            <a:r>
              <a:rPr lang="en-US" sz="2400" dirty="0"/>
              <a:t> </a:t>
            </a:r>
            <a:r>
              <a:rPr lang="en-US" sz="2400" dirty="0" err="1"/>
              <a:t>terpublikasi</a:t>
            </a:r>
            <a:r>
              <a:rPr lang="en-US" sz="2400" dirty="0"/>
              <a:t> </a:t>
            </a:r>
            <a:r>
              <a:rPr lang="en-US" sz="2400" b="1" dirty="0" err="1"/>
              <a:t>harus</a:t>
            </a:r>
            <a:r>
              <a:rPr lang="en-US" sz="2400" b="1" dirty="0"/>
              <a:t> </a:t>
            </a:r>
            <a:r>
              <a:rPr lang="en-US" sz="2400" b="1" dirty="0" err="1"/>
              <a:t>mencakup</a:t>
            </a:r>
            <a:r>
              <a:rPr lang="en-US" sz="2400" b="1" dirty="0"/>
              <a:t> </a:t>
            </a:r>
            <a:r>
              <a:rPr lang="en-US" sz="2400" b="1" dirty="0" err="1"/>
              <a:t>informasi</a:t>
            </a:r>
            <a:r>
              <a:rPr lang="en-US" sz="2400" b="1" dirty="0"/>
              <a:t> </a:t>
            </a:r>
            <a:r>
              <a:rPr lang="en-US" sz="2400" b="1" dirty="0" err="1"/>
              <a:t>mengenai</a:t>
            </a:r>
            <a:r>
              <a:rPr lang="en-US" sz="2400" b="1" dirty="0"/>
              <a:t> </a:t>
            </a:r>
            <a:r>
              <a:rPr lang="en-US" sz="2400" b="1" i="1" dirty="0"/>
              <a:t>effect size </a:t>
            </a:r>
            <a:r>
              <a:rPr lang="en-US" sz="2400" dirty="0"/>
              <a:t>(</a:t>
            </a:r>
            <a:r>
              <a:rPr lang="en-US" sz="2400" dirty="0" err="1"/>
              <a:t>lihat</a:t>
            </a:r>
            <a:r>
              <a:rPr lang="en-US" sz="2400" dirty="0"/>
              <a:t> APA 5th edition manual, 1.10: Results section).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3F60C-A6D2-4F93-AFB1-E0576DB98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975" y="1775914"/>
            <a:ext cx="4041775" cy="330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17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Mengapa</a:t>
            </a:r>
            <a:r>
              <a:rPr lang="en-GB" b="1" dirty="0"/>
              <a:t> </a:t>
            </a:r>
            <a:r>
              <a:rPr lang="en-GB" b="1" i="1" dirty="0"/>
              <a:t>power </a:t>
            </a:r>
            <a:r>
              <a:rPr lang="en-GB" b="1" dirty="0" err="1"/>
              <a:t>diabaikan</a:t>
            </a:r>
            <a:r>
              <a:rPr lang="en-GB" b="1" dirty="0"/>
              <a:t> </a:t>
            </a:r>
            <a:r>
              <a:rPr lang="en-GB" b="1" dirty="0">
                <a:sym typeface="Wingdings" panose="05000000000000000000" pitchFamily="2" charset="2"/>
              </a:rPr>
              <a:t>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9" y="1417638"/>
            <a:ext cx="6738936" cy="4525963"/>
          </a:xfrm>
        </p:spPr>
        <p:txBody>
          <a:bodyPr/>
          <a:lstStyle/>
          <a:p>
            <a:r>
              <a:rPr lang="en-US" sz="2400" dirty="0" err="1"/>
              <a:t>Membingungkan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</a:t>
            </a:r>
          </a:p>
          <a:p>
            <a:r>
              <a:rPr lang="en-US" sz="2400" dirty="0" err="1">
                <a:sym typeface="Wingdings" panose="05000000000000000000" pitchFamily="2" charset="2"/>
              </a:rPr>
              <a:t>Pemahaman</a:t>
            </a:r>
            <a:r>
              <a:rPr lang="en-US" sz="2400" dirty="0">
                <a:sym typeface="Wingdings" panose="05000000000000000000" pitchFamily="2" charset="2"/>
              </a:rPr>
              <a:t> yang </a:t>
            </a:r>
            <a:r>
              <a:rPr lang="en-US" sz="2400" dirty="0" err="1">
                <a:sym typeface="Wingdings" panose="05000000000000000000" pitchFamily="2" charset="2"/>
              </a:rPr>
              <a:t>keliru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soal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teknik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statistik</a:t>
            </a:r>
            <a:endParaRPr lang="en-US" sz="2400" dirty="0">
              <a:sym typeface="Wingdings" panose="05000000000000000000" pitchFamily="2" charset="2"/>
            </a:endParaRPr>
          </a:p>
          <a:p>
            <a:pPr lvl="1"/>
            <a:r>
              <a:rPr lang="en-US" sz="2000" dirty="0" err="1">
                <a:sym typeface="Wingdings" panose="05000000000000000000" pitchFamily="2" charset="2"/>
              </a:rPr>
              <a:t>Statistik</a:t>
            </a:r>
            <a:r>
              <a:rPr lang="en-US" sz="2000" dirty="0">
                <a:sym typeface="Wingdings" panose="05000000000000000000" pitchFamily="2" charset="2"/>
              </a:rPr>
              <a:t> (</a:t>
            </a:r>
            <a:r>
              <a:rPr lang="en-US" sz="2000" dirty="0" err="1">
                <a:sym typeface="Wingdings" panose="05000000000000000000" pitchFamily="2" charset="2"/>
              </a:rPr>
              <a:t>pendekatan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i="1" dirty="0">
                <a:sym typeface="Wingdings" panose="05000000000000000000" pitchFamily="2" charset="2"/>
              </a:rPr>
              <a:t>frequentist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utamanya</a:t>
            </a:r>
            <a:r>
              <a:rPr lang="en-US" sz="2000" dirty="0">
                <a:sym typeface="Wingdings" panose="05000000000000000000" pitchFamily="2" charset="2"/>
              </a:rPr>
              <a:t>) </a:t>
            </a:r>
            <a:r>
              <a:rPr lang="en-US" sz="2000" dirty="0" err="1">
                <a:sym typeface="Wingdings" panose="05000000000000000000" pitchFamily="2" charset="2"/>
              </a:rPr>
              <a:t>adalah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i="1" dirty="0">
                <a:sym typeface="Wingdings" panose="05000000000000000000" pitchFamily="2" charset="2"/>
              </a:rPr>
              <a:t>the science of changing our mind (from default action) </a:t>
            </a:r>
            <a:endParaRPr lang="en-US" sz="2000" dirty="0">
              <a:sym typeface="Wingdings" panose="05000000000000000000" pitchFamily="2" charset="2"/>
            </a:endParaRP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H0 </a:t>
            </a:r>
            <a:r>
              <a:rPr lang="en-US" sz="2000" dirty="0" err="1">
                <a:sym typeface="Wingdings" panose="05000000000000000000" pitchFamily="2" charset="2"/>
              </a:rPr>
              <a:t>adalah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i="1" dirty="0">
                <a:sym typeface="Wingdings" panose="05000000000000000000" pitchFamily="2" charset="2"/>
              </a:rPr>
              <a:t>default action</a:t>
            </a:r>
            <a:endParaRPr lang="en-US" sz="2000" dirty="0">
              <a:sym typeface="Wingdings" panose="05000000000000000000" pitchFamily="2" charset="2"/>
            </a:endParaRPr>
          </a:p>
          <a:p>
            <a:pPr lvl="1"/>
            <a:r>
              <a:rPr lang="en-US" sz="2000" dirty="0" err="1">
                <a:sym typeface="Wingdings" panose="05000000000000000000" pitchFamily="2" charset="2"/>
              </a:rPr>
              <a:t>Sering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disalah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artikan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sebagai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cara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untuk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i="1" dirty="0">
                <a:sym typeface="Wingdings" panose="05000000000000000000" pitchFamily="2" charset="2"/>
              </a:rPr>
              <a:t>confirming/predicting </a:t>
            </a:r>
            <a:r>
              <a:rPr lang="en-US" sz="2000" dirty="0" err="1">
                <a:sym typeface="Wingdings" panose="05000000000000000000" pitchFamily="2" charset="2"/>
              </a:rPr>
              <a:t>fenomena</a:t>
            </a:r>
            <a:r>
              <a:rPr lang="en-US" sz="2000" dirty="0">
                <a:sym typeface="Wingdings" panose="05000000000000000000" pitchFamily="2" charset="2"/>
              </a:rPr>
              <a:t>, </a:t>
            </a:r>
            <a:r>
              <a:rPr lang="en-US" sz="2000" dirty="0" err="1">
                <a:sym typeface="Wingdings" panose="05000000000000000000" pitchFamily="2" charset="2"/>
              </a:rPr>
              <a:t>padahal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dengan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statistik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kita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hanya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mendapat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informasi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tentang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derajat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ketidakpastian</a:t>
            </a:r>
            <a:r>
              <a:rPr lang="en-US" sz="2000" dirty="0">
                <a:sym typeface="Wingdings" panose="05000000000000000000" pitchFamily="2" charset="2"/>
              </a:rPr>
              <a:t> (</a:t>
            </a:r>
            <a:r>
              <a:rPr lang="en-US" sz="2000" i="1" dirty="0">
                <a:sym typeface="Wingdings" panose="05000000000000000000" pitchFamily="2" charset="2"/>
              </a:rPr>
              <a:t>uncertainty</a:t>
            </a:r>
            <a:r>
              <a:rPr lang="en-US" sz="2000" dirty="0">
                <a:sym typeface="Wingdings" panose="05000000000000000000" pitchFamily="2" charset="2"/>
              </a:rPr>
              <a:t>), </a:t>
            </a:r>
            <a:r>
              <a:rPr lang="en-US" sz="2000" dirty="0" err="1">
                <a:sym typeface="Wingdings" panose="05000000000000000000" pitchFamily="2" charset="2"/>
              </a:rPr>
              <a:t>bukan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menegaskan</a:t>
            </a:r>
            <a:r>
              <a:rPr lang="en-US" sz="2000" dirty="0">
                <a:sym typeface="Wingdings" panose="05000000000000000000" pitchFamily="2" charset="2"/>
              </a:rPr>
              <a:t>/</a:t>
            </a:r>
            <a:r>
              <a:rPr lang="en-US" sz="2000" dirty="0" err="1">
                <a:sym typeface="Wingdings" panose="05000000000000000000" pitchFamily="2" charset="2"/>
              </a:rPr>
              <a:t>mendapatkan</a:t>
            </a:r>
            <a:r>
              <a:rPr lang="en-US" sz="2000" dirty="0">
                <a:sym typeface="Wingdings" panose="05000000000000000000" pitchFamily="2" charset="2"/>
              </a:rPr>
              <a:t>/</a:t>
            </a:r>
            <a:r>
              <a:rPr lang="en-US" sz="2000" dirty="0" err="1">
                <a:sym typeface="Wingdings" panose="05000000000000000000" pitchFamily="2" charset="2"/>
              </a:rPr>
              <a:t>melegitimasi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kepastian-kepastian</a:t>
            </a:r>
            <a:r>
              <a:rPr lang="en-US" sz="2000" dirty="0">
                <a:sym typeface="Wingdings" panose="05000000000000000000" pitchFamily="2" charset="2"/>
              </a:rPr>
              <a:t>.</a:t>
            </a:r>
          </a:p>
          <a:p>
            <a:r>
              <a:rPr lang="en-US" sz="2400" dirty="0"/>
              <a:t>SPSS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pernah</a:t>
            </a:r>
            <a:r>
              <a:rPr lang="en-US" sz="2400" dirty="0"/>
              <a:t> </a:t>
            </a:r>
            <a:r>
              <a:rPr lang="en-US" sz="2400" dirty="0" err="1"/>
              <a:t>mengeluarkan</a:t>
            </a:r>
            <a:r>
              <a:rPr lang="en-US" sz="2400" dirty="0"/>
              <a:t> </a:t>
            </a:r>
            <a:r>
              <a:rPr lang="en-US" sz="2400" i="1" dirty="0"/>
              <a:t>power analysis</a:t>
            </a:r>
            <a:endParaRPr lang="en-US" sz="2400" dirty="0"/>
          </a:p>
          <a:p>
            <a:pPr lvl="1"/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versi</a:t>
            </a:r>
            <a:r>
              <a:rPr lang="en-US" sz="2000" dirty="0"/>
              <a:t> 25 </a:t>
            </a:r>
            <a:r>
              <a:rPr lang="en-US" sz="2000" dirty="0" err="1"/>
              <a:t>disediakan</a:t>
            </a:r>
            <a:r>
              <a:rPr lang="en-US" sz="2000" dirty="0"/>
              <a:t>, </a:t>
            </a:r>
            <a:r>
              <a:rPr lang="en-US" sz="2000" dirty="0" err="1"/>
              <a:t>tapi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i="1" dirty="0"/>
              <a:t>install add-on </a:t>
            </a:r>
            <a:r>
              <a:rPr lang="en-US" sz="2000" dirty="0" err="1"/>
              <a:t>tambahan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AACB02-2B02-4065-BAA9-6B0FCDF8B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425" y="1521350"/>
            <a:ext cx="4762500" cy="431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3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29314"/>
            <a:ext cx="10972800" cy="960438"/>
          </a:xfrm>
        </p:spPr>
        <p:txBody>
          <a:bodyPr/>
          <a:lstStyle/>
          <a:p>
            <a:r>
              <a:rPr lang="en-GB" sz="6000" b="1" dirty="0">
                <a:solidFill>
                  <a:schemeClr val="bg1"/>
                </a:solidFill>
              </a:rPr>
              <a:t>Sampling error &amp; sample size planning</a:t>
            </a:r>
          </a:p>
        </p:txBody>
      </p:sp>
    </p:spTree>
    <p:extLst>
      <p:ext uri="{BB962C8B-B14F-4D97-AF65-F5344CB8AC3E}">
        <p14:creationId xmlns:p14="http://schemas.microsoft.com/office/powerpoint/2010/main" val="3290885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i="1" dirty="0"/>
              <a:t>Sampling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/>
              <a:t>..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besaran</a:t>
            </a:r>
            <a:r>
              <a:rPr lang="en-US" sz="2400" dirty="0"/>
              <a:t> </a:t>
            </a:r>
            <a:r>
              <a:rPr lang="en-US" sz="2400" b="1" u="sng" dirty="0" err="1"/>
              <a:t>variasi</a:t>
            </a:r>
            <a:r>
              <a:rPr lang="en-US" sz="2400" dirty="0"/>
              <a:t> </a:t>
            </a:r>
            <a:r>
              <a:rPr lang="en-US" sz="2400" dirty="0" err="1"/>
              <a:t>proporsi</a:t>
            </a:r>
            <a:r>
              <a:rPr lang="en-US" sz="2400" dirty="0"/>
              <a:t>/</a:t>
            </a:r>
            <a:r>
              <a:rPr lang="en-US" sz="2400" i="1" dirty="0"/>
              <a:t>mean</a:t>
            </a:r>
            <a:r>
              <a:rPr lang="en-US" sz="2400" dirty="0"/>
              <a:t> </a:t>
            </a:r>
            <a:r>
              <a:rPr lang="en-US" sz="2400" b="1" u="sng" dirty="0" err="1"/>
              <a:t>sampel</a:t>
            </a:r>
            <a:r>
              <a:rPr lang="en-US" sz="2400" dirty="0"/>
              <a:t> </a:t>
            </a:r>
            <a:r>
              <a:rPr lang="en-US" sz="2400" b="1" dirty="0" err="1"/>
              <a:t>dibandingkan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b="1" u="sng" dirty="0" err="1"/>
              <a:t>variasi</a:t>
            </a:r>
            <a:r>
              <a:rPr lang="en-US" sz="2400" dirty="0"/>
              <a:t> </a:t>
            </a:r>
            <a:r>
              <a:rPr lang="en-US" sz="2400" dirty="0" err="1"/>
              <a:t>proporsi</a:t>
            </a:r>
            <a:r>
              <a:rPr lang="en-US" sz="2400" dirty="0"/>
              <a:t>/</a:t>
            </a:r>
            <a:r>
              <a:rPr lang="en-US" sz="2400" i="1" dirty="0"/>
              <a:t>mean</a:t>
            </a:r>
            <a:r>
              <a:rPr lang="en-US" sz="2400" dirty="0"/>
              <a:t> </a:t>
            </a:r>
            <a:r>
              <a:rPr lang="en-US" sz="2400" b="1" u="sng" dirty="0" err="1"/>
              <a:t>populasi</a:t>
            </a:r>
            <a:r>
              <a:rPr lang="en-US" sz="2400" dirty="0"/>
              <a:t>..</a:t>
            </a:r>
          </a:p>
          <a:p>
            <a:r>
              <a:rPr lang="en-US" sz="2400" dirty="0" err="1"/>
              <a:t>Dikenal</a:t>
            </a:r>
            <a:r>
              <a:rPr lang="en-US" sz="2400" dirty="0"/>
              <a:t> juga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i="1" dirty="0"/>
              <a:t>margin error</a:t>
            </a:r>
            <a:endParaRPr lang="en-US" sz="2400" dirty="0"/>
          </a:p>
          <a:p>
            <a:r>
              <a:rPr lang="en-US" sz="2400" dirty="0" err="1"/>
              <a:t>Dasarnya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konsep</a:t>
            </a:r>
            <a:r>
              <a:rPr lang="en-US" sz="2400" dirty="0"/>
              <a:t> yang </a:t>
            </a:r>
            <a:r>
              <a:rPr lang="en-US" sz="2400" dirty="0" err="1"/>
              <a:t>saling</a:t>
            </a:r>
            <a:r>
              <a:rPr lang="en-US" sz="2400" dirty="0"/>
              <a:t> </a:t>
            </a:r>
            <a:r>
              <a:rPr lang="en-US" sz="2400" dirty="0" err="1"/>
              <a:t>berkaitan</a:t>
            </a:r>
            <a:r>
              <a:rPr lang="en-US" sz="2400" dirty="0"/>
              <a:t>: </a:t>
            </a:r>
            <a:r>
              <a:rPr lang="en-US" sz="2400" i="1" dirty="0"/>
              <a:t>standard error </a:t>
            </a:r>
            <a:r>
              <a:rPr lang="en-US" sz="2400" dirty="0"/>
              <a:t>dan </a:t>
            </a:r>
            <a:r>
              <a:rPr lang="en-US" sz="2400" i="1" dirty="0"/>
              <a:t>confidence level</a:t>
            </a:r>
            <a:endParaRPr lang="en-US" sz="2400" dirty="0"/>
          </a:p>
          <a:p>
            <a:r>
              <a:rPr lang="en-US" sz="2400" i="1" dirty="0"/>
              <a:t>Standard error </a:t>
            </a:r>
            <a:r>
              <a:rPr lang="en-US" sz="2400" dirty="0" err="1"/>
              <a:t>dihitung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….</a:t>
            </a:r>
          </a:p>
          <a:p>
            <a:r>
              <a:rPr lang="en-US" sz="2400" i="1" dirty="0"/>
              <a:t>…</a:t>
            </a:r>
            <a:r>
              <a:rPr lang="en-US" sz="2400" dirty="0" err="1"/>
              <a:t>derajat</a:t>
            </a:r>
            <a:r>
              <a:rPr lang="en-US" sz="2400" dirty="0"/>
              <a:t> </a:t>
            </a:r>
            <a:r>
              <a:rPr lang="en-US" sz="2400" dirty="0" err="1"/>
              <a:t>variasi</a:t>
            </a:r>
            <a:r>
              <a:rPr lang="en-US" sz="2400" dirty="0"/>
              <a:t> (</a:t>
            </a:r>
            <a:r>
              <a:rPr lang="en-US" sz="2400" i="1" dirty="0"/>
              <a:t>standard deviation</a:t>
            </a:r>
            <a:r>
              <a:rPr lang="en-US" sz="2400" dirty="0"/>
              <a:t>) yang </a:t>
            </a:r>
            <a:r>
              <a:rPr lang="en-US" sz="2400" dirty="0" err="1"/>
              <a:t>dibandingkan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sampel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4959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i="1" dirty="0"/>
              <a:t>Standard error (of proportion)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5126690" cy="4525963"/>
          </a:xfrm>
        </p:spPr>
        <p:txBody>
          <a:bodyPr/>
          <a:lstStyle/>
          <a:p>
            <a:r>
              <a:rPr lang="en-US" sz="2400" i="1" dirty="0"/>
              <a:t>p</a:t>
            </a:r>
            <a:r>
              <a:rPr lang="en-US" sz="2400" dirty="0"/>
              <a:t> = </a:t>
            </a:r>
            <a:r>
              <a:rPr lang="en-US" sz="2400" dirty="0" err="1"/>
              <a:t>proporsi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diukur</a:t>
            </a:r>
            <a:r>
              <a:rPr lang="en-US" sz="2400" dirty="0"/>
              <a:t> SE-</a:t>
            </a:r>
            <a:r>
              <a:rPr lang="en-US" sz="2400" dirty="0" err="1"/>
              <a:t>nya</a:t>
            </a:r>
            <a:endParaRPr lang="en-US" sz="2400" i="1" dirty="0"/>
          </a:p>
          <a:p>
            <a:r>
              <a:rPr lang="en-US" sz="2400" i="1" dirty="0"/>
              <a:t>n </a:t>
            </a:r>
            <a:r>
              <a:rPr lang="en-US" sz="2400" dirty="0"/>
              <a:t>=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sampel</a:t>
            </a:r>
            <a:endParaRPr lang="en-US" sz="2400" dirty="0"/>
          </a:p>
          <a:p>
            <a:endParaRPr lang="en-US" sz="2400" i="1" dirty="0"/>
          </a:p>
          <a:p>
            <a:pPr marL="0" indent="0">
              <a:buNone/>
            </a:pP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survei</a:t>
            </a:r>
            <a:r>
              <a:rPr lang="en-US" sz="2400" dirty="0"/>
              <a:t> </a:t>
            </a:r>
            <a:r>
              <a:rPr lang="en-US" sz="2400" dirty="0" err="1"/>
              <a:t>elektabilitas</a:t>
            </a:r>
            <a:r>
              <a:rPr lang="en-US" sz="2400" dirty="0"/>
              <a:t> </a:t>
            </a:r>
            <a:r>
              <a:rPr lang="en-US" sz="2400" dirty="0" err="1"/>
              <a:t>calon</a:t>
            </a:r>
            <a:r>
              <a:rPr lang="en-US" sz="2400" dirty="0"/>
              <a:t> </a:t>
            </a:r>
            <a:r>
              <a:rPr lang="en-US" sz="2400" dirty="0" err="1"/>
              <a:t>Presiden</a:t>
            </a:r>
            <a:r>
              <a:rPr lang="en-US" sz="2400" dirty="0"/>
              <a:t>, </a:t>
            </a:r>
            <a:r>
              <a:rPr lang="en-US" sz="2400" dirty="0" err="1"/>
              <a:t>diketahui</a:t>
            </a:r>
            <a:r>
              <a:rPr lang="en-US" sz="2400" dirty="0"/>
              <a:t> </a:t>
            </a:r>
            <a:r>
              <a:rPr lang="en-US" sz="2400" dirty="0" err="1"/>
              <a:t>pemilih</a:t>
            </a:r>
            <a:r>
              <a:rPr lang="en-US" sz="2400" dirty="0"/>
              <a:t> Alfonso = 33%, </a:t>
            </a:r>
            <a:r>
              <a:rPr lang="en-US" sz="2400" dirty="0" err="1"/>
              <a:t>sedangkan</a:t>
            </a:r>
            <a:r>
              <a:rPr lang="en-US" sz="2400" dirty="0"/>
              <a:t> </a:t>
            </a:r>
            <a:r>
              <a:rPr lang="en-US" sz="2400" dirty="0" err="1"/>
              <a:t>Marimar</a:t>
            </a:r>
            <a:r>
              <a:rPr lang="en-US" sz="2400" dirty="0"/>
              <a:t> = 31% (n=1000), </a:t>
            </a:r>
            <a:r>
              <a:rPr lang="en-US" sz="2400" dirty="0" err="1"/>
              <a:t>berapa</a:t>
            </a:r>
            <a:r>
              <a:rPr lang="en-US" sz="2400" dirty="0"/>
              <a:t> </a:t>
            </a:r>
            <a:r>
              <a:rPr lang="en-US" sz="2400" dirty="0" err="1"/>
              <a:t>SEnya</a:t>
            </a:r>
            <a:r>
              <a:rPr lang="en-US" sz="2400" dirty="0"/>
              <a:t>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SE = </a:t>
            </a:r>
            <a:r>
              <a:rPr lang="en-GB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√ (p*[1-p] / n) </a:t>
            </a: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= </a:t>
            </a:r>
            <a:r>
              <a:rPr lang="en-GB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√ (0.33*[1-0.33] / 1000) </a:t>
            </a:r>
          </a:p>
          <a:p>
            <a:pPr marL="0" indent="0">
              <a:buNone/>
            </a:pPr>
            <a:r>
              <a:rPr lang="en-GB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= </a:t>
            </a:r>
            <a:r>
              <a:rPr lang="en-GB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0.015 </a:t>
            </a:r>
            <a:r>
              <a:rPr lang="en-GB" altLang="en-US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atau</a:t>
            </a:r>
            <a:r>
              <a:rPr lang="en-GB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GB" altLang="en-US" sz="2400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sekitar</a:t>
            </a:r>
            <a:r>
              <a:rPr lang="en-GB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1.5%</a:t>
            </a:r>
            <a:endParaRPr lang="en-US" sz="2400" dirty="0"/>
          </a:p>
        </p:txBody>
      </p:sp>
      <p:pic>
        <p:nvPicPr>
          <p:cNvPr id="4" name="Content Placeholder 3" descr="SE formula.png">
            <a:extLst>
              <a:ext uri="{FF2B5EF4-FFF2-40B4-BE49-F238E27FC236}">
                <a16:creationId xmlns:a16="http://schemas.microsoft.com/office/drawing/2014/main" id="{A8E5EDAE-402F-4145-9215-1C5C7CBF9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023" b="-70023"/>
          <a:stretch>
            <a:fillRect/>
          </a:stretch>
        </p:blipFill>
        <p:spPr>
          <a:xfrm>
            <a:off x="6096000" y="2218531"/>
            <a:ext cx="5126690" cy="242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35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Menghitung</a:t>
            </a:r>
            <a:r>
              <a:rPr lang="en-GB" b="1" dirty="0"/>
              <a:t> </a:t>
            </a:r>
            <a:r>
              <a:rPr lang="en-GB" b="1" i="1" dirty="0"/>
              <a:t>sampling error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menghitung</a:t>
            </a:r>
            <a:r>
              <a:rPr lang="en-US" sz="2400" dirty="0"/>
              <a:t> </a:t>
            </a:r>
            <a:r>
              <a:rPr lang="en-US" sz="2400" i="1" dirty="0"/>
              <a:t>sampling error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tingkat</a:t>
            </a:r>
            <a:r>
              <a:rPr lang="en-US" sz="2400" dirty="0"/>
              <a:t> </a:t>
            </a:r>
            <a:r>
              <a:rPr lang="en-US" sz="2400" dirty="0" err="1"/>
              <a:t>kepercayaan</a:t>
            </a:r>
            <a:r>
              <a:rPr lang="en-US" sz="2400" dirty="0"/>
              <a:t> (</a:t>
            </a:r>
            <a:r>
              <a:rPr lang="en-US" sz="2400" i="1" dirty="0"/>
              <a:t>confidence level</a:t>
            </a:r>
            <a:r>
              <a:rPr lang="en-US" sz="2400" dirty="0"/>
              <a:t>) </a:t>
            </a:r>
            <a:r>
              <a:rPr lang="en-US" sz="2400" dirty="0" err="1"/>
              <a:t>sebesar</a:t>
            </a:r>
            <a:r>
              <a:rPr lang="en-US" sz="2400" dirty="0"/>
              <a:t> 95%,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mengalikan</a:t>
            </a:r>
            <a:r>
              <a:rPr lang="en-US" sz="2400" dirty="0"/>
              <a:t> SE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Z (</a:t>
            </a:r>
            <a:r>
              <a:rPr lang="en-US" sz="2400" dirty="0" err="1"/>
              <a:t>distribusi</a:t>
            </a:r>
            <a:r>
              <a:rPr lang="en-US" sz="2400" dirty="0"/>
              <a:t> normal/</a:t>
            </a:r>
            <a:r>
              <a:rPr lang="en-US" sz="2400" i="1" dirty="0"/>
              <a:t>Gaussian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95% [1.96]</a:t>
            </a:r>
          </a:p>
          <a:p>
            <a:pPr lvl="1"/>
            <a:r>
              <a:rPr lang="en-US" sz="2000" dirty="0"/>
              <a:t>98% [2.32]</a:t>
            </a:r>
          </a:p>
          <a:p>
            <a:pPr lvl="1"/>
            <a:r>
              <a:rPr lang="en-US" sz="2000" dirty="0"/>
              <a:t>99% [2.58]</a:t>
            </a:r>
          </a:p>
          <a:p>
            <a:r>
              <a:rPr lang="en-US" sz="2400" dirty="0" err="1"/>
              <a:t>Oke</a:t>
            </a:r>
            <a:r>
              <a:rPr lang="en-US" sz="2400" dirty="0"/>
              <a:t>,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mau</a:t>
            </a:r>
            <a:r>
              <a:rPr lang="en-US" sz="2400" dirty="0"/>
              <a:t> </a:t>
            </a:r>
            <a:r>
              <a:rPr lang="en-US" sz="2400" i="1" dirty="0" err="1"/>
              <a:t>default</a:t>
            </a:r>
            <a:r>
              <a:rPr lang="en-US" sz="2400" dirty="0" err="1"/>
              <a:t>nya</a:t>
            </a:r>
            <a:r>
              <a:rPr lang="en-US" sz="2400" dirty="0"/>
              <a:t> </a:t>
            </a:r>
            <a:r>
              <a:rPr lang="en-US" sz="2400" dirty="0" err="1"/>
              <a:t>aja</a:t>
            </a:r>
            <a:r>
              <a:rPr lang="en-US" sz="2400" dirty="0"/>
              <a:t> (95%) </a:t>
            </a:r>
            <a:r>
              <a:rPr lang="en-US" sz="2400" dirty="0" err="1"/>
              <a:t>berarti</a:t>
            </a:r>
            <a:r>
              <a:rPr lang="en-US" sz="2400" dirty="0"/>
              <a:t> SE x 1.96 ---- 0.015*1.96 = 0.29 = ±2.9%</a:t>
            </a:r>
          </a:p>
          <a:p>
            <a:r>
              <a:rPr lang="en-US" sz="2400" dirty="0" err="1"/>
              <a:t>Berarti</a:t>
            </a:r>
            <a:r>
              <a:rPr lang="en-US" sz="2400" dirty="0"/>
              <a:t> di </a:t>
            </a:r>
            <a:r>
              <a:rPr lang="en-US" sz="2400" dirty="0" err="1"/>
              <a:t>populasi</a:t>
            </a:r>
            <a:r>
              <a:rPr lang="en-US" sz="2400" dirty="0"/>
              <a:t>, Alfonso </a:t>
            </a:r>
            <a:r>
              <a:rPr lang="en-US" sz="2400" dirty="0" err="1"/>
              <a:t>kemungkinan</a:t>
            </a:r>
            <a:r>
              <a:rPr lang="en-US" sz="2400" dirty="0"/>
              <a:t> </a:t>
            </a:r>
            <a:r>
              <a:rPr lang="en-US" sz="2400" dirty="0" err="1"/>
              <a:t>mendapatkan</a:t>
            </a:r>
            <a:r>
              <a:rPr lang="en-US" sz="2400" dirty="0"/>
              <a:t> 30.1% - 39.9% dan </a:t>
            </a:r>
            <a:r>
              <a:rPr lang="en-US" sz="2400" dirty="0" err="1"/>
              <a:t>Marimar</a:t>
            </a:r>
            <a:r>
              <a:rPr lang="en-US" sz="2400" dirty="0"/>
              <a:t> 28.1% - 33.9%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b="1" i="1" u="sng" dirty="0" err="1">
                <a:sym typeface="Wingdings" panose="05000000000000000000" pitchFamily="2" charset="2"/>
              </a:rPr>
              <a:t>rentang</a:t>
            </a:r>
            <a:r>
              <a:rPr lang="en-US" sz="2400" b="1" i="1" u="sng" dirty="0">
                <a:sym typeface="Wingdings" panose="05000000000000000000" pitchFamily="2" charset="2"/>
              </a:rPr>
              <a:t> </a:t>
            </a:r>
            <a:r>
              <a:rPr lang="en-US" sz="2400" b="1" i="1" u="sng" dirty="0" err="1">
                <a:sym typeface="Wingdings" panose="05000000000000000000" pitchFamily="2" charset="2"/>
              </a:rPr>
              <a:t>kepercayaan</a:t>
            </a:r>
            <a:r>
              <a:rPr lang="en-US" sz="2400" b="1" i="1" u="sng" dirty="0">
                <a:sym typeface="Wingdings" panose="05000000000000000000" pitchFamily="2" charset="2"/>
              </a:rPr>
              <a:t>/confidence interval (CI)</a:t>
            </a:r>
            <a:endParaRPr lang="en-US" sz="2400" b="1" i="1" u="sng" dirty="0"/>
          </a:p>
          <a:p>
            <a:r>
              <a:rPr lang="en-US" sz="2400" b="1" u="sng" dirty="0" err="1"/>
              <a:t>Tetapi</a:t>
            </a:r>
            <a:r>
              <a:rPr lang="en-US" sz="2400" b="1" u="sng" dirty="0"/>
              <a:t>!</a:t>
            </a:r>
            <a:r>
              <a:rPr lang="en-US" sz="2400" dirty="0"/>
              <a:t> Kita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b="1" dirty="0" err="1"/>
              <a:t>yakin</a:t>
            </a:r>
            <a:r>
              <a:rPr lang="en-US" sz="2400" b="1" dirty="0"/>
              <a:t> 95% </a:t>
            </a:r>
            <a:r>
              <a:rPr lang="en-US" sz="2400" b="1" dirty="0" err="1"/>
              <a:t>proporsi</a:t>
            </a:r>
            <a:r>
              <a:rPr lang="en-US" sz="2400" b="1" dirty="0"/>
              <a:t> di </a:t>
            </a:r>
            <a:r>
              <a:rPr lang="en-US" sz="2400" b="1" dirty="0" err="1"/>
              <a:t>populasi</a:t>
            </a:r>
            <a:r>
              <a:rPr lang="en-US" sz="2400" b="1" dirty="0"/>
              <a:t> </a:t>
            </a:r>
            <a:r>
              <a:rPr lang="en-US" sz="2400" b="1" dirty="0" err="1"/>
              <a:t>jatuh</a:t>
            </a:r>
            <a:r>
              <a:rPr lang="en-US" sz="2400" b="1" dirty="0"/>
              <a:t> di </a:t>
            </a:r>
            <a:r>
              <a:rPr lang="en-US" sz="2400" b="1" dirty="0" err="1"/>
              <a:t>rentang</a:t>
            </a:r>
            <a:r>
              <a:rPr lang="en-US" sz="2400" b="1" dirty="0"/>
              <a:t> </a:t>
            </a:r>
            <a:r>
              <a:rPr lang="en-US" sz="2400" b="1" dirty="0" err="1"/>
              <a:t>ini</a:t>
            </a:r>
            <a:r>
              <a:rPr lang="en-US" sz="2400" dirty="0"/>
              <a:t>, </a:t>
            </a:r>
            <a:r>
              <a:rPr lang="en-US" sz="2400" dirty="0" err="1"/>
              <a:t>masih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b="1" i="1" u="sng" dirty="0" err="1"/>
              <a:t>peluang</a:t>
            </a:r>
            <a:r>
              <a:rPr lang="en-US" sz="2400" b="1" i="1" u="sng" dirty="0"/>
              <a:t> 5% </a:t>
            </a:r>
            <a:r>
              <a:rPr lang="en-US" sz="2400" dirty="0" err="1"/>
              <a:t>proporsi</a:t>
            </a:r>
            <a:r>
              <a:rPr lang="en-US" sz="2400" dirty="0"/>
              <a:t> </a:t>
            </a:r>
            <a:r>
              <a:rPr lang="en-US" sz="2400" dirty="0" err="1"/>
              <a:t>sebenarnya</a:t>
            </a:r>
            <a:r>
              <a:rPr lang="en-US" sz="2400" dirty="0"/>
              <a:t> di </a:t>
            </a:r>
            <a:r>
              <a:rPr lang="en-US" sz="2400" dirty="0" err="1"/>
              <a:t>populasi</a:t>
            </a:r>
            <a:r>
              <a:rPr lang="en-US" sz="2400" dirty="0"/>
              <a:t> </a:t>
            </a:r>
            <a:r>
              <a:rPr lang="en-US" sz="2400" b="1" u="sng" dirty="0" err="1"/>
              <a:t>jatuh</a:t>
            </a:r>
            <a:r>
              <a:rPr lang="en-US" sz="2400" b="1" u="sng" dirty="0"/>
              <a:t> </a:t>
            </a:r>
            <a:r>
              <a:rPr lang="en-US" sz="2400" b="1" u="sng" dirty="0" err="1"/>
              <a:t>diluar</a:t>
            </a:r>
            <a:r>
              <a:rPr lang="en-US" sz="2400" b="1" u="sng" dirty="0"/>
              <a:t> </a:t>
            </a:r>
            <a:r>
              <a:rPr lang="en-US" sz="2400" b="1" u="sng" dirty="0" err="1"/>
              <a:t>rentang</a:t>
            </a:r>
            <a:r>
              <a:rPr lang="en-US" sz="2400" b="1" u="sng" dirty="0"/>
              <a:t> </a:t>
            </a:r>
            <a:r>
              <a:rPr lang="en-US" sz="2400" b="1" u="sng" dirty="0" err="1"/>
              <a:t>tsb</a:t>
            </a:r>
            <a:r>
              <a:rPr lang="en-US" sz="2400" dirty="0"/>
              <a:t>.</a:t>
            </a:r>
          </a:p>
          <a:p>
            <a:r>
              <a:rPr lang="en-US" sz="2400" dirty="0"/>
              <a:t>SE </a:t>
            </a:r>
            <a:r>
              <a:rPr lang="en-US" sz="2400" dirty="0" err="1"/>
              <a:t>kecil</a:t>
            </a:r>
            <a:r>
              <a:rPr lang="en-US" sz="2400" dirty="0"/>
              <a:t> = CI </a:t>
            </a:r>
            <a:r>
              <a:rPr lang="en-US" sz="2400" dirty="0" err="1"/>
              <a:t>makin</a:t>
            </a:r>
            <a:r>
              <a:rPr lang="en-US" sz="2400" dirty="0"/>
              <a:t> </a:t>
            </a:r>
            <a:r>
              <a:rPr lang="en-US" sz="2400" dirty="0" err="1"/>
              <a:t>sempit</a:t>
            </a:r>
            <a:r>
              <a:rPr lang="en-US" sz="2400" dirty="0"/>
              <a:t> = </a:t>
            </a:r>
            <a:r>
              <a:rPr lang="en-US" sz="2400" dirty="0" err="1"/>
              <a:t>estimasi</a:t>
            </a:r>
            <a:r>
              <a:rPr lang="en-US" sz="2400" dirty="0"/>
              <a:t> </a:t>
            </a:r>
            <a:r>
              <a:rPr lang="en-US" sz="2400" dirty="0" err="1"/>
              <a:t>makin</a:t>
            </a:r>
            <a:r>
              <a:rPr lang="en-US" sz="2400" dirty="0"/>
              <a:t> </a:t>
            </a:r>
            <a:r>
              <a:rPr lang="en-US" sz="2400" dirty="0" err="1"/>
              <a:t>akurat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0660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7951"/>
            <a:ext cx="10972800" cy="960438"/>
          </a:xfrm>
        </p:spPr>
        <p:txBody>
          <a:bodyPr/>
          <a:lstStyle/>
          <a:p>
            <a:pPr algn="l"/>
            <a:r>
              <a:rPr lang="en-GB" b="1" i="1" dirty="0"/>
              <a:t>Confidence interval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8389"/>
            <a:ext cx="10972800" cy="4525963"/>
          </a:xfrm>
        </p:spPr>
        <p:txBody>
          <a:bodyPr/>
          <a:lstStyle/>
          <a:p>
            <a:r>
              <a:rPr lang="en-US" sz="2400" dirty="0" err="1"/>
              <a:t>Semua</a:t>
            </a:r>
            <a:r>
              <a:rPr lang="en-US" sz="2400" dirty="0"/>
              <a:t> parameter </a:t>
            </a:r>
            <a:r>
              <a:rPr lang="en-US" sz="2400" dirty="0" err="1"/>
              <a:t>statistik</a:t>
            </a:r>
            <a:r>
              <a:rPr lang="en-US" sz="2400" dirty="0"/>
              <a:t> (</a:t>
            </a:r>
            <a:r>
              <a:rPr lang="en-US" sz="2400" dirty="0" err="1"/>
              <a:t>koefisien</a:t>
            </a:r>
            <a:r>
              <a:rPr lang="en-US" sz="2400" dirty="0"/>
              <a:t> </a:t>
            </a:r>
            <a:r>
              <a:rPr lang="en-US" sz="2400" dirty="0" err="1"/>
              <a:t>korelasi</a:t>
            </a:r>
            <a:r>
              <a:rPr lang="en-US" sz="2400" dirty="0"/>
              <a:t>, ES, </a:t>
            </a:r>
            <a:r>
              <a:rPr lang="en-US" sz="2400" i="1" dirty="0"/>
              <a:t>path coefficient, mean</a:t>
            </a:r>
            <a:r>
              <a:rPr lang="en-US" sz="2400" dirty="0"/>
              <a:t>, </a:t>
            </a:r>
            <a:r>
              <a:rPr lang="en-US" sz="2400" dirty="0" err="1"/>
              <a:t>bahkan</a:t>
            </a:r>
            <a:r>
              <a:rPr lang="en-US" sz="2400" dirty="0"/>
              <a:t> </a:t>
            </a:r>
            <a:r>
              <a:rPr lang="en-US" sz="2400" dirty="0" err="1"/>
              <a:t>koefisien</a:t>
            </a:r>
            <a:r>
              <a:rPr lang="en-US" sz="2400" dirty="0"/>
              <a:t> </a:t>
            </a:r>
            <a:r>
              <a:rPr lang="en-US" sz="2400" dirty="0" err="1"/>
              <a:t>reliabilitas</a:t>
            </a:r>
            <a:r>
              <a:rPr lang="en-US" sz="2400" dirty="0"/>
              <a:t>)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dihitung</a:t>
            </a:r>
            <a:r>
              <a:rPr lang="en-US" sz="2400" dirty="0"/>
              <a:t> </a:t>
            </a:r>
            <a:r>
              <a:rPr lang="en-US" sz="2400" dirty="0" err="1"/>
              <a:t>sekalian</a:t>
            </a:r>
            <a:r>
              <a:rPr lang="en-US" sz="2400" dirty="0"/>
              <a:t> </a:t>
            </a:r>
            <a:r>
              <a:rPr lang="en-US" sz="2400" dirty="0" err="1"/>
              <a:t>SEnya</a:t>
            </a:r>
            <a:r>
              <a:rPr lang="en-US" sz="2400" dirty="0"/>
              <a:t>.</a:t>
            </a:r>
          </a:p>
          <a:p>
            <a:pPr lvl="1"/>
            <a:r>
              <a:rPr lang="en-US" sz="2000" dirty="0" err="1"/>
              <a:t>Padahal</a:t>
            </a:r>
            <a:r>
              <a:rPr lang="en-US" sz="2000" dirty="0"/>
              <a:t> parameter </a:t>
            </a:r>
            <a:r>
              <a:rPr lang="en-US" sz="2000" dirty="0" err="1"/>
              <a:t>tsb</a:t>
            </a:r>
            <a:r>
              <a:rPr lang="en-US" sz="2000" dirty="0"/>
              <a:t> </a:t>
            </a:r>
            <a:r>
              <a:rPr lang="en-US" sz="2000" dirty="0" err="1"/>
              <a:t>kan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mencerminkan</a:t>
            </a:r>
            <a:r>
              <a:rPr lang="en-US" sz="2000" dirty="0"/>
              <a:t> </a:t>
            </a:r>
            <a:r>
              <a:rPr lang="en-US" sz="2000" dirty="0" err="1"/>
              <a:t>sampel</a:t>
            </a:r>
            <a:endParaRPr lang="en-US" sz="2000" dirty="0"/>
          </a:p>
          <a:p>
            <a:pPr lvl="1"/>
            <a:r>
              <a:rPr lang="en-US" sz="2000" dirty="0" err="1"/>
              <a:t>Kalo</a:t>
            </a:r>
            <a:r>
              <a:rPr lang="en-US" sz="2000" dirty="0"/>
              <a:t> </a:t>
            </a:r>
            <a:r>
              <a:rPr lang="en-US" sz="2000" dirty="0" err="1"/>
              <a:t>estimasi</a:t>
            </a:r>
            <a:r>
              <a:rPr lang="en-US" sz="2000" dirty="0"/>
              <a:t> parameter di </a:t>
            </a:r>
            <a:r>
              <a:rPr lang="en-US" sz="2000" dirty="0" err="1"/>
              <a:t>populasi</a:t>
            </a:r>
            <a:r>
              <a:rPr lang="en-US" sz="2000" dirty="0"/>
              <a:t>? </a:t>
            </a:r>
            <a:r>
              <a:rPr lang="en-US" sz="2000" dirty="0" err="1"/>
              <a:t>Gunakan</a:t>
            </a:r>
            <a:r>
              <a:rPr lang="en-US" sz="2000" dirty="0"/>
              <a:t> </a:t>
            </a:r>
            <a:r>
              <a:rPr lang="en-US" sz="2000" i="1" dirty="0"/>
              <a:t>confidence interval!</a:t>
            </a:r>
          </a:p>
          <a:p>
            <a:pPr lvl="1"/>
            <a:r>
              <a:rPr lang="en-US" sz="2000" dirty="0" err="1"/>
              <a:t>Jadi</a:t>
            </a:r>
            <a:r>
              <a:rPr lang="en-US" sz="2000" dirty="0"/>
              <a:t>, </a:t>
            </a:r>
            <a:r>
              <a:rPr lang="en-US" sz="2000" i="1" dirty="0"/>
              <a:t>confidence interval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estimasi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atas</a:t>
            </a:r>
            <a:r>
              <a:rPr lang="en-US" sz="2000" dirty="0"/>
              <a:t> parameter di </a:t>
            </a:r>
            <a:r>
              <a:rPr lang="en-US" sz="2000" dirty="0" err="1"/>
              <a:t>populasi</a:t>
            </a:r>
            <a:r>
              <a:rPr lang="en-US" sz="2000" dirty="0"/>
              <a:t> yang </a:t>
            </a:r>
            <a:r>
              <a:rPr lang="en-US" sz="2000" dirty="0" err="1"/>
              <a:t>sifatnya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diketahui</a:t>
            </a:r>
            <a:r>
              <a:rPr lang="en-US" sz="2000" dirty="0"/>
              <a:t> (</a:t>
            </a:r>
            <a:r>
              <a:rPr lang="en-US" sz="2000" i="1" dirty="0"/>
              <a:t>unknown</a:t>
            </a:r>
            <a:r>
              <a:rPr lang="en-US" sz="2000" dirty="0"/>
              <a:t>)</a:t>
            </a:r>
            <a:endParaRPr lang="en-US" sz="2000" i="1" dirty="0"/>
          </a:p>
          <a:p>
            <a:r>
              <a:rPr lang="en-US" sz="2400" dirty="0"/>
              <a:t>Oleh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....</a:t>
            </a:r>
          </a:p>
          <a:p>
            <a:r>
              <a:rPr lang="en-US" sz="2400" dirty="0" err="1"/>
              <a:t>Laporkan</a:t>
            </a:r>
            <a:r>
              <a:rPr lang="en-US" sz="2400" dirty="0"/>
              <a:t> ES dan </a:t>
            </a:r>
            <a:r>
              <a:rPr lang="en-US" sz="2400" dirty="0" err="1"/>
              <a:t>berikan</a:t>
            </a:r>
            <a:r>
              <a:rPr lang="en-US" sz="2400" dirty="0"/>
              <a:t> </a:t>
            </a:r>
            <a:r>
              <a:rPr lang="en-US" sz="2400" i="1" dirty="0"/>
              <a:t>confidence </a:t>
            </a:r>
            <a:r>
              <a:rPr lang="en-US" sz="2400" i="1" dirty="0" err="1"/>
              <a:t>intervalnya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u="sng" dirty="0" err="1"/>
              <a:t>Contoh</a:t>
            </a:r>
            <a:r>
              <a:rPr lang="en-US" sz="2400" b="1" u="sng" dirty="0"/>
              <a:t>:</a:t>
            </a:r>
          </a:p>
          <a:p>
            <a:r>
              <a:rPr lang="en-US" sz="2400" dirty="0"/>
              <a:t>Setelah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analisis</a:t>
            </a:r>
            <a:r>
              <a:rPr lang="en-US" sz="2400" dirty="0"/>
              <a:t> Spearman’s Rho, </a:t>
            </a:r>
            <a:r>
              <a:rPr lang="en-US" sz="2400" dirty="0" err="1"/>
              <a:t>korelasi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dukungan</a:t>
            </a:r>
            <a:r>
              <a:rPr lang="en-US" sz="2400" dirty="0"/>
              <a:t> </a:t>
            </a:r>
            <a:r>
              <a:rPr lang="en-US" sz="2400" dirty="0" err="1"/>
              <a:t>sosial</a:t>
            </a:r>
            <a:r>
              <a:rPr lang="en-US" sz="2400" dirty="0"/>
              <a:t> dan </a:t>
            </a:r>
            <a:r>
              <a:rPr lang="en-US" sz="2400" dirty="0" err="1"/>
              <a:t>depresi</a:t>
            </a:r>
            <a:r>
              <a:rPr lang="en-US" sz="2400" dirty="0"/>
              <a:t> </a:t>
            </a:r>
            <a:r>
              <a:rPr lang="en-US" sz="2400" dirty="0" err="1"/>
              <a:t>diketahui</a:t>
            </a:r>
            <a:r>
              <a:rPr lang="en-US" sz="2400" dirty="0"/>
              <a:t> </a:t>
            </a:r>
            <a:r>
              <a:rPr lang="en-US" sz="2400" dirty="0" err="1"/>
              <a:t>positif</a:t>
            </a:r>
            <a:r>
              <a:rPr lang="en-US" sz="2400" dirty="0"/>
              <a:t> dan </a:t>
            </a:r>
            <a:r>
              <a:rPr lang="en-US" sz="2400" dirty="0" err="1"/>
              <a:t>amat</a:t>
            </a:r>
            <a:r>
              <a:rPr lang="en-US" sz="2400" dirty="0"/>
              <a:t> </a:t>
            </a:r>
            <a:r>
              <a:rPr lang="en-US" sz="2400" dirty="0" err="1"/>
              <a:t>kuat</a:t>
            </a:r>
            <a:r>
              <a:rPr lang="en-US" sz="2400" dirty="0"/>
              <a:t> (0.89, 95% CI [0.81 – 0.92])</a:t>
            </a:r>
          </a:p>
          <a:p>
            <a:r>
              <a:rPr lang="en-US" sz="2400" dirty="0" err="1"/>
              <a:t>Koefisien</a:t>
            </a:r>
            <a:r>
              <a:rPr lang="en-US" sz="2400" dirty="0"/>
              <a:t> </a:t>
            </a:r>
            <a:r>
              <a:rPr lang="en-US" sz="2400" dirty="0" err="1"/>
              <a:t>reliabilitas</a:t>
            </a:r>
            <a:r>
              <a:rPr lang="en-US" sz="2400" dirty="0"/>
              <a:t> </a:t>
            </a:r>
            <a:r>
              <a:rPr lang="en-US" sz="2400" dirty="0" err="1"/>
              <a:t>skala</a:t>
            </a:r>
            <a:r>
              <a:rPr lang="en-US" sz="2400" dirty="0"/>
              <a:t> OCD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l-GR" sz="2400" dirty="0"/>
              <a:t>α</a:t>
            </a:r>
            <a:r>
              <a:rPr lang="en-US" sz="2400" dirty="0"/>
              <a:t> = 0.97 (95% CI 0.91 – 0.99)</a:t>
            </a:r>
          </a:p>
        </p:txBody>
      </p:sp>
    </p:spTree>
    <p:extLst>
      <p:ext uri="{BB962C8B-B14F-4D97-AF65-F5344CB8AC3E}">
        <p14:creationId xmlns:p14="http://schemas.microsoft.com/office/powerpoint/2010/main" val="42745017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343789"/>
            <a:ext cx="10972800" cy="960438"/>
          </a:xfrm>
        </p:spPr>
        <p:txBody>
          <a:bodyPr/>
          <a:lstStyle/>
          <a:p>
            <a:r>
              <a:rPr lang="en-GB" sz="6000" b="1" dirty="0">
                <a:solidFill>
                  <a:schemeClr val="bg1"/>
                </a:solidFill>
              </a:rPr>
              <a:t>Mana yang </a:t>
            </a:r>
            <a:r>
              <a:rPr lang="en-GB" sz="6000" b="1" dirty="0" err="1">
                <a:solidFill>
                  <a:schemeClr val="bg1"/>
                </a:solidFill>
              </a:rPr>
              <a:t>lebih</a:t>
            </a:r>
            <a:r>
              <a:rPr lang="en-GB" sz="6000" b="1" dirty="0">
                <a:solidFill>
                  <a:schemeClr val="bg1"/>
                </a:solidFill>
              </a:rPr>
              <a:t> </a:t>
            </a:r>
            <a:r>
              <a:rPr lang="en-GB" sz="6000" b="1" dirty="0" err="1">
                <a:solidFill>
                  <a:schemeClr val="bg1"/>
                </a:solidFill>
              </a:rPr>
              <a:t>akurat</a:t>
            </a:r>
            <a:r>
              <a:rPr lang="en-GB" sz="6000" b="1" dirty="0">
                <a:solidFill>
                  <a:schemeClr val="bg1"/>
                </a:solidFill>
              </a:rPr>
              <a:t> &amp; </a:t>
            </a:r>
            <a:r>
              <a:rPr lang="en-GB" sz="6000" b="1" dirty="0" err="1">
                <a:solidFill>
                  <a:schemeClr val="bg1"/>
                </a:solidFill>
              </a:rPr>
              <a:t>representatif</a:t>
            </a:r>
            <a:r>
              <a:rPr lang="en-GB" sz="60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EBB71D-7A2A-418F-9E7F-E1C991B8DB75}"/>
              </a:ext>
            </a:extLst>
          </p:cNvPr>
          <p:cNvSpPr txBox="1"/>
          <p:nvPr/>
        </p:nvSpPr>
        <p:spPr>
          <a:xfrm>
            <a:off x="2971800" y="1722299"/>
            <a:ext cx="624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Fernando Jose </a:t>
            </a:r>
            <a:r>
              <a:rPr lang="en-US" dirty="0" err="1">
                <a:solidFill>
                  <a:schemeClr val="bg1"/>
                </a:solidFill>
              </a:rPr>
              <a:t>ingin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mengukur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intelegensi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mahasiswa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Psikologi</a:t>
            </a:r>
            <a:r>
              <a:rPr lang="en-US" dirty="0">
                <a:solidFill>
                  <a:schemeClr val="bg1"/>
                </a:solidFill>
              </a:rPr>
              <a:t> yang N </a:t>
            </a:r>
            <a:r>
              <a:rPr lang="en-US" dirty="0" err="1">
                <a:solidFill>
                  <a:schemeClr val="bg1"/>
                </a:solidFill>
              </a:rPr>
              <a:t>populasinya</a:t>
            </a:r>
            <a:r>
              <a:rPr lang="en-US" dirty="0">
                <a:solidFill>
                  <a:schemeClr val="bg1"/>
                </a:solidFill>
              </a:rPr>
              <a:t> = 1400,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mengambil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sampel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sebanyak</a:t>
            </a:r>
            <a:r>
              <a:rPr lang="en-US" dirty="0">
                <a:solidFill>
                  <a:schemeClr val="bg1"/>
                </a:solidFill>
              </a:rPr>
              <a:t> 500 orang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Maria Mercedes </a:t>
            </a:r>
            <a:r>
              <a:rPr lang="en-US" dirty="0" err="1">
                <a:solidFill>
                  <a:schemeClr val="bg1"/>
                </a:solidFill>
              </a:rPr>
              <a:t>ingin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mengukur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intelegensi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remaja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dirty="0" err="1">
                <a:solidFill>
                  <a:schemeClr val="bg1"/>
                </a:solidFill>
              </a:rPr>
              <a:t>Jawa</a:t>
            </a:r>
            <a:r>
              <a:rPr lang="en-US" dirty="0">
                <a:solidFill>
                  <a:schemeClr val="bg1"/>
                </a:solidFill>
              </a:rPr>
              <a:t> Timur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N </a:t>
            </a:r>
            <a:r>
              <a:rPr lang="en-US" dirty="0" err="1">
                <a:solidFill>
                  <a:schemeClr val="bg1"/>
                </a:solidFill>
              </a:rPr>
              <a:t>populasinya</a:t>
            </a:r>
            <a:r>
              <a:rPr lang="en-US" dirty="0">
                <a:solidFill>
                  <a:schemeClr val="bg1"/>
                </a:solidFill>
              </a:rPr>
              <a:t> = 15000,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mengambil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sampel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sebanyak</a:t>
            </a:r>
            <a:r>
              <a:rPr lang="en-US" dirty="0">
                <a:solidFill>
                  <a:schemeClr val="bg1"/>
                </a:solidFill>
              </a:rPr>
              <a:t> 500 orang</a:t>
            </a:r>
          </a:p>
        </p:txBody>
      </p:sp>
    </p:spTree>
    <p:extLst>
      <p:ext uri="{BB962C8B-B14F-4D97-AF65-F5344CB8AC3E}">
        <p14:creationId xmlns:p14="http://schemas.microsoft.com/office/powerpoint/2010/main" val="36714434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48781"/>
            <a:ext cx="10972800" cy="960438"/>
          </a:xfrm>
        </p:spPr>
        <p:txBody>
          <a:bodyPr/>
          <a:lstStyle/>
          <a:p>
            <a:r>
              <a:rPr lang="en-GB" sz="6000" b="1" dirty="0" err="1">
                <a:solidFill>
                  <a:schemeClr val="bg1"/>
                </a:solidFill>
              </a:rPr>
              <a:t>Jawabannya</a:t>
            </a:r>
            <a:r>
              <a:rPr lang="en-GB" sz="6000" b="1" dirty="0">
                <a:solidFill>
                  <a:schemeClr val="bg1"/>
                </a:solidFill>
              </a:rPr>
              <a:t>? </a:t>
            </a:r>
            <a:br>
              <a:rPr lang="en-GB" sz="6000" b="1" dirty="0">
                <a:solidFill>
                  <a:schemeClr val="bg1"/>
                </a:solidFill>
              </a:rPr>
            </a:br>
            <a:r>
              <a:rPr lang="en-GB" sz="6000" b="1" dirty="0" err="1">
                <a:solidFill>
                  <a:schemeClr val="bg1"/>
                </a:solidFill>
              </a:rPr>
              <a:t>Kekuatan</a:t>
            </a:r>
            <a:r>
              <a:rPr lang="en-GB" sz="6000" b="1" dirty="0">
                <a:solidFill>
                  <a:schemeClr val="bg1"/>
                </a:solidFill>
              </a:rPr>
              <a:t> </a:t>
            </a:r>
            <a:r>
              <a:rPr lang="en-GB" sz="6000" b="1" dirty="0" err="1">
                <a:solidFill>
                  <a:schemeClr val="bg1"/>
                </a:solidFill>
              </a:rPr>
              <a:t>estimasinya</a:t>
            </a:r>
            <a:r>
              <a:rPr lang="en-GB" sz="6000" b="1" dirty="0">
                <a:solidFill>
                  <a:schemeClr val="bg1"/>
                </a:solidFill>
              </a:rPr>
              <a:t> </a:t>
            </a:r>
            <a:r>
              <a:rPr lang="en-GB" sz="6000" b="1" dirty="0" err="1">
                <a:solidFill>
                  <a:schemeClr val="bg1"/>
                </a:solidFill>
              </a:rPr>
              <a:t>sama</a:t>
            </a:r>
            <a:r>
              <a:rPr lang="en-GB" sz="6000" b="1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846536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Meminimalisasi</a:t>
            </a:r>
            <a:r>
              <a:rPr lang="en-GB" b="1" dirty="0"/>
              <a:t> </a:t>
            </a:r>
            <a:r>
              <a:rPr lang="en-GB" b="1" i="1" dirty="0"/>
              <a:t>sampling error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kaitannya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populasi</a:t>
            </a:r>
            <a:r>
              <a:rPr lang="en-US" sz="2400" dirty="0"/>
              <a:t> (yang </a:t>
            </a:r>
            <a:r>
              <a:rPr lang="en-US" sz="2400" dirty="0" err="1"/>
              <a:t>biasanya</a:t>
            </a:r>
            <a:r>
              <a:rPr lang="en-US" sz="2400" dirty="0"/>
              <a:t> </a:t>
            </a:r>
            <a:r>
              <a:rPr lang="en-US" sz="2400" i="1" dirty="0"/>
              <a:t>unknown</a:t>
            </a:r>
            <a:r>
              <a:rPr lang="en-US" sz="2400" dirty="0"/>
              <a:t>). </a:t>
            </a:r>
          </a:p>
          <a:p>
            <a:pPr lvl="1"/>
            <a:r>
              <a:rPr lang="en-US" sz="2000" dirty="0"/>
              <a:t>Mau di </a:t>
            </a:r>
            <a:r>
              <a:rPr lang="en-US" sz="2000" dirty="0" err="1"/>
              <a:t>populasi</a:t>
            </a:r>
            <a:r>
              <a:rPr lang="en-US" sz="2000" dirty="0"/>
              <a:t> 1000, 100 </a:t>
            </a:r>
            <a:r>
              <a:rPr lang="en-US" sz="2000" dirty="0" err="1"/>
              <a:t>juta</a:t>
            </a:r>
            <a:r>
              <a:rPr lang="en-US" sz="2000" dirty="0"/>
              <a:t> dan 10 </a:t>
            </a:r>
            <a:r>
              <a:rPr lang="en-US" sz="2000" dirty="0" err="1"/>
              <a:t>milyar</a:t>
            </a:r>
            <a:r>
              <a:rPr lang="en-US" sz="2000" dirty="0"/>
              <a:t>, </a:t>
            </a:r>
            <a:r>
              <a:rPr lang="en-US" sz="2000" i="1" dirty="0"/>
              <a:t>sampling error</a:t>
            </a:r>
            <a:r>
              <a:rPr lang="en-US" sz="2000" dirty="0"/>
              <a:t> pada </a:t>
            </a:r>
            <a:r>
              <a:rPr lang="en-US" sz="2000" dirty="0" err="1"/>
              <a:t>kelompok</a:t>
            </a:r>
            <a:r>
              <a:rPr lang="en-US" sz="2000" dirty="0"/>
              <a:t> </a:t>
            </a:r>
            <a:r>
              <a:rPr lang="en-US" sz="2000" dirty="0" err="1"/>
              <a:t>sampel</a:t>
            </a:r>
            <a:r>
              <a:rPr lang="en-US" sz="2000" dirty="0"/>
              <a:t> n=100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.</a:t>
            </a:r>
          </a:p>
          <a:p>
            <a:r>
              <a:rPr lang="en-US" sz="2400" dirty="0" err="1"/>
              <a:t>Kalau</a:t>
            </a:r>
            <a:r>
              <a:rPr lang="en-US" sz="2400" dirty="0"/>
              <a:t> </a:t>
            </a:r>
            <a:r>
              <a:rPr lang="en-US" sz="2400" dirty="0" err="1"/>
              <a:t>mau</a:t>
            </a:r>
            <a:r>
              <a:rPr lang="en-US" sz="2400" dirty="0"/>
              <a:t> </a:t>
            </a:r>
            <a:r>
              <a:rPr lang="en-US" sz="2400" dirty="0" err="1"/>
              <a:t>mengurangi</a:t>
            </a:r>
            <a:r>
              <a:rPr lang="en-US" sz="2400" dirty="0"/>
              <a:t> </a:t>
            </a:r>
            <a:r>
              <a:rPr lang="en-US" sz="2400" i="1" dirty="0"/>
              <a:t>sampling error,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gedeinlah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sampel</a:t>
            </a:r>
            <a:r>
              <a:rPr lang="en-US" sz="2400" dirty="0"/>
              <a:t>!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400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</a:t>
            </a:r>
            <a:r>
              <a:rPr lang="en-GB" altLang="en-US" sz="2400" dirty="0">
                <a:latin typeface="+mj-lt"/>
                <a:ea typeface="ＭＳ Ｐゴシック" panose="020B0600070205080204" pitchFamily="34" charset="-128"/>
                <a:cs typeface="Arial" panose="020B0604020202020204" pitchFamily="34" charset="0"/>
              </a:rPr>
              <a:t>25 </a:t>
            </a:r>
            <a:r>
              <a:rPr lang="en-GB" altLang="en-US" sz="2400" dirty="0" err="1">
                <a:latin typeface="+mj-lt"/>
                <a:ea typeface="ＭＳ Ｐゴシック" panose="020B0600070205080204" pitchFamily="34" charset="-128"/>
                <a:cs typeface="Arial" panose="020B0604020202020204" pitchFamily="34" charset="0"/>
              </a:rPr>
              <a:t>partisipan</a:t>
            </a:r>
            <a:r>
              <a:rPr lang="en-GB" altLang="en-US" sz="2400" dirty="0">
                <a:latin typeface="+mj-lt"/>
                <a:ea typeface="ＭＳ Ｐゴシック" panose="020B0600070205080204" pitchFamily="34" charset="-128"/>
                <a:cs typeface="Arial" panose="020B0604020202020204" pitchFamily="34" charset="0"/>
              </a:rPr>
              <a:t>		+/- 20%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400" dirty="0">
                <a:latin typeface="+mj-lt"/>
                <a:ea typeface="ＭＳ Ｐゴシック" panose="020B0600070205080204" pitchFamily="34" charset="-128"/>
                <a:cs typeface="Arial" panose="020B0604020202020204" pitchFamily="34" charset="0"/>
              </a:rPr>
              <a:t>	50 </a:t>
            </a:r>
            <a:r>
              <a:rPr lang="en-GB" altLang="en-US" sz="2400" dirty="0" err="1">
                <a:latin typeface="+mj-lt"/>
                <a:ea typeface="ＭＳ Ｐゴシック" panose="020B0600070205080204" pitchFamily="34" charset="-128"/>
                <a:cs typeface="Arial" panose="020B0604020202020204" pitchFamily="34" charset="0"/>
              </a:rPr>
              <a:t>partisipan</a:t>
            </a:r>
            <a:r>
              <a:rPr lang="en-GB" altLang="en-US" sz="2400" dirty="0">
                <a:latin typeface="+mj-lt"/>
                <a:ea typeface="ＭＳ Ｐゴシック" panose="020B0600070205080204" pitchFamily="34" charset="-128"/>
                <a:cs typeface="Arial" panose="020B0604020202020204" pitchFamily="34" charset="0"/>
              </a:rPr>
              <a:t> 		+/- 14%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400" dirty="0">
                <a:latin typeface="+mj-lt"/>
                <a:ea typeface="ＭＳ Ｐゴシック" panose="020B0600070205080204" pitchFamily="34" charset="-128"/>
                <a:cs typeface="Arial" panose="020B0604020202020204" pitchFamily="34" charset="0"/>
              </a:rPr>
              <a:t>	100 </a:t>
            </a:r>
            <a:r>
              <a:rPr lang="en-GB" altLang="en-US" sz="2400" dirty="0" err="1">
                <a:latin typeface="+mj-lt"/>
                <a:ea typeface="ＭＳ Ｐゴシック" panose="020B0600070205080204" pitchFamily="34" charset="-128"/>
                <a:cs typeface="Arial" panose="020B0604020202020204" pitchFamily="34" charset="0"/>
              </a:rPr>
              <a:t>partisipan</a:t>
            </a:r>
            <a:r>
              <a:rPr lang="en-GB" altLang="en-US" sz="2400" dirty="0">
                <a:latin typeface="+mj-lt"/>
                <a:ea typeface="ＭＳ Ｐゴシック" panose="020B0600070205080204" pitchFamily="34" charset="-128"/>
                <a:cs typeface="Arial" panose="020B0604020202020204" pitchFamily="34" charset="0"/>
              </a:rPr>
              <a:t> 		+/- 10%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400" dirty="0">
                <a:latin typeface="+mj-lt"/>
                <a:ea typeface="ＭＳ Ｐゴシック" panose="020B0600070205080204" pitchFamily="34" charset="-128"/>
                <a:cs typeface="Arial" panose="020B0604020202020204" pitchFamily="34" charset="0"/>
              </a:rPr>
              <a:t>	200 </a:t>
            </a:r>
            <a:r>
              <a:rPr lang="en-GB" altLang="en-US" sz="2400" dirty="0" err="1">
                <a:latin typeface="+mj-lt"/>
                <a:ea typeface="ＭＳ Ｐゴシック" panose="020B0600070205080204" pitchFamily="34" charset="-128"/>
                <a:cs typeface="Arial" panose="020B0604020202020204" pitchFamily="34" charset="0"/>
              </a:rPr>
              <a:t>partisipan</a:t>
            </a:r>
            <a:r>
              <a:rPr lang="en-GB" altLang="en-US" sz="2400" dirty="0">
                <a:latin typeface="+mj-lt"/>
                <a:ea typeface="ＭＳ Ｐゴシック" panose="020B0600070205080204" pitchFamily="34" charset="-128"/>
                <a:cs typeface="Arial" panose="020B0604020202020204" pitchFamily="34" charset="0"/>
              </a:rPr>
              <a:t> 		+/- 7%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400" dirty="0">
                <a:latin typeface="+mj-lt"/>
                <a:ea typeface="ＭＳ Ｐゴシック" panose="020B0600070205080204" pitchFamily="34" charset="-128"/>
                <a:cs typeface="Arial" panose="020B0604020202020204" pitchFamily="34" charset="0"/>
              </a:rPr>
              <a:t>	400 </a:t>
            </a:r>
            <a:r>
              <a:rPr lang="en-GB" altLang="en-US" sz="2400" dirty="0" err="1">
                <a:latin typeface="+mj-lt"/>
                <a:ea typeface="ＭＳ Ｐゴシック" panose="020B0600070205080204" pitchFamily="34" charset="-128"/>
                <a:cs typeface="Arial" panose="020B0604020202020204" pitchFamily="34" charset="0"/>
              </a:rPr>
              <a:t>partisipan</a:t>
            </a:r>
            <a:r>
              <a:rPr lang="en-GB" altLang="en-US" sz="2400" dirty="0">
                <a:latin typeface="+mj-lt"/>
                <a:ea typeface="ＭＳ Ｐゴシック" panose="020B0600070205080204" pitchFamily="34" charset="-128"/>
                <a:cs typeface="Arial" panose="020B0604020202020204" pitchFamily="34" charset="0"/>
              </a:rPr>
              <a:t> 		+/- 5%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400" dirty="0">
                <a:latin typeface="+mj-lt"/>
                <a:ea typeface="ＭＳ Ｐゴシック" panose="020B0600070205080204" pitchFamily="34" charset="-128"/>
                <a:cs typeface="Arial" panose="020B0604020202020204" pitchFamily="34" charset="0"/>
              </a:rPr>
              <a:t>	1,000 </a:t>
            </a:r>
            <a:r>
              <a:rPr lang="en-GB" altLang="en-US" sz="2400" dirty="0" err="1">
                <a:latin typeface="+mj-lt"/>
                <a:ea typeface="ＭＳ Ｐゴシック" panose="020B0600070205080204" pitchFamily="34" charset="-128"/>
                <a:cs typeface="Arial" panose="020B0604020202020204" pitchFamily="34" charset="0"/>
              </a:rPr>
              <a:t>partisipan</a:t>
            </a:r>
            <a:r>
              <a:rPr lang="en-GB" altLang="en-US" sz="2400" dirty="0">
                <a:latin typeface="+mj-lt"/>
                <a:ea typeface="ＭＳ Ｐゴシック" panose="020B0600070205080204" pitchFamily="34" charset="-128"/>
                <a:cs typeface="Arial" panose="020B0604020202020204" pitchFamily="34" charset="0"/>
              </a:rPr>
              <a:t> 		+/- 3%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400" dirty="0">
                <a:latin typeface="+mj-lt"/>
                <a:ea typeface="ＭＳ Ｐゴシック" panose="020B0600070205080204" pitchFamily="34" charset="-128"/>
                <a:cs typeface="Arial" panose="020B0604020202020204" pitchFamily="34" charset="0"/>
              </a:rPr>
              <a:t>	2,000 </a:t>
            </a:r>
            <a:r>
              <a:rPr lang="en-GB" altLang="en-US" sz="2400" dirty="0" err="1">
                <a:latin typeface="+mj-lt"/>
                <a:ea typeface="ＭＳ Ｐゴシック" panose="020B0600070205080204" pitchFamily="34" charset="-128"/>
                <a:cs typeface="Arial" panose="020B0604020202020204" pitchFamily="34" charset="0"/>
              </a:rPr>
              <a:t>partisipan</a:t>
            </a:r>
            <a:r>
              <a:rPr lang="en-GB" altLang="en-US" sz="2400" dirty="0">
                <a:latin typeface="+mj-lt"/>
                <a:ea typeface="ＭＳ Ｐゴシック" panose="020B0600070205080204" pitchFamily="34" charset="-128"/>
                <a:cs typeface="Arial" panose="020B0604020202020204" pitchFamily="34" charset="0"/>
              </a:rPr>
              <a:t> 		+/- 2%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400" dirty="0">
                <a:latin typeface="+mj-lt"/>
                <a:ea typeface="ＭＳ Ｐゴシック" panose="020B0600070205080204" pitchFamily="34" charset="-128"/>
                <a:cs typeface="Arial" panose="020B0604020202020204" pitchFamily="34" charset="0"/>
              </a:rPr>
              <a:t>	10,000 </a:t>
            </a:r>
            <a:r>
              <a:rPr lang="en-GB" altLang="en-US" sz="2400" dirty="0" err="1">
                <a:latin typeface="+mj-lt"/>
                <a:ea typeface="ＭＳ Ｐゴシック" panose="020B0600070205080204" pitchFamily="34" charset="-128"/>
                <a:cs typeface="Arial" panose="020B0604020202020204" pitchFamily="34" charset="0"/>
              </a:rPr>
              <a:t>partisipan</a:t>
            </a:r>
            <a:r>
              <a:rPr lang="en-GB" altLang="en-US" sz="2400" dirty="0">
                <a:latin typeface="+mj-lt"/>
                <a:ea typeface="ＭＳ Ｐゴシック" panose="020B0600070205080204" pitchFamily="34" charset="-128"/>
                <a:cs typeface="Arial" panose="020B0604020202020204" pitchFamily="34" charset="0"/>
              </a:rPr>
              <a:t> 		+/- 1%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80202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Menentukan</a:t>
            </a:r>
            <a:r>
              <a:rPr lang="en-GB" b="1" dirty="0"/>
              <a:t> </a:t>
            </a:r>
            <a:r>
              <a:rPr lang="en-GB" b="1" i="1" dirty="0"/>
              <a:t>sample size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…agar </a:t>
            </a:r>
            <a:r>
              <a:rPr lang="en-US" sz="2400" i="1" dirty="0"/>
              <a:t>sample size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terlalu</a:t>
            </a:r>
            <a:r>
              <a:rPr lang="en-US" sz="2400" dirty="0"/>
              <a:t> </a:t>
            </a:r>
            <a:r>
              <a:rPr lang="en-US" sz="2400" dirty="0" err="1"/>
              <a:t>sedikit</a:t>
            </a:r>
            <a:r>
              <a:rPr lang="en-US" sz="2400" dirty="0"/>
              <a:t>, dan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terlalu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…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i="1" dirty="0"/>
              <a:t>A priori </a:t>
            </a:r>
            <a:r>
              <a:rPr lang="en-US" sz="2400" dirty="0"/>
              <a:t>power analysis</a:t>
            </a:r>
          </a:p>
          <a:p>
            <a:r>
              <a:rPr lang="en-US" sz="2400" i="1" dirty="0"/>
              <a:t>Sensitivity analysis</a:t>
            </a:r>
          </a:p>
          <a:p>
            <a:r>
              <a:rPr lang="en-US" sz="2400" i="1" dirty="0"/>
              <a:t>Accuracy of interval parameter estimation</a:t>
            </a:r>
            <a:r>
              <a:rPr lang="en-US" sz="2400" dirty="0"/>
              <a:t> (AIPE)</a:t>
            </a:r>
          </a:p>
          <a:p>
            <a:r>
              <a:rPr lang="en-US" sz="2400" dirty="0"/>
              <a:t>Monte </a:t>
            </a:r>
            <a:r>
              <a:rPr lang="en-US" sz="2400" dirty="0" err="1"/>
              <a:t>carlo</a:t>
            </a:r>
            <a:r>
              <a:rPr lang="en-US" sz="2400" dirty="0"/>
              <a:t> simulation (MC)</a:t>
            </a:r>
          </a:p>
          <a:p>
            <a:pPr lvl="1"/>
            <a:r>
              <a:rPr lang="en-US" sz="2000" dirty="0" err="1"/>
              <a:t>Digunakan</a:t>
            </a:r>
            <a:r>
              <a:rPr lang="en-US" sz="2000" dirty="0"/>
              <a:t> juga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</a:t>
            </a:r>
            <a:r>
              <a:rPr lang="en-US" sz="2000" i="1" dirty="0" err="1"/>
              <a:t>impute</a:t>
            </a:r>
            <a:r>
              <a:rPr lang="en-US" sz="2000" i="1" dirty="0"/>
              <a:t> </a:t>
            </a:r>
            <a:r>
              <a:rPr lang="en-US" sz="2000" dirty="0"/>
              <a:t>data yang </a:t>
            </a:r>
            <a:r>
              <a:rPr lang="en-US" sz="2000" i="1" dirty="0"/>
              <a:t>missing</a:t>
            </a:r>
            <a:r>
              <a:rPr lang="en-US" sz="2000" dirty="0"/>
              <a:t> (</a:t>
            </a:r>
            <a:r>
              <a:rPr lang="en-US" sz="2000" dirty="0" err="1"/>
              <a:t>menggunakan</a:t>
            </a:r>
            <a:r>
              <a:rPr lang="en-US" sz="2000" dirty="0"/>
              <a:t> Markov Chain Monte Carlo (MCMC))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Kita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coba</a:t>
            </a:r>
            <a:r>
              <a:rPr lang="en-US" sz="2400" dirty="0"/>
              <a:t> </a:t>
            </a:r>
            <a:r>
              <a:rPr lang="en-US" sz="2400" dirty="0" err="1"/>
              <a:t>teknik</a:t>
            </a:r>
            <a:r>
              <a:rPr lang="en-US" sz="2400" dirty="0"/>
              <a:t> yang </a:t>
            </a:r>
            <a:r>
              <a:rPr lang="en-US" sz="2400" dirty="0" err="1"/>
              <a:t>pertama</a:t>
            </a:r>
            <a:r>
              <a:rPr lang="en-US" sz="2400" dirty="0"/>
              <a:t> dan </a:t>
            </a:r>
            <a:r>
              <a:rPr lang="en-US" sz="2400" dirty="0" err="1"/>
              <a:t>kedua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243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Taraf</a:t>
            </a:r>
            <a:r>
              <a:rPr lang="en-GB" b="1" dirty="0"/>
              <a:t> </a:t>
            </a:r>
            <a:r>
              <a:rPr lang="en-GB" b="1" dirty="0" err="1"/>
              <a:t>signifikansi</a:t>
            </a:r>
            <a:r>
              <a:rPr lang="en-GB" b="1" dirty="0"/>
              <a:t>: </a:t>
            </a:r>
            <a:r>
              <a:rPr lang="en-GB" b="1" dirty="0" err="1"/>
              <a:t>masih</a:t>
            </a:r>
            <a:r>
              <a:rPr lang="en-GB" b="1" dirty="0"/>
              <a:t> </a:t>
            </a:r>
            <a:r>
              <a:rPr lang="en-GB" b="1" dirty="0" err="1"/>
              <a:t>signifikan</a:t>
            </a:r>
            <a:r>
              <a:rPr lang="en-GB" b="1" dirty="0"/>
              <a:t>?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 err="1"/>
              <a:t>Apabila</a:t>
            </a:r>
            <a:r>
              <a:rPr lang="en-US" sz="2400" dirty="0"/>
              <a:t> </a:t>
            </a:r>
            <a:r>
              <a:rPr lang="en-US" sz="2400" dirty="0" err="1"/>
              <a:t>peneliti</a:t>
            </a:r>
            <a:r>
              <a:rPr lang="en-US" sz="2400" dirty="0"/>
              <a:t> </a:t>
            </a:r>
            <a:r>
              <a:rPr lang="en-US" sz="2400" b="1" dirty="0" err="1"/>
              <a:t>tidak</a:t>
            </a:r>
            <a:r>
              <a:rPr lang="en-US" sz="2400" b="1" dirty="0"/>
              <a:t> </a:t>
            </a:r>
            <a:r>
              <a:rPr lang="en-US" sz="2400" b="1" dirty="0" err="1"/>
              <a:t>berintensi</a:t>
            </a:r>
            <a:r>
              <a:rPr lang="en-US" sz="2400" b="1" dirty="0"/>
              <a:t> </a:t>
            </a:r>
            <a:r>
              <a:rPr lang="en-US" sz="2400" b="1" dirty="0" err="1"/>
              <a:t>melakukan</a:t>
            </a:r>
            <a:r>
              <a:rPr lang="en-US" sz="2400" b="1" dirty="0"/>
              <a:t> </a:t>
            </a:r>
            <a:r>
              <a:rPr lang="en-US" sz="2400" b="1" dirty="0" err="1"/>
              <a:t>generalisasi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tertarik</a:t>
            </a:r>
            <a:r>
              <a:rPr lang="en-US" sz="2400" dirty="0"/>
              <a:t> pada </a:t>
            </a:r>
            <a:r>
              <a:rPr lang="en-US" sz="2400" dirty="0" err="1"/>
              <a:t>temuan</a:t>
            </a:r>
            <a:r>
              <a:rPr lang="en-US" sz="2400" dirty="0"/>
              <a:t> di level </a:t>
            </a:r>
            <a:r>
              <a:rPr lang="en-US" sz="2400" dirty="0" err="1"/>
              <a:t>sampel</a:t>
            </a:r>
            <a:r>
              <a:rPr lang="en-US" sz="2400" dirty="0"/>
              <a:t>), </a:t>
            </a:r>
            <a:r>
              <a:rPr lang="en-US" sz="2400" b="1" i="1" u="sng" dirty="0" err="1"/>
              <a:t>taraf</a:t>
            </a:r>
            <a:r>
              <a:rPr lang="en-US" sz="2400" b="1" i="1" u="sng" dirty="0"/>
              <a:t> </a:t>
            </a:r>
            <a:r>
              <a:rPr lang="en-US" sz="2400" b="1" i="1" u="sng" dirty="0" err="1"/>
              <a:t>signifikansi</a:t>
            </a:r>
            <a:r>
              <a:rPr lang="en-US" sz="2400" b="1" i="1" u="sng" dirty="0"/>
              <a:t> </a:t>
            </a:r>
            <a:r>
              <a:rPr lang="en-US" sz="2400" b="1" i="1" u="sng" dirty="0" err="1"/>
              <a:t>tidak</a:t>
            </a:r>
            <a:r>
              <a:rPr lang="en-US" sz="2400" b="1" i="1" u="sng" dirty="0"/>
              <a:t> </a:t>
            </a:r>
            <a:r>
              <a:rPr lang="en-US" sz="2400" b="1" i="1" u="sng" dirty="0" err="1"/>
              <a:t>diperlukan</a:t>
            </a:r>
            <a:r>
              <a:rPr lang="en-US" sz="2400" dirty="0"/>
              <a:t>.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situasi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,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mengenai</a:t>
            </a:r>
            <a:r>
              <a:rPr lang="en-US" sz="2400" dirty="0"/>
              <a:t> </a:t>
            </a:r>
            <a:r>
              <a:rPr lang="en-US" sz="2400" b="1" i="1" dirty="0"/>
              <a:t>effect size </a:t>
            </a:r>
            <a:r>
              <a:rPr lang="en-US" sz="2400" b="1" dirty="0" err="1"/>
              <a:t>saja</a:t>
            </a:r>
            <a:r>
              <a:rPr lang="en-US" sz="2400" b="1" dirty="0"/>
              <a:t> </a:t>
            </a:r>
            <a:r>
              <a:rPr lang="en-US" sz="2400" b="1" dirty="0" err="1"/>
              <a:t>sudah</a:t>
            </a:r>
            <a:r>
              <a:rPr lang="en-US" sz="2400" b="1" dirty="0"/>
              <a:t> </a:t>
            </a:r>
            <a:r>
              <a:rPr lang="en-US" sz="2400" b="1" dirty="0" err="1"/>
              <a:t>memadai</a:t>
            </a:r>
            <a:r>
              <a:rPr lang="en-US" sz="2400" b="1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penarikan</a:t>
            </a:r>
            <a:r>
              <a:rPr lang="en-US" sz="2400" dirty="0"/>
              <a:t> </a:t>
            </a:r>
            <a:r>
              <a:rPr lang="en-US" sz="2400" dirty="0" err="1"/>
              <a:t>kesimpulan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Ketika</a:t>
            </a:r>
            <a:r>
              <a:rPr lang="en-US" sz="2400" dirty="0"/>
              <a:t> </a:t>
            </a:r>
            <a:r>
              <a:rPr lang="en-US" sz="2400" dirty="0" err="1"/>
              <a:t>menginvestigasi</a:t>
            </a:r>
            <a:r>
              <a:rPr lang="en-US" sz="2400" dirty="0"/>
              <a:t> </a:t>
            </a:r>
            <a:r>
              <a:rPr lang="en-US" sz="2400" i="1" dirty="0"/>
              <a:t>effect size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b="1" i="1" dirty="0"/>
              <a:t>sample size </a:t>
            </a:r>
            <a:r>
              <a:rPr lang="en-US" sz="2400" b="1" dirty="0"/>
              <a:t>yang </a:t>
            </a:r>
            <a:r>
              <a:rPr lang="en-US" sz="2400" b="1" dirty="0" err="1"/>
              <a:t>kecil</a:t>
            </a:r>
            <a:r>
              <a:rPr lang="en-US" sz="2400" dirty="0"/>
              <a:t>, </a:t>
            </a:r>
            <a:r>
              <a:rPr lang="en-US" sz="2400" b="1" i="1" u="sng" dirty="0" err="1"/>
              <a:t>taraf</a:t>
            </a:r>
            <a:r>
              <a:rPr lang="en-US" sz="2400" b="1" i="1" u="sng" dirty="0"/>
              <a:t> </a:t>
            </a:r>
            <a:r>
              <a:rPr lang="en-US" sz="2400" b="1" i="1" u="sng" dirty="0" err="1"/>
              <a:t>signifikansi</a:t>
            </a:r>
            <a:r>
              <a:rPr lang="en-US" sz="2400" b="1" i="1" u="sng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b="1" dirty="0" err="1"/>
              <a:t>informasi</a:t>
            </a:r>
            <a:r>
              <a:rPr lang="en-US" sz="2400" b="1" dirty="0"/>
              <a:t> yang </a:t>
            </a:r>
            <a:r>
              <a:rPr lang="en-US" sz="2400" b="1" dirty="0" err="1"/>
              <a:t>menyesatkan</a:t>
            </a:r>
            <a:r>
              <a:rPr lang="en-US" sz="2400" dirty="0"/>
              <a:t>. </a:t>
            </a:r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yang </a:t>
            </a:r>
            <a:r>
              <a:rPr lang="en-US" sz="2400" dirty="0" err="1"/>
              <a:t>umum</a:t>
            </a:r>
            <a:r>
              <a:rPr lang="en-US" sz="2400" dirty="0"/>
              <a:t> </a:t>
            </a:r>
            <a:r>
              <a:rPr lang="en-US" sz="2400" dirty="0" err="1"/>
              <a:t>diketahui</a:t>
            </a:r>
            <a:r>
              <a:rPr lang="en-US" sz="2400" dirty="0"/>
              <a:t>, </a:t>
            </a:r>
            <a:r>
              <a:rPr lang="en-US" sz="2400" dirty="0" err="1"/>
              <a:t>taraf</a:t>
            </a:r>
            <a:r>
              <a:rPr lang="en-US" sz="2400" dirty="0"/>
              <a:t> </a:t>
            </a:r>
            <a:r>
              <a:rPr lang="en-US" sz="2400" dirty="0" err="1"/>
              <a:t>signifikansi</a:t>
            </a:r>
            <a:r>
              <a:rPr lang="en-US" sz="2400" dirty="0"/>
              <a:t> </a:t>
            </a:r>
            <a:r>
              <a:rPr lang="en-US" sz="2400" b="1" u="sng" dirty="0" err="1"/>
              <a:t>bukan</a:t>
            </a:r>
            <a:r>
              <a:rPr lang="en-US" sz="2400" b="1" u="sng" dirty="0"/>
              <a:t> </a:t>
            </a:r>
            <a:r>
              <a:rPr lang="en-US" sz="2400" b="1" u="sng" dirty="0" err="1"/>
              <a:t>indikator</a:t>
            </a:r>
            <a:r>
              <a:rPr lang="en-US" sz="2400" b="1" u="sng" dirty="0"/>
              <a:t> </a:t>
            </a:r>
            <a:r>
              <a:rPr lang="en-US" sz="2400" b="1" u="sng" dirty="0" err="1"/>
              <a:t>besarnya</a:t>
            </a:r>
            <a:r>
              <a:rPr lang="en-US" sz="2400" b="1" u="sng" dirty="0"/>
              <a:t> </a:t>
            </a:r>
            <a:r>
              <a:rPr lang="en-US" sz="2400" b="1" u="sng" dirty="0" err="1"/>
              <a:t>efek</a:t>
            </a:r>
            <a:r>
              <a:rPr lang="en-US" sz="2400" dirty="0"/>
              <a:t>, </a:t>
            </a:r>
            <a:r>
              <a:rPr lang="en-US" sz="2400" dirty="0" err="1"/>
              <a:t>melainkan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i="1" dirty="0"/>
              <a:t>sample size, power </a:t>
            </a:r>
            <a:r>
              <a:rPr lang="en-US" sz="2400" dirty="0"/>
              <a:t>dan </a:t>
            </a:r>
            <a:r>
              <a:rPr lang="en-US" sz="2400" i="1" dirty="0"/>
              <a:t>p-values.</a:t>
            </a:r>
          </a:p>
          <a:p>
            <a:r>
              <a:rPr lang="en-US" sz="2400" dirty="0" err="1"/>
              <a:t>Ketika</a:t>
            </a:r>
            <a:r>
              <a:rPr lang="en-US" sz="2400" dirty="0"/>
              <a:t> </a:t>
            </a:r>
            <a:r>
              <a:rPr lang="en-US" sz="2400" dirty="0" err="1"/>
              <a:t>menginvestigasi</a:t>
            </a:r>
            <a:r>
              <a:rPr lang="en-US" sz="2400" dirty="0"/>
              <a:t> </a:t>
            </a:r>
            <a:r>
              <a:rPr lang="en-US" sz="2400" i="1" dirty="0"/>
              <a:t>effect size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b="1" i="1" dirty="0"/>
              <a:t>sample size </a:t>
            </a:r>
            <a:r>
              <a:rPr lang="en-US" sz="2400" b="1" dirty="0"/>
              <a:t>yang </a:t>
            </a:r>
            <a:r>
              <a:rPr lang="en-US" sz="2400" b="1" dirty="0" err="1"/>
              <a:t>besar</a:t>
            </a:r>
            <a:r>
              <a:rPr lang="en-US" sz="2400" dirty="0"/>
              <a:t>, </a:t>
            </a:r>
            <a:r>
              <a:rPr lang="en-US" sz="2400" dirty="0" err="1"/>
              <a:t>taraf</a:t>
            </a:r>
            <a:r>
              <a:rPr lang="en-US" sz="2400" dirty="0"/>
              <a:t> </a:t>
            </a:r>
            <a:r>
              <a:rPr lang="en-US" sz="2400" dirty="0" err="1"/>
              <a:t>signifikansi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b="1" dirty="0" err="1"/>
              <a:t>informasi</a:t>
            </a:r>
            <a:r>
              <a:rPr lang="en-US" sz="2400" b="1" dirty="0"/>
              <a:t> yang </a:t>
            </a:r>
            <a:r>
              <a:rPr lang="en-US" sz="2400" b="1" dirty="0" err="1"/>
              <a:t>menyesatkan</a:t>
            </a:r>
            <a:r>
              <a:rPr lang="en-US" sz="2400" dirty="0"/>
              <a:t>,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b="1" dirty="0" err="1"/>
              <a:t>efek</a:t>
            </a:r>
            <a:r>
              <a:rPr lang="en-US" sz="2400" b="1" dirty="0"/>
              <a:t> yang </a:t>
            </a:r>
            <a:r>
              <a:rPr lang="en-US" sz="2400" b="1" dirty="0" err="1"/>
              <a:t>amat</a:t>
            </a:r>
            <a:r>
              <a:rPr lang="en-US" sz="2400" b="1" dirty="0"/>
              <a:t> </a:t>
            </a:r>
            <a:r>
              <a:rPr lang="en-US" sz="2400" b="1" dirty="0" err="1"/>
              <a:t>kecil</a:t>
            </a:r>
            <a:r>
              <a:rPr lang="en-US" sz="2400" b="1" dirty="0"/>
              <a:t> dan trivial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sama-sama</a:t>
            </a:r>
            <a:r>
              <a:rPr lang="en-US" sz="2400" dirty="0"/>
              <a:t> </a:t>
            </a:r>
            <a:r>
              <a:rPr lang="en-US" sz="2400" b="1" dirty="0" err="1"/>
              <a:t>menghasilkan</a:t>
            </a:r>
            <a:r>
              <a:rPr lang="en-US" sz="2400" b="1" dirty="0"/>
              <a:t> </a:t>
            </a:r>
            <a:r>
              <a:rPr lang="en-US" sz="2400" b="1" dirty="0" err="1"/>
              <a:t>kesimpulan</a:t>
            </a:r>
            <a:r>
              <a:rPr lang="en-US" sz="2400" b="1" dirty="0"/>
              <a:t> </a:t>
            </a:r>
            <a:r>
              <a:rPr lang="en-US" sz="2400" b="1" dirty="0" err="1"/>
              <a:t>signifikan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statistik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r>
              <a:rPr lang="en-US" sz="2400" dirty="0"/>
              <a:t>(Neill, 2008)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http://www.wilderdom.com/research/effectsizes.html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40754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i="1" dirty="0"/>
              <a:t>A priori </a:t>
            </a:r>
            <a:r>
              <a:rPr lang="en-GB" b="1" dirty="0"/>
              <a:t>power (1)</a:t>
            </a:r>
            <a:endParaRPr lang="en-GB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 err="1"/>
              <a:t>Prinsipnya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b="1" u="sng" dirty="0" err="1"/>
              <a:t>mengestimasi</a:t>
            </a:r>
            <a:r>
              <a:rPr lang="en-US" sz="2400" b="1" u="sng" dirty="0"/>
              <a:t> </a:t>
            </a:r>
            <a:r>
              <a:rPr lang="en-US" sz="2400" b="1" u="sng" dirty="0" err="1"/>
              <a:t>jumlah</a:t>
            </a:r>
            <a:r>
              <a:rPr lang="en-US" sz="2400" b="1" u="sng" dirty="0"/>
              <a:t> </a:t>
            </a:r>
            <a:r>
              <a:rPr lang="en-US" sz="2400" b="1" u="sng" dirty="0" err="1"/>
              <a:t>sampel</a:t>
            </a:r>
            <a:r>
              <a:rPr lang="en-US" sz="2400" b="1" u="sng" dirty="0"/>
              <a:t> </a:t>
            </a:r>
            <a:r>
              <a:rPr lang="en-US" sz="2400" dirty="0"/>
              <a:t>yang </a:t>
            </a:r>
            <a:r>
              <a:rPr lang="en-US" sz="2400" dirty="0" err="1"/>
              <a:t>dibutuhkan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mendeteksi</a:t>
            </a:r>
            <a:r>
              <a:rPr lang="en-US" sz="2400" dirty="0"/>
              <a:t> ES </a:t>
            </a:r>
            <a:r>
              <a:rPr lang="en-US" sz="2400" dirty="0" err="1"/>
              <a:t>sebesar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400" dirty="0"/>
              <a:t>,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diketahui</a:t>
            </a:r>
            <a:r>
              <a:rPr lang="en-US" sz="2400" dirty="0"/>
              <a:t>:</a:t>
            </a:r>
          </a:p>
          <a:p>
            <a:pPr lvl="1"/>
            <a:r>
              <a:rPr lang="el-GR" sz="2000" dirty="0"/>
              <a:t>α</a:t>
            </a:r>
            <a:r>
              <a:rPr lang="en-US" sz="2000" dirty="0"/>
              <a:t> = 0.05; dan</a:t>
            </a:r>
          </a:p>
          <a:p>
            <a:pPr lvl="1"/>
            <a:r>
              <a:rPr lang="en-US" sz="2000" dirty="0"/>
              <a:t>1-</a:t>
            </a:r>
            <a:r>
              <a:rPr lang="el-GR" sz="2000" dirty="0"/>
              <a:t>β</a:t>
            </a:r>
            <a:r>
              <a:rPr lang="en-US" sz="2000" dirty="0"/>
              <a:t> = 0.8/80%</a:t>
            </a:r>
          </a:p>
          <a:p>
            <a:pPr lvl="1"/>
            <a:r>
              <a:rPr lang="en-US" sz="2000" dirty="0"/>
              <a:t>Teknik </a:t>
            </a:r>
            <a:r>
              <a:rPr lang="en-US" sz="2000" dirty="0" err="1"/>
              <a:t>statistik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endParaRPr lang="en-US" sz="2000" dirty="0"/>
          </a:p>
          <a:p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dianjurkan</a:t>
            </a:r>
            <a:r>
              <a:rPr lang="en-US" sz="2400" dirty="0"/>
              <a:t> oleh </a:t>
            </a:r>
            <a:r>
              <a:rPr lang="en-US" sz="2400" dirty="0" err="1"/>
              <a:t>jurnal-jurnal</a:t>
            </a:r>
            <a:r>
              <a:rPr lang="en-US" sz="2400" dirty="0"/>
              <a:t> </a:t>
            </a:r>
            <a:r>
              <a:rPr lang="en-US" sz="2400" i="1" dirty="0"/>
              <a:t>high impact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menentukan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sampel</a:t>
            </a:r>
            <a:r>
              <a:rPr lang="en-US" sz="2400" dirty="0"/>
              <a:t> </a:t>
            </a:r>
            <a:r>
              <a:rPr lang="en-US" sz="2400" dirty="0" err="1"/>
              <a:t>sekaligus</a:t>
            </a:r>
            <a:r>
              <a:rPr lang="en-US" sz="2400" dirty="0"/>
              <a:t> </a:t>
            </a:r>
            <a:r>
              <a:rPr lang="en-US" sz="2400" i="1" dirty="0"/>
              <a:t>rule of data collection stopping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Mencegah</a:t>
            </a:r>
            <a:r>
              <a:rPr lang="en-US" sz="2400" dirty="0"/>
              <a:t> </a:t>
            </a:r>
            <a:r>
              <a:rPr lang="en-US" sz="2400" dirty="0" err="1"/>
              <a:t>peneliti</a:t>
            </a:r>
            <a:r>
              <a:rPr lang="en-US" sz="2400" dirty="0"/>
              <a:t> </a:t>
            </a:r>
            <a:r>
              <a:rPr lang="en-US" sz="2400" dirty="0" err="1"/>
              <a:t>curang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sengaja</a:t>
            </a:r>
            <a:r>
              <a:rPr lang="en-US" sz="2400" dirty="0"/>
              <a:t> </a:t>
            </a:r>
            <a:r>
              <a:rPr lang="en-US" sz="2400" dirty="0" err="1"/>
              <a:t>menambah</a:t>
            </a:r>
            <a:r>
              <a:rPr lang="en-US" sz="2400" dirty="0"/>
              <a:t> </a:t>
            </a:r>
            <a:r>
              <a:rPr lang="en-US" sz="2400" dirty="0" err="1"/>
              <a:t>responden</a:t>
            </a:r>
            <a:r>
              <a:rPr lang="en-US" sz="2400" dirty="0"/>
              <a:t> agar </a:t>
            </a:r>
            <a:r>
              <a:rPr lang="en-US" sz="2400" dirty="0" err="1"/>
              <a:t>hasilnya</a:t>
            </a:r>
            <a:r>
              <a:rPr lang="en-US" sz="2400" dirty="0"/>
              <a:t> </a:t>
            </a:r>
            <a:r>
              <a:rPr lang="en-US" sz="2400" dirty="0" err="1"/>
              <a:t>signifikan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i="1" dirty="0">
                <a:sym typeface="Wingdings" panose="05000000000000000000" pitchFamily="2" charset="2"/>
              </a:rPr>
              <a:t>p-value fishing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32361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i="1" dirty="0"/>
              <a:t>A priori </a:t>
            </a:r>
            <a:r>
              <a:rPr lang="en-GB" b="1" dirty="0"/>
              <a:t>power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 err="1"/>
              <a:t>Amel</a:t>
            </a:r>
            <a:r>
              <a:rPr lang="en-US" sz="2400" dirty="0"/>
              <a:t> </a:t>
            </a:r>
            <a:r>
              <a:rPr lang="en-US" sz="2400" dirty="0" err="1"/>
              <a:t>ingin</a:t>
            </a:r>
            <a:r>
              <a:rPr lang="en-US" sz="2400" dirty="0"/>
              <a:t> </a:t>
            </a:r>
            <a:r>
              <a:rPr lang="en-US" sz="2400" dirty="0" err="1"/>
              <a:t>menguji</a:t>
            </a:r>
            <a:r>
              <a:rPr lang="en-US" sz="2400" dirty="0"/>
              <a:t> </a:t>
            </a:r>
            <a:r>
              <a:rPr lang="en-US" sz="2400" b="1" u="sng" dirty="0" err="1"/>
              <a:t>obat</a:t>
            </a:r>
            <a:r>
              <a:rPr lang="en-US" sz="2400" b="1" u="sng" dirty="0"/>
              <a:t> </a:t>
            </a:r>
            <a:r>
              <a:rPr lang="en-US" sz="2400" b="1" u="sng" dirty="0" err="1"/>
              <a:t>diare</a:t>
            </a:r>
            <a:r>
              <a:rPr lang="en-US" sz="2400" b="1" u="sng" dirty="0"/>
              <a:t> </a:t>
            </a:r>
            <a:r>
              <a:rPr lang="en-US" sz="2400" b="1" u="sng" dirty="0" err="1"/>
              <a:t>baru</a:t>
            </a:r>
            <a:r>
              <a:rPr lang="en-US" sz="2400" b="1" u="sng" dirty="0"/>
              <a:t> </a:t>
            </a:r>
            <a:r>
              <a:rPr lang="en-US" sz="2400" b="1" u="sng" dirty="0" err="1"/>
              <a:t>ciptaannya</a:t>
            </a:r>
            <a:r>
              <a:rPr lang="en-US" sz="2400" dirty="0"/>
              <a:t>. </a:t>
            </a:r>
            <a:r>
              <a:rPr lang="en-US" sz="2400" dirty="0" err="1"/>
              <a:t>Ia</a:t>
            </a:r>
            <a:r>
              <a:rPr lang="en-US" sz="2400" dirty="0"/>
              <a:t> </a:t>
            </a:r>
            <a:r>
              <a:rPr lang="en-US" sz="2400" dirty="0" err="1"/>
              <a:t>memberikannya</a:t>
            </a:r>
            <a:r>
              <a:rPr lang="en-US" sz="2400" dirty="0"/>
              <a:t> pada </a:t>
            </a:r>
            <a:r>
              <a:rPr lang="en-US" sz="2400" b="1" dirty="0" err="1"/>
              <a:t>sekelompok</a:t>
            </a:r>
            <a:r>
              <a:rPr lang="en-US" sz="2400" b="1" dirty="0"/>
              <a:t> </a:t>
            </a:r>
            <a:r>
              <a:rPr lang="en-US" sz="2400" b="1" dirty="0" err="1"/>
              <a:t>pasien</a:t>
            </a:r>
            <a:r>
              <a:rPr lang="en-US" sz="2400" b="1" dirty="0"/>
              <a:t> </a:t>
            </a:r>
            <a:r>
              <a:rPr lang="en-US" sz="2400" b="1" dirty="0" err="1"/>
              <a:t>diare</a:t>
            </a:r>
            <a:r>
              <a:rPr lang="en-US" sz="2400" dirty="0"/>
              <a:t>, </a:t>
            </a:r>
            <a:r>
              <a:rPr lang="en-US" sz="2400" dirty="0" err="1"/>
              <a:t>lalu</a:t>
            </a:r>
            <a:r>
              <a:rPr lang="en-US" sz="2400" dirty="0"/>
              <a:t> </a:t>
            </a:r>
            <a:r>
              <a:rPr lang="en-US" sz="2400" b="1" dirty="0" err="1"/>
              <a:t>mencatat</a:t>
            </a:r>
            <a:r>
              <a:rPr lang="en-US" sz="2400" b="1" dirty="0"/>
              <a:t> </a:t>
            </a:r>
            <a:r>
              <a:rPr lang="en-US" sz="2400" b="1" dirty="0" err="1"/>
              <a:t>frekuensi</a:t>
            </a:r>
            <a:r>
              <a:rPr lang="en-US" sz="2400" b="1" dirty="0"/>
              <a:t> pup </a:t>
            </a:r>
            <a:r>
              <a:rPr lang="en-US" sz="2400" dirty="0" err="1"/>
              <a:t>mereka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seminggu</a:t>
            </a:r>
            <a:r>
              <a:rPr lang="en-US" sz="2400" dirty="0"/>
              <a:t> dan </a:t>
            </a:r>
            <a:r>
              <a:rPr lang="en-US" sz="2400" b="1" u="sng" dirty="0" err="1"/>
              <a:t>dibandingkan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b="1" dirty="0" err="1"/>
              <a:t>frekuensi</a:t>
            </a:r>
            <a:r>
              <a:rPr lang="en-US" sz="2400" b="1" dirty="0"/>
              <a:t> pup </a:t>
            </a:r>
            <a:r>
              <a:rPr lang="en-US" sz="2400" b="1" dirty="0" err="1"/>
              <a:t>sekelompok</a:t>
            </a:r>
            <a:r>
              <a:rPr lang="en-US" sz="2400" b="1" dirty="0"/>
              <a:t> </a:t>
            </a:r>
            <a:r>
              <a:rPr lang="en-US" sz="2400" b="1" dirty="0" err="1"/>
              <a:t>pasien</a:t>
            </a:r>
            <a:r>
              <a:rPr lang="en-US" sz="2400" b="1" dirty="0"/>
              <a:t> lain</a:t>
            </a:r>
            <a:r>
              <a:rPr lang="en-US" sz="2400" dirty="0"/>
              <a:t> yang </a:t>
            </a:r>
            <a:r>
              <a:rPr lang="en-US" sz="2400" b="1" u="sng" dirty="0" err="1"/>
              <a:t>tidak</a:t>
            </a:r>
            <a:r>
              <a:rPr lang="en-US" sz="2400" b="1" u="sng" dirty="0"/>
              <a:t> </a:t>
            </a:r>
            <a:r>
              <a:rPr lang="en-US" sz="2400" b="1" u="sng" dirty="0" err="1"/>
              <a:t>diberikan</a:t>
            </a:r>
            <a:r>
              <a:rPr lang="en-US" sz="2400" b="1" u="sng" dirty="0"/>
              <a:t> </a:t>
            </a:r>
            <a:r>
              <a:rPr lang="en-US" sz="2400" b="1" u="sng" dirty="0" err="1"/>
              <a:t>apa-apa</a:t>
            </a:r>
            <a:r>
              <a:rPr lang="en-US" sz="2400" b="1" u="sng" dirty="0"/>
              <a:t>.</a:t>
            </a:r>
          </a:p>
          <a:p>
            <a:r>
              <a:rPr lang="en-US" sz="2400" dirty="0" err="1"/>
              <a:t>Amel</a:t>
            </a:r>
            <a:r>
              <a:rPr lang="en-US" sz="2400" dirty="0"/>
              <a:t> </a:t>
            </a:r>
            <a:r>
              <a:rPr lang="en-US" sz="2400" b="1" u="sng" dirty="0" err="1"/>
              <a:t>tidak</a:t>
            </a:r>
            <a:r>
              <a:rPr lang="en-US" sz="2400" b="1" u="sng" dirty="0"/>
              <a:t> </a:t>
            </a:r>
            <a:r>
              <a:rPr lang="en-US" sz="2400" b="1" u="sng" dirty="0" err="1"/>
              <a:t>yakin</a:t>
            </a:r>
            <a:r>
              <a:rPr lang="en-US" sz="2400" b="1" u="sng" dirty="0"/>
              <a:t> </a:t>
            </a:r>
            <a:r>
              <a:rPr lang="en-US" sz="2400" b="1" u="sng" dirty="0" err="1"/>
              <a:t>obatnya</a:t>
            </a:r>
            <a:r>
              <a:rPr lang="en-US" sz="2400" b="1" u="sng" dirty="0"/>
              <a:t> </a:t>
            </a:r>
            <a:r>
              <a:rPr lang="en-US" sz="2400" b="1" u="sng" dirty="0" err="1"/>
              <a:t>sangat</a:t>
            </a:r>
            <a:r>
              <a:rPr lang="en-US" sz="2400" b="1" u="sng" dirty="0"/>
              <a:t> </a:t>
            </a:r>
            <a:r>
              <a:rPr lang="en-US" sz="2400" b="1" u="sng" dirty="0" err="1"/>
              <a:t>ampuh</a:t>
            </a:r>
            <a:r>
              <a:rPr lang="en-US" sz="2400" dirty="0"/>
              <a:t>. </a:t>
            </a:r>
            <a:r>
              <a:rPr lang="en-US" sz="2400" dirty="0" err="1"/>
              <a:t>Ia</a:t>
            </a:r>
            <a:r>
              <a:rPr lang="en-US" sz="2400" dirty="0"/>
              <a:t> </a:t>
            </a:r>
            <a:r>
              <a:rPr lang="en-US" sz="2400" dirty="0" err="1"/>
              <a:t>berasumsi</a:t>
            </a:r>
            <a:r>
              <a:rPr lang="en-US" sz="2400" dirty="0"/>
              <a:t> </a:t>
            </a:r>
            <a:r>
              <a:rPr lang="en-US" sz="2400" dirty="0" err="1"/>
              <a:t>mungkin</a:t>
            </a:r>
            <a:r>
              <a:rPr lang="en-US" sz="2400" dirty="0"/>
              <a:t> </a:t>
            </a:r>
            <a:r>
              <a:rPr lang="en-US" sz="2400" dirty="0" err="1"/>
              <a:t>efektif</a:t>
            </a:r>
            <a:r>
              <a:rPr lang="en-US" sz="2400" dirty="0"/>
              <a:t>, </a:t>
            </a:r>
            <a:r>
              <a:rPr lang="en-US" sz="2400" dirty="0" err="1"/>
              <a:t>tapi</a:t>
            </a:r>
            <a:r>
              <a:rPr lang="en-US" sz="2400" dirty="0"/>
              <a:t> </a:t>
            </a:r>
            <a:r>
              <a:rPr lang="en-US" sz="2400" dirty="0" err="1"/>
              <a:t>kecil</a:t>
            </a:r>
            <a:r>
              <a:rPr lang="en-US" sz="2400" dirty="0"/>
              <a:t> </a:t>
            </a:r>
            <a:r>
              <a:rPr lang="en-US" sz="2400" dirty="0" err="1"/>
              <a:t>efeknya</a:t>
            </a:r>
            <a:r>
              <a:rPr lang="en-US" sz="2400" dirty="0"/>
              <a:t> (</a:t>
            </a:r>
            <a:r>
              <a:rPr lang="en-US" sz="2400" i="1" dirty="0"/>
              <a:t>d</a:t>
            </a:r>
            <a:r>
              <a:rPr lang="en-US" sz="2400" dirty="0"/>
              <a:t>=0.2). </a:t>
            </a:r>
          </a:p>
          <a:p>
            <a:r>
              <a:rPr lang="en-US" sz="2400" dirty="0" err="1"/>
              <a:t>Namun</a:t>
            </a:r>
            <a:r>
              <a:rPr lang="en-US" sz="2400" dirty="0"/>
              <a:t> </a:t>
            </a:r>
            <a:r>
              <a:rPr lang="en-US" sz="2400" dirty="0" err="1"/>
              <a:t>tentu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 </a:t>
            </a:r>
            <a:r>
              <a:rPr lang="en-US" sz="2400" b="1" u="sng" dirty="0" err="1"/>
              <a:t>ada</a:t>
            </a:r>
            <a:r>
              <a:rPr lang="en-US" sz="2400" b="1" u="sng" dirty="0"/>
              <a:t> </a:t>
            </a:r>
            <a:r>
              <a:rPr lang="en-US" sz="2400" b="1" u="sng" dirty="0" err="1"/>
              <a:t>kemungkinan</a:t>
            </a:r>
            <a:r>
              <a:rPr lang="en-US" sz="2400" b="1" u="sng" dirty="0"/>
              <a:t> </a:t>
            </a:r>
            <a:r>
              <a:rPr lang="en-US" sz="2400" dirty="0" err="1"/>
              <a:t>obat</a:t>
            </a:r>
            <a:r>
              <a:rPr lang="en-US" sz="2400" dirty="0"/>
              <a:t> </a:t>
            </a:r>
            <a:r>
              <a:rPr lang="en-US" sz="2400" dirty="0" err="1"/>
              <a:t>tsb</a:t>
            </a:r>
            <a:r>
              <a:rPr lang="en-US" sz="2400" dirty="0"/>
              <a:t> </a:t>
            </a:r>
            <a:r>
              <a:rPr lang="en-US" sz="2400" b="1" u="sng" dirty="0" err="1"/>
              <a:t>tidak</a:t>
            </a:r>
            <a:r>
              <a:rPr lang="en-US" sz="2400" b="1" u="sng" dirty="0"/>
              <a:t> </a:t>
            </a:r>
            <a:r>
              <a:rPr lang="en-US" sz="2400" b="1" u="sng" dirty="0" err="1"/>
              <a:t>ampuh</a:t>
            </a:r>
            <a:r>
              <a:rPr lang="en-US" sz="2400" b="1" u="sng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malah</a:t>
            </a:r>
            <a:r>
              <a:rPr lang="en-US" sz="2400" dirty="0"/>
              <a:t> </a:t>
            </a:r>
            <a:r>
              <a:rPr lang="en-US" sz="2400" b="1" u="sng" dirty="0" err="1"/>
              <a:t>menimbulkan</a:t>
            </a:r>
            <a:r>
              <a:rPr lang="en-US" sz="2400" b="1" u="sng" dirty="0"/>
              <a:t> </a:t>
            </a:r>
            <a:r>
              <a:rPr lang="en-US" sz="2400" b="1" u="sng" dirty="0" err="1"/>
              <a:t>efek</a:t>
            </a:r>
            <a:r>
              <a:rPr lang="en-US" sz="2400" b="1" u="sng" dirty="0"/>
              <a:t> </a:t>
            </a:r>
            <a:r>
              <a:rPr lang="en-US" sz="2400" b="1" u="sng" dirty="0" err="1"/>
              <a:t>samping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Berapa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responden</a:t>
            </a:r>
            <a:r>
              <a:rPr lang="en-US" sz="2400" dirty="0"/>
              <a:t> yang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diambil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mendeteksi</a:t>
            </a:r>
            <a:r>
              <a:rPr lang="en-US" sz="2400" dirty="0"/>
              <a:t> ES </a:t>
            </a:r>
            <a:r>
              <a:rPr lang="en-US" sz="2400" dirty="0" err="1"/>
              <a:t>sebesar</a:t>
            </a:r>
            <a:r>
              <a:rPr lang="en-US" sz="2400" dirty="0"/>
              <a:t> </a:t>
            </a:r>
            <a:r>
              <a:rPr lang="en-US" sz="2400" i="1" dirty="0"/>
              <a:t>d</a:t>
            </a:r>
            <a:r>
              <a:rPr lang="en-US" sz="2400" dirty="0"/>
              <a:t>=0.2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l-GR" sz="2400" dirty="0"/>
              <a:t>α</a:t>
            </a:r>
            <a:r>
              <a:rPr lang="en-US" sz="2400" dirty="0"/>
              <a:t> = 0.05 dan 1-</a:t>
            </a:r>
            <a:r>
              <a:rPr lang="el-GR" sz="2400" dirty="0"/>
              <a:t>β</a:t>
            </a:r>
            <a:r>
              <a:rPr lang="en-US" sz="2400" dirty="0"/>
              <a:t> = 0.8? </a:t>
            </a:r>
          </a:p>
        </p:txBody>
      </p:sp>
    </p:spTree>
    <p:extLst>
      <p:ext uri="{BB962C8B-B14F-4D97-AF65-F5344CB8AC3E}">
        <p14:creationId xmlns:p14="http://schemas.microsoft.com/office/powerpoint/2010/main" val="20371891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Menggunakan</a:t>
            </a:r>
            <a:r>
              <a:rPr lang="en-GB" b="1" dirty="0"/>
              <a:t> G*Power (</a:t>
            </a:r>
            <a:r>
              <a:rPr lang="en-GB" b="1" i="1" dirty="0"/>
              <a:t>t</a:t>
            </a:r>
            <a:r>
              <a:rPr lang="en-GB" b="1" dirty="0"/>
              <a:t>-test)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opsi</a:t>
            </a:r>
            <a:r>
              <a:rPr lang="en-US" sz="2400" dirty="0"/>
              <a:t> </a:t>
            </a:r>
            <a:r>
              <a:rPr lang="en-US" sz="2400" i="1" u="sng" dirty="0"/>
              <a:t>test family</a:t>
            </a:r>
            <a:r>
              <a:rPr lang="en-US" sz="2400" dirty="0"/>
              <a:t>, </a:t>
            </a:r>
            <a:r>
              <a:rPr lang="en-US" sz="2400" dirty="0" err="1"/>
              <a:t>pilih</a:t>
            </a:r>
            <a:r>
              <a:rPr lang="en-US" sz="2400" dirty="0"/>
              <a:t> </a:t>
            </a:r>
            <a:r>
              <a:rPr lang="en-US" sz="2400" b="1" i="1" dirty="0"/>
              <a:t>t-test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opsi</a:t>
            </a:r>
            <a:r>
              <a:rPr lang="en-US" sz="2400" dirty="0"/>
              <a:t> </a:t>
            </a:r>
            <a:r>
              <a:rPr lang="en-US" sz="2400" i="1" u="sng" dirty="0"/>
              <a:t>statistical test</a:t>
            </a:r>
            <a:r>
              <a:rPr lang="en-US" sz="2400" i="1" dirty="0"/>
              <a:t>, </a:t>
            </a:r>
            <a:r>
              <a:rPr lang="en-US" sz="2400" dirty="0" err="1"/>
              <a:t>pilih</a:t>
            </a:r>
            <a:r>
              <a:rPr lang="en-US" sz="2400" dirty="0"/>
              <a:t> </a:t>
            </a:r>
            <a:r>
              <a:rPr lang="en-US" sz="2400" b="1" i="1" dirty="0"/>
              <a:t>Means: difference between two independent means (two group).</a:t>
            </a:r>
          </a:p>
          <a:p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opsi</a:t>
            </a:r>
            <a:r>
              <a:rPr lang="en-US" sz="2400" dirty="0"/>
              <a:t> </a:t>
            </a:r>
            <a:r>
              <a:rPr lang="en-US" sz="2400" i="1" u="sng" dirty="0"/>
              <a:t>type of power analysis</a:t>
            </a:r>
            <a:r>
              <a:rPr lang="en-US" sz="2400" dirty="0"/>
              <a:t>, </a:t>
            </a:r>
            <a:r>
              <a:rPr lang="en-US" sz="2400" dirty="0" err="1"/>
              <a:t>pilih</a:t>
            </a:r>
            <a:r>
              <a:rPr lang="en-US" sz="2400" dirty="0"/>
              <a:t> </a:t>
            </a:r>
            <a:r>
              <a:rPr lang="en-US" sz="2400" b="1" i="1" dirty="0"/>
              <a:t>a priori: computed required sample size – given </a:t>
            </a:r>
            <a:r>
              <a:rPr lang="el-GR" sz="2400" b="1" i="1" dirty="0"/>
              <a:t>α</a:t>
            </a:r>
            <a:r>
              <a:rPr lang="en-US" sz="2400" b="1" i="1" dirty="0"/>
              <a:t>, power and effect size.</a:t>
            </a:r>
          </a:p>
          <a:p>
            <a:r>
              <a:rPr lang="en-US" sz="2400" dirty="0" err="1"/>
              <a:t>Pilih</a:t>
            </a:r>
            <a:r>
              <a:rPr lang="en-US" sz="2400" dirty="0"/>
              <a:t> </a:t>
            </a:r>
            <a:r>
              <a:rPr lang="en-US" sz="2400" b="1" i="1" u="sng" dirty="0"/>
              <a:t>two-tailed test</a:t>
            </a:r>
            <a:r>
              <a:rPr lang="en-US" sz="2400" dirty="0"/>
              <a:t>, </a:t>
            </a:r>
            <a:r>
              <a:rPr lang="en-US" sz="2400" b="1" u="sng" dirty="0"/>
              <a:t>ES = 0.2</a:t>
            </a:r>
            <a:r>
              <a:rPr lang="en-US" sz="2400" dirty="0"/>
              <a:t>, </a:t>
            </a:r>
            <a:r>
              <a:rPr lang="el-GR" sz="2400" b="1" u="sng" dirty="0"/>
              <a:t>α</a:t>
            </a:r>
            <a:r>
              <a:rPr lang="en-US" sz="2400" b="1" u="sng" dirty="0"/>
              <a:t>=0.05</a:t>
            </a:r>
            <a:r>
              <a:rPr lang="en-US" sz="2400" dirty="0"/>
              <a:t>, </a:t>
            </a:r>
            <a:r>
              <a:rPr lang="en-US" sz="2400" b="1" i="1" u="sng" dirty="0"/>
              <a:t>power</a:t>
            </a:r>
            <a:r>
              <a:rPr lang="en-US" sz="2400" b="1" u="sng" dirty="0"/>
              <a:t>=0.8</a:t>
            </a:r>
            <a:r>
              <a:rPr lang="en-US" sz="2400" dirty="0"/>
              <a:t>, dan </a:t>
            </a:r>
            <a:r>
              <a:rPr lang="en-US" sz="2400" b="1" i="1" u="sng" dirty="0"/>
              <a:t>allocation ratio N1/N2</a:t>
            </a:r>
            <a:r>
              <a:rPr lang="en-US" sz="2400" i="1" dirty="0"/>
              <a:t> </a:t>
            </a:r>
            <a:r>
              <a:rPr lang="en-US" sz="2400" dirty="0"/>
              <a:t>(</a:t>
            </a:r>
            <a:r>
              <a:rPr lang="en-US" sz="2400" dirty="0" err="1"/>
              <a:t>rasio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kelompok</a:t>
            </a:r>
            <a:r>
              <a:rPr lang="en-US" sz="2400" dirty="0"/>
              <a:t> </a:t>
            </a:r>
            <a:r>
              <a:rPr lang="en-US" sz="2400" i="1" dirty="0"/>
              <a:t>treatment </a:t>
            </a:r>
            <a:r>
              <a:rPr lang="en-US" sz="2400" dirty="0"/>
              <a:t>dan </a:t>
            </a:r>
            <a:r>
              <a:rPr lang="en-US" sz="2400" dirty="0" err="1"/>
              <a:t>kontrol</a:t>
            </a:r>
            <a:r>
              <a:rPr lang="en-US" sz="2400" dirty="0"/>
              <a:t>) = </a:t>
            </a:r>
            <a:r>
              <a:rPr lang="en-US" sz="2400" b="1" u="sng" dirty="0"/>
              <a:t>1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38137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Interpretasi</a:t>
            </a:r>
            <a:r>
              <a:rPr lang="en-GB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5440520" cy="4525963"/>
          </a:xfrm>
        </p:spPr>
        <p:txBody>
          <a:bodyPr/>
          <a:lstStyle/>
          <a:p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mendeteksi</a:t>
            </a:r>
            <a:r>
              <a:rPr lang="en-US" sz="2400" dirty="0"/>
              <a:t> </a:t>
            </a:r>
            <a:r>
              <a:rPr lang="en-US" sz="2400" i="1" dirty="0"/>
              <a:t>d=</a:t>
            </a:r>
            <a:r>
              <a:rPr lang="en-US" sz="2400" dirty="0"/>
              <a:t>0.2,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Amel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mendapatkan</a:t>
            </a:r>
            <a:r>
              <a:rPr lang="en-US" sz="2400" dirty="0"/>
              <a:t> </a:t>
            </a:r>
            <a:r>
              <a:rPr lang="en-US" sz="2400" dirty="0" err="1"/>
              <a:t>setidaknya</a:t>
            </a:r>
            <a:r>
              <a:rPr lang="en-US" sz="2400" dirty="0"/>
              <a:t> 394 </a:t>
            </a:r>
            <a:r>
              <a:rPr lang="en-US" sz="2400" dirty="0" err="1"/>
              <a:t>responden</a:t>
            </a:r>
            <a:r>
              <a:rPr lang="en-US" sz="2400" dirty="0"/>
              <a:t> </a:t>
            </a:r>
            <a:r>
              <a:rPr lang="en-US" sz="2400" dirty="0" err="1"/>
              <a:t>utk</a:t>
            </a:r>
            <a:r>
              <a:rPr lang="en-US" sz="2400" dirty="0"/>
              <a:t> masing2 </a:t>
            </a:r>
            <a:r>
              <a:rPr lang="en-US" sz="2400" dirty="0" err="1"/>
              <a:t>kelompok</a:t>
            </a:r>
            <a:r>
              <a:rPr lang="en-US" sz="2400" dirty="0"/>
              <a:t> (total N=788)</a:t>
            </a:r>
          </a:p>
          <a:p>
            <a:r>
              <a:rPr lang="en-US" sz="2400" dirty="0" err="1"/>
              <a:t>Coba</a:t>
            </a:r>
            <a:r>
              <a:rPr lang="en-US" sz="2400" dirty="0"/>
              <a:t> </a:t>
            </a:r>
            <a:r>
              <a:rPr lang="en-US" sz="2400" dirty="0" err="1"/>
              <a:t>klik</a:t>
            </a:r>
            <a:r>
              <a:rPr lang="en-US" sz="2400" dirty="0"/>
              <a:t> </a:t>
            </a:r>
            <a:r>
              <a:rPr lang="en-US" sz="2400" b="1" i="1" u="sng" dirty="0"/>
              <a:t>X-Y plot for range of values</a:t>
            </a:r>
            <a:endParaRPr lang="en-US" sz="24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35FA6D-9D37-4AE1-9A84-5412C56F9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880" y="0"/>
            <a:ext cx="6010695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066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C79C5E-D180-4647-9049-28637AB6D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318" y="-547478"/>
            <a:ext cx="8987363" cy="729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409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i="1" dirty="0"/>
              <a:t>A priori </a:t>
            </a:r>
            <a:r>
              <a:rPr lang="en-GB" b="1" dirty="0"/>
              <a:t>power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 err="1"/>
              <a:t>Amel</a:t>
            </a:r>
            <a:r>
              <a:rPr lang="en-US" sz="2400" dirty="0"/>
              <a:t> </a:t>
            </a:r>
            <a:r>
              <a:rPr lang="en-US" sz="2400" dirty="0" err="1"/>
              <a:t>ingin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penelitian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menyelidiki</a:t>
            </a:r>
            <a:r>
              <a:rPr lang="en-US" sz="2400" dirty="0"/>
              <a:t> </a:t>
            </a:r>
            <a:r>
              <a:rPr lang="en-US" sz="2400" dirty="0" err="1"/>
              <a:t>hubungan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b="1" u="sng" dirty="0" err="1"/>
              <a:t>jumlah</a:t>
            </a:r>
            <a:r>
              <a:rPr lang="en-US" sz="2400" b="1" u="sng" dirty="0"/>
              <a:t> </a:t>
            </a:r>
            <a:r>
              <a:rPr lang="en-US" sz="2400" b="1" u="sng" dirty="0" err="1"/>
              <a:t>setoran</a:t>
            </a:r>
            <a:r>
              <a:rPr lang="en-US" sz="2400" b="1" u="sng" dirty="0"/>
              <a:t> </a:t>
            </a:r>
            <a:r>
              <a:rPr lang="en-US" sz="2400" b="1" u="sng" dirty="0" err="1"/>
              <a:t>suami</a:t>
            </a:r>
            <a:r>
              <a:rPr lang="en-US" sz="2400" b="1" u="sng" dirty="0"/>
              <a:t> </a:t>
            </a:r>
            <a:r>
              <a:rPr lang="en-US" sz="2400" b="1" u="sng" dirty="0" err="1"/>
              <a:t>tiap</a:t>
            </a:r>
            <a:r>
              <a:rPr lang="en-US" sz="2400" b="1" u="sng" dirty="0"/>
              <a:t> </a:t>
            </a:r>
            <a:r>
              <a:rPr lang="en-US" sz="2400" b="1" u="sng" dirty="0" err="1"/>
              <a:t>bulan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b="1" u="sng" dirty="0" err="1"/>
              <a:t>berat</a:t>
            </a:r>
            <a:r>
              <a:rPr lang="en-US" sz="2400" b="1" u="sng" dirty="0"/>
              <a:t> badan</a:t>
            </a:r>
            <a:r>
              <a:rPr lang="en-US" sz="2400" dirty="0"/>
              <a:t>.</a:t>
            </a:r>
          </a:p>
          <a:p>
            <a:pPr lvl="1"/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korelasi</a:t>
            </a:r>
            <a:r>
              <a:rPr lang="en-US" sz="2000" dirty="0"/>
              <a:t> </a:t>
            </a:r>
            <a:r>
              <a:rPr lang="en-US" sz="2000" dirty="0" err="1"/>
              <a:t>bivariat</a:t>
            </a:r>
            <a:r>
              <a:rPr lang="en-US" sz="2000" dirty="0"/>
              <a:t>.</a:t>
            </a:r>
          </a:p>
          <a:p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literatur</a:t>
            </a:r>
            <a:r>
              <a:rPr lang="en-US" sz="2400" dirty="0"/>
              <a:t> </a:t>
            </a:r>
            <a:r>
              <a:rPr lang="en-US" sz="2400" dirty="0" err="1"/>
              <a:t>menyebutkan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hubungan</a:t>
            </a:r>
            <a:r>
              <a:rPr lang="en-US" sz="2400" dirty="0"/>
              <a:t> yang </a:t>
            </a:r>
            <a:r>
              <a:rPr lang="en-US" sz="2400" b="1" dirty="0" err="1"/>
              <a:t>positif</a:t>
            </a:r>
            <a:r>
              <a:rPr lang="en-US" sz="2400" dirty="0"/>
              <a:t> dan </a:t>
            </a:r>
            <a:r>
              <a:rPr lang="en-US" sz="2400" b="1" dirty="0" err="1"/>
              <a:t>cenderung</a:t>
            </a:r>
            <a:r>
              <a:rPr lang="en-US" sz="2400" b="1" dirty="0"/>
              <a:t> </a:t>
            </a:r>
            <a:r>
              <a:rPr lang="en-US" sz="2400" b="1" i="1" dirty="0"/>
              <a:t>moderate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kedua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.</a:t>
            </a:r>
          </a:p>
          <a:p>
            <a:pPr lvl="1"/>
            <a:r>
              <a:rPr lang="en-US" sz="2000" dirty="0" err="1"/>
              <a:t>Katakanlah</a:t>
            </a:r>
            <a:r>
              <a:rPr lang="en-US" sz="2000" dirty="0"/>
              <a:t> </a:t>
            </a:r>
            <a:r>
              <a:rPr lang="en-US" sz="2000" i="1" dirty="0"/>
              <a:t>r</a:t>
            </a:r>
            <a:r>
              <a:rPr lang="en-US" sz="2000" dirty="0"/>
              <a:t>=0.4</a:t>
            </a:r>
          </a:p>
          <a:p>
            <a:r>
              <a:rPr lang="en-US" sz="2400" dirty="0" err="1"/>
              <a:t>Kedua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diharapkan</a:t>
            </a:r>
            <a:r>
              <a:rPr lang="en-US" sz="2400" dirty="0"/>
              <a:t> </a:t>
            </a:r>
            <a:r>
              <a:rPr lang="en-US" sz="2400" dirty="0" err="1"/>
              <a:t>berdistribusi</a:t>
            </a:r>
            <a:r>
              <a:rPr lang="en-US" sz="2400" dirty="0"/>
              <a:t> normal.</a:t>
            </a:r>
          </a:p>
          <a:p>
            <a:r>
              <a:rPr lang="en-US" sz="2400" dirty="0" err="1"/>
              <a:t>Berapa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responden</a:t>
            </a:r>
            <a:r>
              <a:rPr lang="en-US" sz="2400" dirty="0"/>
              <a:t> yang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diambil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mendeteksi</a:t>
            </a:r>
            <a:r>
              <a:rPr lang="en-US" sz="2400" dirty="0"/>
              <a:t> ES </a:t>
            </a:r>
            <a:r>
              <a:rPr lang="en-US" sz="2400" dirty="0" err="1"/>
              <a:t>sebesar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en-US" sz="2400" dirty="0"/>
              <a:t>=0.4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l-GR" sz="2400" dirty="0"/>
              <a:t>α</a:t>
            </a:r>
            <a:r>
              <a:rPr lang="en-US" sz="2400" dirty="0"/>
              <a:t> = 0.05 dan 1-</a:t>
            </a:r>
            <a:r>
              <a:rPr lang="el-GR" sz="2400" dirty="0"/>
              <a:t>β</a:t>
            </a:r>
            <a:r>
              <a:rPr lang="en-US" sz="2400" dirty="0"/>
              <a:t> = 0.8?</a:t>
            </a:r>
          </a:p>
        </p:txBody>
      </p:sp>
    </p:spTree>
    <p:extLst>
      <p:ext uri="{BB962C8B-B14F-4D97-AF65-F5344CB8AC3E}">
        <p14:creationId xmlns:p14="http://schemas.microsoft.com/office/powerpoint/2010/main" val="12385380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Menggunakan</a:t>
            </a:r>
            <a:r>
              <a:rPr lang="en-GB" b="1" dirty="0"/>
              <a:t> G*Power (</a:t>
            </a:r>
            <a:r>
              <a:rPr lang="en-GB" b="1" dirty="0" err="1"/>
              <a:t>korelasi</a:t>
            </a:r>
            <a:r>
              <a:rPr lang="en-GB" b="1" dirty="0"/>
              <a:t> </a:t>
            </a:r>
            <a:r>
              <a:rPr lang="en-GB" b="1" dirty="0" err="1"/>
              <a:t>bivariat</a:t>
            </a:r>
            <a:r>
              <a:rPr lang="en-GB" b="1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opsi</a:t>
            </a:r>
            <a:r>
              <a:rPr lang="en-US" sz="2400" dirty="0"/>
              <a:t> </a:t>
            </a:r>
            <a:r>
              <a:rPr lang="en-US" sz="2400" i="1" u="sng" dirty="0"/>
              <a:t>test family</a:t>
            </a:r>
            <a:r>
              <a:rPr lang="en-US" sz="2400" dirty="0"/>
              <a:t>, </a:t>
            </a:r>
            <a:r>
              <a:rPr lang="en-US" sz="2400" dirty="0" err="1"/>
              <a:t>pilih</a:t>
            </a:r>
            <a:r>
              <a:rPr lang="en-US" sz="2400" dirty="0"/>
              <a:t> </a:t>
            </a:r>
            <a:r>
              <a:rPr lang="en-US" sz="2400" b="1" i="1" dirty="0"/>
              <a:t>exact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opsi</a:t>
            </a:r>
            <a:r>
              <a:rPr lang="en-US" sz="2400" dirty="0"/>
              <a:t> </a:t>
            </a:r>
            <a:r>
              <a:rPr lang="en-US" sz="2400" i="1" u="sng" dirty="0"/>
              <a:t>statistical test</a:t>
            </a:r>
            <a:r>
              <a:rPr lang="en-US" sz="2400" i="1" dirty="0"/>
              <a:t>, </a:t>
            </a:r>
            <a:r>
              <a:rPr lang="en-US" sz="2400" dirty="0" err="1"/>
              <a:t>pilih</a:t>
            </a:r>
            <a:r>
              <a:rPr lang="en-US" sz="2400" dirty="0"/>
              <a:t> </a:t>
            </a:r>
            <a:r>
              <a:rPr lang="en-US" sz="2400" b="1" i="1" dirty="0"/>
              <a:t>Correlations: bivariate normal model</a:t>
            </a:r>
          </a:p>
          <a:p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opsi</a:t>
            </a:r>
            <a:r>
              <a:rPr lang="en-US" sz="2400" dirty="0"/>
              <a:t> </a:t>
            </a:r>
            <a:r>
              <a:rPr lang="en-US" sz="2400" i="1" u="sng" dirty="0"/>
              <a:t>type of power analysis</a:t>
            </a:r>
            <a:r>
              <a:rPr lang="en-US" sz="2400" dirty="0"/>
              <a:t>, </a:t>
            </a:r>
            <a:r>
              <a:rPr lang="en-US" sz="2400" dirty="0" err="1"/>
              <a:t>pilih</a:t>
            </a:r>
            <a:r>
              <a:rPr lang="en-US" sz="2400" dirty="0"/>
              <a:t> </a:t>
            </a:r>
            <a:r>
              <a:rPr lang="en-US" sz="2400" b="1" i="1" dirty="0"/>
              <a:t>a priori: computed required sample size – given </a:t>
            </a:r>
            <a:r>
              <a:rPr lang="el-GR" sz="2400" b="1" i="1" dirty="0"/>
              <a:t>α</a:t>
            </a:r>
            <a:r>
              <a:rPr lang="en-US" sz="2400" b="1" i="1" dirty="0"/>
              <a:t>, power and effect size.</a:t>
            </a:r>
          </a:p>
          <a:p>
            <a:r>
              <a:rPr lang="en-US" sz="2400" dirty="0" err="1"/>
              <a:t>Pilih</a:t>
            </a:r>
            <a:r>
              <a:rPr lang="en-US" sz="2400" dirty="0"/>
              <a:t> </a:t>
            </a:r>
            <a:r>
              <a:rPr lang="en-US" sz="2400" b="1" i="1" u="sng" dirty="0"/>
              <a:t>one-tailed test</a:t>
            </a:r>
            <a:r>
              <a:rPr lang="en-US" sz="2400" dirty="0"/>
              <a:t>, </a:t>
            </a:r>
            <a:r>
              <a:rPr lang="en-US" sz="2400" b="1" i="1" u="sng" dirty="0"/>
              <a:t>correlation </a:t>
            </a:r>
            <a:r>
              <a:rPr lang="en-US" sz="2400" b="1" u="sng" dirty="0"/>
              <a:t>ρ H1 = 0.4</a:t>
            </a:r>
            <a:r>
              <a:rPr lang="en-US" sz="2400" dirty="0"/>
              <a:t>, </a:t>
            </a:r>
            <a:r>
              <a:rPr lang="el-GR" sz="2400" b="1" u="sng" dirty="0"/>
              <a:t>α</a:t>
            </a:r>
            <a:r>
              <a:rPr lang="en-US" sz="2400" b="1" u="sng" dirty="0"/>
              <a:t>=0.05</a:t>
            </a:r>
            <a:r>
              <a:rPr lang="en-US" sz="2400" dirty="0"/>
              <a:t>, </a:t>
            </a:r>
            <a:r>
              <a:rPr lang="en-US" sz="2400" b="1" i="1" u="sng" dirty="0"/>
              <a:t>power</a:t>
            </a:r>
            <a:r>
              <a:rPr lang="en-US" sz="2400" b="1" u="sng" dirty="0"/>
              <a:t>=0.8</a:t>
            </a:r>
            <a:r>
              <a:rPr lang="en-US" sz="2400" dirty="0"/>
              <a:t>, dan </a:t>
            </a:r>
            <a:r>
              <a:rPr lang="en-US" sz="2400" b="1" i="1" u="sng" dirty="0"/>
              <a:t>correlation </a:t>
            </a:r>
            <a:r>
              <a:rPr lang="en-US" sz="2400" b="1" u="sng" dirty="0"/>
              <a:t>ρ H0 = 0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66256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Interpretasi</a:t>
            </a:r>
            <a:r>
              <a:rPr lang="en-GB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5440520" cy="4525963"/>
          </a:xfrm>
        </p:spPr>
        <p:txBody>
          <a:bodyPr/>
          <a:lstStyle/>
          <a:p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mendeteksi</a:t>
            </a:r>
            <a:r>
              <a:rPr lang="en-US" sz="2400" dirty="0"/>
              <a:t> </a:t>
            </a:r>
            <a:r>
              <a:rPr lang="en-US" sz="2400" i="1" dirty="0"/>
              <a:t>r=</a:t>
            </a:r>
            <a:r>
              <a:rPr lang="en-US" sz="2400" dirty="0"/>
              <a:t>0.4,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Amel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mendapatkan</a:t>
            </a:r>
            <a:r>
              <a:rPr lang="en-US" sz="2400" dirty="0"/>
              <a:t> </a:t>
            </a:r>
            <a:r>
              <a:rPr lang="en-US" sz="2400" dirty="0" err="1"/>
              <a:t>setidaknya</a:t>
            </a:r>
            <a:r>
              <a:rPr lang="en-US" sz="2400" dirty="0"/>
              <a:t> 37 </a:t>
            </a:r>
            <a:r>
              <a:rPr lang="en-US" sz="2400" dirty="0" err="1"/>
              <a:t>responden</a:t>
            </a:r>
            <a:endParaRPr lang="en-US" sz="2400" dirty="0"/>
          </a:p>
          <a:p>
            <a:r>
              <a:rPr lang="en-US" sz="2400" dirty="0" err="1"/>
              <a:t>Coba</a:t>
            </a:r>
            <a:r>
              <a:rPr lang="en-US" sz="2400" dirty="0"/>
              <a:t> </a:t>
            </a:r>
            <a:r>
              <a:rPr lang="en-US" sz="2400" dirty="0" err="1"/>
              <a:t>klik</a:t>
            </a:r>
            <a:r>
              <a:rPr lang="en-US" sz="2400" dirty="0"/>
              <a:t> </a:t>
            </a:r>
            <a:r>
              <a:rPr lang="en-US" sz="2400" b="1" i="1" u="sng" dirty="0"/>
              <a:t>X-Y plot for range of values</a:t>
            </a:r>
            <a:endParaRPr lang="en-US" sz="24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EB8E2-6679-45E2-AF41-BEDA64387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-25254"/>
            <a:ext cx="6118050" cy="688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403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628E39-996B-42E5-BCF3-E234DDC51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693" y="-402884"/>
            <a:ext cx="8722613" cy="714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340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i="1" dirty="0"/>
              <a:t>A priori </a:t>
            </a:r>
            <a:r>
              <a:rPr lang="en-GB" b="1" dirty="0"/>
              <a:t>power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 err="1"/>
              <a:t>Amel</a:t>
            </a:r>
            <a:r>
              <a:rPr lang="en-US" sz="2400" dirty="0"/>
              <a:t> </a:t>
            </a:r>
            <a:r>
              <a:rPr lang="en-US" sz="2400" dirty="0" err="1"/>
              <a:t>ingin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penelitian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menyelidiki</a:t>
            </a:r>
            <a:r>
              <a:rPr lang="en-US" sz="2400" dirty="0"/>
              <a:t> </a:t>
            </a:r>
            <a:r>
              <a:rPr lang="en-US" sz="2400" dirty="0" err="1"/>
              <a:t>hubungan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b="1" u="sng" dirty="0" err="1"/>
              <a:t>jumlah</a:t>
            </a:r>
            <a:r>
              <a:rPr lang="en-US" sz="2400" b="1" u="sng" dirty="0"/>
              <a:t> </a:t>
            </a:r>
            <a:r>
              <a:rPr lang="en-US" sz="2400" b="1" u="sng" dirty="0" err="1"/>
              <a:t>setoran</a:t>
            </a:r>
            <a:r>
              <a:rPr lang="en-US" sz="2400" b="1" u="sng" dirty="0"/>
              <a:t> </a:t>
            </a:r>
            <a:r>
              <a:rPr lang="en-US" sz="2400" b="1" u="sng" dirty="0" err="1"/>
              <a:t>suami</a:t>
            </a:r>
            <a:r>
              <a:rPr lang="en-US" sz="2400" b="1" u="sng" dirty="0"/>
              <a:t> </a:t>
            </a:r>
            <a:r>
              <a:rPr lang="en-US" sz="2400" b="1" u="sng" dirty="0" err="1"/>
              <a:t>tiap</a:t>
            </a:r>
            <a:r>
              <a:rPr lang="en-US" sz="2400" b="1" u="sng" dirty="0"/>
              <a:t> </a:t>
            </a:r>
            <a:r>
              <a:rPr lang="en-US" sz="2400" b="1" u="sng" dirty="0" err="1"/>
              <a:t>bulan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b="1" u="sng" dirty="0" err="1"/>
              <a:t>berat</a:t>
            </a:r>
            <a:r>
              <a:rPr lang="en-US" sz="2400" b="1" u="sng" dirty="0"/>
              <a:t> badan</a:t>
            </a:r>
            <a:r>
              <a:rPr lang="en-US" sz="2400" dirty="0"/>
              <a:t>.</a:t>
            </a:r>
          </a:p>
          <a:p>
            <a:r>
              <a:rPr lang="en-US" sz="2400" b="1" u="sng" dirty="0"/>
              <a:t>Setelah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analisis</a:t>
            </a:r>
            <a:r>
              <a:rPr lang="en-US" sz="2400" dirty="0"/>
              <a:t> </a:t>
            </a:r>
            <a:r>
              <a:rPr lang="en-US" sz="2400" b="1" u="sng" dirty="0" err="1"/>
              <a:t>korelasi</a:t>
            </a:r>
            <a:r>
              <a:rPr lang="en-US" sz="2400" b="1" u="sng" dirty="0"/>
              <a:t> </a:t>
            </a:r>
            <a:r>
              <a:rPr lang="en-US" sz="2400" b="1" u="sng" dirty="0" err="1"/>
              <a:t>bivariat</a:t>
            </a:r>
            <a:r>
              <a:rPr lang="en-US" sz="2400" dirty="0"/>
              <a:t>, dan </a:t>
            </a:r>
            <a:r>
              <a:rPr lang="en-US" sz="2400" b="1" dirty="0" err="1"/>
              <a:t>mendapatkan</a:t>
            </a:r>
            <a:r>
              <a:rPr lang="en-US" sz="2400" b="1" dirty="0"/>
              <a:t> </a:t>
            </a:r>
            <a:r>
              <a:rPr lang="en-US" sz="2400" b="1" dirty="0" err="1"/>
              <a:t>bukti</a:t>
            </a:r>
            <a:r>
              <a:rPr lang="en-US" sz="2400" b="1" dirty="0"/>
              <a:t> </a:t>
            </a:r>
            <a:r>
              <a:rPr lang="en-US" sz="2400" dirty="0"/>
              <a:t>yang </a:t>
            </a:r>
            <a:r>
              <a:rPr lang="en-US" sz="2400" dirty="0" err="1"/>
              <a:t>cukup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b="1" dirty="0" err="1"/>
              <a:t>kedua</a:t>
            </a:r>
            <a:r>
              <a:rPr lang="en-US" sz="2400" b="1" dirty="0"/>
              <a:t> </a:t>
            </a:r>
            <a:r>
              <a:rPr lang="en-US" sz="2400" b="1" dirty="0" err="1"/>
              <a:t>variabel</a:t>
            </a:r>
            <a:r>
              <a:rPr lang="en-US" sz="2400" b="1" dirty="0"/>
              <a:t> </a:t>
            </a:r>
            <a:r>
              <a:rPr lang="en-US" sz="2400" b="1" dirty="0" err="1"/>
              <a:t>tsb</a:t>
            </a:r>
            <a:r>
              <a:rPr lang="en-US" sz="2400" b="1" dirty="0"/>
              <a:t> </a:t>
            </a:r>
            <a:r>
              <a:rPr lang="en-US" sz="2400" b="1" dirty="0" err="1"/>
              <a:t>berkorelasi</a:t>
            </a:r>
            <a:r>
              <a:rPr lang="en-US" sz="2400" dirty="0"/>
              <a:t>, </a:t>
            </a:r>
            <a:r>
              <a:rPr lang="en-US" sz="2400" dirty="0" err="1"/>
              <a:t>Amel</a:t>
            </a:r>
            <a:r>
              <a:rPr lang="en-US" sz="2400" dirty="0"/>
              <a:t> </a:t>
            </a:r>
            <a:r>
              <a:rPr lang="en-US" sz="2400" dirty="0" err="1"/>
              <a:t>memutuskan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b="1" u="sng" dirty="0"/>
              <a:t>model </a:t>
            </a:r>
            <a:r>
              <a:rPr lang="en-US" sz="2400" b="1" u="sng" dirty="0" err="1"/>
              <a:t>regresi</a:t>
            </a:r>
            <a:r>
              <a:rPr lang="en-US" sz="2400" b="1" u="sng" dirty="0"/>
              <a:t> linier.</a:t>
            </a:r>
          </a:p>
          <a:p>
            <a:r>
              <a:rPr lang="en-US" sz="2400" dirty="0" err="1"/>
              <a:t>Berapa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responden</a:t>
            </a:r>
            <a:r>
              <a:rPr lang="en-US" sz="2400" dirty="0"/>
              <a:t> yang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diambil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mendeteksi</a:t>
            </a:r>
            <a:r>
              <a:rPr lang="en-US" sz="2400" dirty="0"/>
              <a:t> </a:t>
            </a:r>
            <a:r>
              <a:rPr lang="en-US" sz="2400" b="1" u="sng" dirty="0"/>
              <a:t>ES </a:t>
            </a:r>
            <a:r>
              <a:rPr lang="en-US" sz="2400" b="1" u="sng" dirty="0" err="1"/>
              <a:t>sebesar</a:t>
            </a:r>
            <a:r>
              <a:rPr lang="en-US" sz="2400" b="1" u="sng" dirty="0"/>
              <a:t> </a:t>
            </a:r>
            <a:r>
              <a:rPr lang="en-US" sz="2400" b="1" i="1" u="sng" dirty="0"/>
              <a:t>R</a:t>
            </a:r>
            <a:r>
              <a:rPr lang="en-US" sz="2400" b="1" u="sng" baseline="30000" dirty="0"/>
              <a:t>2</a:t>
            </a:r>
            <a:r>
              <a:rPr lang="en-US" sz="2400" b="1" u="sng" dirty="0"/>
              <a:t>=0.16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l-GR" sz="2400" dirty="0"/>
              <a:t>α</a:t>
            </a:r>
            <a:r>
              <a:rPr lang="en-US" sz="2400" dirty="0"/>
              <a:t> = 0.05 dan 1-</a:t>
            </a:r>
            <a:r>
              <a:rPr lang="el-GR" sz="2400" dirty="0"/>
              <a:t>β</a:t>
            </a:r>
            <a:r>
              <a:rPr lang="en-US" sz="2400" dirty="0"/>
              <a:t> = 0.8?</a:t>
            </a:r>
          </a:p>
        </p:txBody>
      </p:sp>
    </p:spTree>
    <p:extLst>
      <p:ext uri="{BB962C8B-B14F-4D97-AF65-F5344CB8AC3E}">
        <p14:creationId xmlns:p14="http://schemas.microsoft.com/office/powerpoint/2010/main" val="1656744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0588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Taraf</a:t>
            </a:r>
            <a:r>
              <a:rPr lang="en-GB" b="1" dirty="0"/>
              <a:t> </a:t>
            </a:r>
            <a:r>
              <a:rPr lang="en-GB" b="1" dirty="0" err="1"/>
              <a:t>signifikansi</a:t>
            </a:r>
            <a:r>
              <a:rPr lang="en-GB" b="1" dirty="0"/>
              <a:t>: </a:t>
            </a:r>
            <a:r>
              <a:rPr lang="en-GB" b="1" dirty="0" err="1"/>
              <a:t>masih</a:t>
            </a:r>
            <a:r>
              <a:rPr lang="en-GB" b="1" dirty="0"/>
              <a:t> </a:t>
            </a:r>
            <a:r>
              <a:rPr lang="en-GB" b="1" dirty="0" err="1"/>
              <a:t>signifikan</a:t>
            </a:r>
            <a:r>
              <a:rPr lang="en-GB" b="1" dirty="0"/>
              <a:t>?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6018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 err="1"/>
              <a:t>Kasus</a:t>
            </a:r>
            <a:r>
              <a:rPr lang="en-US" sz="2400" b="1" u="sng" dirty="0"/>
              <a:t> 1</a:t>
            </a:r>
          </a:p>
          <a:p>
            <a:r>
              <a:rPr lang="en-US" sz="2400" dirty="0"/>
              <a:t>Joko </a:t>
            </a:r>
            <a:r>
              <a:rPr lang="en-US" sz="2400" dirty="0" err="1"/>
              <a:t>mengambil</a:t>
            </a:r>
            <a:r>
              <a:rPr lang="en-US" sz="2400" dirty="0"/>
              <a:t> data </a:t>
            </a:r>
            <a:r>
              <a:rPr lang="en-US" sz="2400" dirty="0" err="1"/>
              <a:t>dari</a:t>
            </a:r>
            <a:r>
              <a:rPr lang="en-US" sz="2400" dirty="0"/>
              <a:t> 2 </a:t>
            </a:r>
            <a:r>
              <a:rPr lang="en-US" sz="2400" dirty="0" err="1"/>
              <a:t>kelompok</a:t>
            </a:r>
            <a:r>
              <a:rPr lang="en-US" sz="2400" dirty="0"/>
              <a:t> </a:t>
            </a:r>
            <a:r>
              <a:rPr lang="en-US" sz="2400" dirty="0" err="1"/>
              <a:t>sampel</a:t>
            </a:r>
            <a:r>
              <a:rPr lang="en-US" sz="2400" dirty="0"/>
              <a:t> yang </a:t>
            </a:r>
            <a:r>
              <a:rPr lang="en-US" sz="2400" dirty="0" err="1"/>
              <a:t>independen</a:t>
            </a:r>
            <a:r>
              <a:rPr lang="en-US" sz="2400" dirty="0"/>
              <a:t>,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sampel</a:t>
            </a:r>
            <a:r>
              <a:rPr lang="en-US" sz="2400" dirty="0"/>
              <a:t> </a:t>
            </a:r>
            <a:r>
              <a:rPr lang="en-US" sz="2400" dirty="0" err="1"/>
              <a:t>masing-masing</a:t>
            </a:r>
            <a:r>
              <a:rPr lang="en-US" sz="2400" dirty="0"/>
              <a:t> 10 </a:t>
            </a:r>
            <a:r>
              <a:rPr lang="en-US" sz="2400" dirty="0" err="1"/>
              <a:t>tiap</a:t>
            </a:r>
            <a:r>
              <a:rPr lang="en-US" sz="2400" dirty="0"/>
              <a:t> </a:t>
            </a:r>
            <a:r>
              <a:rPr lang="en-US" sz="2400" dirty="0" err="1"/>
              <a:t>kelompok</a:t>
            </a:r>
            <a:r>
              <a:rPr lang="en-US" sz="2400" dirty="0"/>
              <a:t> (</a:t>
            </a:r>
            <a:r>
              <a:rPr lang="en-US" sz="2400" i="1" dirty="0"/>
              <a:t>N</a:t>
            </a:r>
            <a:r>
              <a:rPr lang="en-US" sz="2400" dirty="0"/>
              <a:t>=20).</a:t>
            </a:r>
          </a:p>
          <a:p>
            <a:r>
              <a:rPr lang="en-US" sz="2400" i="1" dirty="0"/>
              <a:t>M</a:t>
            </a:r>
            <a:r>
              <a:rPr lang="en-US" sz="2400" baseline="-25000" dirty="0"/>
              <a:t>1</a:t>
            </a:r>
            <a:r>
              <a:rPr lang="en-US" sz="2400" dirty="0"/>
              <a:t>=6, </a:t>
            </a:r>
            <a:r>
              <a:rPr lang="en-US" sz="2400" i="1" dirty="0"/>
              <a:t>SD</a:t>
            </a:r>
            <a:r>
              <a:rPr lang="en-US" sz="2400" baseline="-25000" dirty="0"/>
              <a:t>1</a:t>
            </a:r>
            <a:r>
              <a:rPr lang="en-US" sz="2400" dirty="0"/>
              <a:t>=3.16 dan </a:t>
            </a:r>
            <a:r>
              <a:rPr lang="en-US" sz="2400" i="1" dirty="0"/>
              <a:t>M</a:t>
            </a:r>
            <a:r>
              <a:rPr lang="en-US" sz="2400" i="1" baseline="-25000" dirty="0"/>
              <a:t>2</a:t>
            </a:r>
            <a:r>
              <a:rPr lang="en-US" sz="2400" dirty="0"/>
              <a:t>=7, </a:t>
            </a:r>
            <a:r>
              <a:rPr lang="en-US" sz="2400" i="1" dirty="0"/>
              <a:t>SD</a:t>
            </a:r>
            <a:r>
              <a:rPr lang="en-US" sz="2400" i="1" baseline="-25000" dirty="0"/>
              <a:t>2</a:t>
            </a:r>
            <a:r>
              <a:rPr lang="en-US" sz="2400" dirty="0"/>
              <a:t>=3.16 </a:t>
            </a:r>
            <a:r>
              <a:rPr lang="en-US" sz="2400" dirty="0" err="1"/>
              <a:t>menghasilkan</a:t>
            </a:r>
            <a:r>
              <a:rPr lang="en-US" sz="2400" dirty="0"/>
              <a:t> t=-0.5, p=0.63 (p&gt;0.05) --- </a:t>
            </a:r>
            <a:r>
              <a:rPr lang="en-US" sz="2400" b="1" dirty="0"/>
              <a:t>H0 </a:t>
            </a:r>
            <a:r>
              <a:rPr lang="en-US" sz="2400" b="1" dirty="0" err="1"/>
              <a:t>gagal</a:t>
            </a:r>
            <a:r>
              <a:rPr lang="en-US" sz="2400" b="1" dirty="0"/>
              <a:t> </a:t>
            </a:r>
            <a:r>
              <a:rPr lang="en-US" sz="2400" b="1" dirty="0" err="1"/>
              <a:t>ditolak</a:t>
            </a:r>
            <a:r>
              <a:rPr lang="en-US" sz="2400" b="1" dirty="0"/>
              <a:t>!</a:t>
            </a:r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r>
              <a:rPr lang="en-US" sz="2400" b="1" u="sng" dirty="0" err="1"/>
              <a:t>Kasus</a:t>
            </a:r>
            <a:r>
              <a:rPr lang="en-US" sz="2400" b="1" u="sng" dirty="0"/>
              <a:t> 2</a:t>
            </a:r>
          </a:p>
          <a:p>
            <a:r>
              <a:rPr lang="en-US" sz="2400" dirty="0" err="1"/>
              <a:t>Bowo</a:t>
            </a:r>
            <a:r>
              <a:rPr lang="en-US" sz="2400" dirty="0"/>
              <a:t> </a:t>
            </a:r>
            <a:r>
              <a:rPr lang="en-US" sz="2400" dirty="0" err="1"/>
              <a:t>mengambil</a:t>
            </a:r>
            <a:r>
              <a:rPr lang="en-US" sz="2400" dirty="0"/>
              <a:t> data </a:t>
            </a:r>
            <a:r>
              <a:rPr lang="en-US" sz="2400" dirty="0" err="1"/>
              <a:t>dari</a:t>
            </a:r>
            <a:r>
              <a:rPr lang="en-US" sz="2400" dirty="0"/>
              <a:t> 2 </a:t>
            </a:r>
            <a:r>
              <a:rPr lang="en-US" sz="2400" dirty="0" err="1"/>
              <a:t>kelompok</a:t>
            </a:r>
            <a:r>
              <a:rPr lang="en-US" sz="2400" dirty="0"/>
              <a:t> </a:t>
            </a:r>
            <a:r>
              <a:rPr lang="en-US" sz="2400" dirty="0" err="1"/>
              <a:t>sampel</a:t>
            </a:r>
            <a:r>
              <a:rPr lang="en-US" sz="2400" dirty="0"/>
              <a:t> yang </a:t>
            </a:r>
            <a:r>
              <a:rPr lang="en-US" sz="2400" dirty="0" err="1"/>
              <a:t>independen</a:t>
            </a:r>
            <a:r>
              <a:rPr lang="en-US" sz="2400" dirty="0"/>
              <a:t>,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sampel</a:t>
            </a:r>
            <a:r>
              <a:rPr lang="en-US" sz="2400" dirty="0"/>
              <a:t> </a:t>
            </a:r>
            <a:r>
              <a:rPr lang="en-US" sz="2400" dirty="0" err="1"/>
              <a:t>masing-masing</a:t>
            </a:r>
            <a:r>
              <a:rPr lang="en-US" sz="2400" dirty="0"/>
              <a:t> 100 </a:t>
            </a:r>
            <a:r>
              <a:rPr lang="en-US" sz="2400" dirty="0" err="1"/>
              <a:t>tiap</a:t>
            </a:r>
            <a:r>
              <a:rPr lang="en-US" sz="2400" dirty="0"/>
              <a:t> </a:t>
            </a:r>
            <a:r>
              <a:rPr lang="en-US" sz="2400" dirty="0" err="1"/>
              <a:t>kelompok</a:t>
            </a:r>
            <a:r>
              <a:rPr lang="en-US" sz="2400" dirty="0"/>
              <a:t> (</a:t>
            </a:r>
            <a:r>
              <a:rPr lang="en-US" sz="2400" i="1" dirty="0"/>
              <a:t>N</a:t>
            </a:r>
            <a:r>
              <a:rPr lang="en-US" sz="2400" dirty="0"/>
              <a:t>=200).</a:t>
            </a:r>
          </a:p>
          <a:p>
            <a:r>
              <a:rPr lang="en-US" sz="2400" i="1" dirty="0"/>
              <a:t>M</a:t>
            </a:r>
            <a:r>
              <a:rPr lang="en-US" sz="2400" baseline="-25000" dirty="0"/>
              <a:t>1</a:t>
            </a:r>
            <a:r>
              <a:rPr lang="en-US" sz="2400" dirty="0"/>
              <a:t>=6, </a:t>
            </a:r>
            <a:r>
              <a:rPr lang="en-US" sz="2400" i="1" dirty="0"/>
              <a:t>SD</a:t>
            </a:r>
            <a:r>
              <a:rPr lang="en-US" sz="2400" baseline="-25000" dirty="0"/>
              <a:t>1</a:t>
            </a:r>
            <a:r>
              <a:rPr lang="en-US" sz="2400" dirty="0"/>
              <a:t>=3.16 dan </a:t>
            </a:r>
            <a:r>
              <a:rPr lang="en-US" sz="2400" i="1" dirty="0"/>
              <a:t>M</a:t>
            </a:r>
            <a:r>
              <a:rPr lang="en-US" sz="2400" i="1" baseline="-25000" dirty="0"/>
              <a:t>2</a:t>
            </a:r>
            <a:r>
              <a:rPr lang="en-US" sz="2400" dirty="0"/>
              <a:t>=7, </a:t>
            </a:r>
            <a:r>
              <a:rPr lang="en-US" sz="2400" i="1" dirty="0"/>
              <a:t>SD</a:t>
            </a:r>
            <a:r>
              <a:rPr lang="en-US" sz="2400" i="1" baseline="-25000" dirty="0"/>
              <a:t>2</a:t>
            </a:r>
            <a:r>
              <a:rPr lang="en-US" sz="2400" dirty="0"/>
              <a:t>=3.16 </a:t>
            </a:r>
            <a:r>
              <a:rPr lang="en-US" sz="2400" dirty="0" err="1"/>
              <a:t>menghasilkan</a:t>
            </a:r>
            <a:r>
              <a:rPr lang="en-US" sz="2400" dirty="0"/>
              <a:t> t=-2.46, p=0.02 (p&lt;0.05) --- </a:t>
            </a:r>
            <a:r>
              <a:rPr lang="en-US" sz="2400" b="1" dirty="0"/>
              <a:t>H0 </a:t>
            </a:r>
            <a:r>
              <a:rPr lang="en-US" sz="2400" b="1" dirty="0" err="1"/>
              <a:t>ditolak</a:t>
            </a:r>
            <a:r>
              <a:rPr lang="en-US" sz="2400" b="1" dirty="0"/>
              <a:t>!</a:t>
            </a:r>
          </a:p>
          <a:p>
            <a:pPr marL="0" indent="0">
              <a:buNone/>
            </a:pPr>
            <a:r>
              <a:rPr lang="en-US" sz="2400" b="1" i="1" dirty="0" err="1"/>
              <a:t>Ini</a:t>
            </a:r>
            <a:r>
              <a:rPr lang="en-US" sz="2400" b="1" i="1" dirty="0"/>
              <a:t> </a:t>
            </a:r>
            <a:r>
              <a:rPr lang="en-US" sz="2400" b="1" i="1" dirty="0" err="1"/>
              <a:t>menunjukkan</a:t>
            </a:r>
            <a:r>
              <a:rPr lang="en-US" sz="2400" b="1" i="1" dirty="0"/>
              <a:t> p-value </a:t>
            </a:r>
            <a:r>
              <a:rPr lang="en-US" sz="2400" b="1" i="1" dirty="0" err="1"/>
              <a:t>sangat</a:t>
            </a:r>
            <a:r>
              <a:rPr lang="en-US" sz="2400" b="1" i="1" dirty="0"/>
              <a:t> </a:t>
            </a:r>
            <a:r>
              <a:rPr lang="en-US" sz="2400" b="1" i="1" dirty="0" err="1"/>
              <a:t>sensitif</a:t>
            </a:r>
            <a:r>
              <a:rPr lang="en-US" sz="2400" b="1" i="1" dirty="0"/>
              <a:t> </a:t>
            </a:r>
            <a:r>
              <a:rPr lang="en-US" sz="2400" b="1" i="1" dirty="0" err="1"/>
              <a:t>dengan</a:t>
            </a:r>
            <a:r>
              <a:rPr lang="en-US" sz="2400" b="1" i="1" dirty="0"/>
              <a:t> sample size!!</a:t>
            </a:r>
          </a:p>
        </p:txBody>
      </p:sp>
    </p:spTree>
    <p:extLst>
      <p:ext uri="{BB962C8B-B14F-4D97-AF65-F5344CB8AC3E}">
        <p14:creationId xmlns:p14="http://schemas.microsoft.com/office/powerpoint/2010/main" val="30523081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Menggunakan</a:t>
            </a:r>
            <a:r>
              <a:rPr lang="en-GB" b="1" dirty="0"/>
              <a:t> G*Power (</a:t>
            </a:r>
            <a:r>
              <a:rPr lang="en-GB" b="1" dirty="0" err="1"/>
              <a:t>regresi</a:t>
            </a:r>
            <a:r>
              <a:rPr lang="en-GB" b="1" dirty="0"/>
              <a:t> linear)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opsi</a:t>
            </a:r>
            <a:r>
              <a:rPr lang="en-US" sz="2400" dirty="0"/>
              <a:t> </a:t>
            </a:r>
            <a:r>
              <a:rPr lang="en-US" sz="2400" i="1" u="sng" dirty="0"/>
              <a:t>test family</a:t>
            </a:r>
            <a:r>
              <a:rPr lang="en-US" sz="2400" dirty="0"/>
              <a:t>, </a:t>
            </a:r>
            <a:r>
              <a:rPr lang="en-US" sz="2400" dirty="0" err="1"/>
              <a:t>pilih</a:t>
            </a:r>
            <a:r>
              <a:rPr lang="en-US" sz="2400" dirty="0"/>
              <a:t> </a:t>
            </a:r>
            <a:r>
              <a:rPr lang="en-US" sz="2400" b="1" i="1" dirty="0"/>
              <a:t>F-tests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opsi</a:t>
            </a:r>
            <a:r>
              <a:rPr lang="en-US" sz="2400" dirty="0"/>
              <a:t> </a:t>
            </a:r>
            <a:r>
              <a:rPr lang="en-US" sz="2400" i="1" u="sng" dirty="0"/>
              <a:t>statistical test</a:t>
            </a:r>
            <a:r>
              <a:rPr lang="en-US" sz="2400" i="1" dirty="0"/>
              <a:t>, </a:t>
            </a:r>
            <a:r>
              <a:rPr lang="en-US" sz="2400" dirty="0" err="1"/>
              <a:t>pilih</a:t>
            </a:r>
            <a:r>
              <a:rPr lang="en-US" sz="2400" dirty="0"/>
              <a:t> </a:t>
            </a:r>
            <a:r>
              <a:rPr lang="en-US" sz="2400" b="1" i="1" dirty="0"/>
              <a:t>Linear multiple regression: Fixed model, R</a:t>
            </a:r>
            <a:r>
              <a:rPr lang="en-US" sz="2400" b="1" i="1" baseline="30000" dirty="0"/>
              <a:t>2 </a:t>
            </a:r>
            <a:r>
              <a:rPr lang="en-US" sz="2400" b="1" i="1" dirty="0"/>
              <a:t>deviation from zero</a:t>
            </a:r>
          </a:p>
          <a:p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opsi</a:t>
            </a:r>
            <a:r>
              <a:rPr lang="en-US" sz="2400" dirty="0"/>
              <a:t> </a:t>
            </a:r>
            <a:r>
              <a:rPr lang="en-US" sz="2400" i="1" u="sng" dirty="0"/>
              <a:t>type of power analysis</a:t>
            </a:r>
            <a:r>
              <a:rPr lang="en-US" sz="2400" dirty="0"/>
              <a:t>, </a:t>
            </a:r>
            <a:r>
              <a:rPr lang="en-US" sz="2400" dirty="0" err="1"/>
              <a:t>pilih</a:t>
            </a:r>
            <a:r>
              <a:rPr lang="en-US" sz="2400" dirty="0"/>
              <a:t> </a:t>
            </a:r>
            <a:r>
              <a:rPr lang="en-US" sz="2400" b="1" i="1" dirty="0"/>
              <a:t>a priori: computed required sample size – given </a:t>
            </a:r>
            <a:r>
              <a:rPr lang="el-GR" sz="2400" b="1" i="1" dirty="0"/>
              <a:t>α</a:t>
            </a:r>
            <a:r>
              <a:rPr lang="en-US" sz="2400" b="1" i="1" dirty="0"/>
              <a:t>, power and effect size.</a:t>
            </a:r>
          </a:p>
          <a:p>
            <a:r>
              <a:rPr lang="en-US" sz="2400" dirty="0" err="1"/>
              <a:t>Klik</a:t>
            </a:r>
            <a:r>
              <a:rPr lang="en-US" sz="2400" dirty="0"/>
              <a:t> </a:t>
            </a:r>
            <a:r>
              <a:rPr lang="en-US" sz="2400" i="1" dirty="0"/>
              <a:t>determine </a:t>
            </a:r>
            <a:r>
              <a:rPr lang="en-US" sz="2400" dirty="0"/>
              <a:t>pada </a:t>
            </a:r>
            <a:r>
              <a:rPr lang="en-US" sz="2400" dirty="0" err="1"/>
              <a:t>kolom</a:t>
            </a:r>
            <a:r>
              <a:rPr lang="en-US" sz="2400" dirty="0"/>
              <a:t> </a:t>
            </a:r>
            <a:r>
              <a:rPr lang="en-US" sz="2400" i="1" u="sng" dirty="0"/>
              <a:t>effect size f</a:t>
            </a:r>
            <a:r>
              <a:rPr lang="en-US" sz="2400" i="1" u="sng" baseline="30000" dirty="0"/>
              <a:t>2</a:t>
            </a:r>
            <a:r>
              <a:rPr lang="en-US" sz="2400" dirty="0"/>
              <a:t>, </a:t>
            </a:r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pilih</a:t>
            </a:r>
            <a:r>
              <a:rPr lang="en-US" sz="2400" dirty="0"/>
              <a:t> </a:t>
            </a:r>
            <a:r>
              <a:rPr lang="en-US" sz="2400" i="1" u="sng" dirty="0"/>
              <a:t>from correlation coefficient</a:t>
            </a:r>
            <a:r>
              <a:rPr lang="en-US" sz="2400" dirty="0"/>
              <a:t> (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cuma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1 </a:t>
            </a:r>
            <a:r>
              <a:rPr lang="en-US" sz="2400" dirty="0" err="1"/>
              <a:t>prediktor</a:t>
            </a:r>
            <a:r>
              <a:rPr lang="en-US" sz="2400" dirty="0"/>
              <a:t>). </a:t>
            </a:r>
            <a:r>
              <a:rPr lang="en-US" sz="2400" dirty="0" err="1"/>
              <a:t>Isikan</a:t>
            </a:r>
            <a:r>
              <a:rPr lang="en-US" sz="2400" dirty="0"/>
              <a:t> </a:t>
            </a:r>
            <a:r>
              <a:rPr lang="en-US" sz="2400" i="1" u="sng" dirty="0"/>
              <a:t>squared multiple correlation ρ</a:t>
            </a:r>
            <a:r>
              <a:rPr lang="en-US" sz="2400" i="1" u="sng" baseline="30000" dirty="0"/>
              <a:t>2</a:t>
            </a:r>
            <a:r>
              <a:rPr lang="en-US" sz="2400" b="1" i="1" dirty="0"/>
              <a:t> </a:t>
            </a:r>
            <a:r>
              <a:rPr lang="en-US" sz="2400" b="1" dirty="0"/>
              <a:t>= 0.16</a:t>
            </a:r>
            <a:r>
              <a:rPr lang="en-US" sz="2400" dirty="0"/>
              <a:t>, </a:t>
            </a:r>
            <a:r>
              <a:rPr lang="en-US" sz="2400" dirty="0" err="1"/>
              <a:t>lalu</a:t>
            </a:r>
            <a:r>
              <a:rPr lang="en-US" sz="2400" dirty="0"/>
              <a:t> </a:t>
            </a:r>
            <a:r>
              <a:rPr lang="en-US" sz="2400" dirty="0" err="1"/>
              <a:t>klik</a:t>
            </a:r>
            <a:r>
              <a:rPr lang="en-US" sz="2400" dirty="0"/>
              <a:t> </a:t>
            </a:r>
            <a:r>
              <a:rPr lang="en-US" sz="2400" i="1" u="sng" dirty="0"/>
              <a:t>calculate and transfer to main window.</a:t>
            </a:r>
            <a:endParaRPr lang="en-US" sz="2400" u="sng" dirty="0"/>
          </a:p>
          <a:p>
            <a:r>
              <a:rPr lang="en-US" sz="2400" dirty="0" err="1"/>
              <a:t>Pilih</a:t>
            </a:r>
            <a:r>
              <a:rPr lang="en-US" sz="2400" dirty="0"/>
              <a:t> </a:t>
            </a:r>
            <a:r>
              <a:rPr lang="el-GR" sz="2400" b="1" u="sng" dirty="0"/>
              <a:t>α</a:t>
            </a:r>
            <a:r>
              <a:rPr lang="en-US" sz="2400" b="1" u="sng" dirty="0"/>
              <a:t>=0.05</a:t>
            </a:r>
            <a:r>
              <a:rPr lang="en-US" sz="2400" dirty="0"/>
              <a:t>, </a:t>
            </a:r>
            <a:r>
              <a:rPr lang="en-US" sz="2400" b="1" i="1" u="sng" dirty="0"/>
              <a:t>power</a:t>
            </a:r>
            <a:r>
              <a:rPr lang="en-US" sz="2400" b="1" u="sng" dirty="0"/>
              <a:t>=0.8</a:t>
            </a:r>
            <a:r>
              <a:rPr lang="en-US" sz="2400" dirty="0"/>
              <a:t>, dan </a:t>
            </a:r>
            <a:r>
              <a:rPr lang="en-US" sz="2400" b="1" i="1" u="sng" dirty="0"/>
              <a:t>number of predictors</a:t>
            </a:r>
            <a:r>
              <a:rPr lang="en-US" sz="2400" b="1" u="sng" dirty="0"/>
              <a:t> = 1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15590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Interpretasi</a:t>
            </a:r>
            <a:r>
              <a:rPr lang="en-GB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3867150" cy="4525963"/>
          </a:xfrm>
        </p:spPr>
        <p:txBody>
          <a:bodyPr/>
          <a:lstStyle/>
          <a:p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mendeteksi</a:t>
            </a:r>
            <a:r>
              <a:rPr lang="en-US" sz="2400" dirty="0"/>
              <a:t> </a:t>
            </a:r>
            <a:r>
              <a:rPr lang="en-US" sz="2400" b="1" i="1" u="sng" dirty="0"/>
              <a:t>R</a:t>
            </a:r>
            <a:r>
              <a:rPr lang="en-US" sz="2400" b="1" u="sng" baseline="30000" dirty="0"/>
              <a:t>2</a:t>
            </a:r>
            <a:r>
              <a:rPr lang="en-US" sz="2400" b="1" u="sng" dirty="0"/>
              <a:t>=0.16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Amel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mendapatkan</a:t>
            </a:r>
            <a:r>
              <a:rPr lang="en-US" sz="2400" dirty="0"/>
              <a:t> </a:t>
            </a:r>
            <a:r>
              <a:rPr lang="en-US" sz="2400" dirty="0" err="1"/>
              <a:t>setidaknya</a:t>
            </a:r>
            <a:r>
              <a:rPr lang="en-US" sz="2400" dirty="0"/>
              <a:t> 44 </a:t>
            </a:r>
            <a:r>
              <a:rPr lang="en-US" sz="2400" dirty="0" err="1"/>
              <a:t>responden</a:t>
            </a:r>
            <a:endParaRPr lang="en-US" sz="2400" dirty="0"/>
          </a:p>
          <a:p>
            <a:r>
              <a:rPr lang="en-US" sz="2400" dirty="0" err="1"/>
              <a:t>Coba</a:t>
            </a:r>
            <a:r>
              <a:rPr lang="en-US" sz="2400" dirty="0"/>
              <a:t> </a:t>
            </a:r>
            <a:r>
              <a:rPr lang="en-US" sz="2400" dirty="0" err="1"/>
              <a:t>klik</a:t>
            </a:r>
            <a:r>
              <a:rPr lang="en-US" sz="2400" dirty="0"/>
              <a:t> </a:t>
            </a:r>
            <a:r>
              <a:rPr lang="en-US" sz="2400" b="1" i="1" u="sng" dirty="0"/>
              <a:t>X-Y plot for range of values</a:t>
            </a:r>
            <a:endParaRPr lang="en-US" sz="24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27976F-BD3A-4671-8E41-BE1980B01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687" y="-928268"/>
            <a:ext cx="7198313" cy="822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051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82F479-49E5-489E-8130-8AF6EC5C4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324" y="-420143"/>
            <a:ext cx="8623351" cy="705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263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i="1" dirty="0"/>
              <a:t>Sensitivity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i="1" dirty="0"/>
              <a:t>A priori </a:t>
            </a:r>
            <a:r>
              <a:rPr lang="en-US" sz="2400" dirty="0"/>
              <a:t>power analysis </a:t>
            </a:r>
            <a:r>
              <a:rPr lang="en-US" sz="2400" dirty="0" err="1"/>
              <a:t>memiliki</a:t>
            </a:r>
            <a:r>
              <a:rPr lang="en-US" sz="2400" dirty="0"/>
              <a:t> 1 </a:t>
            </a:r>
            <a:r>
              <a:rPr lang="en-US" sz="2400" dirty="0" err="1"/>
              <a:t>kelemahan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mengasumsikan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peneliti</a:t>
            </a:r>
            <a:r>
              <a:rPr lang="en-US" sz="2400" dirty="0"/>
              <a:t> punya </a:t>
            </a:r>
            <a:r>
              <a:rPr lang="en-US" sz="2400" dirty="0" err="1"/>
              <a:t>sumberdaya</a:t>
            </a:r>
            <a:r>
              <a:rPr lang="en-US" sz="2400" dirty="0"/>
              <a:t> </a:t>
            </a:r>
            <a:r>
              <a:rPr lang="en-US" sz="2400" dirty="0" err="1"/>
              <a:t>tak</a:t>
            </a:r>
            <a:r>
              <a:rPr lang="en-US" sz="2400" dirty="0"/>
              <a:t> </a:t>
            </a:r>
            <a:r>
              <a:rPr lang="en-US" sz="2400" dirty="0" err="1"/>
              <a:t>terbatas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mengambil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 err="1"/>
              <a:t>berapapun</a:t>
            </a:r>
            <a:r>
              <a:rPr lang="en-US" sz="2400" dirty="0"/>
              <a:t>.</a:t>
            </a:r>
          </a:p>
          <a:p>
            <a:r>
              <a:rPr lang="en-US" sz="2400" i="1" dirty="0" err="1"/>
              <a:t>Padahal</a:t>
            </a:r>
            <a:r>
              <a:rPr lang="en-US" sz="2400" i="1" dirty="0"/>
              <a:t>….</a:t>
            </a:r>
          </a:p>
          <a:p>
            <a:pPr lvl="1"/>
            <a:r>
              <a:rPr lang="en-US" sz="2000" dirty="0"/>
              <a:t>Dana </a:t>
            </a:r>
            <a:r>
              <a:rPr lang="en-US" sz="2000" dirty="0" err="1"/>
              <a:t>terbatas</a:t>
            </a:r>
            <a:endParaRPr lang="en-US" sz="2000" dirty="0"/>
          </a:p>
          <a:p>
            <a:pPr lvl="1"/>
            <a:r>
              <a:rPr lang="en-US" sz="2000" dirty="0" err="1"/>
              <a:t>Akses</a:t>
            </a:r>
            <a:r>
              <a:rPr lang="en-US" sz="2000" dirty="0"/>
              <a:t> </a:t>
            </a:r>
            <a:r>
              <a:rPr lang="en-US" sz="2000" dirty="0" err="1"/>
              <a:t>terbatas</a:t>
            </a:r>
            <a:endParaRPr lang="en-US" sz="2000" dirty="0"/>
          </a:p>
          <a:p>
            <a:pPr lvl="1"/>
            <a:r>
              <a:rPr lang="en-US" sz="2000" dirty="0" err="1"/>
              <a:t>Belum</a:t>
            </a:r>
            <a:r>
              <a:rPr lang="en-US" sz="2000" dirty="0"/>
              <a:t> </a:t>
            </a:r>
            <a:r>
              <a:rPr lang="en-US" sz="2000" dirty="0" err="1"/>
              <a:t>lagi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risiko</a:t>
            </a:r>
            <a:r>
              <a:rPr lang="en-US" sz="2000" dirty="0"/>
              <a:t> </a:t>
            </a:r>
            <a:r>
              <a:rPr lang="en-US" sz="2000" i="1" dirty="0"/>
              <a:t>systematic bias</a:t>
            </a:r>
            <a:r>
              <a:rPr lang="en-US" sz="2000" dirty="0"/>
              <a:t> dan </a:t>
            </a:r>
            <a:r>
              <a:rPr lang="en-US" sz="2000" i="1" dirty="0"/>
              <a:t>sampling error</a:t>
            </a:r>
            <a:endParaRPr lang="en-US" sz="2000" dirty="0"/>
          </a:p>
          <a:p>
            <a:r>
              <a:rPr lang="en-US" sz="2400" dirty="0" err="1"/>
              <a:t>Alternatifnya</a:t>
            </a:r>
            <a:r>
              <a:rPr lang="en-US" sz="2400" dirty="0"/>
              <a:t>,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i="1" dirty="0"/>
              <a:t>sensitivity analysis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mendeteksi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b="1" u="sng" dirty="0" err="1"/>
              <a:t>Berapa</a:t>
            </a:r>
            <a:r>
              <a:rPr lang="en-US" sz="2400" b="1" u="sng" dirty="0"/>
              <a:t> </a:t>
            </a:r>
            <a:r>
              <a:rPr lang="en-US" sz="2400" b="1" u="sng" dirty="0" err="1"/>
              <a:t>besar</a:t>
            </a:r>
            <a:r>
              <a:rPr lang="en-US" sz="2400" b="1" u="sng" dirty="0"/>
              <a:t> ES yang </a:t>
            </a:r>
            <a:r>
              <a:rPr lang="en-US" sz="2400" b="1" u="sng" dirty="0" err="1"/>
              <a:t>dapat</a:t>
            </a:r>
            <a:r>
              <a:rPr lang="en-US" sz="2400" b="1" u="sng" dirty="0"/>
              <a:t> </a:t>
            </a:r>
            <a:r>
              <a:rPr lang="en-US" sz="2400" b="1" u="sng" dirty="0" err="1"/>
              <a:t>kita</a:t>
            </a:r>
            <a:r>
              <a:rPr lang="en-US" sz="2400" b="1" u="sng" dirty="0"/>
              <a:t> </a:t>
            </a:r>
            <a:r>
              <a:rPr lang="en-US" sz="2400" b="1" u="sng" dirty="0" err="1"/>
              <a:t>deteksi</a:t>
            </a:r>
            <a:r>
              <a:rPr lang="en-US" sz="2400" b="1" u="sng" dirty="0"/>
              <a:t>, </a:t>
            </a:r>
            <a:r>
              <a:rPr lang="en-US" sz="2400" b="1" u="sng" dirty="0" err="1"/>
              <a:t>dengan</a:t>
            </a:r>
            <a:r>
              <a:rPr lang="en-US" sz="2400" b="1" u="sng" dirty="0"/>
              <a:t> </a:t>
            </a:r>
            <a:r>
              <a:rPr lang="en-US" sz="2400" b="1" u="sng" dirty="0" err="1"/>
              <a:t>diketahui</a:t>
            </a:r>
            <a:r>
              <a:rPr lang="en-US" sz="2400" b="1" u="sng" dirty="0"/>
              <a:t> n, </a:t>
            </a:r>
            <a:r>
              <a:rPr lang="el-GR" sz="2400" b="1" u="sng" dirty="0"/>
              <a:t>α</a:t>
            </a:r>
            <a:r>
              <a:rPr lang="en-US" sz="2400" b="1" u="sng" dirty="0"/>
              <a:t> dan </a:t>
            </a:r>
            <a:r>
              <a:rPr lang="en-US" sz="2400" b="1" i="1" u="sng" dirty="0"/>
              <a:t>power.</a:t>
            </a:r>
          </a:p>
          <a:p>
            <a:endParaRPr lang="en-US" sz="2400" dirty="0"/>
          </a:p>
          <a:p>
            <a:r>
              <a:rPr lang="en-US" sz="2400" dirty="0" err="1"/>
              <a:t>Caranya</a:t>
            </a:r>
            <a:r>
              <a:rPr lang="en-US" sz="2400" dirty="0"/>
              <a:t>, </a:t>
            </a:r>
            <a:r>
              <a:rPr lang="en-US" sz="2400" dirty="0" err="1"/>
              <a:t>tinggal</a:t>
            </a:r>
            <a:r>
              <a:rPr lang="en-US" sz="2400" dirty="0"/>
              <a:t> </a:t>
            </a:r>
            <a:r>
              <a:rPr lang="en-US" sz="2400" dirty="0" err="1"/>
              <a:t>mengganti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</a:t>
            </a:r>
            <a:r>
              <a:rPr lang="en-US" sz="2400" i="1" u="sng" dirty="0"/>
              <a:t>type of power analysis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i="1" u="sng" dirty="0"/>
              <a:t>sensitivity</a:t>
            </a:r>
            <a:r>
              <a:rPr lang="en-US" sz="2400" dirty="0"/>
              <a:t> (</a:t>
            </a:r>
            <a:r>
              <a:rPr lang="en-US" sz="2400" dirty="0" err="1"/>
              <a:t>bukan</a:t>
            </a:r>
            <a:r>
              <a:rPr lang="en-US" sz="2400" dirty="0"/>
              <a:t> </a:t>
            </a:r>
            <a:r>
              <a:rPr lang="en-US" sz="2400" i="1" dirty="0"/>
              <a:t>a priori</a:t>
            </a:r>
            <a:r>
              <a:rPr lang="en-US" sz="2400" dirty="0"/>
              <a:t> </a:t>
            </a:r>
            <a:r>
              <a:rPr lang="en-US" sz="2400" dirty="0" err="1"/>
              <a:t>lagi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40090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endParaRPr lang="en-US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DE056A3-1AD1-488B-A294-DE3B5E95D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24" y="68425"/>
            <a:ext cx="6638925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50903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Image result for thank you cartoon">
            <a:extLst>
              <a:ext uri="{FF2B5EF4-FFF2-40B4-BE49-F238E27FC236}">
                <a16:creationId xmlns:a16="http://schemas.microsoft.com/office/drawing/2014/main" id="{7BD747B6-6CB9-4F52-AAFC-1844FFDB7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2" y="261937"/>
            <a:ext cx="8562975" cy="633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034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2133"/>
            <a:ext cx="10972800" cy="960438"/>
          </a:xfrm>
        </p:spPr>
        <p:txBody>
          <a:bodyPr/>
          <a:lstStyle/>
          <a:p>
            <a:pPr algn="l"/>
            <a:r>
              <a:rPr lang="en-GB" b="1" i="1" dirty="0"/>
              <a:t>Effect size </a:t>
            </a:r>
            <a:r>
              <a:rPr lang="en-GB" b="1" dirty="0"/>
              <a:t>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429685"/>
            <a:ext cx="6381750" cy="4525963"/>
          </a:xfrm>
        </p:spPr>
        <p:txBody>
          <a:bodyPr/>
          <a:lstStyle/>
          <a:p>
            <a:r>
              <a:rPr lang="en-US" sz="2400" dirty="0" err="1"/>
              <a:t>Definisi</a:t>
            </a:r>
            <a:r>
              <a:rPr lang="en-US" sz="2400" dirty="0"/>
              <a:t> yang paling </a:t>
            </a:r>
            <a:r>
              <a:rPr lang="en-US" sz="2400" dirty="0" err="1"/>
              <a:t>lugas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i="1" dirty="0"/>
              <a:t>effect size </a:t>
            </a:r>
            <a:r>
              <a:rPr lang="en-US" sz="2400" dirty="0" err="1"/>
              <a:t>adalah</a:t>
            </a:r>
            <a:r>
              <a:rPr lang="en-US" sz="2400" dirty="0"/>
              <a:t> “…</a:t>
            </a:r>
            <a:r>
              <a:rPr lang="en-US" sz="2400" b="1" i="1" dirty="0"/>
              <a:t>the magnitude</a:t>
            </a:r>
            <a:r>
              <a:rPr lang="en-US" sz="2400" i="1" dirty="0"/>
              <a:t>, or size, of an effect..”</a:t>
            </a:r>
            <a:r>
              <a:rPr lang="en-US" sz="2400" dirty="0"/>
              <a:t> (Cohen 1992)</a:t>
            </a:r>
          </a:p>
          <a:p>
            <a:r>
              <a:rPr lang="en-US" sz="2400" dirty="0" err="1"/>
              <a:t>Kadang-kadang</a:t>
            </a:r>
            <a:r>
              <a:rPr lang="en-US" sz="2400" dirty="0"/>
              <a:t> </a:t>
            </a:r>
            <a:r>
              <a:rPr lang="en-US" sz="2400" dirty="0" err="1"/>
              <a:t>didefinisikan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b="1" dirty="0" err="1"/>
              <a:t>nilai</a:t>
            </a:r>
            <a:r>
              <a:rPr lang="en-US" sz="2400" b="1" dirty="0"/>
              <a:t> </a:t>
            </a:r>
            <a:r>
              <a:rPr lang="en-US" sz="2400" b="1" dirty="0" err="1"/>
              <a:t>relatif</a:t>
            </a:r>
            <a:r>
              <a:rPr lang="en-US" sz="2400" b="1" dirty="0"/>
              <a:t> </a:t>
            </a:r>
            <a:r>
              <a:rPr lang="en-US" sz="2400" dirty="0" err="1"/>
              <a:t>dibandingkan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b="1" i="1" dirty="0"/>
              <a:t>null effect </a:t>
            </a:r>
            <a:r>
              <a:rPr lang="en-US" sz="2400" dirty="0"/>
              <a:t>(Kelly &amp; Preacher 2012)</a:t>
            </a:r>
          </a:p>
          <a:p>
            <a:r>
              <a:rPr lang="en-US" sz="2400" i="1" dirty="0"/>
              <a:t>Effect size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dibandingkan</a:t>
            </a:r>
            <a:r>
              <a:rPr lang="en-US" sz="2400" dirty="0"/>
              <a:t> </a:t>
            </a:r>
            <a:r>
              <a:rPr lang="en-US" sz="2400" dirty="0" err="1"/>
              <a:t>antar</a:t>
            </a:r>
            <a:r>
              <a:rPr lang="en-US" sz="2400" dirty="0"/>
              <a:t> </a:t>
            </a:r>
            <a:r>
              <a:rPr lang="en-US" sz="2400" dirty="0" err="1"/>
              <a:t>studi</a:t>
            </a:r>
            <a:endParaRPr lang="en-US" sz="2400" i="1" dirty="0"/>
          </a:p>
          <a:p>
            <a:r>
              <a:rPr lang="en-US" sz="2400" dirty="0"/>
              <a:t>Salah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bentuknya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Cohen’s </a:t>
            </a:r>
            <a:r>
              <a:rPr lang="en-US" sz="2400" i="1" dirty="0"/>
              <a:t>d</a:t>
            </a:r>
            <a:r>
              <a:rPr lang="en-US" sz="2400" dirty="0"/>
              <a:t>,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 </a:t>
            </a:r>
            <a:r>
              <a:rPr lang="en-US" sz="2400" i="1" dirty="0"/>
              <a:t>“d</a:t>
            </a:r>
            <a:r>
              <a:rPr lang="en-US" sz="2400" dirty="0"/>
              <a:t>.” 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uji </a:t>
            </a:r>
            <a:r>
              <a:rPr lang="en-US" sz="2400" dirty="0" err="1"/>
              <a:t>perbedaan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2 </a:t>
            </a:r>
            <a:r>
              <a:rPr lang="en-US" sz="2400" dirty="0" err="1"/>
              <a:t>kelompok</a:t>
            </a:r>
            <a:r>
              <a:rPr lang="en-US" sz="2400" dirty="0"/>
              <a:t> </a:t>
            </a:r>
            <a:r>
              <a:rPr lang="en-US" sz="2400" dirty="0" err="1"/>
              <a:t>independen</a:t>
            </a:r>
            <a:r>
              <a:rPr lang="en-US" sz="2400" dirty="0"/>
              <a:t> (</a:t>
            </a:r>
            <a:r>
              <a:rPr lang="en-US" sz="2400" i="1" dirty="0"/>
              <a:t>independent sample t-test</a:t>
            </a:r>
            <a:r>
              <a:rPr lang="en-US" sz="24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8C873-65C0-4E4D-9B98-1DC852B85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1" y="1382571"/>
            <a:ext cx="47625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1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i="1" dirty="0"/>
              <a:t>Effect size </a:t>
            </a:r>
            <a:r>
              <a:rPr lang="en-GB" b="1" dirty="0"/>
              <a:t>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 err="1"/>
              <a:t>Interpretasi</a:t>
            </a:r>
            <a:r>
              <a:rPr lang="en-US" sz="2400" dirty="0"/>
              <a:t> </a:t>
            </a:r>
            <a:r>
              <a:rPr lang="en-US" sz="2400" i="1" dirty="0"/>
              <a:t>d</a:t>
            </a:r>
            <a:r>
              <a:rPr lang="en-US" sz="2400" dirty="0"/>
              <a:t> (Cohen 1988) (</a:t>
            </a:r>
            <a:r>
              <a:rPr lang="en-US" sz="2400" b="1" i="1" u="sng" dirty="0"/>
              <a:t>disclaimer</a:t>
            </a:r>
            <a:r>
              <a:rPr lang="en-US" sz="2400" dirty="0"/>
              <a:t>: Cohen </a:t>
            </a:r>
            <a:r>
              <a:rPr lang="en-US" sz="2400" dirty="0" err="1"/>
              <a:t>memohon</a:t>
            </a:r>
            <a:r>
              <a:rPr lang="en-US" sz="2400" dirty="0"/>
              <a:t> </a:t>
            </a:r>
            <a:r>
              <a:rPr lang="en-US" sz="2400" dirty="0" err="1"/>
              <a:t>patokan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diabaikan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.8 = </a:t>
            </a:r>
            <a:r>
              <a:rPr lang="en-US" sz="2000" dirty="0" err="1"/>
              <a:t>besar</a:t>
            </a:r>
            <a:r>
              <a:rPr lang="en-US" sz="2000" dirty="0"/>
              <a:t> (8/10 </a:t>
            </a:r>
            <a:r>
              <a:rPr lang="en-US" sz="2000" dirty="0" err="1"/>
              <a:t>dari</a:t>
            </a:r>
            <a:r>
              <a:rPr lang="en-US" sz="2000" dirty="0"/>
              <a:t> unit </a:t>
            </a:r>
            <a:r>
              <a:rPr lang="en-US" sz="2000" dirty="0" err="1"/>
              <a:t>standar</a:t>
            </a:r>
            <a:r>
              <a:rPr lang="en-US" sz="2000" dirty="0"/>
              <a:t> </a:t>
            </a:r>
            <a:r>
              <a:rPr lang="en-US" sz="2000" dirty="0" err="1"/>
              <a:t>deviasi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.5 = </a:t>
            </a:r>
            <a:r>
              <a:rPr lang="en-US" sz="2000" dirty="0" err="1"/>
              <a:t>sedang</a:t>
            </a:r>
            <a:r>
              <a:rPr lang="en-US" sz="2000" dirty="0"/>
              <a:t> (1/2 </a:t>
            </a:r>
            <a:r>
              <a:rPr lang="en-US" sz="2000" dirty="0" err="1"/>
              <a:t>dari</a:t>
            </a:r>
            <a:r>
              <a:rPr lang="en-US" sz="2000" dirty="0"/>
              <a:t> unit </a:t>
            </a:r>
            <a:r>
              <a:rPr lang="en-US" sz="2000" dirty="0" err="1"/>
              <a:t>standar</a:t>
            </a:r>
            <a:r>
              <a:rPr lang="en-US" sz="2000" dirty="0"/>
              <a:t> </a:t>
            </a:r>
            <a:r>
              <a:rPr lang="en-US" sz="2000" dirty="0" err="1"/>
              <a:t>deviasi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.2 = </a:t>
            </a:r>
            <a:r>
              <a:rPr lang="en-US" sz="2000" dirty="0" err="1"/>
              <a:t>kecil</a:t>
            </a:r>
            <a:r>
              <a:rPr lang="en-US" sz="2000" dirty="0"/>
              <a:t> (1/5 </a:t>
            </a:r>
            <a:r>
              <a:rPr lang="en-US" sz="2000" dirty="0" err="1"/>
              <a:t>dari</a:t>
            </a:r>
            <a:r>
              <a:rPr lang="en-US" sz="2000" dirty="0"/>
              <a:t> unit </a:t>
            </a:r>
            <a:r>
              <a:rPr lang="en-US" sz="2000" dirty="0" err="1"/>
              <a:t>standar</a:t>
            </a:r>
            <a:r>
              <a:rPr lang="en-US" sz="2000" dirty="0"/>
              <a:t> </a:t>
            </a:r>
            <a:r>
              <a:rPr lang="en-US" sz="2000" dirty="0" err="1"/>
              <a:t>deviasi</a:t>
            </a:r>
            <a:r>
              <a:rPr lang="en-US" sz="2000" dirty="0"/>
              <a:t>)</a:t>
            </a:r>
          </a:p>
          <a:p>
            <a:r>
              <a:rPr lang="en-US" sz="2400" dirty="0"/>
              <a:t>Uji </a:t>
            </a:r>
            <a:r>
              <a:rPr lang="en-US" sz="2400" dirty="0" err="1"/>
              <a:t>hipotesis</a:t>
            </a:r>
            <a:r>
              <a:rPr lang="en-US" sz="2400" dirty="0"/>
              <a:t> yang </a:t>
            </a:r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parameter </a:t>
            </a:r>
            <a:r>
              <a:rPr lang="en-US" sz="2400" i="1" dirty="0"/>
              <a:t>effect size </a:t>
            </a:r>
            <a:r>
              <a:rPr lang="en-US" sz="2400" dirty="0"/>
              <a:t>yang </a:t>
            </a:r>
            <a:r>
              <a:rPr lang="en-US" sz="2400" dirty="0" err="1"/>
              <a:t>berbeda</a:t>
            </a:r>
            <a:r>
              <a:rPr lang="en-US" sz="2400" dirty="0"/>
              <a:t> (</a:t>
            </a:r>
            <a:r>
              <a:rPr lang="en-US" sz="2400" dirty="0" err="1"/>
              <a:t>Lalongo</a:t>
            </a:r>
            <a:r>
              <a:rPr lang="en-US" sz="2400" dirty="0"/>
              <a:t> 2012)</a:t>
            </a:r>
          </a:p>
          <a:p>
            <a:r>
              <a:rPr lang="en-US" sz="1800" dirty="0">
                <a:hlinkClick r:id="rId3"/>
              </a:rPr>
              <a:t>http://imaging.mrc-cbu.cam.ac.uk/statswiki/FAQ/effectSize</a:t>
            </a:r>
            <a:r>
              <a:rPr lang="en-US" sz="1800" dirty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8086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dirty="0" err="1"/>
              <a:t>Bagaimana</a:t>
            </a:r>
            <a:r>
              <a:rPr lang="en-GB" b="1" dirty="0"/>
              <a:t> </a:t>
            </a:r>
            <a:r>
              <a:rPr lang="en-GB" b="1" dirty="0" err="1"/>
              <a:t>cara</a:t>
            </a:r>
            <a:r>
              <a:rPr lang="en-GB" b="1" dirty="0"/>
              <a:t> </a:t>
            </a:r>
            <a:r>
              <a:rPr lang="en-GB" b="1" dirty="0" err="1"/>
              <a:t>menggunakan</a:t>
            </a:r>
            <a:r>
              <a:rPr lang="en-GB" b="1" dirty="0"/>
              <a:t> </a:t>
            </a:r>
            <a:r>
              <a:rPr lang="en-GB" b="1" i="1" dirty="0"/>
              <a:t>p-value </a:t>
            </a:r>
            <a:r>
              <a:rPr lang="en-GB" b="1" dirty="0"/>
              <a:t>dan 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endParaRPr lang="en-US" sz="2400" dirty="0"/>
          </a:p>
        </p:txBody>
      </p:sp>
      <p:graphicFrame>
        <p:nvGraphicFramePr>
          <p:cNvPr id="5" name="Group 37">
            <a:extLst>
              <a:ext uri="{FF2B5EF4-FFF2-40B4-BE49-F238E27FC236}">
                <a16:creationId xmlns:a16="http://schemas.microsoft.com/office/drawing/2014/main" id="{4A2E927B-63B4-482F-97B1-C6D3DBE8FD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0458"/>
              </p:ext>
            </p:extLst>
          </p:nvPr>
        </p:nvGraphicFramePr>
        <p:xfrm>
          <a:off x="510072" y="1841850"/>
          <a:ext cx="10649338" cy="4198620"/>
        </p:xfrm>
        <a:graphic>
          <a:graphicData uri="http://schemas.openxmlformats.org/drawingml/2006/table">
            <a:tbl>
              <a:tblPr/>
              <a:tblGrid>
                <a:gridCol w="2671667">
                  <a:extLst>
                    <a:ext uri="{9D8B030D-6E8A-4147-A177-3AD203B41FA5}">
                      <a16:colId xmlns:a16="http://schemas.microsoft.com/office/drawing/2014/main" val="3107876714"/>
                    </a:ext>
                  </a:extLst>
                </a:gridCol>
                <a:gridCol w="4428552">
                  <a:extLst>
                    <a:ext uri="{9D8B030D-6E8A-4147-A177-3AD203B41FA5}">
                      <a16:colId xmlns:a16="http://schemas.microsoft.com/office/drawing/2014/main" val="1475479772"/>
                    </a:ext>
                  </a:extLst>
                </a:gridCol>
                <a:gridCol w="3549119">
                  <a:extLst>
                    <a:ext uri="{9D8B030D-6E8A-4147-A177-3AD203B41FA5}">
                      <a16:colId xmlns:a16="http://schemas.microsoft.com/office/drawing/2014/main" val="3820511756"/>
                    </a:ext>
                  </a:extLst>
                </a:gridCol>
              </a:tblGrid>
              <a:tr h="723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b="1" dirty="0">
                          <a:solidFill>
                            <a:schemeClr val="bg1"/>
                          </a:solidFill>
                          <a:effectLst/>
                        </a:rPr>
                        <a:t>P-value/ES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3600" b="1" dirty="0" err="1">
                          <a:solidFill>
                            <a:schemeClr val="bg1"/>
                          </a:solidFill>
                          <a:effectLst/>
                        </a:rPr>
                        <a:t>Besar</a:t>
                      </a:r>
                      <a:r>
                        <a:rPr lang="en-US" altLang="en-US" sz="3600" b="1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3600" b="1" dirty="0">
                          <a:solidFill>
                            <a:schemeClr val="bg1"/>
                          </a:solidFill>
                          <a:effectLst/>
                        </a:rPr>
                        <a:t>Kecil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35672"/>
                  </a:ext>
                </a:extLst>
              </a:tr>
              <a:tr h="725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4400" b="1" dirty="0" err="1">
                          <a:solidFill>
                            <a:schemeClr val="bg1"/>
                          </a:solidFill>
                          <a:effectLst/>
                          <a:latin typeface="Calibri (Body)"/>
                        </a:rPr>
                        <a:t>Signifikan</a:t>
                      </a:r>
                      <a:endParaRPr lang="en-US" altLang="en-US" sz="4400" b="1" dirty="0">
                        <a:solidFill>
                          <a:schemeClr val="bg1"/>
                        </a:solidFill>
                        <a:effectLst/>
                        <a:latin typeface="Calibri (Body)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2400" dirty="0" err="1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Efek</a:t>
                      </a:r>
                      <a:r>
                        <a:rPr lang="en-US" altLang="en-US" sz="2400" dirty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 IV </a:t>
                      </a:r>
                      <a:r>
                        <a:rPr lang="en-US" altLang="en-US" sz="2400" dirty="0" err="1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terhadap</a:t>
                      </a:r>
                      <a:r>
                        <a:rPr lang="en-US" altLang="en-US" sz="2400" dirty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 DV </a:t>
                      </a:r>
                      <a:r>
                        <a:rPr lang="en-US" altLang="en-US" sz="2400" b="1" dirty="0" err="1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besar</a:t>
                      </a:r>
                      <a:r>
                        <a:rPr lang="en-US" altLang="en-US" sz="2400" dirty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 dan </a:t>
                      </a:r>
                      <a:r>
                        <a:rPr lang="en-US" altLang="en-US" sz="2400" dirty="0" err="1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cenderung</a:t>
                      </a:r>
                      <a:r>
                        <a:rPr lang="en-US" altLang="en-US" sz="2400" dirty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 </a:t>
                      </a:r>
                      <a:r>
                        <a:rPr lang="en-US" altLang="en-US" sz="2400" b="1" dirty="0" err="1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konsisten</a:t>
                      </a:r>
                      <a:endParaRPr lang="en-US" altLang="en-US" sz="2400" b="1" dirty="0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2400" dirty="0" err="1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Efek</a:t>
                      </a:r>
                      <a:r>
                        <a:rPr lang="en-US" altLang="en-US" sz="2400" dirty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 IV </a:t>
                      </a:r>
                      <a:r>
                        <a:rPr lang="en-US" altLang="en-US" sz="2400" dirty="0" err="1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terhadap</a:t>
                      </a:r>
                      <a:r>
                        <a:rPr lang="en-US" altLang="en-US" sz="2400" dirty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 DV </a:t>
                      </a:r>
                      <a:r>
                        <a:rPr lang="en-US" altLang="en-US" sz="2400" dirty="0" err="1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sebenarnya</a:t>
                      </a:r>
                      <a:r>
                        <a:rPr lang="en-US" altLang="en-US" sz="2400" dirty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 </a:t>
                      </a:r>
                      <a:r>
                        <a:rPr lang="en-US" altLang="en-US" sz="2400" b="1" dirty="0" err="1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kecil</a:t>
                      </a:r>
                      <a:r>
                        <a:rPr lang="en-US" altLang="en-US" sz="2400" dirty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, </a:t>
                      </a:r>
                      <a:r>
                        <a:rPr lang="en-US" altLang="en-US" sz="2400" dirty="0" err="1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tetapi</a:t>
                      </a:r>
                      <a:r>
                        <a:rPr lang="en-US" altLang="en-US" sz="2400" dirty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 </a:t>
                      </a:r>
                      <a:r>
                        <a:rPr lang="en-US" altLang="en-US" sz="2400" dirty="0" err="1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mengalami</a:t>
                      </a:r>
                      <a:r>
                        <a:rPr lang="en-US" altLang="en-US" sz="2400" dirty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 </a:t>
                      </a:r>
                      <a:r>
                        <a:rPr lang="en-US" altLang="en-US" sz="2400" b="1" dirty="0" err="1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overestimasi</a:t>
                      </a:r>
                      <a:r>
                        <a:rPr lang="en-US" altLang="en-US" sz="2400" dirty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 </a:t>
                      </a:r>
                      <a:r>
                        <a:rPr lang="en-US" altLang="en-US" sz="2400" dirty="0" err="1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karena</a:t>
                      </a:r>
                      <a:r>
                        <a:rPr lang="en-US" altLang="en-US" sz="2400" dirty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 </a:t>
                      </a:r>
                      <a:r>
                        <a:rPr lang="en-US" altLang="en-US" sz="2400" i="1" dirty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sample size</a:t>
                      </a:r>
                      <a:r>
                        <a:rPr lang="en-US" altLang="en-US" sz="2400" dirty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 </a:t>
                      </a:r>
                      <a:r>
                        <a:rPr lang="en-US" altLang="en-US" sz="2400" dirty="0" err="1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besar</a:t>
                      </a:r>
                      <a:endParaRPr lang="en-US" altLang="en-US" sz="2400" dirty="0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962069"/>
                  </a:ext>
                </a:extLst>
              </a:tr>
              <a:tr h="723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4400" b="1" dirty="0" err="1">
                          <a:solidFill>
                            <a:schemeClr val="bg1"/>
                          </a:solidFill>
                          <a:effectLst/>
                          <a:latin typeface="Calibri (Body)"/>
                        </a:rPr>
                        <a:t>Tidak</a:t>
                      </a:r>
                      <a:r>
                        <a:rPr lang="en-US" altLang="en-US" sz="4400" b="1" dirty="0">
                          <a:solidFill>
                            <a:schemeClr val="bg1"/>
                          </a:solidFill>
                          <a:effectLst/>
                          <a:latin typeface="Calibri (Body)"/>
                        </a:rPr>
                        <a:t> </a:t>
                      </a:r>
                      <a:r>
                        <a:rPr lang="en-US" altLang="en-US" sz="4400" b="1" dirty="0" err="1">
                          <a:solidFill>
                            <a:schemeClr val="bg1"/>
                          </a:solidFill>
                          <a:effectLst/>
                          <a:latin typeface="Calibri (Body)"/>
                        </a:rPr>
                        <a:t>signifikan</a:t>
                      </a:r>
                      <a:endParaRPr lang="en-US" altLang="en-US" sz="4400" b="1" dirty="0">
                        <a:solidFill>
                          <a:schemeClr val="bg1"/>
                        </a:solidFill>
                        <a:effectLst/>
                        <a:latin typeface="Calibri (Body)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2400" dirty="0" err="1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Efek</a:t>
                      </a:r>
                      <a:r>
                        <a:rPr lang="en-US" altLang="en-US" sz="2400" dirty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 IV </a:t>
                      </a:r>
                      <a:r>
                        <a:rPr lang="en-US" altLang="en-US" sz="2400" dirty="0" err="1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terhadap</a:t>
                      </a:r>
                      <a:r>
                        <a:rPr lang="en-US" altLang="en-US" sz="2400" dirty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 DV </a:t>
                      </a:r>
                      <a:r>
                        <a:rPr lang="en-US" altLang="en-US" sz="2400" dirty="0" err="1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besar</a:t>
                      </a:r>
                      <a:r>
                        <a:rPr lang="en-US" altLang="en-US" sz="2400" dirty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, </a:t>
                      </a:r>
                      <a:r>
                        <a:rPr lang="en-US" altLang="en-US" sz="2400" dirty="0" err="1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tetapi</a:t>
                      </a:r>
                      <a:r>
                        <a:rPr lang="en-US" altLang="en-US" sz="2400" dirty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 </a:t>
                      </a:r>
                      <a:r>
                        <a:rPr lang="en-US" altLang="en-US" sz="2400" b="1" i="1" u="sng" dirty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power</a:t>
                      </a:r>
                      <a:r>
                        <a:rPr lang="en-US" altLang="en-US" sz="2400" b="1" i="0" u="sng" dirty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 </a:t>
                      </a:r>
                      <a:r>
                        <a:rPr lang="en-US" altLang="en-US" sz="2400" b="1" i="0" u="sng" dirty="0" err="1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terlalu</a:t>
                      </a:r>
                      <a:r>
                        <a:rPr lang="en-US" altLang="en-US" sz="2400" b="1" i="0" u="sng" dirty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 </a:t>
                      </a:r>
                      <a:r>
                        <a:rPr lang="en-US" altLang="en-US" sz="2400" b="1" i="0" u="sng" dirty="0" err="1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rendah</a:t>
                      </a:r>
                      <a:r>
                        <a:rPr lang="en-US" altLang="en-US" sz="2400" b="1" i="0" u="sng" dirty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 </a:t>
                      </a:r>
                      <a:r>
                        <a:rPr lang="en-US" altLang="en-US" sz="2400" i="0" dirty="0" err="1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untuk</a:t>
                      </a:r>
                      <a:r>
                        <a:rPr lang="en-US" altLang="en-US" sz="2400" i="0" dirty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 </a:t>
                      </a:r>
                      <a:r>
                        <a:rPr lang="en-US" altLang="en-US" sz="2400" i="0" dirty="0" err="1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mendeteksi</a:t>
                      </a:r>
                      <a:r>
                        <a:rPr lang="en-US" altLang="en-US" sz="2400" i="0" dirty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 </a:t>
                      </a:r>
                      <a:r>
                        <a:rPr lang="en-US" altLang="en-US" sz="2400" i="0" dirty="0" err="1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efek</a:t>
                      </a:r>
                      <a:r>
                        <a:rPr lang="en-US" altLang="en-US" sz="2400" i="0" dirty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 </a:t>
                      </a:r>
                      <a:r>
                        <a:rPr lang="en-US" altLang="en-US" sz="2400" i="0" dirty="0" err="1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tsb</a:t>
                      </a:r>
                      <a:r>
                        <a:rPr lang="en-US" altLang="en-US" sz="2400" i="0" dirty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 </a:t>
                      </a:r>
                      <a:r>
                        <a:rPr lang="en-US" altLang="en-US" sz="2400" i="0" dirty="0" err="1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atau</a:t>
                      </a:r>
                      <a:r>
                        <a:rPr lang="en-US" altLang="en-US" sz="2400" i="0" dirty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 </a:t>
                      </a:r>
                      <a:r>
                        <a:rPr lang="en-US" altLang="en-US" sz="2400" dirty="0" err="1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Efek</a:t>
                      </a:r>
                      <a:r>
                        <a:rPr lang="en-US" altLang="en-US" sz="2400" dirty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 IV </a:t>
                      </a:r>
                      <a:r>
                        <a:rPr lang="en-US" altLang="en-US" sz="2400" dirty="0" err="1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terhadap</a:t>
                      </a:r>
                      <a:r>
                        <a:rPr lang="en-US" altLang="en-US" sz="2400" dirty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 DV </a:t>
                      </a:r>
                      <a:r>
                        <a:rPr lang="en-US" altLang="en-US" sz="2400" dirty="0" err="1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besar</a:t>
                      </a:r>
                      <a:r>
                        <a:rPr lang="en-US" altLang="en-US" sz="2400" dirty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, </a:t>
                      </a:r>
                      <a:r>
                        <a:rPr lang="en-US" altLang="en-US" sz="2400" dirty="0" err="1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tapi</a:t>
                      </a:r>
                      <a:r>
                        <a:rPr lang="en-US" altLang="en-US" sz="2400" dirty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 </a:t>
                      </a:r>
                      <a:r>
                        <a:rPr lang="en-US" altLang="en-US" sz="2400" dirty="0" err="1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reliabilitasnya</a:t>
                      </a:r>
                      <a:r>
                        <a:rPr lang="en-US" altLang="en-US" sz="2400" dirty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 </a:t>
                      </a:r>
                      <a:r>
                        <a:rPr lang="en-US" altLang="en-US" sz="2400" dirty="0" err="1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tidak</a:t>
                      </a:r>
                      <a:r>
                        <a:rPr lang="en-US" altLang="en-US" sz="2400" dirty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 </a:t>
                      </a:r>
                      <a:r>
                        <a:rPr lang="en-US" altLang="en-US" sz="2400" dirty="0" err="1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diketahui</a:t>
                      </a:r>
                      <a:r>
                        <a:rPr lang="en-US" altLang="en-US" sz="2400" dirty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altLang="en-US" sz="2400" dirty="0" err="1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Efek</a:t>
                      </a:r>
                      <a:r>
                        <a:rPr lang="en-US" altLang="en-US" sz="2400" dirty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 IV </a:t>
                      </a:r>
                      <a:r>
                        <a:rPr lang="en-US" altLang="en-US" sz="2400" dirty="0" err="1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terhadap</a:t>
                      </a:r>
                      <a:r>
                        <a:rPr lang="en-US" altLang="en-US" sz="2400" dirty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 DV </a:t>
                      </a:r>
                      <a:r>
                        <a:rPr lang="en-US" altLang="en-US" sz="2400" b="1" u="sng" dirty="0" err="1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kecil</a:t>
                      </a:r>
                      <a:endParaRPr lang="en-US" altLang="en-US" sz="2400" b="1" u="sng" dirty="0">
                        <a:solidFill>
                          <a:schemeClr val="tx1"/>
                        </a:solidFill>
                        <a:effectLst/>
                        <a:latin typeface="Calibri (Body)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10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059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960438"/>
          </a:xfrm>
        </p:spPr>
        <p:txBody>
          <a:bodyPr/>
          <a:lstStyle/>
          <a:p>
            <a:pPr algn="l"/>
            <a:r>
              <a:rPr lang="en-GB" b="1" i="1" dirty="0"/>
              <a:t>Effect size </a:t>
            </a:r>
            <a:r>
              <a:rPr lang="en-GB" b="1" dirty="0"/>
              <a:t>dan </a:t>
            </a:r>
            <a:r>
              <a:rPr lang="en-GB" b="1" i="1" dirty="0"/>
              <a:t>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400" dirty="0" err="1"/>
              <a:t>Kalau</a:t>
            </a:r>
            <a:r>
              <a:rPr lang="en-US" sz="2400" dirty="0"/>
              <a:t> pada </a:t>
            </a:r>
            <a:r>
              <a:rPr lang="en-US" sz="2400" dirty="0" err="1"/>
              <a:t>sampel</a:t>
            </a:r>
            <a:r>
              <a:rPr lang="en-US" sz="2400" dirty="0"/>
              <a:t> </a:t>
            </a:r>
            <a:r>
              <a:rPr lang="en-US" sz="2400" dirty="0" err="1"/>
              <a:t>kecil</a:t>
            </a:r>
            <a:r>
              <a:rPr lang="en-US" sz="2400" dirty="0"/>
              <a:t> </a:t>
            </a:r>
            <a:r>
              <a:rPr lang="en-US" sz="2400" i="1" dirty="0"/>
              <a:t>nothing is significant</a:t>
            </a:r>
            <a:r>
              <a:rPr lang="en-US" sz="2400" dirty="0"/>
              <a:t>, </a:t>
            </a:r>
            <a:r>
              <a:rPr lang="en-US" sz="2400" dirty="0" err="1"/>
              <a:t>sedangkan</a:t>
            </a:r>
            <a:r>
              <a:rPr lang="en-US" sz="2400" dirty="0"/>
              <a:t> pada </a:t>
            </a:r>
            <a:r>
              <a:rPr lang="en-US" sz="2400" dirty="0" err="1"/>
              <a:t>sampel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i="1" dirty="0"/>
              <a:t>anything is significant…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Lalu</a:t>
            </a:r>
            <a:r>
              <a:rPr lang="en-US" sz="2400" dirty="0"/>
              <a:t> </a:t>
            </a:r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menentukan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sampel</a:t>
            </a:r>
            <a:r>
              <a:rPr lang="en-US" sz="2400" dirty="0"/>
              <a:t>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terlalu</a:t>
            </a:r>
            <a:r>
              <a:rPr lang="en-US" sz="2400" dirty="0"/>
              <a:t> </a:t>
            </a:r>
            <a:r>
              <a:rPr lang="en-US" sz="2400" dirty="0" err="1"/>
              <a:t>kecil</a:t>
            </a:r>
            <a:r>
              <a:rPr lang="en-US" sz="2400" dirty="0"/>
              <a:t> dan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terlalu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?</a:t>
            </a:r>
          </a:p>
          <a:p>
            <a:r>
              <a:rPr lang="en-US" sz="2400" dirty="0" err="1"/>
              <a:t>Maksimalkan</a:t>
            </a:r>
            <a:r>
              <a:rPr lang="en-US" sz="2400" dirty="0"/>
              <a:t> </a:t>
            </a:r>
            <a:r>
              <a:rPr lang="en-US" sz="2400" i="1" dirty="0"/>
              <a:t>statistical power</a:t>
            </a:r>
          </a:p>
          <a:p>
            <a:r>
              <a:rPr lang="en-US" sz="2400" dirty="0" err="1"/>
              <a:t>Apa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i="1" dirty="0"/>
              <a:t>statistical power?</a:t>
            </a:r>
          </a:p>
        </p:txBody>
      </p:sp>
    </p:spTree>
    <p:extLst>
      <p:ext uri="{BB962C8B-B14F-4D97-AF65-F5344CB8AC3E}">
        <p14:creationId xmlns:p14="http://schemas.microsoft.com/office/powerpoint/2010/main" val="1448359289"/>
      </p:ext>
    </p:extLst>
  </p:cSld>
  <p:clrMapOvr>
    <a:masterClrMapping/>
  </p:clrMapOvr>
</p:sld>
</file>

<file path=ppt/theme/theme1.xml><?xml version="1.0" encoding="utf-8"?>
<a:theme xmlns:a="http://schemas.openxmlformats.org/drawingml/2006/main" name="psiunair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iunair_blue" id="{3C9B8563-235D-4690-93EB-C1E4B836BAD2}" vid="{68C260DF-F481-4FD5-8772-BDB4C507B4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psiunair_blue</Template>
  <TotalTime>5235</TotalTime>
  <Words>3144</Words>
  <Application>Microsoft Office PowerPoint</Application>
  <PresentationFormat>Widescreen</PresentationFormat>
  <Paragraphs>326</Paragraphs>
  <Slides>55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ＭＳ Ｐゴシック</vt:lpstr>
      <vt:lpstr>Arial</vt:lpstr>
      <vt:lpstr>Calibri</vt:lpstr>
      <vt:lpstr>Calibri (Body)</vt:lpstr>
      <vt:lpstr>Tahoma</vt:lpstr>
      <vt:lpstr>Times New Roman</vt:lpstr>
      <vt:lpstr>Wingdings</vt:lpstr>
      <vt:lpstr>psiunair_blue</vt:lpstr>
      <vt:lpstr>Power, Effect Size &amp; Sample Size Planning</vt:lpstr>
      <vt:lpstr>Taraf signifikansi: masih signifikan? (1)</vt:lpstr>
      <vt:lpstr>Taraf signifikansi: masih signifikan? (2)</vt:lpstr>
      <vt:lpstr>Taraf signifikansi: masih signifikan? (3)</vt:lpstr>
      <vt:lpstr>Taraf signifikansi: masih signifikan? (4)</vt:lpstr>
      <vt:lpstr>Effect size (1)</vt:lpstr>
      <vt:lpstr>Effect size (2)</vt:lpstr>
      <vt:lpstr>Bagaimana cara menggunakan p-value dan ES?</vt:lpstr>
      <vt:lpstr>Effect size dan power</vt:lpstr>
      <vt:lpstr>PowerPoint Presentation</vt:lpstr>
      <vt:lpstr>Luruskan definisi… (1)</vt:lpstr>
      <vt:lpstr>Luruskan definisi… (2)</vt:lpstr>
      <vt:lpstr>PowerPoint Presentation</vt:lpstr>
      <vt:lpstr>Misalnya…</vt:lpstr>
      <vt:lpstr>PowerPoint Presentation</vt:lpstr>
      <vt:lpstr>Tanpa melakukan apapun, bahkan sebelum kita mengambil data, True Negative merupakan outcome yang paling mungkin</vt:lpstr>
      <vt:lpstr>Lalu apa yang bisa kita lakukan?</vt:lpstr>
      <vt:lpstr>PowerPoint Presentation</vt:lpstr>
      <vt:lpstr>PowerPoint Presentation</vt:lpstr>
      <vt:lpstr>PowerPoint Presentation</vt:lpstr>
      <vt:lpstr>Seandainya p=0.05, berapa power yang dimiliki?</vt:lpstr>
      <vt:lpstr>Seandainya…</vt:lpstr>
      <vt:lpstr>Syntax credit: Lakens, 2014</vt:lpstr>
      <vt:lpstr>Artinya…</vt:lpstr>
      <vt:lpstr>PowerPoint Presentation</vt:lpstr>
      <vt:lpstr>Berbagai mitos…</vt:lpstr>
      <vt:lpstr>Bagaimana mengoptimalisasi power?</vt:lpstr>
      <vt:lpstr>Berapa besar power yang optimal?</vt:lpstr>
      <vt:lpstr>Cohen (1992) merekomendasikan 1-β (power) setidaknya = 0.8 / 80% (tapi ia berharap rekomendasi ini diabaikan) </vt:lpstr>
      <vt:lpstr>Mengapa power diabaikan </vt:lpstr>
      <vt:lpstr>Sampling error &amp; sample size planning</vt:lpstr>
      <vt:lpstr>Sampling error</vt:lpstr>
      <vt:lpstr>Standard error (of proportion)</vt:lpstr>
      <vt:lpstr>Menghitung sampling error</vt:lpstr>
      <vt:lpstr>Confidence interval</vt:lpstr>
      <vt:lpstr>Mana yang lebih akurat &amp; representatif?</vt:lpstr>
      <vt:lpstr>Jawabannya?  Kekuatan estimasinya sama!</vt:lpstr>
      <vt:lpstr>Meminimalisasi sampling error</vt:lpstr>
      <vt:lpstr>Menentukan sample size</vt:lpstr>
      <vt:lpstr>A priori power (1)</vt:lpstr>
      <vt:lpstr>A priori power (2)</vt:lpstr>
      <vt:lpstr>Menggunakan G*Power (t-test) </vt:lpstr>
      <vt:lpstr>Interpretasi </vt:lpstr>
      <vt:lpstr>PowerPoint Presentation</vt:lpstr>
      <vt:lpstr>A priori power (3)</vt:lpstr>
      <vt:lpstr>Menggunakan G*Power (korelasi bivariat) </vt:lpstr>
      <vt:lpstr>Interpretasi </vt:lpstr>
      <vt:lpstr>PowerPoint Presentation</vt:lpstr>
      <vt:lpstr>A priori power (4)</vt:lpstr>
      <vt:lpstr>Menggunakan G*Power (regresi linear) </vt:lpstr>
      <vt:lpstr>Interpretasi </vt:lpstr>
      <vt:lpstr>PowerPoint Presentation</vt:lpstr>
      <vt:lpstr>Sensitivity analysis</vt:lpstr>
      <vt:lpstr>PowerPoint Presentation</vt:lpstr>
      <vt:lpstr>PowerPoint Presentation</vt:lpstr>
    </vt:vector>
  </TitlesOfParts>
  <Company>Psikologi Unair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Rizqy Amelia Zein</dc:creator>
  <cp:lastModifiedBy>Rizqy Amelia Zein</cp:lastModifiedBy>
  <cp:revision>275</cp:revision>
  <dcterms:created xsi:type="dcterms:W3CDTF">2014-08-18T09:13:02Z</dcterms:created>
  <dcterms:modified xsi:type="dcterms:W3CDTF">2018-10-12T17:46:25Z</dcterms:modified>
</cp:coreProperties>
</file>