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90" r:id="rId1"/>
    <p:sldMasterId id="2147483806" r:id="rId2"/>
  </p:sldMasterIdLst>
  <p:notesMasterIdLst>
    <p:notesMasterId r:id="rId49"/>
  </p:notesMasterIdLst>
  <p:sldIdLst>
    <p:sldId id="271" r:id="rId3"/>
    <p:sldId id="2773" r:id="rId4"/>
    <p:sldId id="2764" r:id="rId5"/>
    <p:sldId id="2765" r:id="rId6"/>
    <p:sldId id="2766" r:id="rId7"/>
    <p:sldId id="2767" r:id="rId8"/>
    <p:sldId id="2768" r:id="rId9"/>
    <p:sldId id="2769" r:id="rId10"/>
    <p:sldId id="2770" r:id="rId11"/>
    <p:sldId id="2771" r:id="rId12"/>
    <p:sldId id="2772" r:id="rId13"/>
    <p:sldId id="302" r:id="rId14"/>
    <p:sldId id="303" r:id="rId15"/>
    <p:sldId id="306" r:id="rId16"/>
    <p:sldId id="307" r:id="rId17"/>
    <p:sldId id="308" r:id="rId18"/>
    <p:sldId id="2774" r:id="rId19"/>
    <p:sldId id="324" r:id="rId20"/>
    <p:sldId id="325" r:id="rId21"/>
    <p:sldId id="326" r:id="rId22"/>
    <p:sldId id="276" r:id="rId23"/>
    <p:sldId id="327" r:id="rId24"/>
    <p:sldId id="2777" r:id="rId25"/>
    <p:sldId id="2763" r:id="rId26"/>
    <p:sldId id="264" r:id="rId27"/>
    <p:sldId id="300" r:id="rId28"/>
    <p:sldId id="328" r:id="rId29"/>
    <p:sldId id="329" r:id="rId30"/>
    <p:sldId id="330" r:id="rId31"/>
    <p:sldId id="323" r:id="rId32"/>
    <p:sldId id="277" r:id="rId33"/>
    <p:sldId id="278" r:id="rId34"/>
    <p:sldId id="279" r:id="rId35"/>
    <p:sldId id="263" r:id="rId36"/>
    <p:sldId id="280" r:id="rId37"/>
    <p:sldId id="281" r:id="rId38"/>
    <p:sldId id="312" r:id="rId39"/>
    <p:sldId id="315" r:id="rId40"/>
    <p:sldId id="316" r:id="rId41"/>
    <p:sldId id="317" r:id="rId42"/>
    <p:sldId id="319" r:id="rId43"/>
    <p:sldId id="331" r:id="rId44"/>
    <p:sldId id="288" r:id="rId45"/>
    <p:sldId id="289" r:id="rId46"/>
    <p:sldId id="332" r:id="rId47"/>
    <p:sldId id="314" r:id="rId48"/>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Lato" panose="020F0502020204030203" pitchFamily="34" charset="0"/>
        <a:ea typeface="+mn-ea"/>
        <a:cs typeface="+mn-cs"/>
      </a:defRPr>
    </a:lvl1pPr>
    <a:lvl2pPr marL="457200" algn="l" rtl="0" eaLnBrk="0" fontAlgn="base" hangingPunct="0">
      <a:spcBef>
        <a:spcPct val="0"/>
      </a:spcBef>
      <a:spcAft>
        <a:spcPct val="0"/>
      </a:spcAft>
      <a:defRPr kern="1200">
        <a:solidFill>
          <a:schemeClr val="tx1"/>
        </a:solidFill>
        <a:latin typeface="Lato" panose="020F0502020204030203" pitchFamily="34" charset="0"/>
        <a:ea typeface="+mn-ea"/>
        <a:cs typeface="+mn-cs"/>
      </a:defRPr>
    </a:lvl2pPr>
    <a:lvl3pPr marL="914400" algn="l" rtl="0" eaLnBrk="0" fontAlgn="base" hangingPunct="0">
      <a:spcBef>
        <a:spcPct val="0"/>
      </a:spcBef>
      <a:spcAft>
        <a:spcPct val="0"/>
      </a:spcAft>
      <a:defRPr kern="1200">
        <a:solidFill>
          <a:schemeClr val="tx1"/>
        </a:solidFill>
        <a:latin typeface="Lato" panose="020F0502020204030203" pitchFamily="34" charset="0"/>
        <a:ea typeface="+mn-ea"/>
        <a:cs typeface="+mn-cs"/>
      </a:defRPr>
    </a:lvl3pPr>
    <a:lvl4pPr marL="1371600" algn="l" rtl="0" eaLnBrk="0" fontAlgn="base" hangingPunct="0">
      <a:spcBef>
        <a:spcPct val="0"/>
      </a:spcBef>
      <a:spcAft>
        <a:spcPct val="0"/>
      </a:spcAft>
      <a:defRPr kern="1200">
        <a:solidFill>
          <a:schemeClr val="tx1"/>
        </a:solidFill>
        <a:latin typeface="Lato" panose="020F0502020204030203" pitchFamily="34" charset="0"/>
        <a:ea typeface="+mn-ea"/>
        <a:cs typeface="+mn-cs"/>
      </a:defRPr>
    </a:lvl4pPr>
    <a:lvl5pPr marL="1828800" algn="l" rtl="0" eaLnBrk="0" fontAlgn="base" hangingPunct="0">
      <a:spcBef>
        <a:spcPct val="0"/>
      </a:spcBef>
      <a:spcAft>
        <a:spcPct val="0"/>
      </a:spcAft>
      <a:defRPr kern="1200">
        <a:solidFill>
          <a:schemeClr val="tx1"/>
        </a:solidFill>
        <a:latin typeface="Lato" panose="020F0502020204030203" pitchFamily="34" charset="0"/>
        <a:ea typeface="+mn-ea"/>
        <a:cs typeface="+mn-cs"/>
      </a:defRPr>
    </a:lvl5pPr>
    <a:lvl6pPr marL="2286000" algn="l" defTabSz="914400" rtl="0" eaLnBrk="1" latinLnBrk="0" hangingPunct="1">
      <a:defRPr kern="1200">
        <a:solidFill>
          <a:schemeClr val="tx1"/>
        </a:solidFill>
        <a:latin typeface="Lato" panose="020F0502020204030203" pitchFamily="34" charset="0"/>
        <a:ea typeface="+mn-ea"/>
        <a:cs typeface="+mn-cs"/>
      </a:defRPr>
    </a:lvl6pPr>
    <a:lvl7pPr marL="2743200" algn="l" defTabSz="914400" rtl="0" eaLnBrk="1" latinLnBrk="0" hangingPunct="1">
      <a:defRPr kern="1200">
        <a:solidFill>
          <a:schemeClr val="tx1"/>
        </a:solidFill>
        <a:latin typeface="Lato" panose="020F0502020204030203" pitchFamily="34" charset="0"/>
        <a:ea typeface="+mn-ea"/>
        <a:cs typeface="+mn-cs"/>
      </a:defRPr>
    </a:lvl7pPr>
    <a:lvl8pPr marL="3200400" algn="l" defTabSz="914400" rtl="0" eaLnBrk="1" latinLnBrk="0" hangingPunct="1">
      <a:defRPr kern="1200">
        <a:solidFill>
          <a:schemeClr val="tx1"/>
        </a:solidFill>
        <a:latin typeface="Lato" panose="020F0502020204030203" pitchFamily="34" charset="0"/>
        <a:ea typeface="+mn-ea"/>
        <a:cs typeface="+mn-cs"/>
      </a:defRPr>
    </a:lvl8pPr>
    <a:lvl9pPr marL="3657600" algn="l" defTabSz="914400" rtl="0" eaLnBrk="1" latinLnBrk="0" hangingPunct="1">
      <a:defRPr kern="1200">
        <a:solidFill>
          <a:schemeClr val="tx1"/>
        </a:solidFill>
        <a:latin typeface="Lato" panose="020F0502020204030203"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67" autoAdjust="0"/>
    <p:restoredTop sz="96374" autoAdjust="0"/>
  </p:normalViewPr>
  <p:slideViewPr>
    <p:cSldViewPr snapToGrid="0" snapToObjects="1">
      <p:cViewPr varScale="1">
        <p:scale>
          <a:sx n="110" d="100"/>
          <a:sy n="110" d="100"/>
        </p:scale>
        <p:origin x="1920" y="108"/>
      </p:cViewPr>
      <p:guideLst>
        <p:guide orient="horz" pos="2160"/>
        <p:guide pos="2880"/>
      </p:guideLst>
    </p:cSldViewPr>
  </p:slideViewPr>
  <p:outlineViewPr>
    <p:cViewPr>
      <p:scale>
        <a:sx n="33" d="100"/>
        <a:sy n="33" d="100"/>
      </p:scale>
      <p:origin x="0" y="-96"/>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07" d="100"/>
          <a:sy n="107" d="100"/>
        </p:scale>
        <p:origin x="6080" y="1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6503A60-F532-7D4B-9495-BECDC9C918D6}"/>
              </a:ext>
            </a:extLst>
          </p:cNvPr>
          <p:cNvSpPr>
            <a:spLocks noGrp="1"/>
          </p:cNvSpPr>
          <p:nvPr>
            <p:ph type="hdr" sz="quarter"/>
          </p:nvPr>
        </p:nvSpPr>
        <p:spPr>
          <a:xfrm>
            <a:off x="0" y="0"/>
            <a:ext cx="3169920" cy="481727"/>
          </a:xfrm>
          <a:prstGeom prst="rect">
            <a:avLst/>
          </a:prstGeom>
        </p:spPr>
        <p:txBody>
          <a:bodyPr vert="horz" lIns="96661" tIns="48331" rIns="96661" bIns="48331" rtlCol="0"/>
          <a:lstStyle>
            <a:lvl1pPr algn="l" eaLnBrk="1" fontAlgn="auto" hangingPunct="1">
              <a:spcBef>
                <a:spcPts val="0"/>
              </a:spcBef>
              <a:spcAft>
                <a:spcPts val="0"/>
              </a:spcAft>
              <a:defRPr sz="1300">
                <a:latin typeface="+mn-lt"/>
              </a:defRPr>
            </a:lvl1pPr>
          </a:lstStyle>
          <a:p>
            <a:pPr>
              <a:defRPr/>
            </a:pPr>
            <a:endParaRPr lang="en-US"/>
          </a:p>
        </p:txBody>
      </p:sp>
      <p:sp>
        <p:nvSpPr>
          <p:cNvPr id="3" name="Date Placeholder 2">
            <a:extLst>
              <a:ext uri="{FF2B5EF4-FFF2-40B4-BE49-F238E27FC236}">
                <a16:creationId xmlns:a16="http://schemas.microsoft.com/office/drawing/2014/main" id="{129EE85B-2E36-5349-880B-B0BB04CE98C9}"/>
              </a:ext>
            </a:extLst>
          </p:cNvPr>
          <p:cNvSpPr>
            <a:spLocks noGrp="1"/>
          </p:cNvSpPr>
          <p:nvPr>
            <p:ph type="dt" idx="1"/>
          </p:nvPr>
        </p:nvSpPr>
        <p:spPr>
          <a:xfrm>
            <a:off x="4143587" y="0"/>
            <a:ext cx="3169920" cy="481727"/>
          </a:xfrm>
          <a:prstGeom prst="rect">
            <a:avLst/>
          </a:prstGeom>
        </p:spPr>
        <p:txBody>
          <a:bodyPr vert="horz" lIns="96661" tIns="48331" rIns="96661" bIns="48331" rtlCol="0"/>
          <a:lstStyle>
            <a:lvl1pPr algn="r" eaLnBrk="1" fontAlgn="auto" hangingPunct="1">
              <a:spcBef>
                <a:spcPts val="0"/>
              </a:spcBef>
              <a:spcAft>
                <a:spcPts val="0"/>
              </a:spcAft>
              <a:defRPr sz="1300" smtClean="0">
                <a:latin typeface="+mn-lt"/>
              </a:defRPr>
            </a:lvl1pPr>
          </a:lstStyle>
          <a:p>
            <a:pPr>
              <a:defRPr/>
            </a:pPr>
            <a:fld id="{2DF43009-DF51-D141-BCD3-79629B9C5B5D}" type="datetimeFigureOut">
              <a:rPr lang="en-US"/>
              <a:pPr>
                <a:defRPr/>
              </a:pPr>
              <a:t>1/3/2025</a:t>
            </a:fld>
            <a:endParaRPr lang="en-US"/>
          </a:p>
        </p:txBody>
      </p:sp>
      <p:sp>
        <p:nvSpPr>
          <p:cNvPr id="4" name="Slide Image Placeholder 3">
            <a:extLst>
              <a:ext uri="{FF2B5EF4-FFF2-40B4-BE49-F238E27FC236}">
                <a16:creationId xmlns:a16="http://schemas.microsoft.com/office/drawing/2014/main" id="{209B7C90-981C-9343-A6E7-09AD9B362677}"/>
              </a:ext>
            </a:extLst>
          </p:cNvPr>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a:extLst>
              <a:ext uri="{FF2B5EF4-FFF2-40B4-BE49-F238E27FC236}">
                <a16:creationId xmlns:a16="http://schemas.microsoft.com/office/drawing/2014/main" id="{AFB7DDB4-0B27-7347-8D74-F8FB1110591B}"/>
              </a:ext>
            </a:extLst>
          </p:cNvPr>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011DFE6C-52A2-1241-8B7D-1F09A599D2F8}"/>
              </a:ext>
            </a:extLst>
          </p:cNvPr>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eaLnBrk="1" fontAlgn="auto" hangingPunct="1">
              <a:spcBef>
                <a:spcPts val="0"/>
              </a:spcBef>
              <a:spcAft>
                <a:spcPts val="0"/>
              </a:spcAft>
              <a:defRPr sz="1300">
                <a:latin typeface="+mn-lt"/>
              </a:defRPr>
            </a:lvl1pPr>
          </a:lstStyle>
          <a:p>
            <a:pPr>
              <a:defRPr/>
            </a:pPr>
            <a:endParaRPr lang="en-US"/>
          </a:p>
        </p:txBody>
      </p:sp>
      <p:sp>
        <p:nvSpPr>
          <p:cNvPr id="7" name="Slide Number Placeholder 6">
            <a:extLst>
              <a:ext uri="{FF2B5EF4-FFF2-40B4-BE49-F238E27FC236}">
                <a16:creationId xmlns:a16="http://schemas.microsoft.com/office/drawing/2014/main" id="{4BEBA447-7B86-874A-8D5B-4BC9DD24311E}"/>
              </a:ext>
            </a:extLst>
          </p:cNvPr>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eaLnBrk="1" fontAlgn="auto" hangingPunct="1">
              <a:spcBef>
                <a:spcPts val="0"/>
              </a:spcBef>
              <a:spcAft>
                <a:spcPts val="0"/>
              </a:spcAft>
              <a:defRPr sz="1300" smtClean="0">
                <a:latin typeface="+mn-lt"/>
              </a:defRPr>
            </a:lvl1pPr>
          </a:lstStyle>
          <a:p>
            <a:pPr>
              <a:defRPr/>
            </a:pPr>
            <a:fld id="{2622E6EF-89B4-7E42-91B1-F6EF3C5638D2}"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a:extLst>
              <a:ext uri="{FF2B5EF4-FFF2-40B4-BE49-F238E27FC236}">
                <a16:creationId xmlns:a16="http://schemas.microsoft.com/office/drawing/2014/main" id="{BF5C0B7A-6AB5-6A4D-B3B2-5262603B2065}"/>
              </a:ext>
            </a:extLst>
          </p:cNvPr>
          <p:cNvSpPr>
            <a:spLocks noGrp="1" noRot="1" noChangeAspect="1" noChangeArrowheads="1" noTextEdit="1"/>
          </p:cNvSpPr>
          <p:nvPr>
            <p:ph type="sldImg"/>
          </p:nvPr>
        </p:nvSpPr>
        <p:spPr bwMode="auto">
          <a:xfrm>
            <a:off x="1497013" y="1200150"/>
            <a:ext cx="4321175" cy="32400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2" name="Notes Placeholder 2">
            <a:extLst>
              <a:ext uri="{FF2B5EF4-FFF2-40B4-BE49-F238E27FC236}">
                <a16:creationId xmlns:a16="http://schemas.microsoft.com/office/drawing/2014/main" id="{FEE5C09A-DCF9-C141-A517-1C916FB7427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46083" name="Slide Number Placeholder 3">
            <a:extLst>
              <a:ext uri="{FF2B5EF4-FFF2-40B4-BE49-F238E27FC236}">
                <a16:creationId xmlns:a16="http://schemas.microsoft.com/office/drawing/2014/main" id="{73DC069C-C799-B940-862F-1E33BCEFBC4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ato" panose="020F0502020204030203" pitchFamily="34" charset="0"/>
              </a:defRPr>
            </a:lvl1pPr>
            <a:lvl2pPr marL="785372" indent="-302066">
              <a:defRPr>
                <a:solidFill>
                  <a:schemeClr val="tx1"/>
                </a:solidFill>
                <a:latin typeface="Lato" panose="020F0502020204030203" pitchFamily="34" charset="0"/>
              </a:defRPr>
            </a:lvl2pPr>
            <a:lvl3pPr marL="1208265" indent="-241653">
              <a:defRPr>
                <a:solidFill>
                  <a:schemeClr val="tx1"/>
                </a:solidFill>
                <a:latin typeface="Lato" panose="020F0502020204030203" pitchFamily="34" charset="0"/>
              </a:defRPr>
            </a:lvl3pPr>
            <a:lvl4pPr marL="1691571" indent="-241653">
              <a:defRPr>
                <a:solidFill>
                  <a:schemeClr val="tx1"/>
                </a:solidFill>
                <a:latin typeface="Lato" panose="020F0502020204030203" pitchFamily="34" charset="0"/>
              </a:defRPr>
            </a:lvl4pPr>
            <a:lvl5pPr marL="2174878" indent="-241653">
              <a:defRPr>
                <a:solidFill>
                  <a:schemeClr val="tx1"/>
                </a:solidFill>
                <a:latin typeface="Lato" panose="020F0502020204030203" pitchFamily="34" charset="0"/>
              </a:defRPr>
            </a:lvl5pPr>
            <a:lvl6pPr marL="2658184" indent="-241653" fontAlgn="base">
              <a:spcBef>
                <a:spcPct val="0"/>
              </a:spcBef>
              <a:spcAft>
                <a:spcPct val="0"/>
              </a:spcAft>
              <a:defRPr>
                <a:solidFill>
                  <a:schemeClr val="tx1"/>
                </a:solidFill>
                <a:latin typeface="Lato" panose="020F0502020204030203" pitchFamily="34" charset="0"/>
              </a:defRPr>
            </a:lvl6pPr>
            <a:lvl7pPr marL="3141490" indent="-241653" fontAlgn="base">
              <a:spcBef>
                <a:spcPct val="0"/>
              </a:spcBef>
              <a:spcAft>
                <a:spcPct val="0"/>
              </a:spcAft>
              <a:defRPr>
                <a:solidFill>
                  <a:schemeClr val="tx1"/>
                </a:solidFill>
                <a:latin typeface="Lato" panose="020F0502020204030203" pitchFamily="34" charset="0"/>
              </a:defRPr>
            </a:lvl7pPr>
            <a:lvl8pPr marL="3624796" indent="-241653" fontAlgn="base">
              <a:spcBef>
                <a:spcPct val="0"/>
              </a:spcBef>
              <a:spcAft>
                <a:spcPct val="0"/>
              </a:spcAft>
              <a:defRPr>
                <a:solidFill>
                  <a:schemeClr val="tx1"/>
                </a:solidFill>
                <a:latin typeface="Lato" panose="020F0502020204030203" pitchFamily="34" charset="0"/>
              </a:defRPr>
            </a:lvl8pPr>
            <a:lvl9pPr marL="4108102" indent="-241653" fontAlgn="base">
              <a:spcBef>
                <a:spcPct val="0"/>
              </a:spcBef>
              <a:spcAft>
                <a:spcPct val="0"/>
              </a:spcAft>
              <a:defRPr>
                <a:solidFill>
                  <a:schemeClr val="tx1"/>
                </a:solidFill>
                <a:latin typeface="Lato" panose="020F0502020204030203" pitchFamily="34" charset="0"/>
              </a:defRPr>
            </a:lvl9pPr>
          </a:lstStyle>
          <a:p>
            <a:pPr fontAlgn="base">
              <a:spcBef>
                <a:spcPct val="0"/>
              </a:spcBef>
              <a:spcAft>
                <a:spcPct val="0"/>
              </a:spcAft>
            </a:pPr>
            <a:fld id="{11F150DD-421C-0643-8B55-3DAF4E872384}" type="slidenum">
              <a:rPr lang="en-US" altLang="en-US">
                <a:latin typeface="Calibri" panose="020F0502020204030204" pitchFamily="34" charset="0"/>
              </a:rPr>
              <a:pPr fontAlgn="base">
                <a:spcBef>
                  <a:spcPct val="0"/>
                </a:spcBef>
                <a:spcAft>
                  <a:spcPct val="0"/>
                </a:spcAft>
              </a:pPr>
              <a:t>1</a:t>
            </a:fld>
            <a:endParaRPr lang="en-US" altLang="en-US">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a:extLst>
              <a:ext uri="{FF2B5EF4-FFF2-40B4-BE49-F238E27FC236}">
                <a16:creationId xmlns:a16="http://schemas.microsoft.com/office/drawing/2014/main" id="{80AD195F-73A9-C347-AE99-C6ED34F89058}"/>
              </a:ext>
            </a:extLst>
          </p:cNvPr>
          <p:cNvSpPr>
            <a:spLocks noGrp="1" noRot="1" noChangeAspect="1" noChangeArrowheads="1" noTextEdit="1"/>
          </p:cNvSpPr>
          <p:nvPr>
            <p:ph type="sldImg"/>
          </p:nvPr>
        </p:nvSpPr>
        <p:spPr bwMode="auto">
          <a:xfrm>
            <a:off x="1497013" y="1200150"/>
            <a:ext cx="4321175" cy="32400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0" name="Notes Placeholder 2">
            <a:extLst>
              <a:ext uri="{FF2B5EF4-FFF2-40B4-BE49-F238E27FC236}">
                <a16:creationId xmlns:a16="http://schemas.microsoft.com/office/drawing/2014/main" id="{1FA1D071-AA55-A849-96EC-CD6E02DBD7E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48131" name="Slide Number Placeholder 3">
            <a:extLst>
              <a:ext uri="{FF2B5EF4-FFF2-40B4-BE49-F238E27FC236}">
                <a16:creationId xmlns:a16="http://schemas.microsoft.com/office/drawing/2014/main" id="{43B1A7B3-2DAB-9942-A13E-3450B52D875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ato" panose="020F0502020204030203" pitchFamily="34" charset="0"/>
              </a:defRPr>
            </a:lvl1pPr>
            <a:lvl2pPr marL="785372" indent="-302066">
              <a:defRPr>
                <a:solidFill>
                  <a:schemeClr val="tx1"/>
                </a:solidFill>
                <a:latin typeface="Lato" panose="020F0502020204030203" pitchFamily="34" charset="0"/>
              </a:defRPr>
            </a:lvl2pPr>
            <a:lvl3pPr marL="1208265" indent="-241653">
              <a:defRPr>
                <a:solidFill>
                  <a:schemeClr val="tx1"/>
                </a:solidFill>
                <a:latin typeface="Lato" panose="020F0502020204030203" pitchFamily="34" charset="0"/>
              </a:defRPr>
            </a:lvl3pPr>
            <a:lvl4pPr marL="1691571" indent="-241653">
              <a:defRPr>
                <a:solidFill>
                  <a:schemeClr val="tx1"/>
                </a:solidFill>
                <a:latin typeface="Lato" panose="020F0502020204030203" pitchFamily="34" charset="0"/>
              </a:defRPr>
            </a:lvl4pPr>
            <a:lvl5pPr marL="2174878" indent="-241653">
              <a:defRPr>
                <a:solidFill>
                  <a:schemeClr val="tx1"/>
                </a:solidFill>
                <a:latin typeface="Lato" panose="020F0502020204030203" pitchFamily="34" charset="0"/>
              </a:defRPr>
            </a:lvl5pPr>
            <a:lvl6pPr marL="2658184" indent="-241653" fontAlgn="base">
              <a:spcBef>
                <a:spcPct val="0"/>
              </a:spcBef>
              <a:spcAft>
                <a:spcPct val="0"/>
              </a:spcAft>
              <a:defRPr>
                <a:solidFill>
                  <a:schemeClr val="tx1"/>
                </a:solidFill>
                <a:latin typeface="Lato" panose="020F0502020204030203" pitchFamily="34" charset="0"/>
              </a:defRPr>
            </a:lvl6pPr>
            <a:lvl7pPr marL="3141490" indent="-241653" fontAlgn="base">
              <a:spcBef>
                <a:spcPct val="0"/>
              </a:spcBef>
              <a:spcAft>
                <a:spcPct val="0"/>
              </a:spcAft>
              <a:defRPr>
                <a:solidFill>
                  <a:schemeClr val="tx1"/>
                </a:solidFill>
                <a:latin typeface="Lato" panose="020F0502020204030203" pitchFamily="34" charset="0"/>
              </a:defRPr>
            </a:lvl7pPr>
            <a:lvl8pPr marL="3624796" indent="-241653" fontAlgn="base">
              <a:spcBef>
                <a:spcPct val="0"/>
              </a:spcBef>
              <a:spcAft>
                <a:spcPct val="0"/>
              </a:spcAft>
              <a:defRPr>
                <a:solidFill>
                  <a:schemeClr val="tx1"/>
                </a:solidFill>
                <a:latin typeface="Lato" panose="020F0502020204030203" pitchFamily="34" charset="0"/>
              </a:defRPr>
            </a:lvl8pPr>
            <a:lvl9pPr marL="4108102" indent="-241653" fontAlgn="base">
              <a:spcBef>
                <a:spcPct val="0"/>
              </a:spcBef>
              <a:spcAft>
                <a:spcPct val="0"/>
              </a:spcAft>
              <a:defRPr>
                <a:solidFill>
                  <a:schemeClr val="tx1"/>
                </a:solidFill>
                <a:latin typeface="Lato" panose="020F0502020204030203" pitchFamily="34" charset="0"/>
              </a:defRPr>
            </a:lvl9pPr>
          </a:lstStyle>
          <a:p>
            <a:pPr fontAlgn="base">
              <a:spcBef>
                <a:spcPct val="0"/>
              </a:spcBef>
              <a:spcAft>
                <a:spcPct val="0"/>
              </a:spcAft>
            </a:pPr>
            <a:fld id="{54AA4007-BCB7-704D-858A-7FE5A3236DA1}" type="slidenum">
              <a:rPr lang="en-US" altLang="en-US">
                <a:latin typeface="Calibri" panose="020F0502020204030204" pitchFamily="34" charset="0"/>
              </a:rPr>
              <a:pPr fontAlgn="base">
                <a:spcBef>
                  <a:spcPct val="0"/>
                </a:spcBef>
                <a:spcAft>
                  <a:spcPct val="0"/>
                </a:spcAft>
              </a:pPr>
              <a:t>11</a:t>
            </a:fld>
            <a:endParaRPr lang="en-US" altLang="en-US">
              <a:latin typeface="Calibri" panose="020F0502020204030204" pitchFamily="34" charset="0"/>
            </a:endParaRPr>
          </a:p>
        </p:txBody>
      </p:sp>
    </p:spTree>
    <p:extLst>
      <p:ext uri="{BB962C8B-B14F-4D97-AF65-F5344CB8AC3E}">
        <p14:creationId xmlns:p14="http://schemas.microsoft.com/office/powerpoint/2010/main" val="2411887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a:extLst>
              <a:ext uri="{FF2B5EF4-FFF2-40B4-BE49-F238E27FC236}">
                <a16:creationId xmlns:a16="http://schemas.microsoft.com/office/drawing/2014/main" id="{80AD195F-73A9-C347-AE99-C6ED34F89058}"/>
              </a:ext>
            </a:extLst>
          </p:cNvPr>
          <p:cNvSpPr>
            <a:spLocks noGrp="1" noRot="1" noChangeAspect="1" noChangeArrowheads="1" noTextEdit="1"/>
          </p:cNvSpPr>
          <p:nvPr>
            <p:ph type="sldImg"/>
          </p:nvPr>
        </p:nvSpPr>
        <p:spPr bwMode="auto">
          <a:xfrm>
            <a:off x="1497013" y="1200150"/>
            <a:ext cx="4321175" cy="32400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0" name="Notes Placeholder 2">
            <a:extLst>
              <a:ext uri="{FF2B5EF4-FFF2-40B4-BE49-F238E27FC236}">
                <a16:creationId xmlns:a16="http://schemas.microsoft.com/office/drawing/2014/main" id="{1FA1D071-AA55-A849-96EC-CD6E02DBD7E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48131" name="Slide Number Placeholder 3">
            <a:extLst>
              <a:ext uri="{FF2B5EF4-FFF2-40B4-BE49-F238E27FC236}">
                <a16:creationId xmlns:a16="http://schemas.microsoft.com/office/drawing/2014/main" id="{43B1A7B3-2DAB-9942-A13E-3450B52D875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ato" panose="020F0502020204030203" pitchFamily="34" charset="0"/>
              </a:defRPr>
            </a:lvl1pPr>
            <a:lvl2pPr marL="785372" indent="-302066">
              <a:defRPr>
                <a:solidFill>
                  <a:schemeClr val="tx1"/>
                </a:solidFill>
                <a:latin typeface="Lato" panose="020F0502020204030203" pitchFamily="34" charset="0"/>
              </a:defRPr>
            </a:lvl2pPr>
            <a:lvl3pPr marL="1208265" indent="-241653">
              <a:defRPr>
                <a:solidFill>
                  <a:schemeClr val="tx1"/>
                </a:solidFill>
                <a:latin typeface="Lato" panose="020F0502020204030203" pitchFamily="34" charset="0"/>
              </a:defRPr>
            </a:lvl3pPr>
            <a:lvl4pPr marL="1691571" indent="-241653">
              <a:defRPr>
                <a:solidFill>
                  <a:schemeClr val="tx1"/>
                </a:solidFill>
                <a:latin typeface="Lato" panose="020F0502020204030203" pitchFamily="34" charset="0"/>
              </a:defRPr>
            </a:lvl4pPr>
            <a:lvl5pPr marL="2174878" indent="-241653">
              <a:defRPr>
                <a:solidFill>
                  <a:schemeClr val="tx1"/>
                </a:solidFill>
                <a:latin typeface="Lato" panose="020F0502020204030203" pitchFamily="34" charset="0"/>
              </a:defRPr>
            </a:lvl5pPr>
            <a:lvl6pPr marL="2658184" indent="-241653" fontAlgn="base">
              <a:spcBef>
                <a:spcPct val="0"/>
              </a:spcBef>
              <a:spcAft>
                <a:spcPct val="0"/>
              </a:spcAft>
              <a:defRPr>
                <a:solidFill>
                  <a:schemeClr val="tx1"/>
                </a:solidFill>
                <a:latin typeface="Lato" panose="020F0502020204030203" pitchFamily="34" charset="0"/>
              </a:defRPr>
            </a:lvl6pPr>
            <a:lvl7pPr marL="3141490" indent="-241653" fontAlgn="base">
              <a:spcBef>
                <a:spcPct val="0"/>
              </a:spcBef>
              <a:spcAft>
                <a:spcPct val="0"/>
              </a:spcAft>
              <a:defRPr>
                <a:solidFill>
                  <a:schemeClr val="tx1"/>
                </a:solidFill>
                <a:latin typeface="Lato" panose="020F0502020204030203" pitchFamily="34" charset="0"/>
              </a:defRPr>
            </a:lvl7pPr>
            <a:lvl8pPr marL="3624796" indent="-241653" fontAlgn="base">
              <a:spcBef>
                <a:spcPct val="0"/>
              </a:spcBef>
              <a:spcAft>
                <a:spcPct val="0"/>
              </a:spcAft>
              <a:defRPr>
                <a:solidFill>
                  <a:schemeClr val="tx1"/>
                </a:solidFill>
                <a:latin typeface="Lato" panose="020F0502020204030203" pitchFamily="34" charset="0"/>
              </a:defRPr>
            </a:lvl8pPr>
            <a:lvl9pPr marL="4108102" indent="-241653" fontAlgn="base">
              <a:spcBef>
                <a:spcPct val="0"/>
              </a:spcBef>
              <a:spcAft>
                <a:spcPct val="0"/>
              </a:spcAft>
              <a:defRPr>
                <a:solidFill>
                  <a:schemeClr val="tx1"/>
                </a:solidFill>
                <a:latin typeface="Lato" panose="020F0502020204030203" pitchFamily="34" charset="0"/>
              </a:defRPr>
            </a:lvl9pPr>
          </a:lstStyle>
          <a:p>
            <a:pPr fontAlgn="base">
              <a:spcBef>
                <a:spcPct val="0"/>
              </a:spcBef>
              <a:spcAft>
                <a:spcPct val="0"/>
              </a:spcAft>
            </a:pPr>
            <a:fld id="{54AA4007-BCB7-704D-858A-7FE5A3236DA1}" type="slidenum">
              <a:rPr lang="en-US" altLang="en-US">
                <a:latin typeface="Calibri" panose="020F0502020204030204" pitchFamily="34" charset="0"/>
              </a:rPr>
              <a:pPr fontAlgn="base">
                <a:spcBef>
                  <a:spcPct val="0"/>
                </a:spcBef>
                <a:spcAft>
                  <a:spcPct val="0"/>
                </a:spcAft>
              </a:pPr>
              <a:t>21</a:t>
            </a:fld>
            <a:endParaRPr lang="en-US" altLang="en-US">
              <a:latin typeface="Calibri" panose="020F0502020204030204" pitchFamily="34" charset="0"/>
            </a:endParaRPr>
          </a:p>
        </p:txBody>
      </p:sp>
    </p:spTree>
    <p:extLst>
      <p:ext uri="{BB962C8B-B14F-4D97-AF65-F5344CB8AC3E}">
        <p14:creationId xmlns:p14="http://schemas.microsoft.com/office/powerpoint/2010/main" val="249154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a:extLst>
              <a:ext uri="{FF2B5EF4-FFF2-40B4-BE49-F238E27FC236}">
                <a16:creationId xmlns:a16="http://schemas.microsoft.com/office/drawing/2014/main" id="{205FFD4B-68EB-9242-983E-CCA69DA9A833}"/>
              </a:ext>
            </a:extLst>
          </p:cNvPr>
          <p:cNvSpPr>
            <a:spLocks noGrp="1" noRot="1" noChangeAspect="1" noChangeArrowheads="1" noTextEdit="1"/>
          </p:cNvSpPr>
          <p:nvPr>
            <p:ph type="sldImg"/>
          </p:nvPr>
        </p:nvSpPr>
        <p:spPr bwMode="auto">
          <a:xfrm>
            <a:off x="1497013" y="1200150"/>
            <a:ext cx="4321175" cy="32400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6" name="Notes Placeholder 2">
            <a:extLst>
              <a:ext uri="{FF2B5EF4-FFF2-40B4-BE49-F238E27FC236}">
                <a16:creationId xmlns:a16="http://schemas.microsoft.com/office/drawing/2014/main" id="{C1E02F71-E65F-8C48-A36B-01EA0D60950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52227" name="Slide Number Placeholder 3">
            <a:extLst>
              <a:ext uri="{FF2B5EF4-FFF2-40B4-BE49-F238E27FC236}">
                <a16:creationId xmlns:a16="http://schemas.microsoft.com/office/drawing/2014/main" id="{C1E660BC-40D7-6B4C-9DCC-2E3FDD929BC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ato" panose="020F0502020204030203" pitchFamily="34" charset="0"/>
              </a:defRPr>
            </a:lvl1pPr>
            <a:lvl2pPr marL="785372" indent="-302066">
              <a:defRPr>
                <a:solidFill>
                  <a:schemeClr val="tx1"/>
                </a:solidFill>
                <a:latin typeface="Lato" panose="020F0502020204030203" pitchFamily="34" charset="0"/>
              </a:defRPr>
            </a:lvl2pPr>
            <a:lvl3pPr marL="1208265" indent="-241653">
              <a:defRPr>
                <a:solidFill>
                  <a:schemeClr val="tx1"/>
                </a:solidFill>
                <a:latin typeface="Lato" panose="020F0502020204030203" pitchFamily="34" charset="0"/>
              </a:defRPr>
            </a:lvl3pPr>
            <a:lvl4pPr marL="1691571" indent="-241653">
              <a:defRPr>
                <a:solidFill>
                  <a:schemeClr val="tx1"/>
                </a:solidFill>
                <a:latin typeface="Lato" panose="020F0502020204030203" pitchFamily="34" charset="0"/>
              </a:defRPr>
            </a:lvl4pPr>
            <a:lvl5pPr marL="2174878" indent="-241653">
              <a:defRPr>
                <a:solidFill>
                  <a:schemeClr val="tx1"/>
                </a:solidFill>
                <a:latin typeface="Lato" panose="020F0502020204030203" pitchFamily="34" charset="0"/>
              </a:defRPr>
            </a:lvl5pPr>
            <a:lvl6pPr marL="2658184" indent="-241653" fontAlgn="base">
              <a:spcBef>
                <a:spcPct val="0"/>
              </a:spcBef>
              <a:spcAft>
                <a:spcPct val="0"/>
              </a:spcAft>
              <a:defRPr>
                <a:solidFill>
                  <a:schemeClr val="tx1"/>
                </a:solidFill>
                <a:latin typeface="Lato" panose="020F0502020204030203" pitchFamily="34" charset="0"/>
              </a:defRPr>
            </a:lvl6pPr>
            <a:lvl7pPr marL="3141490" indent="-241653" fontAlgn="base">
              <a:spcBef>
                <a:spcPct val="0"/>
              </a:spcBef>
              <a:spcAft>
                <a:spcPct val="0"/>
              </a:spcAft>
              <a:defRPr>
                <a:solidFill>
                  <a:schemeClr val="tx1"/>
                </a:solidFill>
                <a:latin typeface="Lato" panose="020F0502020204030203" pitchFamily="34" charset="0"/>
              </a:defRPr>
            </a:lvl7pPr>
            <a:lvl8pPr marL="3624796" indent="-241653" fontAlgn="base">
              <a:spcBef>
                <a:spcPct val="0"/>
              </a:spcBef>
              <a:spcAft>
                <a:spcPct val="0"/>
              </a:spcAft>
              <a:defRPr>
                <a:solidFill>
                  <a:schemeClr val="tx1"/>
                </a:solidFill>
                <a:latin typeface="Lato" panose="020F0502020204030203" pitchFamily="34" charset="0"/>
              </a:defRPr>
            </a:lvl8pPr>
            <a:lvl9pPr marL="4108102" indent="-241653" fontAlgn="base">
              <a:spcBef>
                <a:spcPct val="0"/>
              </a:spcBef>
              <a:spcAft>
                <a:spcPct val="0"/>
              </a:spcAft>
              <a:defRPr>
                <a:solidFill>
                  <a:schemeClr val="tx1"/>
                </a:solidFill>
                <a:latin typeface="Lato" panose="020F0502020204030203" pitchFamily="34" charset="0"/>
              </a:defRPr>
            </a:lvl9pPr>
          </a:lstStyle>
          <a:p>
            <a:pPr fontAlgn="base">
              <a:spcBef>
                <a:spcPct val="0"/>
              </a:spcBef>
              <a:spcAft>
                <a:spcPct val="0"/>
              </a:spcAft>
            </a:pPr>
            <a:fld id="{3D4E2C73-5578-924F-9779-AD2704E93B43}" type="slidenum">
              <a:rPr lang="en-US" altLang="en-US">
                <a:latin typeface="Calibri" panose="020F0502020204030204" pitchFamily="34" charset="0"/>
              </a:rPr>
              <a:pPr fontAlgn="base">
                <a:spcBef>
                  <a:spcPct val="0"/>
                </a:spcBef>
                <a:spcAft>
                  <a:spcPct val="0"/>
                </a:spcAft>
              </a:pPr>
              <a:t>25</a:t>
            </a:fld>
            <a:endParaRPr lang="en-US" altLang="en-US">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a:defRPr/>
            </a:pPr>
            <a:fld id="{2622E6EF-89B4-7E42-91B1-F6EF3C5638D2}" type="slidenum">
              <a:rPr lang="en-US" smtClean="0"/>
              <a:pPr>
                <a:defRPr/>
              </a:pPr>
              <a:t>29</a:t>
            </a:fld>
            <a:endParaRPr lang="en-US"/>
          </a:p>
        </p:txBody>
      </p:sp>
    </p:spTree>
    <p:extLst>
      <p:ext uri="{BB962C8B-B14F-4D97-AF65-F5344CB8AC3E}">
        <p14:creationId xmlns:p14="http://schemas.microsoft.com/office/powerpoint/2010/main" val="22583127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a:extLst>
              <a:ext uri="{FF2B5EF4-FFF2-40B4-BE49-F238E27FC236}">
                <a16:creationId xmlns:a16="http://schemas.microsoft.com/office/drawing/2014/main" id="{A11DF46A-FE31-E644-BE0A-FA6250119373}"/>
              </a:ext>
            </a:extLst>
          </p:cNvPr>
          <p:cNvSpPr>
            <a:spLocks noGrp="1" noRot="1" noChangeAspect="1" noChangeArrowheads="1" noTextEdit="1"/>
          </p:cNvSpPr>
          <p:nvPr>
            <p:ph type="sldImg"/>
          </p:nvPr>
        </p:nvSpPr>
        <p:spPr bwMode="auto">
          <a:xfrm>
            <a:off x="1497013" y="1200150"/>
            <a:ext cx="4321175" cy="32400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2" name="Notes Placeholder 2">
            <a:extLst>
              <a:ext uri="{FF2B5EF4-FFF2-40B4-BE49-F238E27FC236}">
                <a16:creationId xmlns:a16="http://schemas.microsoft.com/office/drawing/2014/main" id="{8C04CCC9-B156-CF44-805E-FC4216AC576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56323" name="Slide Number Placeholder 3">
            <a:extLst>
              <a:ext uri="{FF2B5EF4-FFF2-40B4-BE49-F238E27FC236}">
                <a16:creationId xmlns:a16="http://schemas.microsoft.com/office/drawing/2014/main" id="{AC8793E4-709C-BA47-B7B7-7A167B9C77C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ato" panose="020F0502020204030203" pitchFamily="34" charset="0"/>
              </a:defRPr>
            </a:lvl1pPr>
            <a:lvl2pPr marL="785372" indent="-302066">
              <a:defRPr>
                <a:solidFill>
                  <a:schemeClr val="tx1"/>
                </a:solidFill>
                <a:latin typeface="Lato" panose="020F0502020204030203" pitchFamily="34" charset="0"/>
              </a:defRPr>
            </a:lvl2pPr>
            <a:lvl3pPr marL="1208265" indent="-241653">
              <a:defRPr>
                <a:solidFill>
                  <a:schemeClr val="tx1"/>
                </a:solidFill>
                <a:latin typeface="Lato" panose="020F0502020204030203" pitchFamily="34" charset="0"/>
              </a:defRPr>
            </a:lvl3pPr>
            <a:lvl4pPr marL="1691571" indent="-241653">
              <a:defRPr>
                <a:solidFill>
                  <a:schemeClr val="tx1"/>
                </a:solidFill>
                <a:latin typeface="Lato" panose="020F0502020204030203" pitchFamily="34" charset="0"/>
              </a:defRPr>
            </a:lvl4pPr>
            <a:lvl5pPr marL="2174878" indent="-241653">
              <a:defRPr>
                <a:solidFill>
                  <a:schemeClr val="tx1"/>
                </a:solidFill>
                <a:latin typeface="Lato" panose="020F0502020204030203" pitchFamily="34" charset="0"/>
              </a:defRPr>
            </a:lvl5pPr>
            <a:lvl6pPr marL="2658184" indent="-241653" fontAlgn="base">
              <a:spcBef>
                <a:spcPct val="0"/>
              </a:spcBef>
              <a:spcAft>
                <a:spcPct val="0"/>
              </a:spcAft>
              <a:defRPr>
                <a:solidFill>
                  <a:schemeClr val="tx1"/>
                </a:solidFill>
                <a:latin typeface="Lato" panose="020F0502020204030203" pitchFamily="34" charset="0"/>
              </a:defRPr>
            </a:lvl6pPr>
            <a:lvl7pPr marL="3141490" indent="-241653" fontAlgn="base">
              <a:spcBef>
                <a:spcPct val="0"/>
              </a:spcBef>
              <a:spcAft>
                <a:spcPct val="0"/>
              </a:spcAft>
              <a:defRPr>
                <a:solidFill>
                  <a:schemeClr val="tx1"/>
                </a:solidFill>
                <a:latin typeface="Lato" panose="020F0502020204030203" pitchFamily="34" charset="0"/>
              </a:defRPr>
            </a:lvl7pPr>
            <a:lvl8pPr marL="3624796" indent="-241653" fontAlgn="base">
              <a:spcBef>
                <a:spcPct val="0"/>
              </a:spcBef>
              <a:spcAft>
                <a:spcPct val="0"/>
              </a:spcAft>
              <a:defRPr>
                <a:solidFill>
                  <a:schemeClr val="tx1"/>
                </a:solidFill>
                <a:latin typeface="Lato" panose="020F0502020204030203" pitchFamily="34" charset="0"/>
              </a:defRPr>
            </a:lvl8pPr>
            <a:lvl9pPr marL="4108102" indent="-241653" fontAlgn="base">
              <a:spcBef>
                <a:spcPct val="0"/>
              </a:spcBef>
              <a:spcAft>
                <a:spcPct val="0"/>
              </a:spcAft>
              <a:defRPr>
                <a:solidFill>
                  <a:schemeClr val="tx1"/>
                </a:solidFill>
                <a:latin typeface="Lato" panose="020F0502020204030203" pitchFamily="34" charset="0"/>
              </a:defRPr>
            </a:lvl9pPr>
          </a:lstStyle>
          <a:p>
            <a:pPr fontAlgn="base">
              <a:spcBef>
                <a:spcPct val="0"/>
              </a:spcBef>
              <a:spcAft>
                <a:spcPct val="0"/>
              </a:spcAft>
            </a:pPr>
            <a:fld id="{45AFC60C-8DED-764C-ADF1-22749FE59444}" type="slidenum">
              <a:rPr lang="en-US" altLang="en-US">
                <a:latin typeface="Calibri" panose="020F0502020204030204" pitchFamily="34" charset="0"/>
              </a:rPr>
              <a:pPr fontAlgn="base">
                <a:spcBef>
                  <a:spcPct val="0"/>
                </a:spcBef>
                <a:spcAft>
                  <a:spcPct val="0"/>
                </a:spcAft>
              </a:pPr>
              <a:t>30</a:t>
            </a:fld>
            <a:endParaRPr lang="en-US" altLang="en-US">
              <a:latin typeface="Calibri" panose="020F0502020204030204" pitchFamily="34" charset="0"/>
            </a:endParaRPr>
          </a:p>
        </p:txBody>
      </p:sp>
    </p:spTree>
    <p:extLst>
      <p:ext uri="{BB962C8B-B14F-4D97-AF65-F5344CB8AC3E}">
        <p14:creationId xmlns:p14="http://schemas.microsoft.com/office/powerpoint/2010/main" val="17755705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a:extLst>
              <a:ext uri="{FF2B5EF4-FFF2-40B4-BE49-F238E27FC236}">
                <a16:creationId xmlns:a16="http://schemas.microsoft.com/office/drawing/2014/main" id="{A11DF46A-FE31-E644-BE0A-FA6250119373}"/>
              </a:ext>
            </a:extLst>
          </p:cNvPr>
          <p:cNvSpPr>
            <a:spLocks noGrp="1" noRot="1" noChangeAspect="1" noChangeArrowheads="1" noTextEdit="1"/>
          </p:cNvSpPr>
          <p:nvPr>
            <p:ph type="sldImg"/>
          </p:nvPr>
        </p:nvSpPr>
        <p:spPr bwMode="auto">
          <a:xfrm>
            <a:off x="1497013" y="1200150"/>
            <a:ext cx="4321175" cy="32400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2" name="Notes Placeholder 2">
            <a:extLst>
              <a:ext uri="{FF2B5EF4-FFF2-40B4-BE49-F238E27FC236}">
                <a16:creationId xmlns:a16="http://schemas.microsoft.com/office/drawing/2014/main" id="{8C04CCC9-B156-CF44-805E-FC4216AC576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56323" name="Slide Number Placeholder 3">
            <a:extLst>
              <a:ext uri="{FF2B5EF4-FFF2-40B4-BE49-F238E27FC236}">
                <a16:creationId xmlns:a16="http://schemas.microsoft.com/office/drawing/2014/main" id="{AC8793E4-709C-BA47-B7B7-7A167B9C77C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ato" panose="020F0502020204030203" pitchFamily="34" charset="0"/>
              </a:defRPr>
            </a:lvl1pPr>
            <a:lvl2pPr marL="785372" indent="-302066">
              <a:defRPr>
                <a:solidFill>
                  <a:schemeClr val="tx1"/>
                </a:solidFill>
                <a:latin typeface="Lato" panose="020F0502020204030203" pitchFamily="34" charset="0"/>
              </a:defRPr>
            </a:lvl2pPr>
            <a:lvl3pPr marL="1208265" indent="-241653">
              <a:defRPr>
                <a:solidFill>
                  <a:schemeClr val="tx1"/>
                </a:solidFill>
                <a:latin typeface="Lato" panose="020F0502020204030203" pitchFamily="34" charset="0"/>
              </a:defRPr>
            </a:lvl3pPr>
            <a:lvl4pPr marL="1691571" indent="-241653">
              <a:defRPr>
                <a:solidFill>
                  <a:schemeClr val="tx1"/>
                </a:solidFill>
                <a:latin typeface="Lato" panose="020F0502020204030203" pitchFamily="34" charset="0"/>
              </a:defRPr>
            </a:lvl4pPr>
            <a:lvl5pPr marL="2174878" indent="-241653">
              <a:defRPr>
                <a:solidFill>
                  <a:schemeClr val="tx1"/>
                </a:solidFill>
                <a:latin typeface="Lato" panose="020F0502020204030203" pitchFamily="34" charset="0"/>
              </a:defRPr>
            </a:lvl5pPr>
            <a:lvl6pPr marL="2658184" indent="-241653" fontAlgn="base">
              <a:spcBef>
                <a:spcPct val="0"/>
              </a:spcBef>
              <a:spcAft>
                <a:spcPct val="0"/>
              </a:spcAft>
              <a:defRPr>
                <a:solidFill>
                  <a:schemeClr val="tx1"/>
                </a:solidFill>
                <a:latin typeface="Lato" panose="020F0502020204030203" pitchFamily="34" charset="0"/>
              </a:defRPr>
            </a:lvl6pPr>
            <a:lvl7pPr marL="3141490" indent="-241653" fontAlgn="base">
              <a:spcBef>
                <a:spcPct val="0"/>
              </a:spcBef>
              <a:spcAft>
                <a:spcPct val="0"/>
              </a:spcAft>
              <a:defRPr>
                <a:solidFill>
                  <a:schemeClr val="tx1"/>
                </a:solidFill>
                <a:latin typeface="Lato" panose="020F0502020204030203" pitchFamily="34" charset="0"/>
              </a:defRPr>
            </a:lvl7pPr>
            <a:lvl8pPr marL="3624796" indent="-241653" fontAlgn="base">
              <a:spcBef>
                <a:spcPct val="0"/>
              </a:spcBef>
              <a:spcAft>
                <a:spcPct val="0"/>
              </a:spcAft>
              <a:defRPr>
                <a:solidFill>
                  <a:schemeClr val="tx1"/>
                </a:solidFill>
                <a:latin typeface="Lato" panose="020F0502020204030203" pitchFamily="34" charset="0"/>
              </a:defRPr>
            </a:lvl8pPr>
            <a:lvl9pPr marL="4108102" indent="-241653" fontAlgn="base">
              <a:spcBef>
                <a:spcPct val="0"/>
              </a:spcBef>
              <a:spcAft>
                <a:spcPct val="0"/>
              </a:spcAft>
              <a:defRPr>
                <a:solidFill>
                  <a:schemeClr val="tx1"/>
                </a:solidFill>
                <a:latin typeface="Lato" panose="020F0502020204030203" pitchFamily="34" charset="0"/>
              </a:defRPr>
            </a:lvl9pPr>
          </a:lstStyle>
          <a:p>
            <a:pPr fontAlgn="base">
              <a:spcBef>
                <a:spcPct val="0"/>
              </a:spcBef>
              <a:spcAft>
                <a:spcPct val="0"/>
              </a:spcAft>
            </a:pPr>
            <a:fld id="{45AFC60C-8DED-764C-ADF1-22749FE59444}" type="slidenum">
              <a:rPr lang="en-US" altLang="en-US">
                <a:latin typeface="Calibri" panose="020F0502020204030204" pitchFamily="34" charset="0"/>
              </a:rPr>
              <a:pPr fontAlgn="base">
                <a:spcBef>
                  <a:spcPct val="0"/>
                </a:spcBef>
                <a:spcAft>
                  <a:spcPct val="0"/>
                </a:spcAft>
              </a:pPr>
              <a:t>31</a:t>
            </a:fld>
            <a:endParaRPr lang="en-US" altLang="en-US">
              <a:latin typeface="Calibri" panose="020F0502020204030204" pitchFamily="34" charset="0"/>
            </a:endParaRPr>
          </a:p>
        </p:txBody>
      </p:sp>
    </p:spTree>
    <p:extLst>
      <p:ext uri="{BB962C8B-B14F-4D97-AF65-F5344CB8AC3E}">
        <p14:creationId xmlns:p14="http://schemas.microsoft.com/office/powerpoint/2010/main" val="3118219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a:extLst>
              <a:ext uri="{FF2B5EF4-FFF2-40B4-BE49-F238E27FC236}">
                <a16:creationId xmlns:a16="http://schemas.microsoft.com/office/drawing/2014/main" id="{A11DF46A-FE31-E644-BE0A-FA6250119373}"/>
              </a:ext>
            </a:extLst>
          </p:cNvPr>
          <p:cNvSpPr>
            <a:spLocks noGrp="1" noRot="1" noChangeAspect="1" noChangeArrowheads="1" noTextEdit="1"/>
          </p:cNvSpPr>
          <p:nvPr>
            <p:ph type="sldImg"/>
          </p:nvPr>
        </p:nvSpPr>
        <p:spPr bwMode="auto">
          <a:xfrm>
            <a:off x="1497013" y="1200150"/>
            <a:ext cx="4321175" cy="32400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2" name="Notes Placeholder 2">
            <a:extLst>
              <a:ext uri="{FF2B5EF4-FFF2-40B4-BE49-F238E27FC236}">
                <a16:creationId xmlns:a16="http://schemas.microsoft.com/office/drawing/2014/main" id="{8C04CCC9-B156-CF44-805E-FC4216AC576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56323" name="Slide Number Placeholder 3">
            <a:extLst>
              <a:ext uri="{FF2B5EF4-FFF2-40B4-BE49-F238E27FC236}">
                <a16:creationId xmlns:a16="http://schemas.microsoft.com/office/drawing/2014/main" id="{AC8793E4-709C-BA47-B7B7-7A167B9C77C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ato" panose="020F0502020204030203" pitchFamily="34" charset="0"/>
              </a:defRPr>
            </a:lvl1pPr>
            <a:lvl2pPr marL="785372" indent="-302066">
              <a:defRPr>
                <a:solidFill>
                  <a:schemeClr val="tx1"/>
                </a:solidFill>
                <a:latin typeface="Lato" panose="020F0502020204030203" pitchFamily="34" charset="0"/>
              </a:defRPr>
            </a:lvl2pPr>
            <a:lvl3pPr marL="1208265" indent="-241653">
              <a:defRPr>
                <a:solidFill>
                  <a:schemeClr val="tx1"/>
                </a:solidFill>
                <a:latin typeface="Lato" panose="020F0502020204030203" pitchFamily="34" charset="0"/>
              </a:defRPr>
            </a:lvl3pPr>
            <a:lvl4pPr marL="1691571" indent="-241653">
              <a:defRPr>
                <a:solidFill>
                  <a:schemeClr val="tx1"/>
                </a:solidFill>
                <a:latin typeface="Lato" panose="020F0502020204030203" pitchFamily="34" charset="0"/>
              </a:defRPr>
            </a:lvl4pPr>
            <a:lvl5pPr marL="2174878" indent="-241653">
              <a:defRPr>
                <a:solidFill>
                  <a:schemeClr val="tx1"/>
                </a:solidFill>
                <a:latin typeface="Lato" panose="020F0502020204030203" pitchFamily="34" charset="0"/>
              </a:defRPr>
            </a:lvl5pPr>
            <a:lvl6pPr marL="2658184" indent="-241653" fontAlgn="base">
              <a:spcBef>
                <a:spcPct val="0"/>
              </a:spcBef>
              <a:spcAft>
                <a:spcPct val="0"/>
              </a:spcAft>
              <a:defRPr>
                <a:solidFill>
                  <a:schemeClr val="tx1"/>
                </a:solidFill>
                <a:latin typeface="Lato" panose="020F0502020204030203" pitchFamily="34" charset="0"/>
              </a:defRPr>
            </a:lvl6pPr>
            <a:lvl7pPr marL="3141490" indent="-241653" fontAlgn="base">
              <a:spcBef>
                <a:spcPct val="0"/>
              </a:spcBef>
              <a:spcAft>
                <a:spcPct val="0"/>
              </a:spcAft>
              <a:defRPr>
                <a:solidFill>
                  <a:schemeClr val="tx1"/>
                </a:solidFill>
                <a:latin typeface="Lato" panose="020F0502020204030203" pitchFamily="34" charset="0"/>
              </a:defRPr>
            </a:lvl7pPr>
            <a:lvl8pPr marL="3624796" indent="-241653" fontAlgn="base">
              <a:spcBef>
                <a:spcPct val="0"/>
              </a:spcBef>
              <a:spcAft>
                <a:spcPct val="0"/>
              </a:spcAft>
              <a:defRPr>
                <a:solidFill>
                  <a:schemeClr val="tx1"/>
                </a:solidFill>
                <a:latin typeface="Lato" panose="020F0502020204030203" pitchFamily="34" charset="0"/>
              </a:defRPr>
            </a:lvl8pPr>
            <a:lvl9pPr marL="4108102" indent="-241653" fontAlgn="base">
              <a:spcBef>
                <a:spcPct val="0"/>
              </a:spcBef>
              <a:spcAft>
                <a:spcPct val="0"/>
              </a:spcAft>
              <a:defRPr>
                <a:solidFill>
                  <a:schemeClr val="tx1"/>
                </a:solidFill>
                <a:latin typeface="Lato" panose="020F0502020204030203" pitchFamily="34" charset="0"/>
              </a:defRPr>
            </a:lvl9pPr>
          </a:lstStyle>
          <a:p>
            <a:pPr fontAlgn="base">
              <a:spcBef>
                <a:spcPct val="0"/>
              </a:spcBef>
              <a:spcAft>
                <a:spcPct val="0"/>
              </a:spcAft>
            </a:pPr>
            <a:fld id="{45AFC60C-8DED-764C-ADF1-22749FE59444}" type="slidenum">
              <a:rPr lang="en-US" altLang="en-US">
                <a:latin typeface="Calibri" panose="020F0502020204030204" pitchFamily="34" charset="0"/>
              </a:rPr>
              <a:pPr fontAlgn="base">
                <a:spcBef>
                  <a:spcPct val="0"/>
                </a:spcBef>
                <a:spcAft>
                  <a:spcPct val="0"/>
                </a:spcAft>
              </a:pPr>
              <a:t>32</a:t>
            </a:fld>
            <a:endParaRPr lang="en-US" altLang="en-US">
              <a:latin typeface="Calibri" panose="020F0502020204030204" pitchFamily="34" charset="0"/>
            </a:endParaRPr>
          </a:p>
        </p:txBody>
      </p:sp>
    </p:spTree>
    <p:extLst>
      <p:ext uri="{BB962C8B-B14F-4D97-AF65-F5344CB8AC3E}">
        <p14:creationId xmlns:p14="http://schemas.microsoft.com/office/powerpoint/2010/main" val="31422724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a:extLst>
              <a:ext uri="{FF2B5EF4-FFF2-40B4-BE49-F238E27FC236}">
                <a16:creationId xmlns:a16="http://schemas.microsoft.com/office/drawing/2014/main" id="{A11DF46A-FE31-E644-BE0A-FA6250119373}"/>
              </a:ext>
            </a:extLst>
          </p:cNvPr>
          <p:cNvSpPr>
            <a:spLocks noGrp="1" noRot="1" noChangeAspect="1" noChangeArrowheads="1" noTextEdit="1"/>
          </p:cNvSpPr>
          <p:nvPr>
            <p:ph type="sldImg"/>
          </p:nvPr>
        </p:nvSpPr>
        <p:spPr bwMode="auto">
          <a:xfrm>
            <a:off x="1497013" y="1200150"/>
            <a:ext cx="4321175" cy="32400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2" name="Notes Placeholder 2">
            <a:extLst>
              <a:ext uri="{FF2B5EF4-FFF2-40B4-BE49-F238E27FC236}">
                <a16:creationId xmlns:a16="http://schemas.microsoft.com/office/drawing/2014/main" id="{8C04CCC9-B156-CF44-805E-FC4216AC576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56323" name="Slide Number Placeholder 3">
            <a:extLst>
              <a:ext uri="{FF2B5EF4-FFF2-40B4-BE49-F238E27FC236}">
                <a16:creationId xmlns:a16="http://schemas.microsoft.com/office/drawing/2014/main" id="{AC8793E4-709C-BA47-B7B7-7A167B9C77C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ato" panose="020F0502020204030203" pitchFamily="34" charset="0"/>
              </a:defRPr>
            </a:lvl1pPr>
            <a:lvl2pPr marL="785372" indent="-302066">
              <a:defRPr>
                <a:solidFill>
                  <a:schemeClr val="tx1"/>
                </a:solidFill>
                <a:latin typeface="Lato" panose="020F0502020204030203" pitchFamily="34" charset="0"/>
              </a:defRPr>
            </a:lvl2pPr>
            <a:lvl3pPr marL="1208265" indent="-241653">
              <a:defRPr>
                <a:solidFill>
                  <a:schemeClr val="tx1"/>
                </a:solidFill>
                <a:latin typeface="Lato" panose="020F0502020204030203" pitchFamily="34" charset="0"/>
              </a:defRPr>
            </a:lvl3pPr>
            <a:lvl4pPr marL="1691571" indent="-241653">
              <a:defRPr>
                <a:solidFill>
                  <a:schemeClr val="tx1"/>
                </a:solidFill>
                <a:latin typeface="Lato" panose="020F0502020204030203" pitchFamily="34" charset="0"/>
              </a:defRPr>
            </a:lvl4pPr>
            <a:lvl5pPr marL="2174878" indent="-241653">
              <a:defRPr>
                <a:solidFill>
                  <a:schemeClr val="tx1"/>
                </a:solidFill>
                <a:latin typeface="Lato" panose="020F0502020204030203" pitchFamily="34" charset="0"/>
              </a:defRPr>
            </a:lvl5pPr>
            <a:lvl6pPr marL="2658184" indent="-241653" fontAlgn="base">
              <a:spcBef>
                <a:spcPct val="0"/>
              </a:spcBef>
              <a:spcAft>
                <a:spcPct val="0"/>
              </a:spcAft>
              <a:defRPr>
                <a:solidFill>
                  <a:schemeClr val="tx1"/>
                </a:solidFill>
                <a:latin typeface="Lato" panose="020F0502020204030203" pitchFamily="34" charset="0"/>
              </a:defRPr>
            </a:lvl6pPr>
            <a:lvl7pPr marL="3141490" indent="-241653" fontAlgn="base">
              <a:spcBef>
                <a:spcPct val="0"/>
              </a:spcBef>
              <a:spcAft>
                <a:spcPct val="0"/>
              </a:spcAft>
              <a:defRPr>
                <a:solidFill>
                  <a:schemeClr val="tx1"/>
                </a:solidFill>
                <a:latin typeface="Lato" panose="020F0502020204030203" pitchFamily="34" charset="0"/>
              </a:defRPr>
            </a:lvl7pPr>
            <a:lvl8pPr marL="3624796" indent="-241653" fontAlgn="base">
              <a:spcBef>
                <a:spcPct val="0"/>
              </a:spcBef>
              <a:spcAft>
                <a:spcPct val="0"/>
              </a:spcAft>
              <a:defRPr>
                <a:solidFill>
                  <a:schemeClr val="tx1"/>
                </a:solidFill>
                <a:latin typeface="Lato" panose="020F0502020204030203" pitchFamily="34" charset="0"/>
              </a:defRPr>
            </a:lvl8pPr>
            <a:lvl9pPr marL="4108102" indent="-241653" fontAlgn="base">
              <a:spcBef>
                <a:spcPct val="0"/>
              </a:spcBef>
              <a:spcAft>
                <a:spcPct val="0"/>
              </a:spcAft>
              <a:defRPr>
                <a:solidFill>
                  <a:schemeClr val="tx1"/>
                </a:solidFill>
                <a:latin typeface="Lato" panose="020F0502020204030203" pitchFamily="34" charset="0"/>
              </a:defRPr>
            </a:lvl9pPr>
          </a:lstStyle>
          <a:p>
            <a:pPr fontAlgn="base">
              <a:spcBef>
                <a:spcPct val="0"/>
              </a:spcBef>
              <a:spcAft>
                <a:spcPct val="0"/>
              </a:spcAft>
            </a:pPr>
            <a:fld id="{45AFC60C-8DED-764C-ADF1-22749FE59444}" type="slidenum">
              <a:rPr lang="en-US" altLang="en-US">
                <a:latin typeface="Calibri" panose="020F0502020204030204" pitchFamily="34" charset="0"/>
              </a:rPr>
              <a:pPr fontAlgn="base">
                <a:spcBef>
                  <a:spcPct val="0"/>
                </a:spcBef>
                <a:spcAft>
                  <a:spcPct val="0"/>
                </a:spcAft>
              </a:pPr>
              <a:t>33</a:t>
            </a:fld>
            <a:endParaRPr lang="en-US" altLang="en-US">
              <a:latin typeface="Calibri" panose="020F0502020204030204" pitchFamily="34" charset="0"/>
            </a:endParaRPr>
          </a:p>
        </p:txBody>
      </p:sp>
    </p:spTree>
    <p:extLst>
      <p:ext uri="{BB962C8B-B14F-4D97-AF65-F5344CB8AC3E}">
        <p14:creationId xmlns:p14="http://schemas.microsoft.com/office/powerpoint/2010/main" val="33395213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a:extLst>
              <a:ext uri="{FF2B5EF4-FFF2-40B4-BE49-F238E27FC236}">
                <a16:creationId xmlns:a16="http://schemas.microsoft.com/office/drawing/2014/main" id="{83DD737B-EF1A-A54A-9D81-70D8F7FE23A5}"/>
              </a:ext>
            </a:extLst>
          </p:cNvPr>
          <p:cNvSpPr>
            <a:spLocks noGrp="1" noRot="1" noChangeAspect="1" noChangeArrowheads="1" noTextEdit="1"/>
          </p:cNvSpPr>
          <p:nvPr>
            <p:ph type="sldImg"/>
          </p:nvPr>
        </p:nvSpPr>
        <p:spPr bwMode="auto">
          <a:xfrm>
            <a:off x="1497013" y="1200150"/>
            <a:ext cx="4321175" cy="32400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4" name="Notes Placeholder 2">
            <a:extLst>
              <a:ext uri="{FF2B5EF4-FFF2-40B4-BE49-F238E27FC236}">
                <a16:creationId xmlns:a16="http://schemas.microsoft.com/office/drawing/2014/main" id="{D8790CCB-A10F-D14B-B4CF-7B6D4807F8E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54275" name="Slide Number Placeholder 3">
            <a:extLst>
              <a:ext uri="{FF2B5EF4-FFF2-40B4-BE49-F238E27FC236}">
                <a16:creationId xmlns:a16="http://schemas.microsoft.com/office/drawing/2014/main" id="{29028B26-0F6D-AD4C-99F8-04592BCD859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ato" panose="020F0502020204030203" pitchFamily="34" charset="0"/>
              </a:defRPr>
            </a:lvl1pPr>
            <a:lvl2pPr marL="785372" indent="-302066">
              <a:defRPr>
                <a:solidFill>
                  <a:schemeClr val="tx1"/>
                </a:solidFill>
                <a:latin typeface="Lato" panose="020F0502020204030203" pitchFamily="34" charset="0"/>
              </a:defRPr>
            </a:lvl2pPr>
            <a:lvl3pPr marL="1208265" indent="-241653">
              <a:defRPr>
                <a:solidFill>
                  <a:schemeClr val="tx1"/>
                </a:solidFill>
                <a:latin typeface="Lato" panose="020F0502020204030203" pitchFamily="34" charset="0"/>
              </a:defRPr>
            </a:lvl3pPr>
            <a:lvl4pPr marL="1691571" indent="-241653">
              <a:defRPr>
                <a:solidFill>
                  <a:schemeClr val="tx1"/>
                </a:solidFill>
                <a:latin typeface="Lato" panose="020F0502020204030203" pitchFamily="34" charset="0"/>
              </a:defRPr>
            </a:lvl4pPr>
            <a:lvl5pPr marL="2174878" indent="-241653">
              <a:defRPr>
                <a:solidFill>
                  <a:schemeClr val="tx1"/>
                </a:solidFill>
                <a:latin typeface="Lato" panose="020F0502020204030203" pitchFamily="34" charset="0"/>
              </a:defRPr>
            </a:lvl5pPr>
            <a:lvl6pPr marL="2658184" indent="-241653" fontAlgn="base">
              <a:spcBef>
                <a:spcPct val="0"/>
              </a:spcBef>
              <a:spcAft>
                <a:spcPct val="0"/>
              </a:spcAft>
              <a:defRPr>
                <a:solidFill>
                  <a:schemeClr val="tx1"/>
                </a:solidFill>
                <a:latin typeface="Lato" panose="020F0502020204030203" pitchFamily="34" charset="0"/>
              </a:defRPr>
            </a:lvl6pPr>
            <a:lvl7pPr marL="3141490" indent="-241653" fontAlgn="base">
              <a:spcBef>
                <a:spcPct val="0"/>
              </a:spcBef>
              <a:spcAft>
                <a:spcPct val="0"/>
              </a:spcAft>
              <a:defRPr>
                <a:solidFill>
                  <a:schemeClr val="tx1"/>
                </a:solidFill>
                <a:latin typeface="Lato" panose="020F0502020204030203" pitchFamily="34" charset="0"/>
              </a:defRPr>
            </a:lvl7pPr>
            <a:lvl8pPr marL="3624796" indent="-241653" fontAlgn="base">
              <a:spcBef>
                <a:spcPct val="0"/>
              </a:spcBef>
              <a:spcAft>
                <a:spcPct val="0"/>
              </a:spcAft>
              <a:defRPr>
                <a:solidFill>
                  <a:schemeClr val="tx1"/>
                </a:solidFill>
                <a:latin typeface="Lato" panose="020F0502020204030203" pitchFamily="34" charset="0"/>
              </a:defRPr>
            </a:lvl8pPr>
            <a:lvl9pPr marL="4108102" indent="-241653" fontAlgn="base">
              <a:spcBef>
                <a:spcPct val="0"/>
              </a:spcBef>
              <a:spcAft>
                <a:spcPct val="0"/>
              </a:spcAft>
              <a:defRPr>
                <a:solidFill>
                  <a:schemeClr val="tx1"/>
                </a:solidFill>
                <a:latin typeface="Lato" panose="020F0502020204030203" pitchFamily="34" charset="0"/>
              </a:defRPr>
            </a:lvl9pPr>
          </a:lstStyle>
          <a:p>
            <a:pPr fontAlgn="base">
              <a:spcBef>
                <a:spcPct val="0"/>
              </a:spcBef>
              <a:spcAft>
                <a:spcPct val="0"/>
              </a:spcAft>
            </a:pPr>
            <a:fld id="{A4F0DE96-A2EC-1748-B704-C6EF44CF39C5}" type="slidenum">
              <a:rPr lang="en-US" altLang="en-US">
                <a:latin typeface="Calibri" panose="020F0502020204030204" pitchFamily="34" charset="0"/>
              </a:rPr>
              <a:pPr fontAlgn="base">
                <a:spcBef>
                  <a:spcPct val="0"/>
                </a:spcBef>
                <a:spcAft>
                  <a:spcPct val="0"/>
                </a:spcAft>
              </a:pPr>
              <a:t>34</a:t>
            </a:fld>
            <a:endParaRPr lang="en-US" altLang="en-US">
              <a:latin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a:extLst>
              <a:ext uri="{FF2B5EF4-FFF2-40B4-BE49-F238E27FC236}">
                <a16:creationId xmlns:a16="http://schemas.microsoft.com/office/drawing/2014/main" id="{83DD737B-EF1A-A54A-9D81-70D8F7FE23A5}"/>
              </a:ext>
            </a:extLst>
          </p:cNvPr>
          <p:cNvSpPr>
            <a:spLocks noGrp="1" noRot="1" noChangeAspect="1" noChangeArrowheads="1" noTextEdit="1"/>
          </p:cNvSpPr>
          <p:nvPr>
            <p:ph type="sldImg"/>
          </p:nvPr>
        </p:nvSpPr>
        <p:spPr bwMode="auto">
          <a:xfrm>
            <a:off x="1497013" y="1200150"/>
            <a:ext cx="4321175" cy="32400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4" name="Notes Placeholder 2">
            <a:extLst>
              <a:ext uri="{FF2B5EF4-FFF2-40B4-BE49-F238E27FC236}">
                <a16:creationId xmlns:a16="http://schemas.microsoft.com/office/drawing/2014/main" id="{D8790CCB-A10F-D14B-B4CF-7B6D4807F8E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54275" name="Slide Number Placeholder 3">
            <a:extLst>
              <a:ext uri="{FF2B5EF4-FFF2-40B4-BE49-F238E27FC236}">
                <a16:creationId xmlns:a16="http://schemas.microsoft.com/office/drawing/2014/main" id="{29028B26-0F6D-AD4C-99F8-04592BCD859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ato" panose="020F0502020204030203" pitchFamily="34" charset="0"/>
              </a:defRPr>
            </a:lvl1pPr>
            <a:lvl2pPr marL="785372" indent="-302066">
              <a:defRPr>
                <a:solidFill>
                  <a:schemeClr val="tx1"/>
                </a:solidFill>
                <a:latin typeface="Lato" panose="020F0502020204030203" pitchFamily="34" charset="0"/>
              </a:defRPr>
            </a:lvl2pPr>
            <a:lvl3pPr marL="1208265" indent="-241653">
              <a:defRPr>
                <a:solidFill>
                  <a:schemeClr val="tx1"/>
                </a:solidFill>
                <a:latin typeface="Lato" panose="020F0502020204030203" pitchFamily="34" charset="0"/>
              </a:defRPr>
            </a:lvl3pPr>
            <a:lvl4pPr marL="1691571" indent="-241653">
              <a:defRPr>
                <a:solidFill>
                  <a:schemeClr val="tx1"/>
                </a:solidFill>
                <a:latin typeface="Lato" panose="020F0502020204030203" pitchFamily="34" charset="0"/>
              </a:defRPr>
            </a:lvl4pPr>
            <a:lvl5pPr marL="2174878" indent="-241653">
              <a:defRPr>
                <a:solidFill>
                  <a:schemeClr val="tx1"/>
                </a:solidFill>
                <a:latin typeface="Lato" panose="020F0502020204030203" pitchFamily="34" charset="0"/>
              </a:defRPr>
            </a:lvl5pPr>
            <a:lvl6pPr marL="2658184" indent="-241653" fontAlgn="base">
              <a:spcBef>
                <a:spcPct val="0"/>
              </a:spcBef>
              <a:spcAft>
                <a:spcPct val="0"/>
              </a:spcAft>
              <a:defRPr>
                <a:solidFill>
                  <a:schemeClr val="tx1"/>
                </a:solidFill>
                <a:latin typeface="Lato" panose="020F0502020204030203" pitchFamily="34" charset="0"/>
              </a:defRPr>
            </a:lvl6pPr>
            <a:lvl7pPr marL="3141490" indent="-241653" fontAlgn="base">
              <a:spcBef>
                <a:spcPct val="0"/>
              </a:spcBef>
              <a:spcAft>
                <a:spcPct val="0"/>
              </a:spcAft>
              <a:defRPr>
                <a:solidFill>
                  <a:schemeClr val="tx1"/>
                </a:solidFill>
                <a:latin typeface="Lato" panose="020F0502020204030203" pitchFamily="34" charset="0"/>
              </a:defRPr>
            </a:lvl7pPr>
            <a:lvl8pPr marL="3624796" indent="-241653" fontAlgn="base">
              <a:spcBef>
                <a:spcPct val="0"/>
              </a:spcBef>
              <a:spcAft>
                <a:spcPct val="0"/>
              </a:spcAft>
              <a:defRPr>
                <a:solidFill>
                  <a:schemeClr val="tx1"/>
                </a:solidFill>
                <a:latin typeface="Lato" panose="020F0502020204030203" pitchFamily="34" charset="0"/>
              </a:defRPr>
            </a:lvl8pPr>
            <a:lvl9pPr marL="4108102" indent="-241653" fontAlgn="base">
              <a:spcBef>
                <a:spcPct val="0"/>
              </a:spcBef>
              <a:spcAft>
                <a:spcPct val="0"/>
              </a:spcAft>
              <a:defRPr>
                <a:solidFill>
                  <a:schemeClr val="tx1"/>
                </a:solidFill>
                <a:latin typeface="Lato" panose="020F0502020204030203" pitchFamily="34" charset="0"/>
              </a:defRPr>
            </a:lvl9pPr>
          </a:lstStyle>
          <a:p>
            <a:pPr fontAlgn="base">
              <a:spcBef>
                <a:spcPct val="0"/>
              </a:spcBef>
              <a:spcAft>
                <a:spcPct val="0"/>
              </a:spcAft>
            </a:pPr>
            <a:fld id="{A4F0DE96-A2EC-1748-B704-C6EF44CF39C5}" type="slidenum">
              <a:rPr lang="en-US" altLang="en-US">
                <a:latin typeface="Calibri" panose="020F0502020204030204" pitchFamily="34" charset="0"/>
              </a:rPr>
              <a:pPr fontAlgn="base">
                <a:spcBef>
                  <a:spcPct val="0"/>
                </a:spcBef>
                <a:spcAft>
                  <a:spcPct val="0"/>
                </a:spcAft>
              </a:pPr>
              <a:t>35</a:t>
            </a:fld>
            <a:endParaRPr lang="en-US" altLang="en-US">
              <a:latin typeface="Calibri" panose="020F0502020204030204" pitchFamily="34" charset="0"/>
            </a:endParaRPr>
          </a:p>
        </p:txBody>
      </p:sp>
    </p:spTree>
    <p:extLst>
      <p:ext uri="{BB962C8B-B14F-4D97-AF65-F5344CB8AC3E}">
        <p14:creationId xmlns:p14="http://schemas.microsoft.com/office/powerpoint/2010/main" val="3303264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a:extLst>
              <a:ext uri="{FF2B5EF4-FFF2-40B4-BE49-F238E27FC236}">
                <a16:creationId xmlns:a16="http://schemas.microsoft.com/office/drawing/2014/main" id="{80AD195F-73A9-C347-AE99-C6ED34F89058}"/>
              </a:ext>
            </a:extLst>
          </p:cNvPr>
          <p:cNvSpPr>
            <a:spLocks noGrp="1" noRot="1" noChangeAspect="1" noChangeArrowheads="1" noTextEdit="1"/>
          </p:cNvSpPr>
          <p:nvPr>
            <p:ph type="sldImg"/>
          </p:nvPr>
        </p:nvSpPr>
        <p:spPr bwMode="auto">
          <a:xfrm>
            <a:off x="1497013" y="1200150"/>
            <a:ext cx="4321175" cy="32400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0" name="Notes Placeholder 2">
            <a:extLst>
              <a:ext uri="{FF2B5EF4-FFF2-40B4-BE49-F238E27FC236}">
                <a16:creationId xmlns:a16="http://schemas.microsoft.com/office/drawing/2014/main" id="{1FA1D071-AA55-A849-96EC-CD6E02DBD7E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dirty="0"/>
          </a:p>
        </p:txBody>
      </p:sp>
      <p:sp>
        <p:nvSpPr>
          <p:cNvPr id="48131" name="Slide Number Placeholder 3">
            <a:extLst>
              <a:ext uri="{FF2B5EF4-FFF2-40B4-BE49-F238E27FC236}">
                <a16:creationId xmlns:a16="http://schemas.microsoft.com/office/drawing/2014/main" id="{43B1A7B3-2DAB-9942-A13E-3450B52D875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ato" panose="020F0502020204030203" pitchFamily="34" charset="0"/>
              </a:defRPr>
            </a:lvl1pPr>
            <a:lvl2pPr marL="785372" indent="-302066">
              <a:defRPr>
                <a:solidFill>
                  <a:schemeClr val="tx1"/>
                </a:solidFill>
                <a:latin typeface="Lato" panose="020F0502020204030203" pitchFamily="34" charset="0"/>
              </a:defRPr>
            </a:lvl2pPr>
            <a:lvl3pPr marL="1208265" indent="-241653">
              <a:defRPr>
                <a:solidFill>
                  <a:schemeClr val="tx1"/>
                </a:solidFill>
                <a:latin typeface="Lato" panose="020F0502020204030203" pitchFamily="34" charset="0"/>
              </a:defRPr>
            </a:lvl3pPr>
            <a:lvl4pPr marL="1691571" indent="-241653">
              <a:defRPr>
                <a:solidFill>
                  <a:schemeClr val="tx1"/>
                </a:solidFill>
                <a:latin typeface="Lato" panose="020F0502020204030203" pitchFamily="34" charset="0"/>
              </a:defRPr>
            </a:lvl4pPr>
            <a:lvl5pPr marL="2174878" indent="-241653">
              <a:defRPr>
                <a:solidFill>
                  <a:schemeClr val="tx1"/>
                </a:solidFill>
                <a:latin typeface="Lato" panose="020F0502020204030203" pitchFamily="34" charset="0"/>
              </a:defRPr>
            </a:lvl5pPr>
            <a:lvl6pPr marL="2658184" indent="-241653" fontAlgn="base">
              <a:spcBef>
                <a:spcPct val="0"/>
              </a:spcBef>
              <a:spcAft>
                <a:spcPct val="0"/>
              </a:spcAft>
              <a:defRPr>
                <a:solidFill>
                  <a:schemeClr val="tx1"/>
                </a:solidFill>
                <a:latin typeface="Lato" panose="020F0502020204030203" pitchFamily="34" charset="0"/>
              </a:defRPr>
            </a:lvl6pPr>
            <a:lvl7pPr marL="3141490" indent="-241653" fontAlgn="base">
              <a:spcBef>
                <a:spcPct val="0"/>
              </a:spcBef>
              <a:spcAft>
                <a:spcPct val="0"/>
              </a:spcAft>
              <a:defRPr>
                <a:solidFill>
                  <a:schemeClr val="tx1"/>
                </a:solidFill>
                <a:latin typeface="Lato" panose="020F0502020204030203" pitchFamily="34" charset="0"/>
              </a:defRPr>
            </a:lvl7pPr>
            <a:lvl8pPr marL="3624796" indent="-241653" fontAlgn="base">
              <a:spcBef>
                <a:spcPct val="0"/>
              </a:spcBef>
              <a:spcAft>
                <a:spcPct val="0"/>
              </a:spcAft>
              <a:defRPr>
                <a:solidFill>
                  <a:schemeClr val="tx1"/>
                </a:solidFill>
                <a:latin typeface="Lato" panose="020F0502020204030203" pitchFamily="34" charset="0"/>
              </a:defRPr>
            </a:lvl8pPr>
            <a:lvl9pPr marL="4108102" indent="-241653" fontAlgn="base">
              <a:spcBef>
                <a:spcPct val="0"/>
              </a:spcBef>
              <a:spcAft>
                <a:spcPct val="0"/>
              </a:spcAft>
              <a:defRPr>
                <a:solidFill>
                  <a:schemeClr val="tx1"/>
                </a:solidFill>
                <a:latin typeface="Lato" panose="020F0502020204030203" pitchFamily="34" charset="0"/>
              </a:defRPr>
            </a:lvl9pPr>
          </a:lstStyle>
          <a:p>
            <a:pPr fontAlgn="base">
              <a:spcBef>
                <a:spcPct val="0"/>
              </a:spcBef>
              <a:spcAft>
                <a:spcPct val="0"/>
              </a:spcAft>
            </a:pPr>
            <a:fld id="{54AA4007-BCB7-704D-858A-7FE5A3236DA1}" type="slidenum">
              <a:rPr lang="en-US" altLang="en-US">
                <a:latin typeface="Calibri" panose="020F0502020204030204" pitchFamily="34" charset="0"/>
              </a:rPr>
              <a:pPr fontAlgn="base">
                <a:spcBef>
                  <a:spcPct val="0"/>
                </a:spcBef>
                <a:spcAft>
                  <a:spcPct val="0"/>
                </a:spcAft>
              </a:pPr>
              <a:t>3</a:t>
            </a:fld>
            <a:endParaRPr lang="en-US" altLang="en-US" dirty="0">
              <a:latin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a:extLst>
              <a:ext uri="{FF2B5EF4-FFF2-40B4-BE49-F238E27FC236}">
                <a16:creationId xmlns:a16="http://schemas.microsoft.com/office/drawing/2014/main" id="{83DD737B-EF1A-A54A-9D81-70D8F7FE23A5}"/>
              </a:ext>
            </a:extLst>
          </p:cNvPr>
          <p:cNvSpPr>
            <a:spLocks noGrp="1" noRot="1" noChangeAspect="1" noChangeArrowheads="1" noTextEdit="1"/>
          </p:cNvSpPr>
          <p:nvPr>
            <p:ph type="sldImg"/>
          </p:nvPr>
        </p:nvSpPr>
        <p:spPr bwMode="auto">
          <a:xfrm>
            <a:off x="1497013" y="1200150"/>
            <a:ext cx="4321175" cy="32400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4" name="Notes Placeholder 2">
            <a:extLst>
              <a:ext uri="{FF2B5EF4-FFF2-40B4-BE49-F238E27FC236}">
                <a16:creationId xmlns:a16="http://schemas.microsoft.com/office/drawing/2014/main" id="{D8790CCB-A10F-D14B-B4CF-7B6D4807F8E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54275" name="Slide Number Placeholder 3">
            <a:extLst>
              <a:ext uri="{FF2B5EF4-FFF2-40B4-BE49-F238E27FC236}">
                <a16:creationId xmlns:a16="http://schemas.microsoft.com/office/drawing/2014/main" id="{29028B26-0F6D-AD4C-99F8-04592BCD859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ato" panose="020F0502020204030203" pitchFamily="34" charset="0"/>
              </a:defRPr>
            </a:lvl1pPr>
            <a:lvl2pPr marL="785372" indent="-302066">
              <a:defRPr>
                <a:solidFill>
                  <a:schemeClr val="tx1"/>
                </a:solidFill>
                <a:latin typeface="Lato" panose="020F0502020204030203" pitchFamily="34" charset="0"/>
              </a:defRPr>
            </a:lvl2pPr>
            <a:lvl3pPr marL="1208265" indent="-241653">
              <a:defRPr>
                <a:solidFill>
                  <a:schemeClr val="tx1"/>
                </a:solidFill>
                <a:latin typeface="Lato" panose="020F0502020204030203" pitchFamily="34" charset="0"/>
              </a:defRPr>
            </a:lvl3pPr>
            <a:lvl4pPr marL="1691571" indent="-241653">
              <a:defRPr>
                <a:solidFill>
                  <a:schemeClr val="tx1"/>
                </a:solidFill>
                <a:latin typeface="Lato" panose="020F0502020204030203" pitchFamily="34" charset="0"/>
              </a:defRPr>
            </a:lvl4pPr>
            <a:lvl5pPr marL="2174878" indent="-241653">
              <a:defRPr>
                <a:solidFill>
                  <a:schemeClr val="tx1"/>
                </a:solidFill>
                <a:latin typeface="Lato" panose="020F0502020204030203" pitchFamily="34" charset="0"/>
              </a:defRPr>
            </a:lvl5pPr>
            <a:lvl6pPr marL="2658184" indent="-241653" fontAlgn="base">
              <a:spcBef>
                <a:spcPct val="0"/>
              </a:spcBef>
              <a:spcAft>
                <a:spcPct val="0"/>
              </a:spcAft>
              <a:defRPr>
                <a:solidFill>
                  <a:schemeClr val="tx1"/>
                </a:solidFill>
                <a:latin typeface="Lato" panose="020F0502020204030203" pitchFamily="34" charset="0"/>
              </a:defRPr>
            </a:lvl6pPr>
            <a:lvl7pPr marL="3141490" indent="-241653" fontAlgn="base">
              <a:spcBef>
                <a:spcPct val="0"/>
              </a:spcBef>
              <a:spcAft>
                <a:spcPct val="0"/>
              </a:spcAft>
              <a:defRPr>
                <a:solidFill>
                  <a:schemeClr val="tx1"/>
                </a:solidFill>
                <a:latin typeface="Lato" panose="020F0502020204030203" pitchFamily="34" charset="0"/>
              </a:defRPr>
            </a:lvl7pPr>
            <a:lvl8pPr marL="3624796" indent="-241653" fontAlgn="base">
              <a:spcBef>
                <a:spcPct val="0"/>
              </a:spcBef>
              <a:spcAft>
                <a:spcPct val="0"/>
              </a:spcAft>
              <a:defRPr>
                <a:solidFill>
                  <a:schemeClr val="tx1"/>
                </a:solidFill>
                <a:latin typeface="Lato" panose="020F0502020204030203" pitchFamily="34" charset="0"/>
              </a:defRPr>
            </a:lvl8pPr>
            <a:lvl9pPr marL="4108102" indent="-241653" fontAlgn="base">
              <a:spcBef>
                <a:spcPct val="0"/>
              </a:spcBef>
              <a:spcAft>
                <a:spcPct val="0"/>
              </a:spcAft>
              <a:defRPr>
                <a:solidFill>
                  <a:schemeClr val="tx1"/>
                </a:solidFill>
                <a:latin typeface="Lato" panose="020F0502020204030203" pitchFamily="34" charset="0"/>
              </a:defRPr>
            </a:lvl9pPr>
          </a:lstStyle>
          <a:p>
            <a:pPr fontAlgn="base">
              <a:spcBef>
                <a:spcPct val="0"/>
              </a:spcBef>
              <a:spcAft>
                <a:spcPct val="0"/>
              </a:spcAft>
            </a:pPr>
            <a:fld id="{A4F0DE96-A2EC-1748-B704-C6EF44CF39C5}" type="slidenum">
              <a:rPr lang="en-US" altLang="en-US">
                <a:latin typeface="Calibri" panose="020F0502020204030204" pitchFamily="34" charset="0"/>
              </a:rPr>
              <a:pPr fontAlgn="base">
                <a:spcBef>
                  <a:spcPct val="0"/>
                </a:spcBef>
                <a:spcAft>
                  <a:spcPct val="0"/>
                </a:spcAft>
              </a:pPr>
              <a:t>36</a:t>
            </a:fld>
            <a:endParaRPr lang="en-US" altLang="en-US">
              <a:latin typeface="Calibri" panose="020F0502020204030204" pitchFamily="34" charset="0"/>
            </a:endParaRPr>
          </a:p>
        </p:txBody>
      </p:sp>
    </p:spTree>
    <p:extLst>
      <p:ext uri="{BB962C8B-B14F-4D97-AF65-F5344CB8AC3E}">
        <p14:creationId xmlns:p14="http://schemas.microsoft.com/office/powerpoint/2010/main" val="36455410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a:extLst>
              <a:ext uri="{FF2B5EF4-FFF2-40B4-BE49-F238E27FC236}">
                <a16:creationId xmlns:a16="http://schemas.microsoft.com/office/drawing/2014/main" id="{A11DF46A-FE31-E644-BE0A-FA6250119373}"/>
              </a:ext>
            </a:extLst>
          </p:cNvPr>
          <p:cNvSpPr>
            <a:spLocks noGrp="1" noRot="1" noChangeAspect="1" noChangeArrowheads="1" noTextEdit="1"/>
          </p:cNvSpPr>
          <p:nvPr>
            <p:ph type="sldImg"/>
          </p:nvPr>
        </p:nvSpPr>
        <p:spPr bwMode="auto">
          <a:xfrm>
            <a:off x="1497013" y="1200150"/>
            <a:ext cx="4321175" cy="32400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2" name="Notes Placeholder 2">
            <a:extLst>
              <a:ext uri="{FF2B5EF4-FFF2-40B4-BE49-F238E27FC236}">
                <a16:creationId xmlns:a16="http://schemas.microsoft.com/office/drawing/2014/main" id="{8C04CCC9-B156-CF44-805E-FC4216AC576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56323" name="Slide Number Placeholder 3">
            <a:extLst>
              <a:ext uri="{FF2B5EF4-FFF2-40B4-BE49-F238E27FC236}">
                <a16:creationId xmlns:a16="http://schemas.microsoft.com/office/drawing/2014/main" id="{AC8793E4-709C-BA47-B7B7-7A167B9C77C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ato" panose="020F0502020204030203" pitchFamily="34" charset="0"/>
              </a:defRPr>
            </a:lvl1pPr>
            <a:lvl2pPr marL="785372" indent="-302066">
              <a:defRPr>
                <a:solidFill>
                  <a:schemeClr val="tx1"/>
                </a:solidFill>
                <a:latin typeface="Lato" panose="020F0502020204030203" pitchFamily="34" charset="0"/>
              </a:defRPr>
            </a:lvl2pPr>
            <a:lvl3pPr marL="1208265" indent="-241653">
              <a:defRPr>
                <a:solidFill>
                  <a:schemeClr val="tx1"/>
                </a:solidFill>
                <a:latin typeface="Lato" panose="020F0502020204030203" pitchFamily="34" charset="0"/>
              </a:defRPr>
            </a:lvl3pPr>
            <a:lvl4pPr marL="1691571" indent="-241653">
              <a:defRPr>
                <a:solidFill>
                  <a:schemeClr val="tx1"/>
                </a:solidFill>
                <a:latin typeface="Lato" panose="020F0502020204030203" pitchFamily="34" charset="0"/>
              </a:defRPr>
            </a:lvl4pPr>
            <a:lvl5pPr marL="2174878" indent="-241653">
              <a:defRPr>
                <a:solidFill>
                  <a:schemeClr val="tx1"/>
                </a:solidFill>
                <a:latin typeface="Lato" panose="020F0502020204030203" pitchFamily="34" charset="0"/>
              </a:defRPr>
            </a:lvl5pPr>
            <a:lvl6pPr marL="2658184" indent="-241653" fontAlgn="base">
              <a:spcBef>
                <a:spcPct val="0"/>
              </a:spcBef>
              <a:spcAft>
                <a:spcPct val="0"/>
              </a:spcAft>
              <a:defRPr>
                <a:solidFill>
                  <a:schemeClr val="tx1"/>
                </a:solidFill>
                <a:latin typeface="Lato" panose="020F0502020204030203" pitchFamily="34" charset="0"/>
              </a:defRPr>
            </a:lvl6pPr>
            <a:lvl7pPr marL="3141490" indent="-241653" fontAlgn="base">
              <a:spcBef>
                <a:spcPct val="0"/>
              </a:spcBef>
              <a:spcAft>
                <a:spcPct val="0"/>
              </a:spcAft>
              <a:defRPr>
                <a:solidFill>
                  <a:schemeClr val="tx1"/>
                </a:solidFill>
                <a:latin typeface="Lato" panose="020F0502020204030203" pitchFamily="34" charset="0"/>
              </a:defRPr>
            </a:lvl7pPr>
            <a:lvl8pPr marL="3624796" indent="-241653" fontAlgn="base">
              <a:spcBef>
                <a:spcPct val="0"/>
              </a:spcBef>
              <a:spcAft>
                <a:spcPct val="0"/>
              </a:spcAft>
              <a:defRPr>
                <a:solidFill>
                  <a:schemeClr val="tx1"/>
                </a:solidFill>
                <a:latin typeface="Lato" panose="020F0502020204030203" pitchFamily="34" charset="0"/>
              </a:defRPr>
            </a:lvl8pPr>
            <a:lvl9pPr marL="4108102" indent="-241653" fontAlgn="base">
              <a:spcBef>
                <a:spcPct val="0"/>
              </a:spcBef>
              <a:spcAft>
                <a:spcPct val="0"/>
              </a:spcAft>
              <a:defRPr>
                <a:solidFill>
                  <a:schemeClr val="tx1"/>
                </a:solidFill>
                <a:latin typeface="Lato" panose="020F0502020204030203" pitchFamily="34" charset="0"/>
              </a:defRPr>
            </a:lvl9pPr>
          </a:lstStyle>
          <a:p>
            <a:pPr fontAlgn="base">
              <a:spcBef>
                <a:spcPct val="0"/>
              </a:spcBef>
              <a:spcAft>
                <a:spcPct val="0"/>
              </a:spcAft>
            </a:pPr>
            <a:fld id="{45AFC60C-8DED-764C-ADF1-22749FE59444}" type="slidenum">
              <a:rPr lang="en-US" altLang="en-US">
                <a:latin typeface="Calibri" panose="020F0502020204030204" pitchFamily="34" charset="0"/>
              </a:rPr>
              <a:pPr fontAlgn="base">
                <a:spcBef>
                  <a:spcPct val="0"/>
                </a:spcBef>
                <a:spcAft>
                  <a:spcPct val="0"/>
                </a:spcAft>
              </a:pPr>
              <a:t>46</a:t>
            </a:fld>
            <a:endParaRPr lang="en-US" altLang="en-US">
              <a:latin typeface="Calibri" panose="020F0502020204030204" pitchFamily="34" charset="0"/>
            </a:endParaRPr>
          </a:p>
        </p:txBody>
      </p:sp>
    </p:spTree>
    <p:extLst>
      <p:ext uri="{BB962C8B-B14F-4D97-AF65-F5344CB8AC3E}">
        <p14:creationId xmlns:p14="http://schemas.microsoft.com/office/powerpoint/2010/main" val="1749610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a:extLst>
              <a:ext uri="{FF2B5EF4-FFF2-40B4-BE49-F238E27FC236}">
                <a16:creationId xmlns:a16="http://schemas.microsoft.com/office/drawing/2014/main" id="{80AD195F-73A9-C347-AE99-C6ED34F89058}"/>
              </a:ext>
            </a:extLst>
          </p:cNvPr>
          <p:cNvSpPr>
            <a:spLocks noGrp="1" noRot="1" noChangeAspect="1" noChangeArrowheads="1" noTextEdit="1"/>
          </p:cNvSpPr>
          <p:nvPr>
            <p:ph type="sldImg"/>
          </p:nvPr>
        </p:nvSpPr>
        <p:spPr bwMode="auto">
          <a:xfrm>
            <a:off x="1497013" y="1200150"/>
            <a:ext cx="4321175" cy="32400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0" name="Notes Placeholder 2">
            <a:extLst>
              <a:ext uri="{FF2B5EF4-FFF2-40B4-BE49-F238E27FC236}">
                <a16:creationId xmlns:a16="http://schemas.microsoft.com/office/drawing/2014/main" id="{1FA1D071-AA55-A849-96EC-CD6E02DBD7E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48131" name="Slide Number Placeholder 3">
            <a:extLst>
              <a:ext uri="{FF2B5EF4-FFF2-40B4-BE49-F238E27FC236}">
                <a16:creationId xmlns:a16="http://schemas.microsoft.com/office/drawing/2014/main" id="{43B1A7B3-2DAB-9942-A13E-3450B52D875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ato" panose="020F0502020204030203" pitchFamily="34" charset="0"/>
              </a:defRPr>
            </a:lvl1pPr>
            <a:lvl2pPr marL="785372" indent="-302066">
              <a:defRPr>
                <a:solidFill>
                  <a:schemeClr val="tx1"/>
                </a:solidFill>
                <a:latin typeface="Lato" panose="020F0502020204030203" pitchFamily="34" charset="0"/>
              </a:defRPr>
            </a:lvl2pPr>
            <a:lvl3pPr marL="1208265" indent="-241653">
              <a:defRPr>
                <a:solidFill>
                  <a:schemeClr val="tx1"/>
                </a:solidFill>
                <a:latin typeface="Lato" panose="020F0502020204030203" pitchFamily="34" charset="0"/>
              </a:defRPr>
            </a:lvl3pPr>
            <a:lvl4pPr marL="1691571" indent="-241653">
              <a:defRPr>
                <a:solidFill>
                  <a:schemeClr val="tx1"/>
                </a:solidFill>
                <a:latin typeface="Lato" panose="020F0502020204030203" pitchFamily="34" charset="0"/>
              </a:defRPr>
            </a:lvl4pPr>
            <a:lvl5pPr marL="2174878" indent="-241653">
              <a:defRPr>
                <a:solidFill>
                  <a:schemeClr val="tx1"/>
                </a:solidFill>
                <a:latin typeface="Lato" panose="020F0502020204030203" pitchFamily="34" charset="0"/>
              </a:defRPr>
            </a:lvl5pPr>
            <a:lvl6pPr marL="2658184" indent="-241653" fontAlgn="base">
              <a:spcBef>
                <a:spcPct val="0"/>
              </a:spcBef>
              <a:spcAft>
                <a:spcPct val="0"/>
              </a:spcAft>
              <a:defRPr>
                <a:solidFill>
                  <a:schemeClr val="tx1"/>
                </a:solidFill>
                <a:latin typeface="Lato" panose="020F0502020204030203" pitchFamily="34" charset="0"/>
              </a:defRPr>
            </a:lvl6pPr>
            <a:lvl7pPr marL="3141490" indent="-241653" fontAlgn="base">
              <a:spcBef>
                <a:spcPct val="0"/>
              </a:spcBef>
              <a:spcAft>
                <a:spcPct val="0"/>
              </a:spcAft>
              <a:defRPr>
                <a:solidFill>
                  <a:schemeClr val="tx1"/>
                </a:solidFill>
                <a:latin typeface="Lato" panose="020F0502020204030203" pitchFamily="34" charset="0"/>
              </a:defRPr>
            </a:lvl7pPr>
            <a:lvl8pPr marL="3624796" indent="-241653" fontAlgn="base">
              <a:spcBef>
                <a:spcPct val="0"/>
              </a:spcBef>
              <a:spcAft>
                <a:spcPct val="0"/>
              </a:spcAft>
              <a:defRPr>
                <a:solidFill>
                  <a:schemeClr val="tx1"/>
                </a:solidFill>
                <a:latin typeface="Lato" panose="020F0502020204030203" pitchFamily="34" charset="0"/>
              </a:defRPr>
            </a:lvl8pPr>
            <a:lvl9pPr marL="4108102" indent="-241653" fontAlgn="base">
              <a:spcBef>
                <a:spcPct val="0"/>
              </a:spcBef>
              <a:spcAft>
                <a:spcPct val="0"/>
              </a:spcAft>
              <a:defRPr>
                <a:solidFill>
                  <a:schemeClr val="tx1"/>
                </a:solidFill>
                <a:latin typeface="Lato" panose="020F0502020204030203" pitchFamily="34" charset="0"/>
              </a:defRPr>
            </a:lvl9pPr>
          </a:lstStyle>
          <a:p>
            <a:pPr fontAlgn="base">
              <a:spcBef>
                <a:spcPct val="0"/>
              </a:spcBef>
              <a:spcAft>
                <a:spcPct val="0"/>
              </a:spcAft>
            </a:pPr>
            <a:fld id="{54AA4007-BCB7-704D-858A-7FE5A3236DA1}" type="slidenum">
              <a:rPr lang="en-US" altLang="en-US">
                <a:latin typeface="Calibri" panose="020F0502020204030204" pitchFamily="34" charset="0"/>
              </a:rPr>
              <a:pPr fontAlgn="base">
                <a:spcBef>
                  <a:spcPct val="0"/>
                </a:spcBef>
                <a:spcAft>
                  <a:spcPct val="0"/>
                </a:spcAft>
              </a:pPr>
              <a:t>4</a:t>
            </a:fld>
            <a:endParaRPr lang="en-US" altLang="en-US">
              <a:latin typeface="Calibri" panose="020F0502020204030204" pitchFamily="34" charset="0"/>
            </a:endParaRPr>
          </a:p>
        </p:txBody>
      </p:sp>
    </p:spTree>
    <p:extLst>
      <p:ext uri="{BB962C8B-B14F-4D97-AF65-F5344CB8AC3E}">
        <p14:creationId xmlns:p14="http://schemas.microsoft.com/office/powerpoint/2010/main" val="226724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a:extLst>
              <a:ext uri="{FF2B5EF4-FFF2-40B4-BE49-F238E27FC236}">
                <a16:creationId xmlns:a16="http://schemas.microsoft.com/office/drawing/2014/main" id="{80AD195F-73A9-C347-AE99-C6ED34F89058}"/>
              </a:ext>
            </a:extLst>
          </p:cNvPr>
          <p:cNvSpPr>
            <a:spLocks noGrp="1" noRot="1" noChangeAspect="1" noChangeArrowheads="1" noTextEdit="1"/>
          </p:cNvSpPr>
          <p:nvPr>
            <p:ph type="sldImg"/>
          </p:nvPr>
        </p:nvSpPr>
        <p:spPr bwMode="auto">
          <a:xfrm>
            <a:off x="1497013" y="1200150"/>
            <a:ext cx="4321175" cy="32400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0" name="Notes Placeholder 2">
            <a:extLst>
              <a:ext uri="{FF2B5EF4-FFF2-40B4-BE49-F238E27FC236}">
                <a16:creationId xmlns:a16="http://schemas.microsoft.com/office/drawing/2014/main" id="{1FA1D071-AA55-A849-96EC-CD6E02DBD7E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48131" name="Slide Number Placeholder 3">
            <a:extLst>
              <a:ext uri="{FF2B5EF4-FFF2-40B4-BE49-F238E27FC236}">
                <a16:creationId xmlns:a16="http://schemas.microsoft.com/office/drawing/2014/main" id="{43B1A7B3-2DAB-9942-A13E-3450B52D875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ato" panose="020F0502020204030203" pitchFamily="34" charset="0"/>
              </a:defRPr>
            </a:lvl1pPr>
            <a:lvl2pPr marL="785372" indent="-302066">
              <a:defRPr>
                <a:solidFill>
                  <a:schemeClr val="tx1"/>
                </a:solidFill>
                <a:latin typeface="Lato" panose="020F0502020204030203" pitchFamily="34" charset="0"/>
              </a:defRPr>
            </a:lvl2pPr>
            <a:lvl3pPr marL="1208265" indent="-241653">
              <a:defRPr>
                <a:solidFill>
                  <a:schemeClr val="tx1"/>
                </a:solidFill>
                <a:latin typeface="Lato" panose="020F0502020204030203" pitchFamily="34" charset="0"/>
              </a:defRPr>
            </a:lvl3pPr>
            <a:lvl4pPr marL="1691571" indent="-241653">
              <a:defRPr>
                <a:solidFill>
                  <a:schemeClr val="tx1"/>
                </a:solidFill>
                <a:latin typeface="Lato" panose="020F0502020204030203" pitchFamily="34" charset="0"/>
              </a:defRPr>
            </a:lvl4pPr>
            <a:lvl5pPr marL="2174878" indent="-241653">
              <a:defRPr>
                <a:solidFill>
                  <a:schemeClr val="tx1"/>
                </a:solidFill>
                <a:latin typeface="Lato" panose="020F0502020204030203" pitchFamily="34" charset="0"/>
              </a:defRPr>
            </a:lvl5pPr>
            <a:lvl6pPr marL="2658184" indent="-241653" fontAlgn="base">
              <a:spcBef>
                <a:spcPct val="0"/>
              </a:spcBef>
              <a:spcAft>
                <a:spcPct val="0"/>
              </a:spcAft>
              <a:defRPr>
                <a:solidFill>
                  <a:schemeClr val="tx1"/>
                </a:solidFill>
                <a:latin typeface="Lato" panose="020F0502020204030203" pitchFamily="34" charset="0"/>
              </a:defRPr>
            </a:lvl6pPr>
            <a:lvl7pPr marL="3141490" indent="-241653" fontAlgn="base">
              <a:spcBef>
                <a:spcPct val="0"/>
              </a:spcBef>
              <a:spcAft>
                <a:spcPct val="0"/>
              </a:spcAft>
              <a:defRPr>
                <a:solidFill>
                  <a:schemeClr val="tx1"/>
                </a:solidFill>
                <a:latin typeface="Lato" panose="020F0502020204030203" pitchFamily="34" charset="0"/>
              </a:defRPr>
            </a:lvl7pPr>
            <a:lvl8pPr marL="3624796" indent="-241653" fontAlgn="base">
              <a:spcBef>
                <a:spcPct val="0"/>
              </a:spcBef>
              <a:spcAft>
                <a:spcPct val="0"/>
              </a:spcAft>
              <a:defRPr>
                <a:solidFill>
                  <a:schemeClr val="tx1"/>
                </a:solidFill>
                <a:latin typeface="Lato" panose="020F0502020204030203" pitchFamily="34" charset="0"/>
              </a:defRPr>
            </a:lvl8pPr>
            <a:lvl9pPr marL="4108102" indent="-241653" fontAlgn="base">
              <a:spcBef>
                <a:spcPct val="0"/>
              </a:spcBef>
              <a:spcAft>
                <a:spcPct val="0"/>
              </a:spcAft>
              <a:defRPr>
                <a:solidFill>
                  <a:schemeClr val="tx1"/>
                </a:solidFill>
                <a:latin typeface="Lato" panose="020F0502020204030203" pitchFamily="34" charset="0"/>
              </a:defRPr>
            </a:lvl9pPr>
          </a:lstStyle>
          <a:p>
            <a:pPr fontAlgn="base">
              <a:spcBef>
                <a:spcPct val="0"/>
              </a:spcBef>
              <a:spcAft>
                <a:spcPct val="0"/>
              </a:spcAft>
            </a:pPr>
            <a:fld id="{54AA4007-BCB7-704D-858A-7FE5A3236DA1}" type="slidenum">
              <a:rPr lang="en-US" altLang="en-US">
                <a:latin typeface="Calibri" panose="020F0502020204030204" pitchFamily="34" charset="0"/>
              </a:rPr>
              <a:pPr fontAlgn="base">
                <a:spcBef>
                  <a:spcPct val="0"/>
                </a:spcBef>
                <a:spcAft>
                  <a:spcPct val="0"/>
                </a:spcAft>
              </a:pPr>
              <a:t>5</a:t>
            </a:fld>
            <a:endParaRPr lang="en-US" altLang="en-US">
              <a:latin typeface="Calibri" panose="020F0502020204030204" pitchFamily="34" charset="0"/>
            </a:endParaRPr>
          </a:p>
        </p:txBody>
      </p:sp>
    </p:spTree>
    <p:extLst>
      <p:ext uri="{BB962C8B-B14F-4D97-AF65-F5344CB8AC3E}">
        <p14:creationId xmlns:p14="http://schemas.microsoft.com/office/powerpoint/2010/main" val="996574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a:extLst>
              <a:ext uri="{FF2B5EF4-FFF2-40B4-BE49-F238E27FC236}">
                <a16:creationId xmlns:a16="http://schemas.microsoft.com/office/drawing/2014/main" id="{80AD195F-73A9-C347-AE99-C6ED34F89058}"/>
              </a:ext>
            </a:extLst>
          </p:cNvPr>
          <p:cNvSpPr>
            <a:spLocks noGrp="1" noRot="1" noChangeAspect="1" noChangeArrowheads="1" noTextEdit="1"/>
          </p:cNvSpPr>
          <p:nvPr>
            <p:ph type="sldImg"/>
          </p:nvPr>
        </p:nvSpPr>
        <p:spPr bwMode="auto">
          <a:xfrm>
            <a:off x="1497013" y="1200150"/>
            <a:ext cx="4321175" cy="32400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0" name="Notes Placeholder 2">
            <a:extLst>
              <a:ext uri="{FF2B5EF4-FFF2-40B4-BE49-F238E27FC236}">
                <a16:creationId xmlns:a16="http://schemas.microsoft.com/office/drawing/2014/main" id="{1FA1D071-AA55-A849-96EC-CD6E02DBD7E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48131" name="Slide Number Placeholder 3">
            <a:extLst>
              <a:ext uri="{FF2B5EF4-FFF2-40B4-BE49-F238E27FC236}">
                <a16:creationId xmlns:a16="http://schemas.microsoft.com/office/drawing/2014/main" id="{43B1A7B3-2DAB-9942-A13E-3450B52D875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ato" panose="020F0502020204030203" pitchFamily="34" charset="0"/>
              </a:defRPr>
            </a:lvl1pPr>
            <a:lvl2pPr marL="785372" indent="-302066">
              <a:defRPr>
                <a:solidFill>
                  <a:schemeClr val="tx1"/>
                </a:solidFill>
                <a:latin typeface="Lato" panose="020F0502020204030203" pitchFamily="34" charset="0"/>
              </a:defRPr>
            </a:lvl2pPr>
            <a:lvl3pPr marL="1208265" indent="-241653">
              <a:defRPr>
                <a:solidFill>
                  <a:schemeClr val="tx1"/>
                </a:solidFill>
                <a:latin typeface="Lato" panose="020F0502020204030203" pitchFamily="34" charset="0"/>
              </a:defRPr>
            </a:lvl3pPr>
            <a:lvl4pPr marL="1691571" indent="-241653">
              <a:defRPr>
                <a:solidFill>
                  <a:schemeClr val="tx1"/>
                </a:solidFill>
                <a:latin typeface="Lato" panose="020F0502020204030203" pitchFamily="34" charset="0"/>
              </a:defRPr>
            </a:lvl4pPr>
            <a:lvl5pPr marL="2174878" indent="-241653">
              <a:defRPr>
                <a:solidFill>
                  <a:schemeClr val="tx1"/>
                </a:solidFill>
                <a:latin typeface="Lato" panose="020F0502020204030203" pitchFamily="34" charset="0"/>
              </a:defRPr>
            </a:lvl5pPr>
            <a:lvl6pPr marL="2658184" indent="-241653" fontAlgn="base">
              <a:spcBef>
                <a:spcPct val="0"/>
              </a:spcBef>
              <a:spcAft>
                <a:spcPct val="0"/>
              </a:spcAft>
              <a:defRPr>
                <a:solidFill>
                  <a:schemeClr val="tx1"/>
                </a:solidFill>
                <a:latin typeface="Lato" panose="020F0502020204030203" pitchFamily="34" charset="0"/>
              </a:defRPr>
            </a:lvl6pPr>
            <a:lvl7pPr marL="3141490" indent="-241653" fontAlgn="base">
              <a:spcBef>
                <a:spcPct val="0"/>
              </a:spcBef>
              <a:spcAft>
                <a:spcPct val="0"/>
              </a:spcAft>
              <a:defRPr>
                <a:solidFill>
                  <a:schemeClr val="tx1"/>
                </a:solidFill>
                <a:latin typeface="Lato" panose="020F0502020204030203" pitchFamily="34" charset="0"/>
              </a:defRPr>
            </a:lvl7pPr>
            <a:lvl8pPr marL="3624796" indent="-241653" fontAlgn="base">
              <a:spcBef>
                <a:spcPct val="0"/>
              </a:spcBef>
              <a:spcAft>
                <a:spcPct val="0"/>
              </a:spcAft>
              <a:defRPr>
                <a:solidFill>
                  <a:schemeClr val="tx1"/>
                </a:solidFill>
                <a:latin typeface="Lato" panose="020F0502020204030203" pitchFamily="34" charset="0"/>
              </a:defRPr>
            </a:lvl8pPr>
            <a:lvl9pPr marL="4108102" indent="-241653" fontAlgn="base">
              <a:spcBef>
                <a:spcPct val="0"/>
              </a:spcBef>
              <a:spcAft>
                <a:spcPct val="0"/>
              </a:spcAft>
              <a:defRPr>
                <a:solidFill>
                  <a:schemeClr val="tx1"/>
                </a:solidFill>
                <a:latin typeface="Lato" panose="020F0502020204030203" pitchFamily="34" charset="0"/>
              </a:defRPr>
            </a:lvl9pPr>
          </a:lstStyle>
          <a:p>
            <a:pPr fontAlgn="base">
              <a:spcBef>
                <a:spcPct val="0"/>
              </a:spcBef>
              <a:spcAft>
                <a:spcPct val="0"/>
              </a:spcAft>
            </a:pPr>
            <a:fld id="{54AA4007-BCB7-704D-858A-7FE5A3236DA1}" type="slidenum">
              <a:rPr lang="en-US" altLang="en-US">
                <a:latin typeface="Calibri" panose="020F0502020204030204" pitchFamily="34" charset="0"/>
              </a:rPr>
              <a:pPr fontAlgn="base">
                <a:spcBef>
                  <a:spcPct val="0"/>
                </a:spcBef>
                <a:spcAft>
                  <a:spcPct val="0"/>
                </a:spcAft>
              </a:pPr>
              <a:t>6</a:t>
            </a:fld>
            <a:endParaRPr lang="en-US" altLang="en-US">
              <a:latin typeface="Calibri" panose="020F0502020204030204" pitchFamily="34" charset="0"/>
            </a:endParaRPr>
          </a:p>
        </p:txBody>
      </p:sp>
    </p:spTree>
    <p:extLst>
      <p:ext uri="{BB962C8B-B14F-4D97-AF65-F5344CB8AC3E}">
        <p14:creationId xmlns:p14="http://schemas.microsoft.com/office/powerpoint/2010/main" val="2212856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a:extLst>
              <a:ext uri="{FF2B5EF4-FFF2-40B4-BE49-F238E27FC236}">
                <a16:creationId xmlns:a16="http://schemas.microsoft.com/office/drawing/2014/main" id="{80AD195F-73A9-C347-AE99-C6ED34F89058}"/>
              </a:ext>
            </a:extLst>
          </p:cNvPr>
          <p:cNvSpPr>
            <a:spLocks noGrp="1" noRot="1" noChangeAspect="1" noChangeArrowheads="1" noTextEdit="1"/>
          </p:cNvSpPr>
          <p:nvPr>
            <p:ph type="sldImg"/>
          </p:nvPr>
        </p:nvSpPr>
        <p:spPr bwMode="auto">
          <a:xfrm>
            <a:off x="1497013" y="1200150"/>
            <a:ext cx="4321175" cy="32400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0" name="Notes Placeholder 2">
            <a:extLst>
              <a:ext uri="{FF2B5EF4-FFF2-40B4-BE49-F238E27FC236}">
                <a16:creationId xmlns:a16="http://schemas.microsoft.com/office/drawing/2014/main" id="{1FA1D071-AA55-A849-96EC-CD6E02DBD7E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48131" name="Slide Number Placeholder 3">
            <a:extLst>
              <a:ext uri="{FF2B5EF4-FFF2-40B4-BE49-F238E27FC236}">
                <a16:creationId xmlns:a16="http://schemas.microsoft.com/office/drawing/2014/main" id="{43B1A7B3-2DAB-9942-A13E-3450B52D875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ato" panose="020F0502020204030203" pitchFamily="34" charset="0"/>
              </a:defRPr>
            </a:lvl1pPr>
            <a:lvl2pPr marL="785372" indent="-302066">
              <a:defRPr>
                <a:solidFill>
                  <a:schemeClr val="tx1"/>
                </a:solidFill>
                <a:latin typeface="Lato" panose="020F0502020204030203" pitchFamily="34" charset="0"/>
              </a:defRPr>
            </a:lvl2pPr>
            <a:lvl3pPr marL="1208265" indent="-241653">
              <a:defRPr>
                <a:solidFill>
                  <a:schemeClr val="tx1"/>
                </a:solidFill>
                <a:latin typeface="Lato" panose="020F0502020204030203" pitchFamily="34" charset="0"/>
              </a:defRPr>
            </a:lvl3pPr>
            <a:lvl4pPr marL="1691571" indent="-241653">
              <a:defRPr>
                <a:solidFill>
                  <a:schemeClr val="tx1"/>
                </a:solidFill>
                <a:latin typeface="Lato" panose="020F0502020204030203" pitchFamily="34" charset="0"/>
              </a:defRPr>
            </a:lvl4pPr>
            <a:lvl5pPr marL="2174878" indent="-241653">
              <a:defRPr>
                <a:solidFill>
                  <a:schemeClr val="tx1"/>
                </a:solidFill>
                <a:latin typeface="Lato" panose="020F0502020204030203" pitchFamily="34" charset="0"/>
              </a:defRPr>
            </a:lvl5pPr>
            <a:lvl6pPr marL="2658184" indent="-241653" fontAlgn="base">
              <a:spcBef>
                <a:spcPct val="0"/>
              </a:spcBef>
              <a:spcAft>
                <a:spcPct val="0"/>
              </a:spcAft>
              <a:defRPr>
                <a:solidFill>
                  <a:schemeClr val="tx1"/>
                </a:solidFill>
                <a:latin typeface="Lato" panose="020F0502020204030203" pitchFamily="34" charset="0"/>
              </a:defRPr>
            </a:lvl6pPr>
            <a:lvl7pPr marL="3141490" indent="-241653" fontAlgn="base">
              <a:spcBef>
                <a:spcPct val="0"/>
              </a:spcBef>
              <a:spcAft>
                <a:spcPct val="0"/>
              </a:spcAft>
              <a:defRPr>
                <a:solidFill>
                  <a:schemeClr val="tx1"/>
                </a:solidFill>
                <a:latin typeface="Lato" panose="020F0502020204030203" pitchFamily="34" charset="0"/>
              </a:defRPr>
            </a:lvl7pPr>
            <a:lvl8pPr marL="3624796" indent="-241653" fontAlgn="base">
              <a:spcBef>
                <a:spcPct val="0"/>
              </a:spcBef>
              <a:spcAft>
                <a:spcPct val="0"/>
              </a:spcAft>
              <a:defRPr>
                <a:solidFill>
                  <a:schemeClr val="tx1"/>
                </a:solidFill>
                <a:latin typeface="Lato" panose="020F0502020204030203" pitchFamily="34" charset="0"/>
              </a:defRPr>
            </a:lvl8pPr>
            <a:lvl9pPr marL="4108102" indent="-241653" fontAlgn="base">
              <a:spcBef>
                <a:spcPct val="0"/>
              </a:spcBef>
              <a:spcAft>
                <a:spcPct val="0"/>
              </a:spcAft>
              <a:defRPr>
                <a:solidFill>
                  <a:schemeClr val="tx1"/>
                </a:solidFill>
                <a:latin typeface="Lato" panose="020F0502020204030203" pitchFamily="34" charset="0"/>
              </a:defRPr>
            </a:lvl9pPr>
          </a:lstStyle>
          <a:p>
            <a:pPr fontAlgn="base">
              <a:spcBef>
                <a:spcPct val="0"/>
              </a:spcBef>
              <a:spcAft>
                <a:spcPct val="0"/>
              </a:spcAft>
            </a:pPr>
            <a:fld id="{54AA4007-BCB7-704D-858A-7FE5A3236DA1}" type="slidenum">
              <a:rPr lang="en-US" altLang="en-US">
                <a:latin typeface="Calibri" panose="020F0502020204030204" pitchFamily="34" charset="0"/>
              </a:rPr>
              <a:pPr fontAlgn="base">
                <a:spcBef>
                  <a:spcPct val="0"/>
                </a:spcBef>
                <a:spcAft>
                  <a:spcPct val="0"/>
                </a:spcAft>
              </a:pPr>
              <a:t>7</a:t>
            </a:fld>
            <a:endParaRPr lang="en-US" altLang="en-US">
              <a:latin typeface="Calibri" panose="020F0502020204030204" pitchFamily="34" charset="0"/>
            </a:endParaRPr>
          </a:p>
        </p:txBody>
      </p:sp>
    </p:spTree>
    <p:extLst>
      <p:ext uri="{BB962C8B-B14F-4D97-AF65-F5344CB8AC3E}">
        <p14:creationId xmlns:p14="http://schemas.microsoft.com/office/powerpoint/2010/main" val="149996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a:extLst>
              <a:ext uri="{FF2B5EF4-FFF2-40B4-BE49-F238E27FC236}">
                <a16:creationId xmlns:a16="http://schemas.microsoft.com/office/drawing/2014/main" id="{80AD195F-73A9-C347-AE99-C6ED34F89058}"/>
              </a:ext>
            </a:extLst>
          </p:cNvPr>
          <p:cNvSpPr>
            <a:spLocks noGrp="1" noRot="1" noChangeAspect="1" noChangeArrowheads="1" noTextEdit="1"/>
          </p:cNvSpPr>
          <p:nvPr>
            <p:ph type="sldImg"/>
          </p:nvPr>
        </p:nvSpPr>
        <p:spPr bwMode="auto">
          <a:xfrm>
            <a:off x="1497013" y="1200150"/>
            <a:ext cx="4321175" cy="32400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0" name="Notes Placeholder 2">
            <a:extLst>
              <a:ext uri="{FF2B5EF4-FFF2-40B4-BE49-F238E27FC236}">
                <a16:creationId xmlns:a16="http://schemas.microsoft.com/office/drawing/2014/main" id="{1FA1D071-AA55-A849-96EC-CD6E02DBD7E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48131" name="Slide Number Placeholder 3">
            <a:extLst>
              <a:ext uri="{FF2B5EF4-FFF2-40B4-BE49-F238E27FC236}">
                <a16:creationId xmlns:a16="http://schemas.microsoft.com/office/drawing/2014/main" id="{43B1A7B3-2DAB-9942-A13E-3450B52D875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ato" panose="020F0502020204030203" pitchFamily="34" charset="0"/>
              </a:defRPr>
            </a:lvl1pPr>
            <a:lvl2pPr marL="785372" indent="-302066">
              <a:defRPr>
                <a:solidFill>
                  <a:schemeClr val="tx1"/>
                </a:solidFill>
                <a:latin typeface="Lato" panose="020F0502020204030203" pitchFamily="34" charset="0"/>
              </a:defRPr>
            </a:lvl2pPr>
            <a:lvl3pPr marL="1208265" indent="-241653">
              <a:defRPr>
                <a:solidFill>
                  <a:schemeClr val="tx1"/>
                </a:solidFill>
                <a:latin typeface="Lato" panose="020F0502020204030203" pitchFamily="34" charset="0"/>
              </a:defRPr>
            </a:lvl3pPr>
            <a:lvl4pPr marL="1691571" indent="-241653">
              <a:defRPr>
                <a:solidFill>
                  <a:schemeClr val="tx1"/>
                </a:solidFill>
                <a:latin typeface="Lato" panose="020F0502020204030203" pitchFamily="34" charset="0"/>
              </a:defRPr>
            </a:lvl4pPr>
            <a:lvl5pPr marL="2174878" indent="-241653">
              <a:defRPr>
                <a:solidFill>
                  <a:schemeClr val="tx1"/>
                </a:solidFill>
                <a:latin typeface="Lato" panose="020F0502020204030203" pitchFamily="34" charset="0"/>
              </a:defRPr>
            </a:lvl5pPr>
            <a:lvl6pPr marL="2658184" indent="-241653" fontAlgn="base">
              <a:spcBef>
                <a:spcPct val="0"/>
              </a:spcBef>
              <a:spcAft>
                <a:spcPct val="0"/>
              </a:spcAft>
              <a:defRPr>
                <a:solidFill>
                  <a:schemeClr val="tx1"/>
                </a:solidFill>
                <a:latin typeface="Lato" panose="020F0502020204030203" pitchFamily="34" charset="0"/>
              </a:defRPr>
            </a:lvl6pPr>
            <a:lvl7pPr marL="3141490" indent="-241653" fontAlgn="base">
              <a:spcBef>
                <a:spcPct val="0"/>
              </a:spcBef>
              <a:spcAft>
                <a:spcPct val="0"/>
              </a:spcAft>
              <a:defRPr>
                <a:solidFill>
                  <a:schemeClr val="tx1"/>
                </a:solidFill>
                <a:latin typeface="Lato" panose="020F0502020204030203" pitchFamily="34" charset="0"/>
              </a:defRPr>
            </a:lvl7pPr>
            <a:lvl8pPr marL="3624796" indent="-241653" fontAlgn="base">
              <a:spcBef>
                <a:spcPct val="0"/>
              </a:spcBef>
              <a:spcAft>
                <a:spcPct val="0"/>
              </a:spcAft>
              <a:defRPr>
                <a:solidFill>
                  <a:schemeClr val="tx1"/>
                </a:solidFill>
                <a:latin typeface="Lato" panose="020F0502020204030203" pitchFamily="34" charset="0"/>
              </a:defRPr>
            </a:lvl8pPr>
            <a:lvl9pPr marL="4108102" indent="-241653" fontAlgn="base">
              <a:spcBef>
                <a:spcPct val="0"/>
              </a:spcBef>
              <a:spcAft>
                <a:spcPct val="0"/>
              </a:spcAft>
              <a:defRPr>
                <a:solidFill>
                  <a:schemeClr val="tx1"/>
                </a:solidFill>
                <a:latin typeface="Lato" panose="020F0502020204030203" pitchFamily="34" charset="0"/>
              </a:defRPr>
            </a:lvl9pPr>
          </a:lstStyle>
          <a:p>
            <a:pPr fontAlgn="base">
              <a:spcBef>
                <a:spcPct val="0"/>
              </a:spcBef>
              <a:spcAft>
                <a:spcPct val="0"/>
              </a:spcAft>
            </a:pPr>
            <a:fld id="{54AA4007-BCB7-704D-858A-7FE5A3236DA1}" type="slidenum">
              <a:rPr lang="en-US" altLang="en-US">
                <a:latin typeface="Calibri" panose="020F0502020204030204" pitchFamily="34" charset="0"/>
              </a:rPr>
              <a:pPr fontAlgn="base">
                <a:spcBef>
                  <a:spcPct val="0"/>
                </a:spcBef>
                <a:spcAft>
                  <a:spcPct val="0"/>
                </a:spcAft>
              </a:pPr>
              <a:t>8</a:t>
            </a:fld>
            <a:endParaRPr lang="en-US" altLang="en-US">
              <a:latin typeface="Calibri" panose="020F0502020204030204" pitchFamily="34" charset="0"/>
            </a:endParaRPr>
          </a:p>
        </p:txBody>
      </p:sp>
    </p:spTree>
    <p:extLst>
      <p:ext uri="{BB962C8B-B14F-4D97-AF65-F5344CB8AC3E}">
        <p14:creationId xmlns:p14="http://schemas.microsoft.com/office/powerpoint/2010/main" val="623135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a:extLst>
              <a:ext uri="{FF2B5EF4-FFF2-40B4-BE49-F238E27FC236}">
                <a16:creationId xmlns:a16="http://schemas.microsoft.com/office/drawing/2014/main" id="{80AD195F-73A9-C347-AE99-C6ED34F89058}"/>
              </a:ext>
            </a:extLst>
          </p:cNvPr>
          <p:cNvSpPr>
            <a:spLocks noGrp="1" noRot="1" noChangeAspect="1" noChangeArrowheads="1" noTextEdit="1"/>
          </p:cNvSpPr>
          <p:nvPr>
            <p:ph type="sldImg"/>
          </p:nvPr>
        </p:nvSpPr>
        <p:spPr bwMode="auto">
          <a:xfrm>
            <a:off x="1497013" y="1200150"/>
            <a:ext cx="4321175" cy="32400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0" name="Notes Placeholder 2">
            <a:extLst>
              <a:ext uri="{FF2B5EF4-FFF2-40B4-BE49-F238E27FC236}">
                <a16:creationId xmlns:a16="http://schemas.microsoft.com/office/drawing/2014/main" id="{1FA1D071-AA55-A849-96EC-CD6E02DBD7E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48131" name="Slide Number Placeholder 3">
            <a:extLst>
              <a:ext uri="{FF2B5EF4-FFF2-40B4-BE49-F238E27FC236}">
                <a16:creationId xmlns:a16="http://schemas.microsoft.com/office/drawing/2014/main" id="{43B1A7B3-2DAB-9942-A13E-3450B52D875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ato" panose="020F0502020204030203" pitchFamily="34" charset="0"/>
              </a:defRPr>
            </a:lvl1pPr>
            <a:lvl2pPr marL="785372" indent="-302066">
              <a:defRPr>
                <a:solidFill>
                  <a:schemeClr val="tx1"/>
                </a:solidFill>
                <a:latin typeface="Lato" panose="020F0502020204030203" pitchFamily="34" charset="0"/>
              </a:defRPr>
            </a:lvl2pPr>
            <a:lvl3pPr marL="1208265" indent="-241653">
              <a:defRPr>
                <a:solidFill>
                  <a:schemeClr val="tx1"/>
                </a:solidFill>
                <a:latin typeface="Lato" panose="020F0502020204030203" pitchFamily="34" charset="0"/>
              </a:defRPr>
            </a:lvl3pPr>
            <a:lvl4pPr marL="1691571" indent="-241653">
              <a:defRPr>
                <a:solidFill>
                  <a:schemeClr val="tx1"/>
                </a:solidFill>
                <a:latin typeface="Lato" panose="020F0502020204030203" pitchFamily="34" charset="0"/>
              </a:defRPr>
            </a:lvl4pPr>
            <a:lvl5pPr marL="2174878" indent="-241653">
              <a:defRPr>
                <a:solidFill>
                  <a:schemeClr val="tx1"/>
                </a:solidFill>
                <a:latin typeface="Lato" panose="020F0502020204030203" pitchFamily="34" charset="0"/>
              </a:defRPr>
            </a:lvl5pPr>
            <a:lvl6pPr marL="2658184" indent="-241653" fontAlgn="base">
              <a:spcBef>
                <a:spcPct val="0"/>
              </a:spcBef>
              <a:spcAft>
                <a:spcPct val="0"/>
              </a:spcAft>
              <a:defRPr>
                <a:solidFill>
                  <a:schemeClr val="tx1"/>
                </a:solidFill>
                <a:latin typeface="Lato" panose="020F0502020204030203" pitchFamily="34" charset="0"/>
              </a:defRPr>
            </a:lvl6pPr>
            <a:lvl7pPr marL="3141490" indent="-241653" fontAlgn="base">
              <a:spcBef>
                <a:spcPct val="0"/>
              </a:spcBef>
              <a:spcAft>
                <a:spcPct val="0"/>
              </a:spcAft>
              <a:defRPr>
                <a:solidFill>
                  <a:schemeClr val="tx1"/>
                </a:solidFill>
                <a:latin typeface="Lato" panose="020F0502020204030203" pitchFamily="34" charset="0"/>
              </a:defRPr>
            </a:lvl7pPr>
            <a:lvl8pPr marL="3624796" indent="-241653" fontAlgn="base">
              <a:spcBef>
                <a:spcPct val="0"/>
              </a:spcBef>
              <a:spcAft>
                <a:spcPct val="0"/>
              </a:spcAft>
              <a:defRPr>
                <a:solidFill>
                  <a:schemeClr val="tx1"/>
                </a:solidFill>
                <a:latin typeface="Lato" panose="020F0502020204030203" pitchFamily="34" charset="0"/>
              </a:defRPr>
            </a:lvl8pPr>
            <a:lvl9pPr marL="4108102" indent="-241653" fontAlgn="base">
              <a:spcBef>
                <a:spcPct val="0"/>
              </a:spcBef>
              <a:spcAft>
                <a:spcPct val="0"/>
              </a:spcAft>
              <a:defRPr>
                <a:solidFill>
                  <a:schemeClr val="tx1"/>
                </a:solidFill>
                <a:latin typeface="Lato" panose="020F0502020204030203" pitchFamily="34" charset="0"/>
              </a:defRPr>
            </a:lvl9pPr>
          </a:lstStyle>
          <a:p>
            <a:pPr fontAlgn="base">
              <a:spcBef>
                <a:spcPct val="0"/>
              </a:spcBef>
              <a:spcAft>
                <a:spcPct val="0"/>
              </a:spcAft>
            </a:pPr>
            <a:fld id="{54AA4007-BCB7-704D-858A-7FE5A3236DA1}" type="slidenum">
              <a:rPr lang="en-US" altLang="en-US">
                <a:latin typeface="Calibri" panose="020F0502020204030204" pitchFamily="34" charset="0"/>
              </a:rPr>
              <a:pPr fontAlgn="base">
                <a:spcBef>
                  <a:spcPct val="0"/>
                </a:spcBef>
                <a:spcAft>
                  <a:spcPct val="0"/>
                </a:spcAft>
              </a:pPr>
              <a:t>9</a:t>
            </a:fld>
            <a:endParaRPr lang="en-US" altLang="en-US">
              <a:latin typeface="Calibri" panose="020F0502020204030204" pitchFamily="34" charset="0"/>
            </a:endParaRPr>
          </a:p>
        </p:txBody>
      </p:sp>
    </p:spTree>
    <p:extLst>
      <p:ext uri="{BB962C8B-B14F-4D97-AF65-F5344CB8AC3E}">
        <p14:creationId xmlns:p14="http://schemas.microsoft.com/office/powerpoint/2010/main" val="1311945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a:extLst>
              <a:ext uri="{FF2B5EF4-FFF2-40B4-BE49-F238E27FC236}">
                <a16:creationId xmlns:a16="http://schemas.microsoft.com/office/drawing/2014/main" id="{80AD195F-73A9-C347-AE99-C6ED34F89058}"/>
              </a:ext>
            </a:extLst>
          </p:cNvPr>
          <p:cNvSpPr>
            <a:spLocks noGrp="1" noRot="1" noChangeAspect="1" noChangeArrowheads="1" noTextEdit="1"/>
          </p:cNvSpPr>
          <p:nvPr>
            <p:ph type="sldImg"/>
          </p:nvPr>
        </p:nvSpPr>
        <p:spPr bwMode="auto">
          <a:xfrm>
            <a:off x="1497013" y="1200150"/>
            <a:ext cx="4321175" cy="32400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0" name="Notes Placeholder 2">
            <a:extLst>
              <a:ext uri="{FF2B5EF4-FFF2-40B4-BE49-F238E27FC236}">
                <a16:creationId xmlns:a16="http://schemas.microsoft.com/office/drawing/2014/main" id="{1FA1D071-AA55-A849-96EC-CD6E02DBD7E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48131" name="Slide Number Placeholder 3">
            <a:extLst>
              <a:ext uri="{FF2B5EF4-FFF2-40B4-BE49-F238E27FC236}">
                <a16:creationId xmlns:a16="http://schemas.microsoft.com/office/drawing/2014/main" id="{43B1A7B3-2DAB-9942-A13E-3450B52D875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ato" panose="020F0502020204030203" pitchFamily="34" charset="0"/>
              </a:defRPr>
            </a:lvl1pPr>
            <a:lvl2pPr marL="785372" indent="-302066">
              <a:defRPr>
                <a:solidFill>
                  <a:schemeClr val="tx1"/>
                </a:solidFill>
                <a:latin typeface="Lato" panose="020F0502020204030203" pitchFamily="34" charset="0"/>
              </a:defRPr>
            </a:lvl2pPr>
            <a:lvl3pPr marL="1208265" indent="-241653">
              <a:defRPr>
                <a:solidFill>
                  <a:schemeClr val="tx1"/>
                </a:solidFill>
                <a:latin typeface="Lato" panose="020F0502020204030203" pitchFamily="34" charset="0"/>
              </a:defRPr>
            </a:lvl3pPr>
            <a:lvl4pPr marL="1691571" indent="-241653">
              <a:defRPr>
                <a:solidFill>
                  <a:schemeClr val="tx1"/>
                </a:solidFill>
                <a:latin typeface="Lato" panose="020F0502020204030203" pitchFamily="34" charset="0"/>
              </a:defRPr>
            </a:lvl4pPr>
            <a:lvl5pPr marL="2174878" indent="-241653">
              <a:defRPr>
                <a:solidFill>
                  <a:schemeClr val="tx1"/>
                </a:solidFill>
                <a:latin typeface="Lato" panose="020F0502020204030203" pitchFamily="34" charset="0"/>
              </a:defRPr>
            </a:lvl5pPr>
            <a:lvl6pPr marL="2658184" indent="-241653" fontAlgn="base">
              <a:spcBef>
                <a:spcPct val="0"/>
              </a:spcBef>
              <a:spcAft>
                <a:spcPct val="0"/>
              </a:spcAft>
              <a:defRPr>
                <a:solidFill>
                  <a:schemeClr val="tx1"/>
                </a:solidFill>
                <a:latin typeface="Lato" panose="020F0502020204030203" pitchFamily="34" charset="0"/>
              </a:defRPr>
            </a:lvl6pPr>
            <a:lvl7pPr marL="3141490" indent="-241653" fontAlgn="base">
              <a:spcBef>
                <a:spcPct val="0"/>
              </a:spcBef>
              <a:spcAft>
                <a:spcPct val="0"/>
              </a:spcAft>
              <a:defRPr>
                <a:solidFill>
                  <a:schemeClr val="tx1"/>
                </a:solidFill>
                <a:latin typeface="Lato" panose="020F0502020204030203" pitchFamily="34" charset="0"/>
              </a:defRPr>
            </a:lvl7pPr>
            <a:lvl8pPr marL="3624796" indent="-241653" fontAlgn="base">
              <a:spcBef>
                <a:spcPct val="0"/>
              </a:spcBef>
              <a:spcAft>
                <a:spcPct val="0"/>
              </a:spcAft>
              <a:defRPr>
                <a:solidFill>
                  <a:schemeClr val="tx1"/>
                </a:solidFill>
                <a:latin typeface="Lato" panose="020F0502020204030203" pitchFamily="34" charset="0"/>
              </a:defRPr>
            </a:lvl8pPr>
            <a:lvl9pPr marL="4108102" indent="-241653" fontAlgn="base">
              <a:spcBef>
                <a:spcPct val="0"/>
              </a:spcBef>
              <a:spcAft>
                <a:spcPct val="0"/>
              </a:spcAft>
              <a:defRPr>
                <a:solidFill>
                  <a:schemeClr val="tx1"/>
                </a:solidFill>
                <a:latin typeface="Lato" panose="020F0502020204030203" pitchFamily="34" charset="0"/>
              </a:defRPr>
            </a:lvl9pPr>
          </a:lstStyle>
          <a:p>
            <a:pPr fontAlgn="base">
              <a:spcBef>
                <a:spcPct val="0"/>
              </a:spcBef>
              <a:spcAft>
                <a:spcPct val="0"/>
              </a:spcAft>
            </a:pPr>
            <a:fld id="{54AA4007-BCB7-704D-858A-7FE5A3236DA1}" type="slidenum">
              <a:rPr lang="en-US" altLang="en-US">
                <a:latin typeface="Calibri" panose="020F0502020204030204" pitchFamily="34" charset="0"/>
              </a:rPr>
              <a:pPr fontAlgn="base">
                <a:spcBef>
                  <a:spcPct val="0"/>
                </a:spcBef>
                <a:spcAft>
                  <a:spcPct val="0"/>
                </a:spcAft>
              </a:pPr>
              <a:t>10</a:t>
            </a:fld>
            <a:endParaRPr lang="en-US" altLang="en-US">
              <a:latin typeface="Calibri" panose="020F0502020204030204" pitchFamily="34" charset="0"/>
            </a:endParaRPr>
          </a:p>
        </p:txBody>
      </p:sp>
    </p:spTree>
    <p:extLst>
      <p:ext uri="{BB962C8B-B14F-4D97-AF65-F5344CB8AC3E}">
        <p14:creationId xmlns:p14="http://schemas.microsoft.com/office/powerpoint/2010/main" val="38126716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Horz Logo Titl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4" name="Title 4"/>
          <p:cNvSpPr>
            <a:spLocks noGrp="1"/>
          </p:cNvSpPr>
          <p:nvPr>
            <p:ph type="title"/>
          </p:nvPr>
        </p:nvSpPr>
        <p:spPr>
          <a:xfrm>
            <a:off x="1" y="-1125027"/>
            <a:ext cx="6657053" cy="1031188"/>
          </a:xfrm>
          <a:prstGeom prst="rect">
            <a:avLst/>
          </a:prstGeom>
        </p:spPr>
        <p:txBody>
          <a:bodyPr/>
          <a:lstStyle/>
          <a:p>
            <a:endParaRPr lang="en-US" dirty="0"/>
          </a:p>
        </p:txBody>
      </p:sp>
      <p:pic>
        <p:nvPicPr>
          <p:cNvPr id="7" name="Picture 5" descr="Logo, Smith School of Business at Queen's University">
            <a:extLst>
              <a:ext uri="{FF2B5EF4-FFF2-40B4-BE49-F238E27FC236}">
                <a16:creationId xmlns:a16="http://schemas.microsoft.com/office/drawing/2014/main" id="{D375EFC2-EA41-EC41-AAF4-905A209B0438}"/>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43516" y="2831451"/>
            <a:ext cx="6256968" cy="1195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3929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itle 1"/>
          <p:cNvSpPr>
            <a:spLocks noGrp="1"/>
          </p:cNvSpPr>
          <p:nvPr>
            <p:ph type="title"/>
          </p:nvPr>
        </p:nvSpPr>
        <p:spPr>
          <a:xfrm>
            <a:off x="0" y="-1155893"/>
            <a:ext cx="7886700" cy="1031188"/>
          </a:xfrm>
          <a:prstGeom prst="rect">
            <a:avLst/>
          </a:prstGeom>
        </p:spPr>
        <p:txBody>
          <a:bodyPr/>
          <a:lstStyle/>
          <a:p>
            <a:endParaRPr lang="en-US" dirty="0"/>
          </a:p>
        </p:txBody>
      </p:sp>
      <p:sp>
        <p:nvSpPr>
          <p:cNvPr id="7" name="Date Placeholder 4">
            <a:extLst>
              <a:ext uri="{FF2B5EF4-FFF2-40B4-BE49-F238E27FC236}">
                <a16:creationId xmlns:a16="http://schemas.microsoft.com/office/drawing/2014/main" id="{95EDC8A3-9F70-B84D-ACB1-7D6522A3F7D4}"/>
              </a:ext>
            </a:extLst>
          </p:cNvPr>
          <p:cNvSpPr>
            <a:spLocks noGrp="1"/>
          </p:cNvSpPr>
          <p:nvPr>
            <p:ph type="dt" sz="half" idx="10"/>
          </p:nvPr>
        </p:nvSpPr>
        <p:spPr>
          <a:xfrm>
            <a:off x="332815" y="6356351"/>
            <a:ext cx="2057400" cy="365125"/>
          </a:xfrm>
        </p:spPr>
        <p:txBody>
          <a:bodyPr/>
          <a:lstStyle>
            <a:lvl1pPr>
              <a:defRPr>
                <a:solidFill>
                  <a:schemeClr val="tx1"/>
                </a:solidFill>
              </a:defRPr>
            </a:lvl1pPr>
          </a:lstStyle>
          <a:p>
            <a:pPr>
              <a:defRPr/>
            </a:pPr>
            <a:endParaRPr lang="en-US" dirty="0">
              <a:solidFill>
                <a:schemeClr val="tx1"/>
              </a:solidFill>
            </a:endParaRPr>
          </a:p>
        </p:txBody>
      </p:sp>
      <p:sp>
        <p:nvSpPr>
          <p:cNvPr id="4" name="TextBox 6">
            <a:extLst>
              <a:ext uri="{FF2B5EF4-FFF2-40B4-BE49-F238E27FC236}">
                <a16:creationId xmlns:a16="http://schemas.microsoft.com/office/drawing/2014/main" id="{BEC938B4-8C74-0743-BAC3-9EEC710126BF}"/>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dirty="0">
              <a:latin typeface="Lato Black" panose="020F0502020204030203" pitchFamily="34" charset="0"/>
              <a:ea typeface="Lato Black" panose="020F0502020204030203" pitchFamily="34" charset="0"/>
              <a:cs typeface="Lato Black" panose="020F0502020204030203" pitchFamily="34" charset="0"/>
            </a:endParaRPr>
          </a:p>
        </p:txBody>
      </p:sp>
      <p:sp>
        <p:nvSpPr>
          <p:cNvPr id="6" name="Footer Placeholder 5">
            <a:extLst>
              <a:ext uri="{FF2B5EF4-FFF2-40B4-BE49-F238E27FC236}">
                <a16:creationId xmlns:a16="http://schemas.microsoft.com/office/drawing/2014/main" id="{C2B489DA-E72A-1F4E-BEF5-0312184B5EB2}"/>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tx1"/>
                </a:solidFill>
                <a:latin typeface="+mn-lt"/>
              </a:defRPr>
            </a:lvl1pPr>
          </a:lstStyle>
          <a:p>
            <a:pPr>
              <a:defRPr/>
            </a:pPr>
            <a:endParaRPr lang="en-US"/>
          </a:p>
        </p:txBody>
      </p:sp>
    </p:spTree>
    <p:extLst>
      <p:ext uri="{BB962C8B-B14F-4D97-AF65-F5344CB8AC3E}">
        <p14:creationId xmlns:p14="http://schemas.microsoft.com/office/powerpoint/2010/main" val="1558500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with Shapes">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0" y="-1155893"/>
            <a:ext cx="7886700" cy="1031188"/>
          </a:xfrm>
          <a:prstGeom prst="rect">
            <a:avLst/>
          </a:prstGeom>
        </p:spPr>
        <p:txBody>
          <a:bodyPr/>
          <a:lstStyle/>
          <a:p>
            <a:endParaRPr lang="en-US" dirty="0"/>
          </a:p>
        </p:txBody>
      </p:sp>
      <p:sp>
        <p:nvSpPr>
          <p:cNvPr id="7" name="Date Placeholder 4">
            <a:extLst>
              <a:ext uri="{FF2B5EF4-FFF2-40B4-BE49-F238E27FC236}">
                <a16:creationId xmlns:a16="http://schemas.microsoft.com/office/drawing/2014/main" id="{E15501C6-CFF6-AE44-ACEB-2DDE70C34597}"/>
              </a:ext>
            </a:extLst>
          </p:cNvPr>
          <p:cNvSpPr>
            <a:spLocks noGrp="1"/>
          </p:cNvSpPr>
          <p:nvPr>
            <p:ph type="dt" sz="half" idx="10"/>
          </p:nvPr>
        </p:nvSpPr>
        <p:spPr>
          <a:xfrm>
            <a:off x="332815" y="6356351"/>
            <a:ext cx="2057400" cy="365125"/>
          </a:xfrm>
        </p:spPr>
        <p:txBody>
          <a:bodyPr/>
          <a:lstStyle>
            <a:lvl1pPr>
              <a:defRPr>
                <a:solidFill>
                  <a:schemeClr val="tx1"/>
                </a:solidFill>
              </a:defRPr>
            </a:lvl1pPr>
          </a:lstStyle>
          <a:p>
            <a:pPr>
              <a:defRPr/>
            </a:pPr>
            <a:endParaRPr lang="en-US" dirty="0">
              <a:solidFill>
                <a:schemeClr val="tx1"/>
              </a:solidFill>
            </a:endParaRPr>
          </a:p>
        </p:txBody>
      </p:sp>
      <p:sp>
        <p:nvSpPr>
          <p:cNvPr id="4" name="TextBox 6">
            <a:extLst>
              <a:ext uri="{FF2B5EF4-FFF2-40B4-BE49-F238E27FC236}">
                <a16:creationId xmlns:a16="http://schemas.microsoft.com/office/drawing/2014/main" id="{C25B058C-572B-2948-BB5A-BF58DC8A957E}"/>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dirty="0">
              <a:latin typeface="Lato Black" panose="020F0502020204030203" pitchFamily="34" charset="0"/>
              <a:ea typeface="Lato Black" panose="020F0502020204030203" pitchFamily="34" charset="0"/>
              <a:cs typeface="Lato Black" panose="020F0502020204030203" pitchFamily="34" charset="0"/>
            </a:endParaRPr>
          </a:p>
        </p:txBody>
      </p:sp>
      <p:sp>
        <p:nvSpPr>
          <p:cNvPr id="6" name="Footer Placeholder 5">
            <a:extLst>
              <a:ext uri="{FF2B5EF4-FFF2-40B4-BE49-F238E27FC236}">
                <a16:creationId xmlns:a16="http://schemas.microsoft.com/office/drawing/2014/main" id="{993F8292-AEEF-E246-9277-CA1B60B607E6}"/>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tx1"/>
                </a:solidFill>
                <a:latin typeface="+mn-lt"/>
              </a:defRPr>
            </a:lvl1pPr>
          </a:lstStyle>
          <a:p>
            <a:pPr>
              <a:defRPr/>
            </a:pPr>
            <a:endParaRPr lang="en-US"/>
          </a:p>
        </p:txBody>
      </p:sp>
    </p:spTree>
    <p:extLst>
      <p:ext uri="{BB962C8B-B14F-4D97-AF65-F5344CB8AC3E}">
        <p14:creationId xmlns:p14="http://schemas.microsoft.com/office/powerpoint/2010/main" val="2318274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32815" y="1026692"/>
            <a:ext cx="2949178" cy="490644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3" name="Content Placeholder 2"/>
          <p:cNvSpPr>
            <a:spLocks noGrp="1"/>
          </p:cNvSpPr>
          <p:nvPr>
            <p:ph idx="1"/>
          </p:nvPr>
        </p:nvSpPr>
        <p:spPr>
          <a:xfrm>
            <a:off x="3590365" y="1026692"/>
            <a:ext cx="4629150" cy="4896728"/>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4">
            <a:extLst>
              <a:ext uri="{FF2B5EF4-FFF2-40B4-BE49-F238E27FC236}">
                <a16:creationId xmlns:a16="http://schemas.microsoft.com/office/drawing/2014/main" id="{7F92EA5F-B364-A34F-AA87-249D4D12807F}"/>
              </a:ext>
            </a:extLst>
          </p:cNvPr>
          <p:cNvSpPr>
            <a:spLocks noGrp="1"/>
          </p:cNvSpPr>
          <p:nvPr>
            <p:ph type="dt" sz="half" idx="10"/>
          </p:nvPr>
        </p:nvSpPr>
        <p:spPr>
          <a:xfrm>
            <a:off x="332815" y="6356351"/>
            <a:ext cx="2057400" cy="365125"/>
          </a:xfrm>
        </p:spPr>
        <p:txBody>
          <a:bodyPr/>
          <a:lstStyle>
            <a:lvl1pPr>
              <a:defRPr>
                <a:solidFill>
                  <a:schemeClr val="tx1"/>
                </a:solidFill>
              </a:defRPr>
            </a:lvl1pPr>
          </a:lstStyle>
          <a:p>
            <a:pPr>
              <a:defRPr/>
            </a:pPr>
            <a:endParaRPr lang="en-US" dirty="0">
              <a:solidFill>
                <a:schemeClr val="tx1"/>
              </a:solidFill>
            </a:endParaRPr>
          </a:p>
        </p:txBody>
      </p:sp>
      <p:cxnSp>
        <p:nvCxnSpPr>
          <p:cNvPr id="10" name="Straight Connector 9" descr="&quot;&quot;">
            <a:extLst>
              <a:ext uri="{FF2B5EF4-FFF2-40B4-BE49-F238E27FC236}">
                <a16:creationId xmlns:a16="http://schemas.microsoft.com/office/drawing/2014/main" id="{E5A885DA-BFA6-6946-BFB2-CC9000B5CA63}"/>
              </a:ext>
            </a:extLst>
          </p:cNvPr>
          <p:cNvCxnSpPr>
            <a:cxnSpLocks/>
          </p:cNvCxnSpPr>
          <p:nvPr userDrawn="1"/>
        </p:nvCxnSpPr>
        <p:spPr>
          <a:xfrm>
            <a:off x="1" y="679823"/>
            <a:ext cx="720762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a:extLst>
              <a:ext uri="{FF2B5EF4-FFF2-40B4-BE49-F238E27FC236}">
                <a16:creationId xmlns:a16="http://schemas.microsoft.com/office/drawing/2014/main" id="{F765A8AB-B13B-9944-A93B-DD77F6A07E47}"/>
              </a:ext>
            </a:extLst>
          </p:cNvPr>
          <p:cNvSpPr>
            <a:spLocks noGrp="1" noChangeArrowheads="1"/>
          </p:cNvSpPr>
          <p:nvPr>
            <p:ph type="title"/>
          </p:nvPr>
        </p:nvSpPr>
        <p:spPr bwMode="auto">
          <a:xfrm>
            <a:off x="332815" y="87498"/>
            <a:ext cx="6525185" cy="49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dirty="0"/>
              <a:t>Click to edit Master title style</a:t>
            </a:r>
          </a:p>
        </p:txBody>
      </p:sp>
      <p:sp>
        <p:nvSpPr>
          <p:cNvPr id="7" name="TextBox 6">
            <a:extLst>
              <a:ext uri="{FF2B5EF4-FFF2-40B4-BE49-F238E27FC236}">
                <a16:creationId xmlns:a16="http://schemas.microsoft.com/office/drawing/2014/main" id="{63FD2961-3D87-414F-A35C-29BF03D3678C}"/>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dirty="0">
              <a:latin typeface="Lato Black" panose="020F0502020204030203" pitchFamily="34" charset="0"/>
              <a:ea typeface="Lato Black" panose="020F0502020204030203" pitchFamily="34" charset="0"/>
              <a:cs typeface="Lato Black" panose="020F0502020204030203" pitchFamily="34" charset="0"/>
            </a:endParaRPr>
          </a:p>
        </p:txBody>
      </p:sp>
      <p:sp>
        <p:nvSpPr>
          <p:cNvPr id="8" name="Footer Placeholder 5">
            <a:extLst>
              <a:ext uri="{FF2B5EF4-FFF2-40B4-BE49-F238E27FC236}">
                <a16:creationId xmlns:a16="http://schemas.microsoft.com/office/drawing/2014/main" id="{63D60881-FD2E-3941-B8AD-267D92069F8D}"/>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tx1"/>
                </a:solidFill>
                <a:latin typeface="+mn-lt"/>
              </a:defRPr>
            </a:lvl1pPr>
          </a:lstStyle>
          <a:p>
            <a:pPr>
              <a:defRPr/>
            </a:pPr>
            <a:endParaRPr lang="en-US"/>
          </a:p>
        </p:txBody>
      </p:sp>
    </p:spTree>
    <p:extLst>
      <p:ext uri="{BB962C8B-B14F-4D97-AF65-F5344CB8AC3E}">
        <p14:creationId xmlns:p14="http://schemas.microsoft.com/office/powerpoint/2010/main" val="1808195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9" name="Text Placeholder 3"/>
          <p:cNvSpPr>
            <a:spLocks noGrp="1"/>
          </p:cNvSpPr>
          <p:nvPr>
            <p:ph type="body" sz="half" idx="2"/>
          </p:nvPr>
        </p:nvSpPr>
        <p:spPr>
          <a:xfrm>
            <a:off x="332815" y="1034042"/>
            <a:ext cx="2949178" cy="4700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3" name="Picture Placeholder 2"/>
          <p:cNvSpPr>
            <a:spLocks noGrp="1"/>
          </p:cNvSpPr>
          <p:nvPr>
            <p:ph type="pic" idx="1"/>
          </p:nvPr>
        </p:nvSpPr>
        <p:spPr>
          <a:xfrm>
            <a:off x="3590365" y="1034042"/>
            <a:ext cx="4629150" cy="4690536"/>
          </a:xfrm>
        </p:spPr>
        <p:txBody>
          <a:bodyPr rtlCol="0">
            <a:no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dirty="0"/>
              <a:t>Click icon to add picture</a:t>
            </a:r>
          </a:p>
        </p:txBody>
      </p:sp>
      <p:sp>
        <p:nvSpPr>
          <p:cNvPr id="10" name="Date Placeholder 4">
            <a:extLst>
              <a:ext uri="{FF2B5EF4-FFF2-40B4-BE49-F238E27FC236}">
                <a16:creationId xmlns:a16="http://schemas.microsoft.com/office/drawing/2014/main" id="{F538A690-4380-0A42-AE83-DCEF3C9CEFE1}"/>
              </a:ext>
            </a:extLst>
          </p:cNvPr>
          <p:cNvSpPr>
            <a:spLocks noGrp="1"/>
          </p:cNvSpPr>
          <p:nvPr>
            <p:ph type="dt" sz="half" idx="10"/>
          </p:nvPr>
        </p:nvSpPr>
        <p:spPr>
          <a:xfrm>
            <a:off x="332815" y="6356351"/>
            <a:ext cx="2057400" cy="365125"/>
          </a:xfrm>
        </p:spPr>
        <p:txBody>
          <a:bodyPr/>
          <a:lstStyle>
            <a:lvl1pPr>
              <a:defRPr>
                <a:solidFill>
                  <a:schemeClr val="tx1"/>
                </a:solidFill>
              </a:defRPr>
            </a:lvl1pPr>
          </a:lstStyle>
          <a:p>
            <a:pPr>
              <a:defRPr/>
            </a:pPr>
            <a:endParaRPr lang="en-US" dirty="0">
              <a:solidFill>
                <a:schemeClr val="tx1"/>
              </a:solidFill>
            </a:endParaRPr>
          </a:p>
        </p:txBody>
      </p:sp>
      <p:cxnSp>
        <p:nvCxnSpPr>
          <p:cNvPr id="11" name="Straight Connector 10" descr="&quot;&quot;">
            <a:extLst>
              <a:ext uri="{FF2B5EF4-FFF2-40B4-BE49-F238E27FC236}">
                <a16:creationId xmlns:a16="http://schemas.microsoft.com/office/drawing/2014/main" id="{2B0741F3-EBDA-0045-84C5-1884A7607E15}"/>
              </a:ext>
            </a:extLst>
          </p:cNvPr>
          <p:cNvCxnSpPr>
            <a:cxnSpLocks/>
          </p:cNvCxnSpPr>
          <p:nvPr userDrawn="1"/>
        </p:nvCxnSpPr>
        <p:spPr>
          <a:xfrm>
            <a:off x="1" y="679823"/>
            <a:ext cx="720762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itle Placeholder 1">
            <a:extLst>
              <a:ext uri="{FF2B5EF4-FFF2-40B4-BE49-F238E27FC236}">
                <a16:creationId xmlns:a16="http://schemas.microsoft.com/office/drawing/2014/main" id="{7E4B0B0D-7AEC-9648-A512-B5D6D206B8B7}"/>
              </a:ext>
            </a:extLst>
          </p:cNvPr>
          <p:cNvSpPr>
            <a:spLocks noGrp="1" noChangeArrowheads="1"/>
          </p:cNvSpPr>
          <p:nvPr>
            <p:ph type="title"/>
          </p:nvPr>
        </p:nvSpPr>
        <p:spPr bwMode="auto">
          <a:xfrm>
            <a:off x="332815" y="87498"/>
            <a:ext cx="6525185" cy="49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dirty="0"/>
              <a:t>Click to edit Master title style</a:t>
            </a:r>
          </a:p>
        </p:txBody>
      </p:sp>
      <p:sp>
        <p:nvSpPr>
          <p:cNvPr id="7" name="TextBox 6">
            <a:extLst>
              <a:ext uri="{FF2B5EF4-FFF2-40B4-BE49-F238E27FC236}">
                <a16:creationId xmlns:a16="http://schemas.microsoft.com/office/drawing/2014/main" id="{DF4296D6-F9AD-BF48-AFE5-E22FCAE39F59}"/>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dirty="0">
              <a:latin typeface="Lato Black" panose="020F0502020204030203" pitchFamily="34" charset="0"/>
              <a:ea typeface="Lato Black" panose="020F0502020204030203" pitchFamily="34" charset="0"/>
              <a:cs typeface="Lato Black" panose="020F0502020204030203" pitchFamily="34" charset="0"/>
            </a:endParaRPr>
          </a:p>
        </p:txBody>
      </p:sp>
      <p:sp>
        <p:nvSpPr>
          <p:cNvPr id="8" name="Footer Placeholder 5">
            <a:extLst>
              <a:ext uri="{FF2B5EF4-FFF2-40B4-BE49-F238E27FC236}">
                <a16:creationId xmlns:a16="http://schemas.microsoft.com/office/drawing/2014/main" id="{27D20E0E-8CA2-F74D-BC80-63D127751365}"/>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tx1"/>
                </a:solidFill>
                <a:latin typeface="+mn-lt"/>
              </a:defRPr>
            </a:lvl1pPr>
          </a:lstStyle>
          <a:p>
            <a:pPr>
              <a:defRPr/>
            </a:pPr>
            <a:endParaRPr lang="en-US"/>
          </a:p>
        </p:txBody>
      </p:sp>
    </p:spTree>
    <p:extLst>
      <p:ext uri="{BB962C8B-B14F-4D97-AF65-F5344CB8AC3E}">
        <p14:creationId xmlns:p14="http://schemas.microsoft.com/office/powerpoint/2010/main" val="40515961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332815" y="1262761"/>
            <a:ext cx="7886700" cy="43513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descr="&quot;&quot;">
            <a:extLst>
              <a:ext uri="{FF2B5EF4-FFF2-40B4-BE49-F238E27FC236}">
                <a16:creationId xmlns:a16="http://schemas.microsoft.com/office/drawing/2014/main" id="{F85CD16B-E017-D14F-9C8C-C46DE78345F1}"/>
              </a:ext>
            </a:extLst>
          </p:cNvPr>
          <p:cNvCxnSpPr>
            <a:cxnSpLocks/>
          </p:cNvCxnSpPr>
          <p:nvPr userDrawn="1"/>
        </p:nvCxnSpPr>
        <p:spPr>
          <a:xfrm>
            <a:off x="1" y="679823"/>
            <a:ext cx="720762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a:extLst>
              <a:ext uri="{FF2B5EF4-FFF2-40B4-BE49-F238E27FC236}">
                <a16:creationId xmlns:a16="http://schemas.microsoft.com/office/drawing/2014/main" id="{EDAAA52A-C644-7046-AC2D-2991940C4D4B}"/>
              </a:ext>
            </a:extLst>
          </p:cNvPr>
          <p:cNvSpPr>
            <a:spLocks noGrp="1" noChangeArrowheads="1"/>
          </p:cNvSpPr>
          <p:nvPr>
            <p:ph type="title"/>
          </p:nvPr>
        </p:nvSpPr>
        <p:spPr bwMode="auto">
          <a:xfrm>
            <a:off x="332815" y="87498"/>
            <a:ext cx="6525185" cy="49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dirty="0"/>
              <a:t>Click to edit Master title style</a:t>
            </a:r>
          </a:p>
        </p:txBody>
      </p:sp>
      <p:sp>
        <p:nvSpPr>
          <p:cNvPr id="5" name="TextBox 6">
            <a:extLst>
              <a:ext uri="{FF2B5EF4-FFF2-40B4-BE49-F238E27FC236}">
                <a16:creationId xmlns:a16="http://schemas.microsoft.com/office/drawing/2014/main" id="{21C7B9D5-7B1B-BE4F-BF0F-797C751F8BB5}"/>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dirty="0">
              <a:latin typeface="Lato Black" panose="020F0502020204030203" pitchFamily="34" charset="0"/>
              <a:ea typeface="Lato Black" panose="020F0502020204030203" pitchFamily="34" charset="0"/>
              <a:cs typeface="Lato Black" panose="020F0502020204030203" pitchFamily="34" charset="0"/>
            </a:endParaRPr>
          </a:p>
        </p:txBody>
      </p:sp>
      <p:sp>
        <p:nvSpPr>
          <p:cNvPr id="7" name="Footer Placeholder 5">
            <a:extLst>
              <a:ext uri="{FF2B5EF4-FFF2-40B4-BE49-F238E27FC236}">
                <a16:creationId xmlns:a16="http://schemas.microsoft.com/office/drawing/2014/main" id="{FF08F17B-90D9-0846-8D4F-BCCD4A421CB2}"/>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tx1"/>
                </a:solidFill>
                <a:latin typeface="+mn-lt"/>
              </a:defRPr>
            </a:lvl1pPr>
          </a:lstStyle>
          <a:p>
            <a:pPr>
              <a:defRPr/>
            </a:pPr>
            <a:endParaRPr lang="en-US"/>
          </a:p>
        </p:txBody>
      </p:sp>
    </p:spTree>
    <p:extLst>
      <p:ext uri="{BB962C8B-B14F-4D97-AF65-F5344CB8AC3E}">
        <p14:creationId xmlns:p14="http://schemas.microsoft.com/office/powerpoint/2010/main" val="1508751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950259"/>
            <a:ext cx="1971675" cy="5226704"/>
          </a:xfrm>
          <a:prstGeom prst="rect">
            <a:avLst/>
          </a:prstGeom>
        </p:spPr>
        <p:txBody>
          <a:bodyPr vert="eaVert"/>
          <a:lstStyle>
            <a:lvl1pPr>
              <a:defRPr sz="2400"/>
            </a:lvl1pPr>
          </a:lstStyle>
          <a:p>
            <a:endParaRPr lang="en-US" dirty="0"/>
          </a:p>
        </p:txBody>
      </p:sp>
      <p:sp>
        <p:nvSpPr>
          <p:cNvPr id="3" name="Vertical Text Placeholder 2"/>
          <p:cNvSpPr>
            <a:spLocks noGrp="1"/>
          </p:cNvSpPr>
          <p:nvPr>
            <p:ph type="body" orient="vert" idx="1"/>
          </p:nvPr>
        </p:nvSpPr>
        <p:spPr>
          <a:xfrm>
            <a:off x="628650" y="950259"/>
            <a:ext cx="5800725" cy="522670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6">
            <a:extLst>
              <a:ext uri="{FF2B5EF4-FFF2-40B4-BE49-F238E27FC236}">
                <a16:creationId xmlns:a16="http://schemas.microsoft.com/office/drawing/2014/main" id="{5C6B14D7-0EE7-3B41-A971-0137EF7A922A}"/>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dirty="0">
              <a:latin typeface="Lato Black" panose="020F0502020204030203" pitchFamily="34" charset="0"/>
              <a:ea typeface="Lato Black" panose="020F0502020204030203" pitchFamily="34" charset="0"/>
              <a:cs typeface="Lato Black" panose="020F0502020204030203" pitchFamily="34" charset="0"/>
            </a:endParaRPr>
          </a:p>
        </p:txBody>
      </p:sp>
      <p:sp>
        <p:nvSpPr>
          <p:cNvPr id="5" name="Footer Placeholder 5">
            <a:extLst>
              <a:ext uri="{FF2B5EF4-FFF2-40B4-BE49-F238E27FC236}">
                <a16:creationId xmlns:a16="http://schemas.microsoft.com/office/drawing/2014/main" id="{5B342DD8-6E70-EE47-9309-89600FAE54FC}"/>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tx1"/>
                </a:solidFill>
                <a:latin typeface="+mn-lt"/>
              </a:defRPr>
            </a:lvl1pPr>
          </a:lstStyle>
          <a:p>
            <a:pPr>
              <a:defRPr/>
            </a:pPr>
            <a:endParaRPr lang="en-US"/>
          </a:p>
        </p:txBody>
      </p:sp>
    </p:spTree>
    <p:extLst>
      <p:ext uri="{BB962C8B-B14F-4D97-AF65-F5344CB8AC3E}">
        <p14:creationId xmlns:p14="http://schemas.microsoft.com/office/powerpoint/2010/main" val="1837480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Horz Logo Title Blue">
    <p:spTree>
      <p:nvGrpSpPr>
        <p:cNvPr id="1" name=""/>
        <p:cNvGrpSpPr/>
        <p:nvPr/>
      </p:nvGrpSpPr>
      <p:grpSpPr>
        <a:xfrm>
          <a:off x="0" y="0"/>
          <a:ext cx="0" cy="0"/>
          <a:chOff x="0" y="0"/>
          <a:chExt cx="0" cy="0"/>
        </a:xfrm>
      </p:grpSpPr>
      <p:sp>
        <p:nvSpPr>
          <p:cNvPr id="4" name="Title 4"/>
          <p:cNvSpPr>
            <a:spLocks noGrp="1"/>
          </p:cNvSpPr>
          <p:nvPr>
            <p:ph type="title"/>
          </p:nvPr>
        </p:nvSpPr>
        <p:spPr>
          <a:xfrm>
            <a:off x="1" y="-1125027"/>
            <a:ext cx="6657053" cy="1031188"/>
          </a:xfrm>
          <a:prstGeom prst="rect">
            <a:avLst/>
          </a:prstGeom>
        </p:spPr>
        <p:txBody>
          <a:bodyPr/>
          <a:lstStyle/>
          <a:p>
            <a:endParaRPr lang="en-US" dirty="0"/>
          </a:p>
        </p:txBody>
      </p:sp>
      <p:pic>
        <p:nvPicPr>
          <p:cNvPr id="5" name="Picture 5">
            <a:extLst>
              <a:ext uri="{FF2B5EF4-FFF2-40B4-BE49-F238E27FC236}">
                <a16:creationId xmlns:a16="http://schemas.microsoft.com/office/drawing/2014/main" id="{C02062BB-BB86-A64C-B91A-760199EBB92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3516" y="2833358"/>
            <a:ext cx="6210930" cy="1191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94468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Vert Logo Title Blue">
    <p:spTree>
      <p:nvGrpSpPr>
        <p:cNvPr id="1" name=""/>
        <p:cNvGrpSpPr/>
        <p:nvPr/>
      </p:nvGrpSpPr>
      <p:grpSpPr>
        <a:xfrm>
          <a:off x="0" y="0"/>
          <a:ext cx="0" cy="0"/>
          <a:chOff x="0" y="0"/>
          <a:chExt cx="0" cy="0"/>
        </a:xfrm>
      </p:grpSpPr>
      <p:sp>
        <p:nvSpPr>
          <p:cNvPr id="5" name="Title 4"/>
          <p:cNvSpPr>
            <a:spLocks noGrp="1"/>
          </p:cNvSpPr>
          <p:nvPr>
            <p:ph type="title"/>
          </p:nvPr>
        </p:nvSpPr>
        <p:spPr>
          <a:xfrm>
            <a:off x="1" y="-1134081"/>
            <a:ext cx="6657053" cy="1031188"/>
          </a:xfrm>
          <a:prstGeom prst="rect">
            <a:avLst/>
          </a:prstGeom>
        </p:spPr>
        <p:txBody>
          <a:bodyPr/>
          <a:lstStyle/>
          <a:p>
            <a:endParaRPr lang="en-US" dirty="0"/>
          </a:p>
        </p:txBody>
      </p:sp>
      <p:pic>
        <p:nvPicPr>
          <p:cNvPr id="4" name="Picture 5">
            <a:extLst>
              <a:ext uri="{FF2B5EF4-FFF2-40B4-BE49-F238E27FC236}">
                <a16:creationId xmlns:a16="http://schemas.microsoft.com/office/drawing/2014/main" id="{DFB40941-DEC9-524D-ADD8-21C2067B51A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3538" y="1792956"/>
            <a:ext cx="3056922" cy="3272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23162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Blu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cxnSp>
        <p:nvCxnSpPr>
          <p:cNvPr id="4" name="Straight Connector 3" descr="&quot;&quot;">
            <a:extLst>
              <a:ext uri="{FF2B5EF4-FFF2-40B4-BE49-F238E27FC236}">
                <a16:creationId xmlns:a16="http://schemas.microsoft.com/office/drawing/2014/main" id="{31D6668D-D73D-8F4A-933F-456E52CB9DFC}"/>
              </a:ext>
            </a:extLst>
          </p:cNvPr>
          <p:cNvCxnSpPr>
            <a:cxnSpLocks/>
          </p:cNvCxnSpPr>
          <p:nvPr/>
        </p:nvCxnSpPr>
        <p:spPr>
          <a:xfrm>
            <a:off x="332815" y="4117975"/>
            <a:ext cx="339329"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32815" y="609608"/>
            <a:ext cx="5903426" cy="3367041"/>
          </a:xfrm>
          <a:prstGeom prst="rect">
            <a:avLst/>
          </a:prstGeom>
        </p:spPr>
        <p:txBody>
          <a:bodyPr/>
          <a:lstStyle>
            <a:lvl1pPr>
              <a:defRPr sz="4500">
                <a:solidFill>
                  <a:schemeClr val="bg1"/>
                </a:solidFill>
              </a:defRPr>
            </a:lvl1pPr>
          </a:lstStyle>
          <a:p>
            <a:endParaRPr lang="en-US" dirty="0"/>
          </a:p>
        </p:txBody>
      </p:sp>
      <p:sp>
        <p:nvSpPr>
          <p:cNvPr id="7" name="Subtitle 2"/>
          <p:cNvSpPr>
            <a:spLocks noGrp="1"/>
          </p:cNvSpPr>
          <p:nvPr>
            <p:ph type="subTitle" idx="1"/>
          </p:nvPr>
        </p:nvSpPr>
        <p:spPr>
          <a:xfrm>
            <a:off x="332815" y="4314571"/>
            <a:ext cx="6858000" cy="1655762"/>
          </a:xfrm>
        </p:spPr>
        <p:txBody>
          <a:bodyPr>
            <a:noAutofit/>
          </a:bodyPr>
          <a:lstStyle>
            <a:lvl1pPr marL="0" indent="0" algn="l">
              <a:lnSpc>
                <a:spcPct val="100000"/>
              </a:lnSpc>
              <a:spcBef>
                <a:spcPts val="0"/>
              </a:spcBef>
              <a:buNone/>
              <a:defRPr sz="1800" kern="0"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endParaRPr lang="en-US" dirty="0"/>
          </a:p>
        </p:txBody>
      </p:sp>
      <p:sp>
        <p:nvSpPr>
          <p:cNvPr id="5" name="Date Placeholder 4">
            <a:extLst>
              <a:ext uri="{FF2B5EF4-FFF2-40B4-BE49-F238E27FC236}">
                <a16:creationId xmlns:a16="http://schemas.microsoft.com/office/drawing/2014/main" id="{D559DB3B-C0C0-AC4E-9BBD-6843081F956B}"/>
              </a:ext>
            </a:extLst>
          </p:cNvPr>
          <p:cNvSpPr>
            <a:spLocks noGrp="1"/>
          </p:cNvSpPr>
          <p:nvPr>
            <p:ph type="dt" sz="half" idx="10"/>
          </p:nvPr>
        </p:nvSpPr>
        <p:spPr>
          <a:xfrm>
            <a:off x="332815" y="6356351"/>
            <a:ext cx="2057400" cy="365125"/>
          </a:xfrm>
        </p:spPr>
        <p:txBody>
          <a:bodyPr/>
          <a:lstStyle>
            <a:lvl1pPr>
              <a:defRPr/>
            </a:lvl1pPr>
          </a:lstStyle>
          <a:p>
            <a:pPr>
              <a:defRPr/>
            </a:pPr>
            <a:endParaRPr lang="en-US"/>
          </a:p>
        </p:txBody>
      </p:sp>
      <p:sp>
        <p:nvSpPr>
          <p:cNvPr id="6" name="TextBox 6">
            <a:extLst>
              <a:ext uri="{FF2B5EF4-FFF2-40B4-BE49-F238E27FC236}">
                <a16:creationId xmlns:a16="http://schemas.microsoft.com/office/drawing/2014/main" id="{43044752-E934-194C-8CAD-98B47773800E}"/>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8" name="Footer Placeholder 5">
            <a:extLst>
              <a:ext uri="{FF2B5EF4-FFF2-40B4-BE49-F238E27FC236}">
                <a16:creationId xmlns:a16="http://schemas.microsoft.com/office/drawing/2014/main" id="{BD483B60-0C39-D246-B405-DAB752CE8B07}"/>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bg1"/>
                </a:solidFill>
                <a:latin typeface="+mn-lt"/>
              </a:defRPr>
            </a:lvl1pPr>
          </a:lstStyle>
          <a:p>
            <a:pPr>
              <a:defRPr/>
            </a:pPr>
            <a:endParaRPr lang="en-US" dirty="0">
              <a:solidFill>
                <a:schemeClr val="bg1"/>
              </a:solidFill>
            </a:endParaRPr>
          </a:p>
        </p:txBody>
      </p:sp>
    </p:spTree>
    <p:extLst>
      <p:ext uri="{BB962C8B-B14F-4D97-AF65-F5344CB8AC3E}">
        <p14:creationId xmlns:p14="http://schemas.microsoft.com/office/powerpoint/2010/main" val="41775520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Header Blu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2815" y="1066800"/>
            <a:ext cx="7050952" cy="3324130"/>
          </a:xfrm>
          <a:prstGeom prst="rect">
            <a:avLst/>
          </a:prstGeom>
        </p:spPr>
        <p:txBody>
          <a:bodyPr/>
          <a:lstStyle>
            <a:lvl1pPr>
              <a:defRPr sz="3600">
                <a:solidFill>
                  <a:schemeClr val="bg1"/>
                </a:solidFill>
              </a:defRPr>
            </a:lvl1pPr>
          </a:lstStyle>
          <a:p>
            <a:endParaRPr lang="en-US" dirty="0"/>
          </a:p>
        </p:txBody>
      </p:sp>
      <p:sp>
        <p:nvSpPr>
          <p:cNvPr id="3" name="Text Placeholder 2"/>
          <p:cNvSpPr>
            <a:spLocks noGrp="1"/>
          </p:cNvSpPr>
          <p:nvPr>
            <p:ph type="body" idx="1"/>
          </p:nvPr>
        </p:nvSpPr>
        <p:spPr>
          <a:xfrm>
            <a:off x="332815" y="4544197"/>
            <a:ext cx="7886700" cy="1500187"/>
          </a:xfr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18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endParaRPr lang="en-US" dirty="0"/>
          </a:p>
        </p:txBody>
      </p:sp>
      <p:sp>
        <p:nvSpPr>
          <p:cNvPr id="9" name="Date Placeholder 4">
            <a:extLst>
              <a:ext uri="{FF2B5EF4-FFF2-40B4-BE49-F238E27FC236}">
                <a16:creationId xmlns:a16="http://schemas.microsoft.com/office/drawing/2014/main" id="{B8C14685-7EC0-8943-A89D-A794686745FA}"/>
              </a:ext>
            </a:extLst>
          </p:cNvPr>
          <p:cNvSpPr>
            <a:spLocks noGrp="1"/>
          </p:cNvSpPr>
          <p:nvPr>
            <p:ph type="dt" sz="half" idx="10"/>
          </p:nvPr>
        </p:nvSpPr>
        <p:spPr>
          <a:xfrm>
            <a:off x="332815" y="6356351"/>
            <a:ext cx="2057400" cy="365125"/>
          </a:xfrm>
        </p:spPr>
        <p:txBody>
          <a:bodyPr/>
          <a:lstStyle>
            <a:lvl1pPr>
              <a:defRPr/>
            </a:lvl1pPr>
          </a:lstStyle>
          <a:p>
            <a:pPr>
              <a:defRPr/>
            </a:pPr>
            <a:endParaRPr lang="en-US"/>
          </a:p>
        </p:txBody>
      </p:sp>
      <p:sp>
        <p:nvSpPr>
          <p:cNvPr id="5" name="TextBox 6">
            <a:extLst>
              <a:ext uri="{FF2B5EF4-FFF2-40B4-BE49-F238E27FC236}">
                <a16:creationId xmlns:a16="http://schemas.microsoft.com/office/drawing/2014/main" id="{C4380B19-98C8-6E43-AB15-999F34C97968}"/>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6" name="Footer Placeholder 5">
            <a:extLst>
              <a:ext uri="{FF2B5EF4-FFF2-40B4-BE49-F238E27FC236}">
                <a16:creationId xmlns:a16="http://schemas.microsoft.com/office/drawing/2014/main" id="{D0F3DB83-72BC-6B49-8EB8-B4CA328B27E9}"/>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bg1"/>
                </a:solidFill>
                <a:latin typeface="+mn-lt"/>
              </a:defRPr>
            </a:lvl1pPr>
          </a:lstStyle>
          <a:p>
            <a:pPr>
              <a:defRPr/>
            </a:pPr>
            <a:endParaRPr lang="en-US" dirty="0">
              <a:solidFill>
                <a:schemeClr val="bg1"/>
              </a:solidFill>
            </a:endParaRPr>
          </a:p>
        </p:txBody>
      </p:sp>
    </p:spTree>
    <p:extLst>
      <p:ext uri="{BB962C8B-B14F-4D97-AF65-F5344CB8AC3E}">
        <p14:creationId xmlns:p14="http://schemas.microsoft.com/office/powerpoint/2010/main" val="673394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Vert Logo Titl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1" y="-1134081"/>
            <a:ext cx="6657053" cy="1031188"/>
          </a:xfrm>
          <a:prstGeom prst="rect">
            <a:avLst/>
          </a:prstGeom>
        </p:spPr>
        <p:txBody>
          <a:bodyPr/>
          <a:lstStyle/>
          <a:p>
            <a:endParaRPr lang="en-US" dirty="0"/>
          </a:p>
        </p:txBody>
      </p:sp>
      <p:pic>
        <p:nvPicPr>
          <p:cNvPr id="4" name="Picture 5" descr="Logo, Smith School of Business at Queen's University">
            <a:extLst>
              <a:ext uri="{FF2B5EF4-FFF2-40B4-BE49-F238E27FC236}">
                <a16:creationId xmlns:a16="http://schemas.microsoft.com/office/drawing/2014/main" id="{71E60B9B-5275-CD41-B3A2-C9D79FD0C1DF}"/>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54035" y="1812636"/>
            <a:ext cx="3035930" cy="32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21601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Header 2 Blue">
    <p:spTree>
      <p:nvGrpSpPr>
        <p:cNvPr id="1" name=""/>
        <p:cNvGrpSpPr/>
        <p:nvPr/>
      </p:nvGrpSpPr>
      <p:grpSpPr>
        <a:xfrm>
          <a:off x="0" y="0"/>
          <a:ext cx="0" cy="0"/>
          <a:chOff x="0" y="0"/>
          <a:chExt cx="0" cy="0"/>
        </a:xfrm>
      </p:grpSpPr>
      <p:sp>
        <p:nvSpPr>
          <p:cNvPr id="7" name="Title 4"/>
          <p:cNvSpPr>
            <a:spLocks noGrp="1"/>
          </p:cNvSpPr>
          <p:nvPr>
            <p:ph type="title"/>
          </p:nvPr>
        </p:nvSpPr>
        <p:spPr>
          <a:xfrm>
            <a:off x="1243474" y="2913406"/>
            <a:ext cx="6657053" cy="1031188"/>
          </a:xfrm>
          <a:prstGeom prst="rect">
            <a:avLst/>
          </a:prstGeom>
        </p:spPr>
        <p:txBody>
          <a:bodyPr anchor="ctr" anchorCtr="1"/>
          <a:lstStyle>
            <a:lvl1pPr algn="ctr">
              <a:defRPr sz="3600">
                <a:solidFill>
                  <a:schemeClr val="bg1"/>
                </a:solidFill>
              </a:defRPr>
            </a:lvl1pPr>
          </a:lstStyle>
          <a:p>
            <a:endParaRPr lang="en-US" dirty="0"/>
          </a:p>
        </p:txBody>
      </p:sp>
      <p:sp>
        <p:nvSpPr>
          <p:cNvPr id="6" name="Date Placeholder 4">
            <a:extLst>
              <a:ext uri="{FF2B5EF4-FFF2-40B4-BE49-F238E27FC236}">
                <a16:creationId xmlns:a16="http://schemas.microsoft.com/office/drawing/2014/main" id="{34D574C1-8308-8241-B1E6-20FED38C4B87}"/>
              </a:ext>
            </a:extLst>
          </p:cNvPr>
          <p:cNvSpPr>
            <a:spLocks noGrp="1"/>
          </p:cNvSpPr>
          <p:nvPr>
            <p:ph type="dt" sz="half" idx="10"/>
          </p:nvPr>
        </p:nvSpPr>
        <p:spPr>
          <a:xfrm>
            <a:off x="332815" y="6356351"/>
            <a:ext cx="2057400" cy="365125"/>
          </a:xfrm>
        </p:spPr>
        <p:txBody>
          <a:bodyPr/>
          <a:lstStyle>
            <a:lvl1pPr>
              <a:defRPr/>
            </a:lvl1pPr>
          </a:lstStyle>
          <a:p>
            <a:pPr>
              <a:defRPr/>
            </a:pPr>
            <a:endParaRPr lang="en-US"/>
          </a:p>
        </p:txBody>
      </p:sp>
      <p:sp>
        <p:nvSpPr>
          <p:cNvPr id="4" name="TextBox 6">
            <a:extLst>
              <a:ext uri="{FF2B5EF4-FFF2-40B4-BE49-F238E27FC236}">
                <a16:creationId xmlns:a16="http://schemas.microsoft.com/office/drawing/2014/main" id="{77724DE8-21DF-B848-B829-F638B5FEDD87}"/>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5" name="Footer Placeholder 5">
            <a:extLst>
              <a:ext uri="{FF2B5EF4-FFF2-40B4-BE49-F238E27FC236}">
                <a16:creationId xmlns:a16="http://schemas.microsoft.com/office/drawing/2014/main" id="{D1841B6C-87A2-7141-9291-97ABAD17581A}"/>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bg1"/>
                </a:solidFill>
                <a:latin typeface="+mn-lt"/>
              </a:defRPr>
            </a:lvl1pPr>
          </a:lstStyle>
          <a:p>
            <a:pPr>
              <a:defRPr/>
            </a:pPr>
            <a:endParaRPr lang="en-US" dirty="0">
              <a:solidFill>
                <a:schemeClr val="bg1"/>
              </a:solidFill>
            </a:endParaRPr>
          </a:p>
        </p:txBody>
      </p:sp>
    </p:spTree>
    <p:extLst>
      <p:ext uri="{BB962C8B-B14F-4D97-AF65-F5344CB8AC3E}">
        <p14:creationId xmlns:p14="http://schemas.microsoft.com/office/powerpoint/2010/main" val="21032928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Blue">
    <p:spTree>
      <p:nvGrpSpPr>
        <p:cNvPr id="1" name=""/>
        <p:cNvGrpSpPr/>
        <p:nvPr/>
      </p:nvGrpSpPr>
      <p:grpSpPr>
        <a:xfrm>
          <a:off x="0" y="0"/>
          <a:ext cx="0" cy="0"/>
          <a:chOff x="0" y="0"/>
          <a:chExt cx="0" cy="0"/>
        </a:xfrm>
      </p:grpSpPr>
      <p:cxnSp>
        <p:nvCxnSpPr>
          <p:cNvPr id="4" name="Straight Connector 3" descr="&quot;&quot;">
            <a:extLst>
              <a:ext uri="{FF2B5EF4-FFF2-40B4-BE49-F238E27FC236}">
                <a16:creationId xmlns:a16="http://schemas.microsoft.com/office/drawing/2014/main" id="{A92FBF7D-FF21-6A4C-80B8-6202E0980585}"/>
              </a:ext>
            </a:extLst>
          </p:cNvPr>
          <p:cNvCxnSpPr>
            <a:cxnSpLocks/>
          </p:cNvCxnSpPr>
          <p:nvPr/>
        </p:nvCxnSpPr>
        <p:spPr>
          <a:xfrm>
            <a:off x="1" y="679823"/>
            <a:ext cx="914399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32815" y="1018344"/>
            <a:ext cx="8470526" cy="49145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Placeholder 1">
            <a:extLst>
              <a:ext uri="{FF2B5EF4-FFF2-40B4-BE49-F238E27FC236}">
                <a16:creationId xmlns:a16="http://schemas.microsoft.com/office/drawing/2014/main" id="{F47B6A58-3E0F-A341-BEAD-C4D1B22E9187}"/>
              </a:ext>
            </a:extLst>
          </p:cNvPr>
          <p:cNvSpPr>
            <a:spLocks noGrp="1" noChangeArrowheads="1"/>
          </p:cNvSpPr>
          <p:nvPr>
            <p:ph type="title"/>
          </p:nvPr>
        </p:nvSpPr>
        <p:spPr bwMode="auto">
          <a:xfrm>
            <a:off x="332815" y="87498"/>
            <a:ext cx="6525185" cy="49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dirty="0"/>
              <a:t>Click to edit Master title style</a:t>
            </a:r>
          </a:p>
        </p:txBody>
      </p:sp>
      <p:sp>
        <p:nvSpPr>
          <p:cNvPr id="10" name="Date Placeholder 4">
            <a:extLst>
              <a:ext uri="{FF2B5EF4-FFF2-40B4-BE49-F238E27FC236}">
                <a16:creationId xmlns:a16="http://schemas.microsoft.com/office/drawing/2014/main" id="{39EA4F18-6A4A-9445-9518-ACD4A63D78A3}"/>
              </a:ext>
            </a:extLst>
          </p:cNvPr>
          <p:cNvSpPr>
            <a:spLocks noGrp="1"/>
          </p:cNvSpPr>
          <p:nvPr>
            <p:ph type="dt" sz="half" idx="10"/>
          </p:nvPr>
        </p:nvSpPr>
        <p:spPr>
          <a:xfrm>
            <a:off x="332815" y="6356351"/>
            <a:ext cx="2057400" cy="365125"/>
          </a:xfrm>
        </p:spPr>
        <p:txBody>
          <a:bodyPr/>
          <a:lstStyle>
            <a:lvl1pPr>
              <a:defRPr/>
            </a:lvl1pPr>
          </a:lstStyle>
          <a:p>
            <a:pPr>
              <a:defRPr/>
            </a:pPr>
            <a:endParaRPr lang="en-US"/>
          </a:p>
        </p:txBody>
      </p:sp>
      <p:sp>
        <p:nvSpPr>
          <p:cNvPr id="6" name="TextBox 6">
            <a:extLst>
              <a:ext uri="{FF2B5EF4-FFF2-40B4-BE49-F238E27FC236}">
                <a16:creationId xmlns:a16="http://schemas.microsoft.com/office/drawing/2014/main" id="{74D52F91-D460-E74F-BC7F-31B843120ED2}"/>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7" name="Footer Placeholder 5">
            <a:extLst>
              <a:ext uri="{FF2B5EF4-FFF2-40B4-BE49-F238E27FC236}">
                <a16:creationId xmlns:a16="http://schemas.microsoft.com/office/drawing/2014/main" id="{CF4BEFFD-A959-344F-A17D-1D4E2A5BFA38}"/>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bg1"/>
                </a:solidFill>
                <a:latin typeface="+mn-lt"/>
              </a:defRPr>
            </a:lvl1pPr>
          </a:lstStyle>
          <a:p>
            <a:pPr>
              <a:defRPr/>
            </a:pPr>
            <a:endParaRPr lang="en-US" dirty="0">
              <a:solidFill>
                <a:schemeClr val="bg1"/>
              </a:solidFill>
            </a:endParaRPr>
          </a:p>
        </p:txBody>
      </p:sp>
    </p:spTree>
    <p:extLst>
      <p:ext uri="{BB962C8B-B14F-4D97-AF65-F5344CB8AC3E}">
        <p14:creationId xmlns:p14="http://schemas.microsoft.com/office/powerpoint/2010/main" val="12796070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Blu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32814" y="1018344"/>
            <a:ext cx="3941109" cy="490569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72000" y="1018344"/>
            <a:ext cx="3941109" cy="49056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Placeholder 1">
            <a:extLst>
              <a:ext uri="{FF2B5EF4-FFF2-40B4-BE49-F238E27FC236}">
                <a16:creationId xmlns:a16="http://schemas.microsoft.com/office/drawing/2014/main" id="{66FE5045-24AA-EB48-86EC-4F20517625A9}"/>
              </a:ext>
            </a:extLst>
          </p:cNvPr>
          <p:cNvSpPr>
            <a:spLocks noGrp="1" noChangeArrowheads="1"/>
          </p:cNvSpPr>
          <p:nvPr>
            <p:ph type="title"/>
          </p:nvPr>
        </p:nvSpPr>
        <p:spPr bwMode="auto">
          <a:xfrm>
            <a:off x="332815" y="87498"/>
            <a:ext cx="6525185" cy="49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dirty="0"/>
              <a:t>Click to edit Master title style</a:t>
            </a:r>
          </a:p>
        </p:txBody>
      </p:sp>
      <p:cxnSp>
        <p:nvCxnSpPr>
          <p:cNvPr id="10" name="Straight Connector 9" descr="&quot;&quot;">
            <a:extLst>
              <a:ext uri="{FF2B5EF4-FFF2-40B4-BE49-F238E27FC236}">
                <a16:creationId xmlns:a16="http://schemas.microsoft.com/office/drawing/2014/main" id="{AAF951CC-C72E-2643-B03C-D27B3AE08677}"/>
              </a:ext>
            </a:extLst>
          </p:cNvPr>
          <p:cNvCxnSpPr>
            <a:cxnSpLocks/>
          </p:cNvCxnSpPr>
          <p:nvPr userDrawn="1"/>
        </p:nvCxnSpPr>
        <p:spPr>
          <a:xfrm>
            <a:off x="1" y="679823"/>
            <a:ext cx="914399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Date Placeholder 4">
            <a:extLst>
              <a:ext uri="{FF2B5EF4-FFF2-40B4-BE49-F238E27FC236}">
                <a16:creationId xmlns:a16="http://schemas.microsoft.com/office/drawing/2014/main" id="{0713BE10-0FC9-0546-91B3-F45F1A157131}"/>
              </a:ext>
            </a:extLst>
          </p:cNvPr>
          <p:cNvSpPr>
            <a:spLocks noGrp="1"/>
          </p:cNvSpPr>
          <p:nvPr>
            <p:ph type="dt" sz="half" idx="10"/>
          </p:nvPr>
        </p:nvSpPr>
        <p:spPr>
          <a:xfrm>
            <a:off x="332815" y="6356351"/>
            <a:ext cx="2057400" cy="365125"/>
          </a:xfrm>
        </p:spPr>
        <p:txBody>
          <a:bodyPr/>
          <a:lstStyle>
            <a:lvl1pPr>
              <a:defRPr/>
            </a:lvl1pPr>
          </a:lstStyle>
          <a:p>
            <a:pPr>
              <a:defRPr/>
            </a:pPr>
            <a:endParaRPr lang="en-US"/>
          </a:p>
        </p:txBody>
      </p:sp>
      <p:sp>
        <p:nvSpPr>
          <p:cNvPr id="7" name="TextBox 6">
            <a:extLst>
              <a:ext uri="{FF2B5EF4-FFF2-40B4-BE49-F238E27FC236}">
                <a16:creationId xmlns:a16="http://schemas.microsoft.com/office/drawing/2014/main" id="{AFE1BA88-9C13-5640-A8D7-7E3DECC697BC}"/>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8" name="Footer Placeholder 5">
            <a:extLst>
              <a:ext uri="{FF2B5EF4-FFF2-40B4-BE49-F238E27FC236}">
                <a16:creationId xmlns:a16="http://schemas.microsoft.com/office/drawing/2014/main" id="{3D1E0C11-3BEC-DC47-A3BE-FEE0AF953E55}"/>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bg1"/>
                </a:solidFill>
                <a:latin typeface="+mn-lt"/>
              </a:defRPr>
            </a:lvl1pPr>
          </a:lstStyle>
          <a:p>
            <a:pPr>
              <a:defRPr/>
            </a:pPr>
            <a:endParaRPr lang="en-US" dirty="0">
              <a:solidFill>
                <a:schemeClr val="bg1"/>
              </a:solidFill>
            </a:endParaRPr>
          </a:p>
        </p:txBody>
      </p:sp>
    </p:spTree>
    <p:extLst>
      <p:ext uri="{BB962C8B-B14F-4D97-AF65-F5344CB8AC3E}">
        <p14:creationId xmlns:p14="http://schemas.microsoft.com/office/powerpoint/2010/main" val="15126990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Blu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2815" y="1018344"/>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335197" y="1976156"/>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334505" y="1018344"/>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334505" y="1976156"/>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itle Placeholder 1">
            <a:extLst>
              <a:ext uri="{FF2B5EF4-FFF2-40B4-BE49-F238E27FC236}">
                <a16:creationId xmlns:a16="http://schemas.microsoft.com/office/drawing/2014/main" id="{C1FF6CFD-DB11-CC45-BD15-6DBA2DC66CE9}"/>
              </a:ext>
            </a:extLst>
          </p:cNvPr>
          <p:cNvSpPr>
            <a:spLocks noGrp="1" noChangeArrowheads="1"/>
          </p:cNvSpPr>
          <p:nvPr>
            <p:ph type="title"/>
          </p:nvPr>
        </p:nvSpPr>
        <p:spPr bwMode="auto">
          <a:xfrm>
            <a:off x="332815" y="87498"/>
            <a:ext cx="6525185" cy="49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dirty="0"/>
              <a:t>Click to edit Master title style</a:t>
            </a:r>
          </a:p>
        </p:txBody>
      </p:sp>
      <p:cxnSp>
        <p:nvCxnSpPr>
          <p:cNvPr id="13" name="Straight Connector 12" descr="&quot;&quot;">
            <a:extLst>
              <a:ext uri="{FF2B5EF4-FFF2-40B4-BE49-F238E27FC236}">
                <a16:creationId xmlns:a16="http://schemas.microsoft.com/office/drawing/2014/main" id="{6C18CC84-4F4C-1F43-82B4-E9B3BD451013}"/>
              </a:ext>
            </a:extLst>
          </p:cNvPr>
          <p:cNvCxnSpPr>
            <a:cxnSpLocks/>
          </p:cNvCxnSpPr>
          <p:nvPr userDrawn="1"/>
        </p:nvCxnSpPr>
        <p:spPr>
          <a:xfrm>
            <a:off x="1" y="679823"/>
            <a:ext cx="914399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Date Placeholder 4">
            <a:extLst>
              <a:ext uri="{FF2B5EF4-FFF2-40B4-BE49-F238E27FC236}">
                <a16:creationId xmlns:a16="http://schemas.microsoft.com/office/drawing/2014/main" id="{C9D57070-E3B5-A24E-A08E-955ED6116811}"/>
              </a:ext>
            </a:extLst>
          </p:cNvPr>
          <p:cNvSpPr>
            <a:spLocks noGrp="1"/>
          </p:cNvSpPr>
          <p:nvPr>
            <p:ph type="dt" sz="half" idx="10"/>
          </p:nvPr>
        </p:nvSpPr>
        <p:spPr>
          <a:xfrm>
            <a:off x="332815" y="6356351"/>
            <a:ext cx="2057400" cy="365125"/>
          </a:xfrm>
        </p:spPr>
        <p:txBody>
          <a:bodyPr/>
          <a:lstStyle>
            <a:lvl1pPr>
              <a:defRPr/>
            </a:lvl1pPr>
          </a:lstStyle>
          <a:p>
            <a:pPr>
              <a:defRPr/>
            </a:pPr>
            <a:endParaRPr lang="en-US"/>
          </a:p>
        </p:txBody>
      </p:sp>
      <p:sp>
        <p:nvSpPr>
          <p:cNvPr id="9" name="TextBox 6">
            <a:extLst>
              <a:ext uri="{FF2B5EF4-FFF2-40B4-BE49-F238E27FC236}">
                <a16:creationId xmlns:a16="http://schemas.microsoft.com/office/drawing/2014/main" id="{4B5AD9C8-27CF-2A49-8F61-87F2FFDF59F2}"/>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10" name="Footer Placeholder 5">
            <a:extLst>
              <a:ext uri="{FF2B5EF4-FFF2-40B4-BE49-F238E27FC236}">
                <a16:creationId xmlns:a16="http://schemas.microsoft.com/office/drawing/2014/main" id="{47929B36-B79C-8540-B327-14A822F5F6E0}"/>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bg1"/>
                </a:solidFill>
                <a:latin typeface="+mn-lt"/>
              </a:defRPr>
            </a:lvl1pPr>
          </a:lstStyle>
          <a:p>
            <a:pPr>
              <a:defRPr/>
            </a:pPr>
            <a:endParaRPr lang="en-US" dirty="0">
              <a:solidFill>
                <a:schemeClr val="bg1"/>
              </a:solidFill>
            </a:endParaRPr>
          </a:p>
        </p:txBody>
      </p:sp>
    </p:spTree>
    <p:extLst>
      <p:ext uri="{BB962C8B-B14F-4D97-AF65-F5344CB8AC3E}">
        <p14:creationId xmlns:p14="http://schemas.microsoft.com/office/powerpoint/2010/main" val="3058978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Blue">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92DCAB0F-D24D-B546-BCA9-068E9DA023EF}"/>
              </a:ext>
            </a:extLst>
          </p:cNvPr>
          <p:cNvSpPr>
            <a:spLocks noGrp="1" noChangeArrowheads="1"/>
          </p:cNvSpPr>
          <p:nvPr>
            <p:ph type="title"/>
          </p:nvPr>
        </p:nvSpPr>
        <p:spPr bwMode="auto">
          <a:xfrm>
            <a:off x="332815" y="87498"/>
            <a:ext cx="6525185" cy="49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dirty="0"/>
              <a:t>Click to edit Master title style</a:t>
            </a:r>
          </a:p>
        </p:txBody>
      </p:sp>
      <p:cxnSp>
        <p:nvCxnSpPr>
          <p:cNvPr id="8" name="Straight Connector 7" descr="&quot;&quot;">
            <a:extLst>
              <a:ext uri="{FF2B5EF4-FFF2-40B4-BE49-F238E27FC236}">
                <a16:creationId xmlns:a16="http://schemas.microsoft.com/office/drawing/2014/main" id="{56683D23-7C72-ED46-BD68-A2E972E2B3F5}"/>
              </a:ext>
            </a:extLst>
          </p:cNvPr>
          <p:cNvCxnSpPr>
            <a:cxnSpLocks/>
          </p:cNvCxnSpPr>
          <p:nvPr userDrawn="1"/>
        </p:nvCxnSpPr>
        <p:spPr>
          <a:xfrm>
            <a:off x="1" y="679823"/>
            <a:ext cx="914399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Date Placeholder 4">
            <a:extLst>
              <a:ext uri="{FF2B5EF4-FFF2-40B4-BE49-F238E27FC236}">
                <a16:creationId xmlns:a16="http://schemas.microsoft.com/office/drawing/2014/main" id="{FB51A944-59D8-064E-B75F-48DAA6A85A00}"/>
              </a:ext>
            </a:extLst>
          </p:cNvPr>
          <p:cNvSpPr>
            <a:spLocks noGrp="1"/>
          </p:cNvSpPr>
          <p:nvPr>
            <p:ph type="dt" sz="half" idx="10"/>
          </p:nvPr>
        </p:nvSpPr>
        <p:spPr>
          <a:xfrm>
            <a:off x="332815" y="6356351"/>
            <a:ext cx="2057400" cy="365125"/>
          </a:xfrm>
        </p:spPr>
        <p:txBody>
          <a:bodyPr/>
          <a:lstStyle>
            <a:lvl1pPr>
              <a:defRPr/>
            </a:lvl1pPr>
          </a:lstStyle>
          <a:p>
            <a:pPr>
              <a:defRPr/>
            </a:pPr>
            <a:endParaRPr lang="en-US"/>
          </a:p>
        </p:txBody>
      </p:sp>
      <p:sp>
        <p:nvSpPr>
          <p:cNvPr id="5" name="TextBox 6">
            <a:extLst>
              <a:ext uri="{FF2B5EF4-FFF2-40B4-BE49-F238E27FC236}">
                <a16:creationId xmlns:a16="http://schemas.microsoft.com/office/drawing/2014/main" id="{D1434D69-A1F0-F048-AB0F-0750C6336657}"/>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6" name="Footer Placeholder 5">
            <a:extLst>
              <a:ext uri="{FF2B5EF4-FFF2-40B4-BE49-F238E27FC236}">
                <a16:creationId xmlns:a16="http://schemas.microsoft.com/office/drawing/2014/main" id="{248EB563-AFB8-574F-B908-FDEC3E1B1399}"/>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bg1"/>
                </a:solidFill>
                <a:latin typeface="+mn-lt"/>
              </a:defRPr>
            </a:lvl1pPr>
          </a:lstStyle>
          <a:p>
            <a:pPr>
              <a:defRPr/>
            </a:pPr>
            <a:endParaRPr lang="en-US" dirty="0">
              <a:solidFill>
                <a:schemeClr val="bg1"/>
              </a:solidFill>
            </a:endParaRPr>
          </a:p>
        </p:txBody>
      </p:sp>
    </p:spTree>
    <p:extLst>
      <p:ext uri="{BB962C8B-B14F-4D97-AF65-F5344CB8AC3E}">
        <p14:creationId xmlns:p14="http://schemas.microsoft.com/office/powerpoint/2010/main" val="21997437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Blue">
    <p:spTree>
      <p:nvGrpSpPr>
        <p:cNvPr id="1" name=""/>
        <p:cNvGrpSpPr/>
        <p:nvPr/>
      </p:nvGrpSpPr>
      <p:grpSpPr>
        <a:xfrm>
          <a:off x="0" y="0"/>
          <a:ext cx="0" cy="0"/>
          <a:chOff x="0" y="0"/>
          <a:chExt cx="0" cy="0"/>
        </a:xfrm>
      </p:grpSpPr>
      <p:sp>
        <p:nvSpPr>
          <p:cNvPr id="5" name="Title 1"/>
          <p:cNvSpPr>
            <a:spLocks noGrp="1"/>
          </p:cNvSpPr>
          <p:nvPr>
            <p:ph type="title"/>
          </p:nvPr>
        </p:nvSpPr>
        <p:spPr>
          <a:xfrm>
            <a:off x="0" y="-1155893"/>
            <a:ext cx="7886700" cy="1031188"/>
          </a:xfrm>
          <a:prstGeom prst="rect">
            <a:avLst/>
          </a:prstGeom>
        </p:spPr>
        <p:txBody>
          <a:bodyPr/>
          <a:lstStyle/>
          <a:p>
            <a:endParaRPr lang="en-US" dirty="0"/>
          </a:p>
        </p:txBody>
      </p:sp>
      <p:sp>
        <p:nvSpPr>
          <p:cNvPr id="7" name="Date Placeholder 4">
            <a:extLst>
              <a:ext uri="{FF2B5EF4-FFF2-40B4-BE49-F238E27FC236}">
                <a16:creationId xmlns:a16="http://schemas.microsoft.com/office/drawing/2014/main" id="{0A5A6A9A-A7FB-F64C-9B76-4504FA12991A}"/>
              </a:ext>
            </a:extLst>
          </p:cNvPr>
          <p:cNvSpPr>
            <a:spLocks noGrp="1"/>
          </p:cNvSpPr>
          <p:nvPr>
            <p:ph type="dt" sz="half" idx="10"/>
          </p:nvPr>
        </p:nvSpPr>
        <p:spPr>
          <a:xfrm>
            <a:off x="332815" y="6356351"/>
            <a:ext cx="2057400" cy="365125"/>
          </a:xfrm>
        </p:spPr>
        <p:txBody>
          <a:bodyPr/>
          <a:lstStyle>
            <a:lvl1pPr>
              <a:defRPr/>
            </a:lvl1pPr>
          </a:lstStyle>
          <a:p>
            <a:pPr>
              <a:defRPr/>
            </a:pPr>
            <a:endParaRPr lang="en-US"/>
          </a:p>
        </p:txBody>
      </p:sp>
      <p:sp>
        <p:nvSpPr>
          <p:cNvPr id="4" name="TextBox 6">
            <a:extLst>
              <a:ext uri="{FF2B5EF4-FFF2-40B4-BE49-F238E27FC236}">
                <a16:creationId xmlns:a16="http://schemas.microsoft.com/office/drawing/2014/main" id="{7819E62F-441B-1449-8366-900B45DBC207}"/>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6" name="Footer Placeholder 5">
            <a:extLst>
              <a:ext uri="{FF2B5EF4-FFF2-40B4-BE49-F238E27FC236}">
                <a16:creationId xmlns:a16="http://schemas.microsoft.com/office/drawing/2014/main" id="{311BAC0D-703B-8B48-BDE2-F649D79D1AEC}"/>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bg1"/>
                </a:solidFill>
                <a:latin typeface="+mn-lt"/>
              </a:defRPr>
            </a:lvl1pPr>
          </a:lstStyle>
          <a:p>
            <a:pPr>
              <a:defRPr/>
            </a:pPr>
            <a:endParaRPr lang="en-US" dirty="0">
              <a:solidFill>
                <a:schemeClr val="bg1"/>
              </a:solidFill>
            </a:endParaRPr>
          </a:p>
        </p:txBody>
      </p:sp>
    </p:spTree>
    <p:extLst>
      <p:ext uri="{BB962C8B-B14F-4D97-AF65-F5344CB8AC3E}">
        <p14:creationId xmlns:p14="http://schemas.microsoft.com/office/powerpoint/2010/main" val="28288921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with Shapes Blu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0" y="-1155893"/>
            <a:ext cx="7886700" cy="1031188"/>
          </a:xfrm>
          <a:prstGeom prst="rect">
            <a:avLst/>
          </a:prstGeom>
        </p:spPr>
        <p:txBody>
          <a:bodyPr/>
          <a:lstStyle/>
          <a:p>
            <a:endParaRPr lang="en-US" dirty="0"/>
          </a:p>
        </p:txBody>
      </p:sp>
      <p:sp>
        <p:nvSpPr>
          <p:cNvPr id="7" name="Date Placeholder 4">
            <a:extLst>
              <a:ext uri="{FF2B5EF4-FFF2-40B4-BE49-F238E27FC236}">
                <a16:creationId xmlns:a16="http://schemas.microsoft.com/office/drawing/2014/main" id="{47E2C0C1-F9D8-4B47-B111-7167E1A7111C}"/>
              </a:ext>
            </a:extLst>
          </p:cNvPr>
          <p:cNvSpPr>
            <a:spLocks noGrp="1"/>
          </p:cNvSpPr>
          <p:nvPr>
            <p:ph type="dt" sz="half" idx="10"/>
          </p:nvPr>
        </p:nvSpPr>
        <p:spPr>
          <a:xfrm>
            <a:off x="332815" y="6356351"/>
            <a:ext cx="2057400" cy="365125"/>
          </a:xfrm>
        </p:spPr>
        <p:txBody>
          <a:bodyPr/>
          <a:lstStyle>
            <a:lvl1pPr>
              <a:defRPr/>
            </a:lvl1pPr>
          </a:lstStyle>
          <a:p>
            <a:pPr>
              <a:defRPr/>
            </a:pPr>
            <a:endParaRPr lang="en-US"/>
          </a:p>
        </p:txBody>
      </p:sp>
    </p:spTree>
    <p:extLst>
      <p:ext uri="{BB962C8B-B14F-4D97-AF65-F5344CB8AC3E}">
        <p14:creationId xmlns:p14="http://schemas.microsoft.com/office/powerpoint/2010/main" val="37828882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Caption Blue">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32815" y="1154448"/>
            <a:ext cx="2949178" cy="400632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3" name="Content Placeholder 2"/>
          <p:cNvSpPr>
            <a:spLocks noGrp="1"/>
          </p:cNvSpPr>
          <p:nvPr>
            <p:ph idx="1"/>
          </p:nvPr>
        </p:nvSpPr>
        <p:spPr>
          <a:xfrm>
            <a:off x="3590365" y="1154448"/>
            <a:ext cx="4629150" cy="399839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Placeholder 1">
            <a:extLst>
              <a:ext uri="{FF2B5EF4-FFF2-40B4-BE49-F238E27FC236}">
                <a16:creationId xmlns:a16="http://schemas.microsoft.com/office/drawing/2014/main" id="{9790BFFB-E36E-1643-9341-31795A4E2E3E}"/>
              </a:ext>
            </a:extLst>
          </p:cNvPr>
          <p:cNvSpPr>
            <a:spLocks noGrp="1" noChangeArrowheads="1"/>
          </p:cNvSpPr>
          <p:nvPr>
            <p:ph type="title"/>
          </p:nvPr>
        </p:nvSpPr>
        <p:spPr bwMode="auto">
          <a:xfrm>
            <a:off x="332815" y="87498"/>
            <a:ext cx="6525185" cy="49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dirty="0"/>
              <a:t>Click to edit Master title style</a:t>
            </a:r>
          </a:p>
        </p:txBody>
      </p:sp>
      <p:cxnSp>
        <p:nvCxnSpPr>
          <p:cNvPr id="10" name="Straight Connector 9" descr="&quot;&quot;">
            <a:extLst>
              <a:ext uri="{FF2B5EF4-FFF2-40B4-BE49-F238E27FC236}">
                <a16:creationId xmlns:a16="http://schemas.microsoft.com/office/drawing/2014/main" id="{AA67D092-175C-EE41-9D2E-63D5A96DBFBC}"/>
              </a:ext>
            </a:extLst>
          </p:cNvPr>
          <p:cNvCxnSpPr>
            <a:cxnSpLocks/>
          </p:cNvCxnSpPr>
          <p:nvPr userDrawn="1"/>
        </p:nvCxnSpPr>
        <p:spPr>
          <a:xfrm>
            <a:off x="1" y="679823"/>
            <a:ext cx="914399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Date Placeholder 4">
            <a:extLst>
              <a:ext uri="{FF2B5EF4-FFF2-40B4-BE49-F238E27FC236}">
                <a16:creationId xmlns:a16="http://schemas.microsoft.com/office/drawing/2014/main" id="{0D3E6EE9-EBBA-4944-8128-F3084553A41E}"/>
              </a:ext>
            </a:extLst>
          </p:cNvPr>
          <p:cNvSpPr>
            <a:spLocks noGrp="1"/>
          </p:cNvSpPr>
          <p:nvPr>
            <p:ph type="dt" sz="half" idx="10"/>
          </p:nvPr>
        </p:nvSpPr>
        <p:spPr>
          <a:xfrm>
            <a:off x="332815" y="6356351"/>
            <a:ext cx="2057400" cy="365125"/>
          </a:xfrm>
        </p:spPr>
        <p:txBody>
          <a:bodyPr/>
          <a:lstStyle>
            <a:lvl1pPr>
              <a:defRPr/>
            </a:lvl1pPr>
          </a:lstStyle>
          <a:p>
            <a:pPr>
              <a:defRPr/>
            </a:pPr>
            <a:endParaRPr lang="en-US"/>
          </a:p>
        </p:txBody>
      </p:sp>
      <p:sp>
        <p:nvSpPr>
          <p:cNvPr id="7" name="TextBox 6">
            <a:extLst>
              <a:ext uri="{FF2B5EF4-FFF2-40B4-BE49-F238E27FC236}">
                <a16:creationId xmlns:a16="http://schemas.microsoft.com/office/drawing/2014/main" id="{E04A4FFD-1EDD-ED4D-A804-F00B630E610A}"/>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8" name="Footer Placeholder 5">
            <a:extLst>
              <a:ext uri="{FF2B5EF4-FFF2-40B4-BE49-F238E27FC236}">
                <a16:creationId xmlns:a16="http://schemas.microsoft.com/office/drawing/2014/main" id="{60D57A74-3E43-B84E-91F5-318C191F4867}"/>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bg1"/>
                </a:solidFill>
                <a:latin typeface="+mn-lt"/>
              </a:defRPr>
            </a:lvl1pPr>
          </a:lstStyle>
          <a:p>
            <a:pPr>
              <a:defRPr/>
            </a:pPr>
            <a:endParaRPr lang="en-US" dirty="0">
              <a:solidFill>
                <a:schemeClr val="bg1"/>
              </a:solidFill>
            </a:endParaRPr>
          </a:p>
        </p:txBody>
      </p:sp>
    </p:spTree>
    <p:extLst>
      <p:ext uri="{BB962C8B-B14F-4D97-AF65-F5344CB8AC3E}">
        <p14:creationId xmlns:p14="http://schemas.microsoft.com/office/powerpoint/2010/main" val="3972019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 with Caption Blue">
    <p:spTree>
      <p:nvGrpSpPr>
        <p:cNvPr id="1" name=""/>
        <p:cNvGrpSpPr/>
        <p:nvPr/>
      </p:nvGrpSpPr>
      <p:grpSpPr>
        <a:xfrm>
          <a:off x="0" y="0"/>
          <a:ext cx="0" cy="0"/>
          <a:chOff x="0" y="0"/>
          <a:chExt cx="0" cy="0"/>
        </a:xfrm>
      </p:grpSpPr>
      <p:sp>
        <p:nvSpPr>
          <p:cNvPr id="9" name="Text Placeholder 3"/>
          <p:cNvSpPr>
            <a:spLocks noGrp="1"/>
          </p:cNvSpPr>
          <p:nvPr>
            <p:ph type="body" sz="half" idx="2"/>
          </p:nvPr>
        </p:nvSpPr>
        <p:spPr>
          <a:xfrm>
            <a:off x="332815" y="1055836"/>
            <a:ext cx="2949178" cy="485189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3" name="Picture Placeholder 2"/>
          <p:cNvSpPr>
            <a:spLocks noGrp="1"/>
          </p:cNvSpPr>
          <p:nvPr>
            <p:ph type="pic" idx="1"/>
          </p:nvPr>
        </p:nvSpPr>
        <p:spPr>
          <a:xfrm>
            <a:off x="3590365" y="1055836"/>
            <a:ext cx="4629150" cy="4841834"/>
          </a:xfrm>
        </p:spPr>
        <p:txBody>
          <a:bodyPr rtlCol="0">
            <a:no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dirty="0"/>
              <a:t>Click icon to add picture</a:t>
            </a:r>
          </a:p>
        </p:txBody>
      </p:sp>
      <p:sp>
        <p:nvSpPr>
          <p:cNvPr id="10" name="Title Placeholder 1">
            <a:extLst>
              <a:ext uri="{FF2B5EF4-FFF2-40B4-BE49-F238E27FC236}">
                <a16:creationId xmlns:a16="http://schemas.microsoft.com/office/drawing/2014/main" id="{E9EB7B10-56AA-9B44-BF6F-4CE246567C56}"/>
              </a:ext>
            </a:extLst>
          </p:cNvPr>
          <p:cNvSpPr>
            <a:spLocks noGrp="1" noChangeArrowheads="1"/>
          </p:cNvSpPr>
          <p:nvPr>
            <p:ph type="title"/>
          </p:nvPr>
        </p:nvSpPr>
        <p:spPr bwMode="auto">
          <a:xfrm>
            <a:off x="332815" y="87498"/>
            <a:ext cx="6525185" cy="49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dirty="0"/>
              <a:t>Click to edit Master title style</a:t>
            </a:r>
          </a:p>
        </p:txBody>
      </p:sp>
      <p:cxnSp>
        <p:nvCxnSpPr>
          <p:cNvPr id="11" name="Straight Connector 10" descr="&quot;&quot;">
            <a:extLst>
              <a:ext uri="{FF2B5EF4-FFF2-40B4-BE49-F238E27FC236}">
                <a16:creationId xmlns:a16="http://schemas.microsoft.com/office/drawing/2014/main" id="{EC011F32-F1D7-4344-8836-6192A8DDADB7}"/>
              </a:ext>
            </a:extLst>
          </p:cNvPr>
          <p:cNvCxnSpPr>
            <a:cxnSpLocks/>
          </p:cNvCxnSpPr>
          <p:nvPr userDrawn="1"/>
        </p:nvCxnSpPr>
        <p:spPr>
          <a:xfrm>
            <a:off x="1" y="679823"/>
            <a:ext cx="914399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Date Placeholder 4">
            <a:extLst>
              <a:ext uri="{FF2B5EF4-FFF2-40B4-BE49-F238E27FC236}">
                <a16:creationId xmlns:a16="http://schemas.microsoft.com/office/drawing/2014/main" id="{34B89BD2-D91C-D84F-8E67-FEA69B4F2AC3}"/>
              </a:ext>
            </a:extLst>
          </p:cNvPr>
          <p:cNvSpPr>
            <a:spLocks noGrp="1"/>
          </p:cNvSpPr>
          <p:nvPr>
            <p:ph type="dt" sz="half" idx="10"/>
          </p:nvPr>
        </p:nvSpPr>
        <p:spPr>
          <a:xfrm>
            <a:off x="332815" y="6356351"/>
            <a:ext cx="2057400" cy="365125"/>
          </a:xfrm>
        </p:spPr>
        <p:txBody>
          <a:bodyPr/>
          <a:lstStyle>
            <a:lvl1pPr>
              <a:defRPr/>
            </a:lvl1pPr>
          </a:lstStyle>
          <a:p>
            <a:pPr>
              <a:defRPr/>
            </a:pPr>
            <a:endParaRPr lang="en-US"/>
          </a:p>
        </p:txBody>
      </p:sp>
      <p:sp>
        <p:nvSpPr>
          <p:cNvPr id="7" name="TextBox 6">
            <a:extLst>
              <a:ext uri="{FF2B5EF4-FFF2-40B4-BE49-F238E27FC236}">
                <a16:creationId xmlns:a16="http://schemas.microsoft.com/office/drawing/2014/main" id="{D62B4884-F1A6-FE4C-9A76-8E04E30B23FD}"/>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8" name="Footer Placeholder 5">
            <a:extLst>
              <a:ext uri="{FF2B5EF4-FFF2-40B4-BE49-F238E27FC236}">
                <a16:creationId xmlns:a16="http://schemas.microsoft.com/office/drawing/2014/main" id="{B68EAC69-CF17-4243-9789-0BE58A6CB2C7}"/>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bg1"/>
                </a:solidFill>
                <a:latin typeface="+mn-lt"/>
              </a:defRPr>
            </a:lvl1pPr>
          </a:lstStyle>
          <a:p>
            <a:pPr>
              <a:defRPr/>
            </a:pPr>
            <a:endParaRPr lang="en-US" dirty="0">
              <a:solidFill>
                <a:schemeClr val="bg1"/>
              </a:solidFill>
            </a:endParaRPr>
          </a:p>
        </p:txBody>
      </p:sp>
    </p:spTree>
    <p:extLst>
      <p:ext uri="{BB962C8B-B14F-4D97-AF65-F5344CB8AC3E}">
        <p14:creationId xmlns:p14="http://schemas.microsoft.com/office/powerpoint/2010/main" val="1640093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Vertical Text Blue">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Placeholder 1">
            <a:extLst>
              <a:ext uri="{FF2B5EF4-FFF2-40B4-BE49-F238E27FC236}">
                <a16:creationId xmlns:a16="http://schemas.microsoft.com/office/drawing/2014/main" id="{413373B8-44E3-804D-85E7-5D9C6A045B29}"/>
              </a:ext>
            </a:extLst>
          </p:cNvPr>
          <p:cNvSpPr>
            <a:spLocks noGrp="1" noChangeArrowheads="1"/>
          </p:cNvSpPr>
          <p:nvPr>
            <p:ph type="title"/>
          </p:nvPr>
        </p:nvSpPr>
        <p:spPr bwMode="auto">
          <a:xfrm>
            <a:off x="332815" y="87498"/>
            <a:ext cx="6525185" cy="49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dirty="0"/>
              <a:t>Click to edit Master title style</a:t>
            </a:r>
          </a:p>
        </p:txBody>
      </p:sp>
      <p:cxnSp>
        <p:nvCxnSpPr>
          <p:cNvPr id="8" name="Straight Connector 7" descr="&quot;&quot;">
            <a:extLst>
              <a:ext uri="{FF2B5EF4-FFF2-40B4-BE49-F238E27FC236}">
                <a16:creationId xmlns:a16="http://schemas.microsoft.com/office/drawing/2014/main" id="{B7D155D2-47C0-8344-9CA2-3DB2414C06FE}"/>
              </a:ext>
            </a:extLst>
          </p:cNvPr>
          <p:cNvCxnSpPr>
            <a:cxnSpLocks/>
          </p:cNvCxnSpPr>
          <p:nvPr userDrawn="1"/>
        </p:nvCxnSpPr>
        <p:spPr>
          <a:xfrm>
            <a:off x="1" y="679823"/>
            <a:ext cx="914399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6">
            <a:extLst>
              <a:ext uri="{FF2B5EF4-FFF2-40B4-BE49-F238E27FC236}">
                <a16:creationId xmlns:a16="http://schemas.microsoft.com/office/drawing/2014/main" id="{3A74604A-6C5D-8743-85E6-AB1929F4B35A}"/>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7" name="Footer Placeholder 5">
            <a:extLst>
              <a:ext uri="{FF2B5EF4-FFF2-40B4-BE49-F238E27FC236}">
                <a16:creationId xmlns:a16="http://schemas.microsoft.com/office/drawing/2014/main" id="{741B7075-ACBC-4A43-8A74-04AE35D5D631}"/>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bg1"/>
                </a:solidFill>
                <a:latin typeface="+mn-lt"/>
              </a:defRPr>
            </a:lvl1pPr>
          </a:lstStyle>
          <a:p>
            <a:pPr>
              <a:defRPr/>
            </a:pPr>
            <a:endParaRPr lang="en-US" dirty="0">
              <a:solidFill>
                <a:schemeClr val="bg1"/>
              </a:solidFill>
            </a:endParaRPr>
          </a:p>
        </p:txBody>
      </p:sp>
    </p:spTree>
    <p:extLst>
      <p:ext uri="{BB962C8B-B14F-4D97-AF65-F5344CB8AC3E}">
        <p14:creationId xmlns:p14="http://schemas.microsoft.com/office/powerpoint/2010/main" val="3332665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cxnSp>
        <p:nvCxnSpPr>
          <p:cNvPr id="4" name="Straight Connector 3" descr="&quot;&quot;">
            <a:extLst>
              <a:ext uri="{FF2B5EF4-FFF2-40B4-BE49-F238E27FC236}">
                <a16:creationId xmlns:a16="http://schemas.microsoft.com/office/drawing/2014/main" id="{6BF4A8A5-9C1B-9A41-8873-44DC288043B0}"/>
              </a:ext>
            </a:extLst>
          </p:cNvPr>
          <p:cNvCxnSpPr>
            <a:cxnSpLocks/>
          </p:cNvCxnSpPr>
          <p:nvPr/>
        </p:nvCxnSpPr>
        <p:spPr>
          <a:xfrm>
            <a:off x="332815" y="4117975"/>
            <a:ext cx="339329"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32815" y="609608"/>
            <a:ext cx="5903426" cy="3367041"/>
          </a:xfrm>
          <a:prstGeom prst="rect">
            <a:avLst/>
          </a:prstGeom>
        </p:spPr>
        <p:txBody>
          <a:bodyPr/>
          <a:lstStyle>
            <a:lvl1pPr>
              <a:defRPr sz="4500"/>
            </a:lvl1pPr>
          </a:lstStyle>
          <a:p>
            <a:endParaRPr lang="en-US" dirty="0"/>
          </a:p>
        </p:txBody>
      </p:sp>
      <p:sp>
        <p:nvSpPr>
          <p:cNvPr id="7" name="Subtitle 2"/>
          <p:cNvSpPr>
            <a:spLocks noGrp="1"/>
          </p:cNvSpPr>
          <p:nvPr>
            <p:ph type="subTitle" idx="1"/>
          </p:nvPr>
        </p:nvSpPr>
        <p:spPr>
          <a:xfrm>
            <a:off x="332815" y="4314571"/>
            <a:ext cx="6858000" cy="1655762"/>
          </a:xfrm>
        </p:spPr>
        <p:txBody>
          <a:bodyPr>
            <a:noAutofit/>
          </a:bodyPr>
          <a:lstStyle>
            <a:lvl1pPr marL="0" indent="0" algn="l">
              <a:lnSpc>
                <a:spcPct val="100000"/>
              </a:lnSpc>
              <a:spcBef>
                <a:spcPts val="0"/>
              </a:spcBef>
              <a:buNone/>
              <a:defRPr sz="1800" kern="0" baseline="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endParaRPr lang="en-US" dirty="0"/>
          </a:p>
        </p:txBody>
      </p:sp>
      <p:sp>
        <p:nvSpPr>
          <p:cNvPr id="6" name="Date Placeholder 4">
            <a:extLst>
              <a:ext uri="{FF2B5EF4-FFF2-40B4-BE49-F238E27FC236}">
                <a16:creationId xmlns:a16="http://schemas.microsoft.com/office/drawing/2014/main" id="{B848E979-8E86-C341-A32D-7C3B948E8A90}"/>
              </a:ext>
            </a:extLst>
          </p:cNvPr>
          <p:cNvSpPr>
            <a:spLocks noGrp="1"/>
          </p:cNvSpPr>
          <p:nvPr>
            <p:ph type="dt" sz="half" idx="10"/>
          </p:nvPr>
        </p:nvSpPr>
        <p:spPr>
          <a:xfrm>
            <a:off x="332815" y="6356351"/>
            <a:ext cx="2057400" cy="365125"/>
          </a:xfrm>
        </p:spPr>
        <p:txBody>
          <a:bodyPr/>
          <a:lstStyle>
            <a:lvl1pPr>
              <a:defRPr>
                <a:solidFill>
                  <a:schemeClr val="tx1"/>
                </a:solidFill>
              </a:defRPr>
            </a:lvl1pPr>
          </a:lstStyle>
          <a:p>
            <a:pPr>
              <a:defRPr/>
            </a:pPr>
            <a:endParaRPr lang="en-US" dirty="0">
              <a:solidFill>
                <a:schemeClr val="tx1"/>
              </a:solidFill>
            </a:endParaRPr>
          </a:p>
        </p:txBody>
      </p:sp>
      <p:sp>
        <p:nvSpPr>
          <p:cNvPr id="8" name="TextBox 6">
            <a:extLst>
              <a:ext uri="{FF2B5EF4-FFF2-40B4-BE49-F238E27FC236}">
                <a16:creationId xmlns:a16="http://schemas.microsoft.com/office/drawing/2014/main" id="{0E202BBA-D95F-A145-88C3-1D58B1CCC0FD}"/>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dirty="0">
              <a:latin typeface="Lato Black" panose="020F0502020204030203" pitchFamily="34" charset="0"/>
              <a:ea typeface="Lato Black" panose="020F0502020204030203" pitchFamily="34" charset="0"/>
              <a:cs typeface="Lato Black" panose="020F0502020204030203" pitchFamily="34" charset="0"/>
            </a:endParaRPr>
          </a:p>
        </p:txBody>
      </p:sp>
      <p:sp>
        <p:nvSpPr>
          <p:cNvPr id="9" name="Footer Placeholder 5">
            <a:extLst>
              <a:ext uri="{FF2B5EF4-FFF2-40B4-BE49-F238E27FC236}">
                <a16:creationId xmlns:a16="http://schemas.microsoft.com/office/drawing/2014/main" id="{FEB1644B-1D61-4A4D-862D-382FB35B325F}"/>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tx1"/>
                </a:solidFill>
                <a:latin typeface="+mn-lt"/>
              </a:defRPr>
            </a:lvl1pPr>
          </a:lstStyle>
          <a:p>
            <a:pPr>
              <a:defRPr/>
            </a:pPr>
            <a:endParaRPr lang="en-US"/>
          </a:p>
        </p:txBody>
      </p:sp>
    </p:spTree>
    <p:extLst>
      <p:ext uri="{BB962C8B-B14F-4D97-AF65-F5344CB8AC3E}">
        <p14:creationId xmlns:p14="http://schemas.microsoft.com/office/powerpoint/2010/main" val="11352623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Blu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17175"/>
            <a:ext cx="1971675" cy="5459787"/>
          </a:xfrm>
          <a:prstGeom prst="rect">
            <a:avLst/>
          </a:prstGeom>
        </p:spPr>
        <p:txBody>
          <a:bodyPr vert="eaVert"/>
          <a:lstStyle>
            <a:lvl1pPr>
              <a:defRPr sz="2400"/>
            </a:lvl1pPr>
          </a:lstStyle>
          <a:p>
            <a:endParaRPr lang="en-US" dirty="0"/>
          </a:p>
        </p:txBody>
      </p:sp>
      <p:sp>
        <p:nvSpPr>
          <p:cNvPr id="3" name="Vertical Text Placeholder 2"/>
          <p:cNvSpPr>
            <a:spLocks noGrp="1"/>
          </p:cNvSpPr>
          <p:nvPr>
            <p:ph type="body" orient="vert" idx="1"/>
          </p:nvPr>
        </p:nvSpPr>
        <p:spPr>
          <a:xfrm>
            <a:off x="628650" y="717175"/>
            <a:ext cx="5800725" cy="54597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6">
            <a:extLst>
              <a:ext uri="{FF2B5EF4-FFF2-40B4-BE49-F238E27FC236}">
                <a16:creationId xmlns:a16="http://schemas.microsoft.com/office/drawing/2014/main" id="{F3D2E799-8B20-C94D-838B-74B8E6F77753}"/>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5" name="Footer Placeholder 5">
            <a:extLst>
              <a:ext uri="{FF2B5EF4-FFF2-40B4-BE49-F238E27FC236}">
                <a16:creationId xmlns:a16="http://schemas.microsoft.com/office/drawing/2014/main" id="{BC4A9406-292F-E64D-8A61-408FCB35CCD0}"/>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bg1"/>
                </a:solidFill>
                <a:latin typeface="+mn-lt"/>
              </a:defRPr>
            </a:lvl1pPr>
          </a:lstStyle>
          <a:p>
            <a:pPr>
              <a:defRPr/>
            </a:pPr>
            <a:endParaRPr lang="en-US" dirty="0">
              <a:solidFill>
                <a:schemeClr val="bg1"/>
              </a:solidFill>
            </a:endParaRPr>
          </a:p>
        </p:txBody>
      </p:sp>
    </p:spTree>
    <p:extLst>
      <p:ext uri="{BB962C8B-B14F-4D97-AF65-F5344CB8AC3E}">
        <p14:creationId xmlns:p14="http://schemas.microsoft.com/office/powerpoint/2010/main" val="1045876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2815" y="1066800"/>
            <a:ext cx="7050952" cy="3324130"/>
          </a:xfrm>
          <a:prstGeom prst="rect">
            <a:avLst/>
          </a:prstGeom>
        </p:spPr>
        <p:txBody>
          <a:bodyPr/>
          <a:lstStyle>
            <a:lvl1pPr>
              <a:defRPr sz="3600"/>
            </a:lvl1pPr>
          </a:lstStyle>
          <a:p>
            <a:endParaRPr lang="en-US" dirty="0"/>
          </a:p>
        </p:txBody>
      </p:sp>
      <p:sp>
        <p:nvSpPr>
          <p:cNvPr id="3" name="Text Placeholder 2"/>
          <p:cNvSpPr>
            <a:spLocks noGrp="1"/>
          </p:cNvSpPr>
          <p:nvPr>
            <p:ph type="body" idx="1"/>
          </p:nvPr>
        </p:nvSpPr>
        <p:spPr>
          <a:xfrm>
            <a:off x="332815" y="4544197"/>
            <a:ext cx="7886700" cy="1500187"/>
          </a:xfr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endParaRPr lang="en-US" dirty="0"/>
          </a:p>
        </p:txBody>
      </p:sp>
      <p:sp>
        <p:nvSpPr>
          <p:cNvPr id="7" name="Date Placeholder 4">
            <a:extLst>
              <a:ext uri="{FF2B5EF4-FFF2-40B4-BE49-F238E27FC236}">
                <a16:creationId xmlns:a16="http://schemas.microsoft.com/office/drawing/2014/main" id="{28C9296D-D687-884A-81CE-294B84B97A31}"/>
              </a:ext>
            </a:extLst>
          </p:cNvPr>
          <p:cNvSpPr>
            <a:spLocks noGrp="1"/>
          </p:cNvSpPr>
          <p:nvPr>
            <p:ph type="dt" sz="half" idx="10"/>
          </p:nvPr>
        </p:nvSpPr>
        <p:spPr>
          <a:xfrm>
            <a:off x="332815" y="6356351"/>
            <a:ext cx="2057400" cy="365125"/>
          </a:xfrm>
        </p:spPr>
        <p:txBody>
          <a:bodyPr/>
          <a:lstStyle>
            <a:lvl1pPr>
              <a:defRPr>
                <a:solidFill>
                  <a:schemeClr val="tx1"/>
                </a:solidFill>
              </a:defRPr>
            </a:lvl1pPr>
          </a:lstStyle>
          <a:p>
            <a:pPr>
              <a:defRPr/>
            </a:pPr>
            <a:endParaRPr lang="en-US" dirty="0">
              <a:solidFill>
                <a:schemeClr val="tx1"/>
              </a:solidFill>
            </a:endParaRPr>
          </a:p>
        </p:txBody>
      </p:sp>
      <p:sp>
        <p:nvSpPr>
          <p:cNvPr id="5" name="TextBox 6">
            <a:extLst>
              <a:ext uri="{FF2B5EF4-FFF2-40B4-BE49-F238E27FC236}">
                <a16:creationId xmlns:a16="http://schemas.microsoft.com/office/drawing/2014/main" id="{09916954-0779-414F-8631-A7BC6B3874D2}"/>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dirty="0">
              <a:latin typeface="Lato Black" panose="020F0502020204030203" pitchFamily="34" charset="0"/>
              <a:ea typeface="Lato Black" panose="020F0502020204030203" pitchFamily="34" charset="0"/>
              <a:cs typeface="Lato Black" panose="020F0502020204030203" pitchFamily="34" charset="0"/>
            </a:endParaRPr>
          </a:p>
        </p:txBody>
      </p:sp>
      <p:sp>
        <p:nvSpPr>
          <p:cNvPr id="6" name="Footer Placeholder 5">
            <a:extLst>
              <a:ext uri="{FF2B5EF4-FFF2-40B4-BE49-F238E27FC236}">
                <a16:creationId xmlns:a16="http://schemas.microsoft.com/office/drawing/2014/main" id="{C64D9847-519E-2644-A7F2-5AA4AD9866F5}"/>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tx1"/>
                </a:solidFill>
                <a:latin typeface="+mn-lt"/>
              </a:defRPr>
            </a:lvl1pPr>
          </a:lstStyle>
          <a:p>
            <a:pPr>
              <a:defRPr/>
            </a:pPr>
            <a:endParaRPr lang="en-US"/>
          </a:p>
        </p:txBody>
      </p:sp>
    </p:spTree>
    <p:extLst>
      <p:ext uri="{BB962C8B-B14F-4D97-AF65-F5344CB8AC3E}">
        <p14:creationId xmlns:p14="http://schemas.microsoft.com/office/powerpoint/2010/main" val="1025270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2">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7" name="Title 4"/>
          <p:cNvSpPr>
            <a:spLocks noGrp="1"/>
          </p:cNvSpPr>
          <p:nvPr>
            <p:ph type="title"/>
          </p:nvPr>
        </p:nvSpPr>
        <p:spPr>
          <a:xfrm>
            <a:off x="1243474" y="2913406"/>
            <a:ext cx="6657053" cy="1031188"/>
          </a:xfrm>
          <a:prstGeom prst="rect">
            <a:avLst/>
          </a:prstGeom>
        </p:spPr>
        <p:txBody>
          <a:bodyPr anchor="ctr" anchorCtr="1"/>
          <a:lstStyle>
            <a:lvl1pPr algn="ctr">
              <a:defRPr sz="3600"/>
            </a:lvl1pPr>
          </a:lstStyle>
          <a:p>
            <a:endParaRPr lang="en-US" dirty="0"/>
          </a:p>
        </p:txBody>
      </p:sp>
      <p:sp>
        <p:nvSpPr>
          <p:cNvPr id="6" name="Date Placeholder 4">
            <a:extLst>
              <a:ext uri="{FF2B5EF4-FFF2-40B4-BE49-F238E27FC236}">
                <a16:creationId xmlns:a16="http://schemas.microsoft.com/office/drawing/2014/main" id="{39C13572-9922-084A-8E4A-B0248AA77F5B}"/>
              </a:ext>
            </a:extLst>
          </p:cNvPr>
          <p:cNvSpPr>
            <a:spLocks noGrp="1"/>
          </p:cNvSpPr>
          <p:nvPr>
            <p:ph type="dt" sz="half" idx="10"/>
          </p:nvPr>
        </p:nvSpPr>
        <p:spPr>
          <a:xfrm>
            <a:off x="332815" y="6356351"/>
            <a:ext cx="2057400" cy="365125"/>
          </a:xfrm>
        </p:spPr>
        <p:txBody>
          <a:bodyPr/>
          <a:lstStyle>
            <a:lvl1pPr>
              <a:defRPr>
                <a:solidFill>
                  <a:schemeClr val="tx1"/>
                </a:solidFill>
              </a:defRPr>
            </a:lvl1pPr>
          </a:lstStyle>
          <a:p>
            <a:pPr>
              <a:defRPr/>
            </a:pPr>
            <a:endParaRPr lang="en-US" dirty="0">
              <a:solidFill>
                <a:schemeClr val="tx1"/>
              </a:solidFill>
            </a:endParaRPr>
          </a:p>
        </p:txBody>
      </p:sp>
      <p:sp>
        <p:nvSpPr>
          <p:cNvPr id="4" name="TextBox 6">
            <a:extLst>
              <a:ext uri="{FF2B5EF4-FFF2-40B4-BE49-F238E27FC236}">
                <a16:creationId xmlns:a16="http://schemas.microsoft.com/office/drawing/2014/main" id="{F1094CF6-6FDF-234C-895A-3FDF8685F9AD}"/>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dirty="0">
              <a:latin typeface="Lato Black" panose="020F0502020204030203" pitchFamily="34" charset="0"/>
              <a:ea typeface="Lato Black" panose="020F0502020204030203" pitchFamily="34" charset="0"/>
              <a:cs typeface="Lato Black" panose="020F0502020204030203" pitchFamily="34" charset="0"/>
            </a:endParaRPr>
          </a:p>
        </p:txBody>
      </p:sp>
      <p:sp>
        <p:nvSpPr>
          <p:cNvPr id="5" name="Footer Placeholder 5">
            <a:extLst>
              <a:ext uri="{FF2B5EF4-FFF2-40B4-BE49-F238E27FC236}">
                <a16:creationId xmlns:a16="http://schemas.microsoft.com/office/drawing/2014/main" id="{FC58F9AC-F2E0-5042-A8C1-87BAC304A5BA}"/>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tx1"/>
                </a:solidFill>
                <a:latin typeface="+mn-lt"/>
              </a:defRPr>
            </a:lvl1pPr>
          </a:lstStyle>
          <a:p>
            <a:pPr>
              <a:defRPr/>
            </a:pPr>
            <a:endParaRPr lang="en-US"/>
          </a:p>
        </p:txBody>
      </p:sp>
    </p:spTree>
    <p:extLst>
      <p:ext uri="{BB962C8B-B14F-4D97-AF65-F5344CB8AC3E}">
        <p14:creationId xmlns:p14="http://schemas.microsoft.com/office/powerpoint/2010/main" val="3017748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32815" y="1018350"/>
            <a:ext cx="8102973" cy="515982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4">
            <a:extLst>
              <a:ext uri="{FF2B5EF4-FFF2-40B4-BE49-F238E27FC236}">
                <a16:creationId xmlns:a16="http://schemas.microsoft.com/office/drawing/2014/main" id="{37AD7DF0-D90E-AF4D-9EED-B8B2E0964CB0}"/>
              </a:ext>
            </a:extLst>
          </p:cNvPr>
          <p:cNvSpPr>
            <a:spLocks noGrp="1"/>
          </p:cNvSpPr>
          <p:nvPr>
            <p:ph type="dt" sz="half" idx="10"/>
          </p:nvPr>
        </p:nvSpPr>
        <p:spPr>
          <a:xfrm>
            <a:off x="332815" y="6356351"/>
            <a:ext cx="2057400" cy="365125"/>
          </a:xfrm>
        </p:spPr>
        <p:txBody>
          <a:bodyPr/>
          <a:lstStyle>
            <a:lvl1pPr>
              <a:defRPr>
                <a:solidFill>
                  <a:schemeClr val="tx1"/>
                </a:solidFill>
              </a:defRPr>
            </a:lvl1pPr>
          </a:lstStyle>
          <a:p>
            <a:pPr>
              <a:defRPr/>
            </a:pPr>
            <a:endParaRPr lang="en-US" dirty="0">
              <a:solidFill>
                <a:schemeClr val="tx1"/>
              </a:solidFill>
            </a:endParaRPr>
          </a:p>
        </p:txBody>
      </p:sp>
      <p:cxnSp>
        <p:nvCxnSpPr>
          <p:cNvPr id="10" name="Straight Connector 9" descr="&quot;&quot;">
            <a:extLst>
              <a:ext uri="{FF2B5EF4-FFF2-40B4-BE49-F238E27FC236}">
                <a16:creationId xmlns:a16="http://schemas.microsoft.com/office/drawing/2014/main" id="{7302529B-20C8-F44A-BC63-29E50F2CF44E}"/>
              </a:ext>
            </a:extLst>
          </p:cNvPr>
          <p:cNvCxnSpPr>
            <a:cxnSpLocks/>
          </p:cNvCxnSpPr>
          <p:nvPr userDrawn="1"/>
        </p:nvCxnSpPr>
        <p:spPr>
          <a:xfrm>
            <a:off x="1" y="679823"/>
            <a:ext cx="720762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a:extLst>
              <a:ext uri="{FF2B5EF4-FFF2-40B4-BE49-F238E27FC236}">
                <a16:creationId xmlns:a16="http://schemas.microsoft.com/office/drawing/2014/main" id="{3C0B59BB-CDBA-7D4A-8266-9C0B780EE901}"/>
              </a:ext>
            </a:extLst>
          </p:cNvPr>
          <p:cNvSpPr>
            <a:spLocks noGrp="1" noChangeArrowheads="1"/>
          </p:cNvSpPr>
          <p:nvPr>
            <p:ph type="title"/>
          </p:nvPr>
        </p:nvSpPr>
        <p:spPr bwMode="auto">
          <a:xfrm>
            <a:off x="332815" y="87498"/>
            <a:ext cx="6525185" cy="49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dirty="0"/>
              <a:t>Click to edit Master title style</a:t>
            </a:r>
          </a:p>
        </p:txBody>
      </p:sp>
      <p:sp>
        <p:nvSpPr>
          <p:cNvPr id="12" name="TextBox 6">
            <a:extLst>
              <a:ext uri="{FF2B5EF4-FFF2-40B4-BE49-F238E27FC236}">
                <a16:creationId xmlns:a16="http://schemas.microsoft.com/office/drawing/2014/main" id="{2549EF0E-5A58-8D49-B25E-D55E9A57BE30}"/>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dirty="0">
              <a:latin typeface="Lato Black" panose="020F0502020204030203" pitchFamily="34" charset="0"/>
              <a:ea typeface="Lato Black" panose="020F0502020204030203" pitchFamily="34" charset="0"/>
              <a:cs typeface="Lato Black" panose="020F0502020204030203" pitchFamily="34" charset="0"/>
            </a:endParaRPr>
          </a:p>
        </p:txBody>
      </p:sp>
      <p:sp>
        <p:nvSpPr>
          <p:cNvPr id="13" name="Footer Placeholder 5">
            <a:extLst>
              <a:ext uri="{FF2B5EF4-FFF2-40B4-BE49-F238E27FC236}">
                <a16:creationId xmlns:a16="http://schemas.microsoft.com/office/drawing/2014/main" id="{7161B233-4308-9E48-8723-C3C3E8E095CD}"/>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tx1"/>
                </a:solidFill>
                <a:latin typeface="+mn-lt"/>
              </a:defRPr>
            </a:lvl1pPr>
          </a:lstStyle>
          <a:p>
            <a:pPr>
              <a:defRPr/>
            </a:pPr>
            <a:endParaRPr lang="en-US"/>
          </a:p>
        </p:txBody>
      </p:sp>
    </p:spTree>
    <p:extLst>
      <p:ext uri="{BB962C8B-B14F-4D97-AF65-F5344CB8AC3E}">
        <p14:creationId xmlns:p14="http://schemas.microsoft.com/office/powerpoint/2010/main" val="2207864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TextBox 6">
            <a:extLst>
              <a:ext uri="{FF2B5EF4-FFF2-40B4-BE49-F238E27FC236}">
                <a16:creationId xmlns:a16="http://schemas.microsoft.com/office/drawing/2014/main" id="{EE3793A0-0413-2341-A076-32788B866001}"/>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dirty="0">
              <a:latin typeface="Lato Black" panose="020F0502020204030203" pitchFamily="34" charset="0"/>
              <a:ea typeface="Lato Black" panose="020F0502020204030203" pitchFamily="34" charset="0"/>
              <a:cs typeface="Lato Black" panose="020F0502020204030203" pitchFamily="34" charset="0"/>
            </a:endParaRPr>
          </a:p>
        </p:txBody>
      </p:sp>
      <p:sp>
        <p:nvSpPr>
          <p:cNvPr id="3" name="Content Placeholder 2"/>
          <p:cNvSpPr>
            <a:spLocks noGrp="1"/>
          </p:cNvSpPr>
          <p:nvPr>
            <p:ph sz="half" idx="1"/>
          </p:nvPr>
        </p:nvSpPr>
        <p:spPr>
          <a:xfrm>
            <a:off x="332815" y="1018344"/>
            <a:ext cx="3851461" cy="477561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333315" y="1018344"/>
            <a:ext cx="3851461" cy="4775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5">
            <a:extLst>
              <a:ext uri="{FF2B5EF4-FFF2-40B4-BE49-F238E27FC236}">
                <a16:creationId xmlns:a16="http://schemas.microsoft.com/office/drawing/2014/main" id="{6B5E45CB-37FD-134A-AB41-0EA0CCC85091}"/>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tx1"/>
                </a:solidFill>
                <a:latin typeface="+mn-lt"/>
              </a:defRPr>
            </a:lvl1pPr>
          </a:lstStyle>
          <a:p>
            <a:pPr>
              <a:defRPr/>
            </a:pPr>
            <a:endParaRPr lang="en-US"/>
          </a:p>
        </p:txBody>
      </p:sp>
      <p:sp>
        <p:nvSpPr>
          <p:cNvPr id="9" name="Date Placeholder 4">
            <a:extLst>
              <a:ext uri="{FF2B5EF4-FFF2-40B4-BE49-F238E27FC236}">
                <a16:creationId xmlns:a16="http://schemas.microsoft.com/office/drawing/2014/main" id="{EA0ED3B1-9747-434D-BC30-E1F7A9C19545}"/>
              </a:ext>
            </a:extLst>
          </p:cNvPr>
          <p:cNvSpPr>
            <a:spLocks noGrp="1"/>
          </p:cNvSpPr>
          <p:nvPr>
            <p:ph type="dt" sz="half" idx="10"/>
          </p:nvPr>
        </p:nvSpPr>
        <p:spPr>
          <a:xfrm>
            <a:off x="332815" y="6356351"/>
            <a:ext cx="2057400" cy="365125"/>
          </a:xfrm>
        </p:spPr>
        <p:txBody>
          <a:bodyPr/>
          <a:lstStyle>
            <a:lvl1pPr>
              <a:defRPr>
                <a:solidFill>
                  <a:schemeClr val="tx1"/>
                </a:solidFill>
              </a:defRPr>
            </a:lvl1pPr>
          </a:lstStyle>
          <a:p>
            <a:pPr>
              <a:defRPr/>
            </a:pPr>
            <a:endParaRPr lang="en-US" dirty="0">
              <a:solidFill>
                <a:schemeClr val="tx1"/>
              </a:solidFill>
            </a:endParaRPr>
          </a:p>
        </p:txBody>
      </p:sp>
      <p:cxnSp>
        <p:nvCxnSpPr>
          <p:cNvPr id="10" name="Straight Connector 9" descr="&quot;&quot;">
            <a:extLst>
              <a:ext uri="{FF2B5EF4-FFF2-40B4-BE49-F238E27FC236}">
                <a16:creationId xmlns:a16="http://schemas.microsoft.com/office/drawing/2014/main" id="{A77F49BE-E2C2-1C47-BA1B-BF418970BC12}"/>
              </a:ext>
            </a:extLst>
          </p:cNvPr>
          <p:cNvCxnSpPr>
            <a:cxnSpLocks/>
          </p:cNvCxnSpPr>
          <p:nvPr userDrawn="1"/>
        </p:nvCxnSpPr>
        <p:spPr>
          <a:xfrm>
            <a:off x="1" y="679823"/>
            <a:ext cx="720762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a:extLst>
              <a:ext uri="{FF2B5EF4-FFF2-40B4-BE49-F238E27FC236}">
                <a16:creationId xmlns:a16="http://schemas.microsoft.com/office/drawing/2014/main" id="{9DB47A3A-5C6F-8F4E-87FA-4E55D25E493C}"/>
              </a:ext>
            </a:extLst>
          </p:cNvPr>
          <p:cNvSpPr>
            <a:spLocks noGrp="1" noChangeArrowheads="1"/>
          </p:cNvSpPr>
          <p:nvPr>
            <p:ph type="title"/>
          </p:nvPr>
        </p:nvSpPr>
        <p:spPr bwMode="auto">
          <a:xfrm>
            <a:off x="332815" y="87498"/>
            <a:ext cx="6525185" cy="49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dirty="0"/>
              <a:t>Click to edit Master title style</a:t>
            </a:r>
          </a:p>
        </p:txBody>
      </p:sp>
    </p:spTree>
    <p:extLst>
      <p:ext uri="{BB962C8B-B14F-4D97-AF65-F5344CB8AC3E}">
        <p14:creationId xmlns:p14="http://schemas.microsoft.com/office/powerpoint/2010/main" val="199880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2815" y="1036306"/>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335197" y="1976760"/>
            <a:ext cx="3868340"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334505" y="1036306"/>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334505" y="1976760"/>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Date Placeholder 4">
            <a:extLst>
              <a:ext uri="{FF2B5EF4-FFF2-40B4-BE49-F238E27FC236}">
                <a16:creationId xmlns:a16="http://schemas.microsoft.com/office/drawing/2014/main" id="{FD63FA54-319C-A441-BE33-A3CC0C26F6A9}"/>
              </a:ext>
            </a:extLst>
          </p:cNvPr>
          <p:cNvSpPr>
            <a:spLocks noGrp="1"/>
          </p:cNvSpPr>
          <p:nvPr>
            <p:ph type="dt" sz="half" idx="10"/>
          </p:nvPr>
        </p:nvSpPr>
        <p:spPr>
          <a:xfrm>
            <a:off x="332815" y="6356351"/>
            <a:ext cx="2057400" cy="365125"/>
          </a:xfrm>
        </p:spPr>
        <p:txBody>
          <a:bodyPr/>
          <a:lstStyle>
            <a:lvl1pPr>
              <a:defRPr>
                <a:solidFill>
                  <a:schemeClr val="tx1"/>
                </a:solidFill>
              </a:defRPr>
            </a:lvl1pPr>
          </a:lstStyle>
          <a:p>
            <a:pPr>
              <a:defRPr/>
            </a:pPr>
            <a:endParaRPr lang="en-US" dirty="0">
              <a:solidFill>
                <a:schemeClr val="tx1"/>
              </a:solidFill>
            </a:endParaRPr>
          </a:p>
        </p:txBody>
      </p:sp>
      <p:cxnSp>
        <p:nvCxnSpPr>
          <p:cNvPr id="13" name="Straight Connector 12" descr="&quot;&quot;">
            <a:extLst>
              <a:ext uri="{FF2B5EF4-FFF2-40B4-BE49-F238E27FC236}">
                <a16:creationId xmlns:a16="http://schemas.microsoft.com/office/drawing/2014/main" id="{F6BE14F6-98A1-2A4F-9720-F93E22F1E82C}"/>
              </a:ext>
            </a:extLst>
          </p:cNvPr>
          <p:cNvCxnSpPr>
            <a:cxnSpLocks/>
          </p:cNvCxnSpPr>
          <p:nvPr userDrawn="1"/>
        </p:nvCxnSpPr>
        <p:spPr>
          <a:xfrm>
            <a:off x="1" y="679823"/>
            <a:ext cx="720762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a:extLst>
              <a:ext uri="{FF2B5EF4-FFF2-40B4-BE49-F238E27FC236}">
                <a16:creationId xmlns:a16="http://schemas.microsoft.com/office/drawing/2014/main" id="{AF0495CA-B119-1440-A427-6AAA7183AC17}"/>
              </a:ext>
            </a:extLst>
          </p:cNvPr>
          <p:cNvSpPr>
            <a:spLocks noGrp="1" noChangeArrowheads="1"/>
          </p:cNvSpPr>
          <p:nvPr>
            <p:ph type="title"/>
          </p:nvPr>
        </p:nvSpPr>
        <p:spPr bwMode="auto">
          <a:xfrm>
            <a:off x="332815" y="87498"/>
            <a:ext cx="6525185" cy="49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dirty="0"/>
              <a:t>Click to edit Master title style</a:t>
            </a:r>
          </a:p>
        </p:txBody>
      </p:sp>
      <p:sp>
        <p:nvSpPr>
          <p:cNvPr id="9" name="TextBox 6">
            <a:extLst>
              <a:ext uri="{FF2B5EF4-FFF2-40B4-BE49-F238E27FC236}">
                <a16:creationId xmlns:a16="http://schemas.microsoft.com/office/drawing/2014/main" id="{8A960975-7DA5-984D-AE90-00BFBEC2A63B}"/>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dirty="0">
              <a:latin typeface="Lato Black" panose="020F0502020204030203" pitchFamily="34" charset="0"/>
              <a:ea typeface="Lato Black" panose="020F0502020204030203" pitchFamily="34" charset="0"/>
              <a:cs typeface="Lato Black" panose="020F0502020204030203" pitchFamily="34" charset="0"/>
            </a:endParaRPr>
          </a:p>
        </p:txBody>
      </p:sp>
      <p:sp>
        <p:nvSpPr>
          <p:cNvPr id="10" name="Footer Placeholder 5">
            <a:extLst>
              <a:ext uri="{FF2B5EF4-FFF2-40B4-BE49-F238E27FC236}">
                <a16:creationId xmlns:a16="http://schemas.microsoft.com/office/drawing/2014/main" id="{F05B0846-960A-1949-8655-DACBB172110F}"/>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tx1"/>
                </a:solidFill>
                <a:latin typeface="+mn-lt"/>
              </a:defRPr>
            </a:lvl1pPr>
          </a:lstStyle>
          <a:p>
            <a:pPr>
              <a:defRPr/>
            </a:pPr>
            <a:endParaRPr lang="en-US"/>
          </a:p>
        </p:txBody>
      </p:sp>
    </p:spTree>
    <p:extLst>
      <p:ext uri="{BB962C8B-B14F-4D97-AF65-F5344CB8AC3E}">
        <p14:creationId xmlns:p14="http://schemas.microsoft.com/office/powerpoint/2010/main" val="2847330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Date Placeholder 4">
            <a:extLst>
              <a:ext uri="{FF2B5EF4-FFF2-40B4-BE49-F238E27FC236}">
                <a16:creationId xmlns:a16="http://schemas.microsoft.com/office/drawing/2014/main" id="{3DF81AA3-E717-3A43-AB71-5FC7AAFC9CA0}"/>
              </a:ext>
            </a:extLst>
          </p:cNvPr>
          <p:cNvSpPr>
            <a:spLocks noGrp="1"/>
          </p:cNvSpPr>
          <p:nvPr>
            <p:ph type="dt" sz="half" idx="10"/>
          </p:nvPr>
        </p:nvSpPr>
        <p:spPr>
          <a:xfrm>
            <a:off x="332815" y="6356351"/>
            <a:ext cx="2057400" cy="365125"/>
          </a:xfrm>
        </p:spPr>
        <p:txBody>
          <a:bodyPr/>
          <a:lstStyle>
            <a:lvl1pPr>
              <a:defRPr>
                <a:solidFill>
                  <a:schemeClr val="tx1"/>
                </a:solidFill>
              </a:defRPr>
            </a:lvl1pPr>
          </a:lstStyle>
          <a:p>
            <a:pPr>
              <a:defRPr/>
            </a:pPr>
            <a:endParaRPr lang="en-US" dirty="0">
              <a:solidFill>
                <a:schemeClr val="tx1"/>
              </a:solidFill>
            </a:endParaRPr>
          </a:p>
        </p:txBody>
      </p:sp>
      <p:cxnSp>
        <p:nvCxnSpPr>
          <p:cNvPr id="8" name="Straight Connector 7" descr="&quot;&quot;">
            <a:extLst>
              <a:ext uri="{FF2B5EF4-FFF2-40B4-BE49-F238E27FC236}">
                <a16:creationId xmlns:a16="http://schemas.microsoft.com/office/drawing/2014/main" id="{012D6BD1-2BD4-3F48-815C-B65364B089C6}"/>
              </a:ext>
            </a:extLst>
          </p:cNvPr>
          <p:cNvCxnSpPr>
            <a:cxnSpLocks/>
          </p:cNvCxnSpPr>
          <p:nvPr userDrawn="1"/>
        </p:nvCxnSpPr>
        <p:spPr>
          <a:xfrm>
            <a:off x="1" y="679823"/>
            <a:ext cx="720762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EC42E981-77AA-6545-949F-C487D115AA18}"/>
              </a:ext>
            </a:extLst>
          </p:cNvPr>
          <p:cNvSpPr>
            <a:spLocks noGrp="1" noChangeArrowheads="1"/>
          </p:cNvSpPr>
          <p:nvPr>
            <p:ph type="title"/>
          </p:nvPr>
        </p:nvSpPr>
        <p:spPr bwMode="auto">
          <a:xfrm>
            <a:off x="332815" y="87498"/>
            <a:ext cx="6525185" cy="49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dirty="0"/>
              <a:t>Click to edit Master title style</a:t>
            </a:r>
          </a:p>
        </p:txBody>
      </p:sp>
      <p:sp>
        <p:nvSpPr>
          <p:cNvPr id="5" name="TextBox 6">
            <a:extLst>
              <a:ext uri="{FF2B5EF4-FFF2-40B4-BE49-F238E27FC236}">
                <a16:creationId xmlns:a16="http://schemas.microsoft.com/office/drawing/2014/main" id="{321FB269-CE6D-3347-899F-BA81B2823C69}"/>
              </a:ext>
              <a:ext uri="{C183D7F6-B498-43B3-948B-1728B52AA6E4}">
                <adec:decorative xmlns:adec="http://schemas.microsoft.com/office/drawing/2017/decorative" val="1"/>
              </a:ext>
            </a:extLst>
          </p:cNvPr>
          <p:cNvSpPr txBox="1">
            <a:spLocks noChangeArrowheads="1"/>
          </p:cNvSpPr>
          <p:nvPr userDrawn="1"/>
        </p:nvSpPr>
        <p:spPr bwMode="auto">
          <a:xfrm>
            <a:off x="8694646" y="6473733"/>
            <a:ext cx="27979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9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900" dirty="0">
              <a:latin typeface="Lato Black" panose="020F0502020204030203" pitchFamily="34" charset="0"/>
              <a:ea typeface="Lato Black" panose="020F0502020204030203" pitchFamily="34" charset="0"/>
              <a:cs typeface="Lato Black" panose="020F0502020204030203" pitchFamily="34" charset="0"/>
            </a:endParaRPr>
          </a:p>
        </p:txBody>
      </p:sp>
      <p:sp>
        <p:nvSpPr>
          <p:cNvPr id="6" name="Footer Placeholder 5">
            <a:extLst>
              <a:ext uri="{FF2B5EF4-FFF2-40B4-BE49-F238E27FC236}">
                <a16:creationId xmlns:a16="http://schemas.microsoft.com/office/drawing/2014/main" id="{C210C2EC-B94C-F44D-B010-BDCBE8D4BA3F}"/>
              </a:ext>
            </a:extLst>
          </p:cNvPr>
          <p:cNvSpPr>
            <a:spLocks noGrp="1"/>
          </p:cNvSpPr>
          <p:nvPr>
            <p:ph type="ftr" sz="quarter" idx="11"/>
          </p:nvPr>
        </p:nvSpPr>
        <p:spPr>
          <a:xfrm>
            <a:off x="7822967" y="6356351"/>
            <a:ext cx="870347" cy="365125"/>
          </a:xfrm>
          <a:prstGeom prst="rect">
            <a:avLst/>
          </a:prstGeom>
        </p:spPr>
        <p:txBody>
          <a:bodyPr vert="horz" lIns="0" tIns="0" rIns="0" bIns="0" rtlCol="0" anchor="ctr" anchorCtr="0"/>
          <a:lstStyle>
            <a:lvl1pPr algn="r" eaLnBrk="1" fontAlgn="auto" hangingPunct="1">
              <a:spcBef>
                <a:spcPts val="0"/>
              </a:spcBef>
              <a:spcAft>
                <a:spcPts val="0"/>
              </a:spcAft>
              <a:defRPr sz="900" dirty="0">
                <a:solidFill>
                  <a:schemeClr val="tx1"/>
                </a:solidFill>
                <a:latin typeface="+mn-lt"/>
              </a:defRPr>
            </a:lvl1pPr>
          </a:lstStyle>
          <a:p>
            <a:pPr>
              <a:defRPr/>
            </a:pPr>
            <a:endParaRPr lang="en-US"/>
          </a:p>
        </p:txBody>
      </p:sp>
    </p:spTree>
    <p:extLst>
      <p:ext uri="{BB962C8B-B14F-4D97-AF65-F5344CB8AC3E}">
        <p14:creationId xmlns:p14="http://schemas.microsoft.com/office/powerpoint/2010/main" val="2430322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image" Target="../media/image2.emf"/><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image" Target="../media/image7.jpeg"/><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7">
            <a:lum/>
          </a:blip>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9F037F24-AEB5-C542-9AD8-542A853FFC72}"/>
              </a:ext>
            </a:extLst>
          </p:cNvPr>
          <p:cNvSpPr>
            <a:spLocks noGrp="1" noChangeArrowheads="1"/>
          </p:cNvSpPr>
          <p:nvPr>
            <p:ph type="title"/>
          </p:nvPr>
        </p:nvSpPr>
        <p:spPr bwMode="auto">
          <a:xfrm>
            <a:off x="628650" y="273050"/>
            <a:ext cx="78867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2F7B9BC1-19DD-4A4E-99A1-4DA20A284A3D}"/>
              </a:ext>
            </a:extLst>
          </p:cNvPr>
          <p:cNvSpPr>
            <a:spLocks noGrp="1" noChangeArrowheads="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7F568E6C-EB3A-2E4C-93E3-3CB27EA5C125}"/>
              </a:ext>
            </a:extLst>
          </p:cNvPr>
          <p:cNvSpPr>
            <a:spLocks noGrp="1"/>
          </p:cNvSpPr>
          <p:nvPr>
            <p:ph type="dt" sz="half" idx="2"/>
          </p:nvPr>
        </p:nvSpPr>
        <p:spPr>
          <a:xfrm>
            <a:off x="628650" y="6356351"/>
            <a:ext cx="2057400" cy="365125"/>
          </a:xfrm>
          <a:prstGeom prst="rect">
            <a:avLst/>
          </a:prstGeom>
        </p:spPr>
        <p:txBody>
          <a:bodyPr vert="horz" lIns="0" tIns="0" rIns="0" bIns="0" rtlCol="0" anchor="ctr"/>
          <a:lstStyle>
            <a:lvl1pPr algn="l" eaLnBrk="1" fontAlgn="auto" hangingPunct="1">
              <a:spcBef>
                <a:spcPts val="0"/>
              </a:spcBef>
              <a:spcAft>
                <a:spcPts val="0"/>
              </a:spcAft>
              <a:defRPr sz="900" baseline="0" dirty="0">
                <a:solidFill>
                  <a:schemeClr val="bg1"/>
                </a:solidFill>
                <a:latin typeface="+mn-lt"/>
              </a:defRPr>
            </a:lvl1pPr>
          </a:lstStyle>
          <a:p>
            <a:pPr>
              <a:defRPr/>
            </a:pPr>
            <a:endParaRPr lang="en-US"/>
          </a:p>
        </p:txBody>
      </p:sp>
      <p:pic>
        <p:nvPicPr>
          <p:cNvPr id="2" name="Picture 1">
            <a:extLst>
              <a:ext uri="{FF2B5EF4-FFF2-40B4-BE49-F238E27FC236}">
                <a16:creationId xmlns:a16="http://schemas.microsoft.com/office/drawing/2014/main" id="{1A89AE8C-F680-094B-BBB7-F57183BB5F56}"/>
              </a:ext>
            </a:extLst>
          </p:cNvPr>
          <p:cNvPicPr>
            <a:picLocks noChangeAspect="1"/>
          </p:cNvPicPr>
          <p:nvPr userDrawn="1"/>
        </p:nvPicPr>
        <p:blipFill>
          <a:blip r:embed="rId18"/>
          <a:stretch>
            <a:fillRect/>
          </a:stretch>
        </p:blipFill>
        <p:spPr>
          <a:xfrm>
            <a:off x="7378277" y="186563"/>
            <a:ext cx="1577141" cy="299786"/>
          </a:xfrm>
          <a:prstGeom prst="rect">
            <a:avLst/>
          </a:prstGeom>
        </p:spPr>
      </p:pic>
    </p:spTree>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3" r:id="rId12"/>
    <p:sldLayoutId id="2147483864" r:id="rId13"/>
    <p:sldLayoutId id="2147483865" r:id="rId14"/>
    <p:sldLayoutId id="2147483850" r:id="rId15"/>
  </p:sldLayoutIdLst>
  <p:hf sldNum="0" hdr="0" ftr="0" dt="0"/>
  <p:txStyles>
    <p:titleStyle>
      <a:lvl1pPr algn="l" rtl="0" fontAlgn="base">
        <a:lnSpc>
          <a:spcPct val="90000"/>
        </a:lnSpc>
        <a:spcBef>
          <a:spcPct val="0"/>
        </a:spcBef>
        <a:spcAft>
          <a:spcPct val="0"/>
        </a:spcAft>
        <a:defRPr sz="2400" kern="1200">
          <a:solidFill>
            <a:schemeClr val="tx1"/>
          </a:solidFill>
          <a:latin typeface="+mj-lt"/>
          <a:ea typeface="+mj-ea"/>
          <a:cs typeface="+mj-cs"/>
        </a:defRPr>
      </a:lvl1pPr>
      <a:lvl2pPr algn="l" rtl="0" fontAlgn="base">
        <a:lnSpc>
          <a:spcPct val="90000"/>
        </a:lnSpc>
        <a:spcBef>
          <a:spcPct val="0"/>
        </a:spcBef>
        <a:spcAft>
          <a:spcPct val="0"/>
        </a:spcAft>
        <a:defRPr sz="2400">
          <a:solidFill>
            <a:schemeClr val="tx1"/>
          </a:solidFill>
          <a:latin typeface="Lato Black" panose="020F0502020204030203" pitchFamily="34" charset="0"/>
        </a:defRPr>
      </a:lvl2pPr>
      <a:lvl3pPr algn="l" rtl="0" fontAlgn="base">
        <a:lnSpc>
          <a:spcPct val="90000"/>
        </a:lnSpc>
        <a:spcBef>
          <a:spcPct val="0"/>
        </a:spcBef>
        <a:spcAft>
          <a:spcPct val="0"/>
        </a:spcAft>
        <a:defRPr sz="2400">
          <a:solidFill>
            <a:schemeClr val="tx1"/>
          </a:solidFill>
          <a:latin typeface="Lato Black" panose="020F0502020204030203" pitchFamily="34" charset="0"/>
        </a:defRPr>
      </a:lvl3pPr>
      <a:lvl4pPr algn="l" rtl="0" fontAlgn="base">
        <a:lnSpc>
          <a:spcPct val="90000"/>
        </a:lnSpc>
        <a:spcBef>
          <a:spcPct val="0"/>
        </a:spcBef>
        <a:spcAft>
          <a:spcPct val="0"/>
        </a:spcAft>
        <a:defRPr sz="2400">
          <a:solidFill>
            <a:schemeClr val="tx1"/>
          </a:solidFill>
          <a:latin typeface="Lato Black" panose="020F0502020204030203" pitchFamily="34" charset="0"/>
        </a:defRPr>
      </a:lvl4pPr>
      <a:lvl5pPr algn="l" rtl="0" fontAlgn="base">
        <a:lnSpc>
          <a:spcPct val="90000"/>
        </a:lnSpc>
        <a:spcBef>
          <a:spcPct val="0"/>
        </a:spcBef>
        <a:spcAft>
          <a:spcPct val="0"/>
        </a:spcAft>
        <a:defRPr sz="2400">
          <a:solidFill>
            <a:schemeClr val="tx1"/>
          </a:solidFill>
          <a:latin typeface="Lato Black" panose="020F0502020204030203" pitchFamily="34" charset="0"/>
        </a:defRPr>
      </a:lvl5pPr>
      <a:lvl6pPr marL="342900" algn="l" rtl="0" fontAlgn="base">
        <a:lnSpc>
          <a:spcPct val="90000"/>
        </a:lnSpc>
        <a:spcBef>
          <a:spcPct val="0"/>
        </a:spcBef>
        <a:spcAft>
          <a:spcPct val="0"/>
        </a:spcAft>
        <a:defRPr sz="2400">
          <a:solidFill>
            <a:schemeClr val="tx1"/>
          </a:solidFill>
          <a:latin typeface="Lato Black" panose="020F0502020204030203" pitchFamily="34" charset="0"/>
        </a:defRPr>
      </a:lvl6pPr>
      <a:lvl7pPr marL="685800" algn="l" rtl="0" fontAlgn="base">
        <a:lnSpc>
          <a:spcPct val="90000"/>
        </a:lnSpc>
        <a:spcBef>
          <a:spcPct val="0"/>
        </a:spcBef>
        <a:spcAft>
          <a:spcPct val="0"/>
        </a:spcAft>
        <a:defRPr sz="2400">
          <a:solidFill>
            <a:schemeClr val="tx1"/>
          </a:solidFill>
          <a:latin typeface="Lato Black" panose="020F0502020204030203" pitchFamily="34" charset="0"/>
        </a:defRPr>
      </a:lvl7pPr>
      <a:lvl8pPr marL="1028700" algn="l" rtl="0" fontAlgn="base">
        <a:lnSpc>
          <a:spcPct val="90000"/>
        </a:lnSpc>
        <a:spcBef>
          <a:spcPct val="0"/>
        </a:spcBef>
        <a:spcAft>
          <a:spcPct val="0"/>
        </a:spcAft>
        <a:defRPr sz="2400">
          <a:solidFill>
            <a:schemeClr val="tx1"/>
          </a:solidFill>
          <a:latin typeface="Lato Black" panose="020F0502020204030203" pitchFamily="34" charset="0"/>
        </a:defRPr>
      </a:lvl8pPr>
      <a:lvl9pPr marL="1371600" algn="l" rtl="0" fontAlgn="base">
        <a:lnSpc>
          <a:spcPct val="90000"/>
        </a:lnSpc>
        <a:spcBef>
          <a:spcPct val="0"/>
        </a:spcBef>
        <a:spcAft>
          <a:spcPct val="0"/>
        </a:spcAft>
        <a:defRPr sz="2400">
          <a:solidFill>
            <a:schemeClr val="tx1"/>
          </a:solidFill>
          <a:latin typeface="Lato Black" panose="020F0502020204030203" pitchFamily="34" charset="0"/>
        </a:defRPr>
      </a:lvl9pPr>
    </p:titleStyle>
    <p:bodyStyle>
      <a:lvl1pPr marL="171450" indent="-171450" algn="l" rtl="0" fontAlgn="base">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rtl="0" fontAlgn="base">
        <a:spcBef>
          <a:spcPts val="375"/>
        </a:spcBef>
        <a:spcAft>
          <a:spcPct val="0"/>
        </a:spcAft>
        <a:buFont typeface="Arial" panose="020B0604020202020204" pitchFamily="34" charset="0"/>
        <a:buChar char="•"/>
        <a:defRPr sz="1800" kern="1200">
          <a:solidFill>
            <a:schemeClr val="tx1"/>
          </a:solidFill>
          <a:latin typeface="+mn-lt"/>
          <a:ea typeface="+mn-ea"/>
          <a:cs typeface="+mn-cs"/>
        </a:defRPr>
      </a:lvl2pPr>
      <a:lvl3pPr marL="857250" indent="-171450" algn="l" rtl="0" fontAlgn="base">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rtl="0" fontAlgn="base">
        <a:spcBef>
          <a:spcPts val="375"/>
        </a:spcBef>
        <a:spcAft>
          <a:spcPct val="0"/>
        </a:spcAft>
        <a:buFont typeface="Arial" panose="020B0604020202020204" pitchFamily="34" charset="0"/>
        <a:buChar char="•"/>
        <a:defRPr kern="1200">
          <a:solidFill>
            <a:schemeClr val="tx1"/>
          </a:solidFill>
          <a:latin typeface="+mn-lt"/>
          <a:ea typeface="+mn-ea"/>
          <a:cs typeface="+mn-cs"/>
        </a:defRPr>
      </a:lvl4pPr>
      <a:lvl5pPr marL="1543050" indent="-171450" algn="l" rtl="0" fontAlgn="base">
        <a:spcBef>
          <a:spcPts val="375"/>
        </a:spcBef>
        <a:spcAft>
          <a:spcPct val="0"/>
        </a:spcAft>
        <a:buFont typeface="Arial" panose="020B0604020202020204" pitchFamily="34" charset="0"/>
        <a:buChar char="•"/>
        <a:defRPr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7">
            <a:lum/>
          </a:blip>
          <a:srcRect/>
          <a:stretch>
            <a:fillRect/>
          </a:stretch>
        </a:blip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F1513BBF-FE8C-9A42-A6E2-C1300B8BBA20}"/>
              </a:ext>
            </a:extLst>
          </p:cNvPr>
          <p:cNvSpPr>
            <a:spLocks noGrp="1" noChangeArrowheads="1"/>
          </p:cNvSpPr>
          <p:nvPr>
            <p:ph type="title"/>
          </p:nvPr>
        </p:nvSpPr>
        <p:spPr bwMode="auto">
          <a:xfrm>
            <a:off x="332815" y="87498"/>
            <a:ext cx="6525185" cy="49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dirty="0"/>
              <a:t>Click to edit Master title style</a:t>
            </a:r>
          </a:p>
        </p:txBody>
      </p:sp>
      <p:sp>
        <p:nvSpPr>
          <p:cNvPr id="2051" name="Text Placeholder 2">
            <a:extLst>
              <a:ext uri="{FF2B5EF4-FFF2-40B4-BE49-F238E27FC236}">
                <a16:creationId xmlns:a16="http://schemas.microsoft.com/office/drawing/2014/main" id="{37F01ADA-0710-CC49-927B-A43B361DC321}"/>
              </a:ext>
            </a:extLst>
          </p:cNvPr>
          <p:cNvSpPr>
            <a:spLocks noGrp="1" noChangeArrowheads="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D780A2F6-28DE-7C46-B5A8-B10A09BC31CF}"/>
              </a:ext>
            </a:extLst>
          </p:cNvPr>
          <p:cNvSpPr>
            <a:spLocks noGrp="1"/>
          </p:cNvSpPr>
          <p:nvPr>
            <p:ph type="dt" sz="half" idx="2"/>
          </p:nvPr>
        </p:nvSpPr>
        <p:spPr>
          <a:xfrm>
            <a:off x="628650" y="6356351"/>
            <a:ext cx="2057400" cy="365125"/>
          </a:xfrm>
          <a:prstGeom prst="rect">
            <a:avLst/>
          </a:prstGeom>
        </p:spPr>
        <p:txBody>
          <a:bodyPr vert="horz" lIns="0" tIns="0" rIns="0" bIns="0" rtlCol="0" anchor="ctr"/>
          <a:lstStyle>
            <a:lvl1pPr algn="l" eaLnBrk="1" fontAlgn="auto" hangingPunct="1">
              <a:spcBef>
                <a:spcPts val="0"/>
              </a:spcBef>
              <a:spcAft>
                <a:spcPts val="0"/>
              </a:spcAft>
              <a:defRPr sz="900" baseline="0" dirty="0">
                <a:solidFill>
                  <a:schemeClr val="bg1"/>
                </a:solidFill>
                <a:latin typeface="+mn-lt"/>
              </a:defRPr>
            </a:lvl1pPr>
          </a:lstStyle>
          <a:p>
            <a:pPr>
              <a:defRPr/>
            </a:pPr>
            <a:endParaRPr lang="en-US"/>
          </a:p>
        </p:txBody>
      </p:sp>
      <p:pic>
        <p:nvPicPr>
          <p:cNvPr id="6" name="Picture 5">
            <a:extLst>
              <a:ext uri="{FF2B5EF4-FFF2-40B4-BE49-F238E27FC236}">
                <a16:creationId xmlns:a16="http://schemas.microsoft.com/office/drawing/2014/main" id="{54E66F4D-15E9-C246-9840-708A5849DF74}"/>
              </a:ext>
            </a:extLst>
          </p:cNvPr>
          <p:cNvPicPr>
            <a:picLocks noChangeAspect="1"/>
          </p:cNvPicPr>
          <p:nvPr userDrawn="1"/>
        </p:nvPicPr>
        <p:blipFill>
          <a:blip r:embed="rId18"/>
          <a:stretch>
            <a:fillRect/>
          </a:stretch>
        </p:blipFill>
        <p:spPr>
          <a:xfrm>
            <a:off x="7378277" y="186563"/>
            <a:ext cx="1577141" cy="299786"/>
          </a:xfrm>
          <a:prstGeom prst="rect">
            <a:avLst/>
          </a:prstGeom>
        </p:spPr>
      </p:pic>
    </p:spTree>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 id="2147483878" r:id="rId13"/>
    <p:sldLayoutId id="2147483879" r:id="rId14"/>
    <p:sldLayoutId id="2147483851" r:id="rId15"/>
  </p:sldLayoutIdLst>
  <p:hf sldNum="0" hdr="0" ftr="0" dt="0"/>
  <p:txStyles>
    <p:titleStyle>
      <a:lvl1pPr algn="l" rtl="0" fontAlgn="base">
        <a:lnSpc>
          <a:spcPct val="90000"/>
        </a:lnSpc>
        <a:spcBef>
          <a:spcPct val="0"/>
        </a:spcBef>
        <a:spcAft>
          <a:spcPct val="0"/>
        </a:spcAft>
        <a:defRPr sz="2000" kern="1200">
          <a:solidFill>
            <a:schemeClr val="bg1"/>
          </a:solidFill>
          <a:latin typeface="+mj-lt"/>
          <a:ea typeface="+mj-ea"/>
          <a:cs typeface="+mj-cs"/>
        </a:defRPr>
      </a:lvl1pPr>
      <a:lvl2pPr algn="l" rtl="0" fontAlgn="base">
        <a:lnSpc>
          <a:spcPct val="90000"/>
        </a:lnSpc>
        <a:spcBef>
          <a:spcPct val="0"/>
        </a:spcBef>
        <a:spcAft>
          <a:spcPct val="0"/>
        </a:spcAft>
        <a:defRPr sz="2400">
          <a:solidFill>
            <a:schemeClr val="bg1"/>
          </a:solidFill>
          <a:latin typeface="Lato Black" panose="020F0502020204030203" pitchFamily="34" charset="0"/>
        </a:defRPr>
      </a:lvl2pPr>
      <a:lvl3pPr algn="l" rtl="0" fontAlgn="base">
        <a:lnSpc>
          <a:spcPct val="90000"/>
        </a:lnSpc>
        <a:spcBef>
          <a:spcPct val="0"/>
        </a:spcBef>
        <a:spcAft>
          <a:spcPct val="0"/>
        </a:spcAft>
        <a:defRPr sz="2400">
          <a:solidFill>
            <a:schemeClr val="bg1"/>
          </a:solidFill>
          <a:latin typeface="Lato Black" panose="020F0502020204030203" pitchFamily="34" charset="0"/>
        </a:defRPr>
      </a:lvl3pPr>
      <a:lvl4pPr algn="l" rtl="0" fontAlgn="base">
        <a:lnSpc>
          <a:spcPct val="90000"/>
        </a:lnSpc>
        <a:spcBef>
          <a:spcPct val="0"/>
        </a:spcBef>
        <a:spcAft>
          <a:spcPct val="0"/>
        </a:spcAft>
        <a:defRPr sz="2400">
          <a:solidFill>
            <a:schemeClr val="bg1"/>
          </a:solidFill>
          <a:latin typeface="Lato Black" panose="020F0502020204030203" pitchFamily="34" charset="0"/>
        </a:defRPr>
      </a:lvl4pPr>
      <a:lvl5pPr algn="l" rtl="0" fontAlgn="base">
        <a:lnSpc>
          <a:spcPct val="90000"/>
        </a:lnSpc>
        <a:spcBef>
          <a:spcPct val="0"/>
        </a:spcBef>
        <a:spcAft>
          <a:spcPct val="0"/>
        </a:spcAft>
        <a:defRPr sz="2400">
          <a:solidFill>
            <a:schemeClr val="bg1"/>
          </a:solidFill>
          <a:latin typeface="Lato Black" panose="020F0502020204030203" pitchFamily="34" charset="0"/>
        </a:defRPr>
      </a:lvl5pPr>
      <a:lvl6pPr marL="342900" algn="l" rtl="0" fontAlgn="base">
        <a:lnSpc>
          <a:spcPct val="90000"/>
        </a:lnSpc>
        <a:spcBef>
          <a:spcPct val="0"/>
        </a:spcBef>
        <a:spcAft>
          <a:spcPct val="0"/>
        </a:spcAft>
        <a:defRPr sz="2400">
          <a:solidFill>
            <a:schemeClr val="bg1"/>
          </a:solidFill>
          <a:latin typeface="Lato Black" panose="020F0502020204030203" pitchFamily="34" charset="0"/>
        </a:defRPr>
      </a:lvl6pPr>
      <a:lvl7pPr marL="685800" algn="l" rtl="0" fontAlgn="base">
        <a:lnSpc>
          <a:spcPct val="90000"/>
        </a:lnSpc>
        <a:spcBef>
          <a:spcPct val="0"/>
        </a:spcBef>
        <a:spcAft>
          <a:spcPct val="0"/>
        </a:spcAft>
        <a:defRPr sz="2400">
          <a:solidFill>
            <a:schemeClr val="bg1"/>
          </a:solidFill>
          <a:latin typeface="Lato Black" panose="020F0502020204030203" pitchFamily="34" charset="0"/>
        </a:defRPr>
      </a:lvl7pPr>
      <a:lvl8pPr marL="1028700" algn="l" rtl="0" fontAlgn="base">
        <a:lnSpc>
          <a:spcPct val="90000"/>
        </a:lnSpc>
        <a:spcBef>
          <a:spcPct val="0"/>
        </a:spcBef>
        <a:spcAft>
          <a:spcPct val="0"/>
        </a:spcAft>
        <a:defRPr sz="2400">
          <a:solidFill>
            <a:schemeClr val="bg1"/>
          </a:solidFill>
          <a:latin typeface="Lato Black" panose="020F0502020204030203" pitchFamily="34" charset="0"/>
        </a:defRPr>
      </a:lvl8pPr>
      <a:lvl9pPr marL="1371600" algn="l" rtl="0" fontAlgn="base">
        <a:lnSpc>
          <a:spcPct val="90000"/>
        </a:lnSpc>
        <a:spcBef>
          <a:spcPct val="0"/>
        </a:spcBef>
        <a:spcAft>
          <a:spcPct val="0"/>
        </a:spcAft>
        <a:defRPr sz="2400">
          <a:solidFill>
            <a:schemeClr val="bg1"/>
          </a:solidFill>
          <a:latin typeface="Lato Black" panose="020F0502020204030203" pitchFamily="34" charset="0"/>
        </a:defRPr>
      </a:lvl9pPr>
    </p:titleStyle>
    <p:bodyStyle>
      <a:lvl1pPr marL="171450" indent="-171450" algn="l" rtl="0" fontAlgn="base">
        <a:spcBef>
          <a:spcPts val="750"/>
        </a:spcBef>
        <a:spcAft>
          <a:spcPct val="0"/>
        </a:spcAft>
        <a:buFont typeface="Arial" panose="020B0604020202020204" pitchFamily="34" charset="0"/>
        <a:buChar char="•"/>
        <a:defRPr sz="2100" kern="1200">
          <a:solidFill>
            <a:schemeClr val="bg1"/>
          </a:solidFill>
          <a:latin typeface="+mn-lt"/>
          <a:ea typeface="+mn-ea"/>
          <a:cs typeface="+mn-cs"/>
        </a:defRPr>
      </a:lvl1pPr>
      <a:lvl2pPr marL="514350" indent="-171450" algn="l" rtl="0" fontAlgn="base">
        <a:spcBef>
          <a:spcPts val="375"/>
        </a:spcBef>
        <a:spcAft>
          <a:spcPct val="0"/>
        </a:spcAft>
        <a:buFont typeface="Arial" panose="020B0604020202020204" pitchFamily="34" charset="0"/>
        <a:buChar char="•"/>
        <a:defRPr sz="1800" kern="1200">
          <a:solidFill>
            <a:schemeClr val="bg1"/>
          </a:solidFill>
          <a:latin typeface="+mn-lt"/>
          <a:ea typeface="+mn-ea"/>
          <a:cs typeface="+mn-cs"/>
        </a:defRPr>
      </a:lvl2pPr>
      <a:lvl3pPr marL="857250" indent="-171450" algn="l" rtl="0" fontAlgn="base">
        <a:spcBef>
          <a:spcPts val="375"/>
        </a:spcBef>
        <a:spcAft>
          <a:spcPct val="0"/>
        </a:spcAft>
        <a:buFont typeface="Arial" panose="020B0604020202020204" pitchFamily="34" charset="0"/>
        <a:buChar char="•"/>
        <a:defRPr sz="1500" kern="1200">
          <a:solidFill>
            <a:schemeClr val="bg1"/>
          </a:solidFill>
          <a:latin typeface="+mn-lt"/>
          <a:ea typeface="+mn-ea"/>
          <a:cs typeface="+mn-cs"/>
        </a:defRPr>
      </a:lvl3pPr>
      <a:lvl4pPr marL="1200150" indent="-171450" algn="l" rtl="0" fontAlgn="base">
        <a:spcBef>
          <a:spcPts val="375"/>
        </a:spcBef>
        <a:spcAft>
          <a:spcPct val="0"/>
        </a:spcAft>
        <a:buFont typeface="Arial" panose="020B0604020202020204" pitchFamily="34" charset="0"/>
        <a:buChar char="•"/>
        <a:defRPr kern="1200">
          <a:solidFill>
            <a:schemeClr val="bg1"/>
          </a:solidFill>
          <a:latin typeface="+mn-lt"/>
          <a:ea typeface="+mn-ea"/>
          <a:cs typeface="+mn-cs"/>
        </a:defRPr>
      </a:lvl4pPr>
      <a:lvl5pPr marL="1543050" indent="-171450" algn="l" rtl="0" fontAlgn="base">
        <a:spcBef>
          <a:spcPts val="375"/>
        </a:spcBef>
        <a:spcAft>
          <a:spcPct val="0"/>
        </a:spcAft>
        <a:buFont typeface="Arial" panose="020B0604020202020204" pitchFamily="34" charset="0"/>
        <a:buChar char="•"/>
        <a:defRPr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2.jpeg"/><Relationship Id="rId7" Type="http://schemas.openxmlformats.org/officeDocument/2006/relationships/image" Target="../media/image26.png"/><Relationship Id="rId2" Type="http://schemas.openxmlformats.org/officeDocument/2006/relationships/image" Target="../media/image21.jpe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jpeg"/></Relationships>
</file>

<file path=ppt/slides/_rels/slide27.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hyperlink" Target="https://www.youtube.com/watch?v=MhMhg97fmzE"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hyperlink" Target="https://www.youtube.com/watch?v=ZzL5OLCwSP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33.emf"/><Relationship Id="rId7" Type="http://schemas.openxmlformats.org/officeDocument/2006/relationships/image" Target="../media/image37.emf"/><Relationship Id="rId2" Type="http://schemas.openxmlformats.org/officeDocument/2006/relationships/notesSlide" Target="../notesSlides/notesSlide19.xml"/><Relationship Id="rId1" Type="http://schemas.openxmlformats.org/officeDocument/2006/relationships/slideLayout" Target="../slideLayouts/slideLayout9.xml"/><Relationship Id="rId6" Type="http://schemas.openxmlformats.org/officeDocument/2006/relationships/image" Target="../media/image36.emf"/><Relationship Id="rId5" Type="http://schemas.openxmlformats.org/officeDocument/2006/relationships/image" Target="../media/image35.emf"/><Relationship Id="rId4" Type="http://schemas.openxmlformats.org/officeDocument/2006/relationships/image" Target="../media/image34.emf"/></Relationships>
</file>

<file path=ppt/slides/_rels/slide36.xml.rels><?xml version="1.0" encoding="UTF-8" standalone="yes"?>
<Relationships xmlns="http://schemas.openxmlformats.org/package/2006/relationships"><Relationship Id="rId8" Type="http://schemas.openxmlformats.org/officeDocument/2006/relationships/image" Target="../media/image250.png"/><Relationship Id="rId3" Type="http://schemas.openxmlformats.org/officeDocument/2006/relationships/image" Target="../media/image200.png"/><Relationship Id="rId7" Type="http://schemas.openxmlformats.org/officeDocument/2006/relationships/image" Target="../media/image240.png"/><Relationship Id="rId2" Type="http://schemas.openxmlformats.org/officeDocument/2006/relationships/notesSlide" Target="../notesSlides/notesSlide20.xml"/><Relationship Id="rId1" Type="http://schemas.openxmlformats.org/officeDocument/2006/relationships/slideLayout" Target="../slideLayouts/slideLayout9.xml"/><Relationship Id="rId6" Type="http://schemas.openxmlformats.org/officeDocument/2006/relationships/image" Target="../media/image230.png"/><Relationship Id="rId5" Type="http://schemas.openxmlformats.org/officeDocument/2006/relationships/image" Target="../media/image220.png"/><Relationship Id="rId10" Type="http://schemas.openxmlformats.org/officeDocument/2006/relationships/image" Target="../media/image27.png"/><Relationship Id="rId4" Type="http://schemas.openxmlformats.org/officeDocument/2006/relationships/image" Target="../media/image210.png"/><Relationship Id="rId9" Type="http://schemas.openxmlformats.org/officeDocument/2006/relationships/image" Target="../media/image26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 Id="rId5" Type="http://schemas.openxmlformats.org/officeDocument/2006/relationships/image" Target="../media/image41.png"/><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6.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4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6.xml"/><Relationship Id="rId5" Type="http://schemas.openxmlformats.org/officeDocument/2006/relationships/image" Target="../media/image51.png"/><Relationship Id="rId4" Type="http://schemas.openxmlformats.org/officeDocument/2006/relationships/image" Target="../media/image5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a:extLst>
              <a:ext uri="{FF2B5EF4-FFF2-40B4-BE49-F238E27FC236}">
                <a16:creationId xmlns:a16="http://schemas.microsoft.com/office/drawing/2014/main" id="{593D509F-CBC5-E944-9DFE-63F3315EF7BC}"/>
              </a:ext>
            </a:extLst>
          </p:cNvPr>
          <p:cNvSpPr>
            <a:spLocks noGrp="1" noChangeArrowheads="1"/>
          </p:cNvSpPr>
          <p:nvPr>
            <p:ph type="title"/>
          </p:nvPr>
        </p:nvSpPr>
        <p:spPr>
          <a:xfrm>
            <a:off x="505874" y="625335"/>
            <a:ext cx="5949113" cy="975017"/>
          </a:xfrm>
        </p:spPr>
        <p:txBody>
          <a:bodyPr/>
          <a:lstStyle/>
          <a:p>
            <a:r>
              <a:rPr lang="en-US" altLang="en-US" sz="3200" dirty="0"/>
              <a:t>MMA 823 </a:t>
            </a:r>
            <a:br>
              <a:rPr lang="en-US" altLang="en-US" sz="3200" dirty="0"/>
            </a:br>
            <a:r>
              <a:rPr lang="en-US" altLang="en-US" sz="3200" dirty="0"/>
              <a:t>Analytics for Financial Markets</a:t>
            </a:r>
          </a:p>
        </p:txBody>
      </p:sp>
      <p:sp>
        <p:nvSpPr>
          <p:cNvPr id="4" name="Subtitle 8">
            <a:extLst>
              <a:ext uri="{FF2B5EF4-FFF2-40B4-BE49-F238E27FC236}">
                <a16:creationId xmlns:a16="http://schemas.microsoft.com/office/drawing/2014/main" id="{454BCC39-6D33-D1AC-55AC-089C6F090F29}"/>
              </a:ext>
            </a:extLst>
          </p:cNvPr>
          <p:cNvSpPr txBox="1">
            <a:spLocks/>
          </p:cNvSpPr>
          <p:nvPr/>
        </p:nvSpPr>
        <p:spPr bwMode="auto">
          <a:xfrm>
            <a:off x="2633992" y="6453573"/>
            <a:ext cx="3549487" cy="2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1800" kern="1200">
                <a:solidFill>
                  <a:schemeClr val="tx1">
                    <a:tint val="75000"/>
                  </a:schemeClr>
                </a:solidFill>
                <a:latin typeface="+mn-lt"/>
                <a:ea typeface="+mn-ea"/>
                <a:cs typeface="+mn-cs"/>
              </a:defRPr>
            </a:lvl1pPr>
            <a:lvl2pPr marL="342900" indent="0" algn="l" rtl="0" fontAlgn="base">
              <a:spcBef>
                <a:spcPts val="375"/>
              </a:spcBef>
              <a:spcAft>
                <a:spcPct val="0"/>
              </a:spcAft>
              <a:buFont typeface="Arial" panose="020B0604020202020204" pitchFamily="34" charset="0"/>
              <a:buNone/>
              <a:defRPr sz="1500" kern="1200">
                <a:solidFill>
                  <a:schemeClr val="tx1">
                    <a:tint val="75000"/>
                  </a:schemeClr>
                </a:solidFill>
                <a:latin typeface="+mn-lt"/>
                <a:ea typeface="+mn-ea"/>
                <a:cs typeface="+mn-cs"/>
              </a:defRPr>
            </a:lvl2pPr>
            <a:lvl3pPr marL="685800" indent="0" algn="l" rtl="0" fontAlgn="base">
              <a:spcBef>
                <a:spcPts val="375"/>
              </a:spcBef>
              <a:spcAft>
                <a:spcPct val="0"/>
              </a:spcAft>
              <a:buFont typeface="Arial" panose="020B0604020202020204" pitchFamily="34" charset="0"/>
              <a:buNone/>
              <a:defRPr sz="1350" kern="1200">
                <a:solidFill>
                  <a:schemeClr val="tx1">
                    <a:tint val="75000"/>
                  </a:schemeClr>
                </a:solidFill>
                <a:latin typeface="+mn-lt"/>
                <a:ea typeface="+mn-ea"/>
                <a:cs typeface="+mn-cs"/>
              </a:defRPr>
            </a:lvl3pPr>
            <a:lvl4pPr marL="1028700" indent="0" algn="l" rtl="0" fontAlgn="base">
              <a:spcBef>
                <a:spcPts val="375"/>
              </a:spcBef>
              <a:spcAft>
                <a:spcPct val="0"/>
              </a:spcAft>
              <a:buFont typeface="Arial" panose="020B0604020202020204" pitchFamily="34" charset="0"/>
              <a:buNone/>
              <a:defRPr sz="1200" kern="1200">
                <a:solidFill>
                  <a:schemeClr val="tx1">
                    <a:tint val="75000"/>
                  </a:schemeClr>
                </a:solidFill>
                <a:latin typeface="+mn-lt"/>
                <a:ea typeface="+mn-ea"/>
                <a:cs typeface="+mn-cs"/>
              </a:defRPr>
            </a:lvl4pPr>
            <a:lvl5pPr marL="1371600" indent="0" algn="l" rtl="0" fontAlgn="base">
              <a:spcBef>
                <a:spcPts val="375"/>
              </a:spcBef>
              <a:spcAft>
                <a:spcPct val="0"/>
              </a:spcAft>
              <a:buFont typeface="Arial" panose="020B0604020202020204" pitchFamily="34" charset="0"/>
              <a:buNone/>
              <a:defRPr sz="1200" kern="1200">
                <a:solidFill>
                  <a:schemeClr val="tx1">
                    <a:tint val="75000"/>
                  </a:schemeClr>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9pPr>
          </a:lstStyle>
          <a:p>
            <a:r>
              <a:rPr lang="en-US" sz="1400" dirty="0"/>
              <a:t>Master of Management Analytics 2025</a:t>
            </a:r>
          </a:p>
        </p:txBody>
      </p:sp>
      <p:sp>
        <p:nvSpPr>
          <p:cNvPr id="6" name="TextBox 5">
            <a:extLst>
              <a:ext uri="{FF2B5EF4-FFF2-40B4-BE49-F238E27FC236}">
                <a16:creationId xmlns:a16="http://schemas.microsoft.com/office/drawing/2014/main" id="{BAD13D99-2DFC-0CFF-CAA8-F809E9DAD40F}"/>
              </a:ext>
            </a:extLst>
          </p:cNvPr>
          <p:cNvSpPr txBox="1"/>
          <p:nvPr/>
        </p:nvSpPr>
        <p:spPr>
          <a:xfrm>
            <a:off x="439432" y="1955128"/>
            <a:ext cx="6792722" cy="400110"/>
          </a:xfrm>
          <a:prstGeom prst="rect">
            <a:avLst/>
          </a:prstGeom>
          <a:noFill/>
        </p:spPr>
        <p:txBody>
          <a:bodyPr wrap="square" rtlCol="0">
            <a:spAutoFit/>
          </a:bodyPr>
          <a:lstStyle/>
          <a:p>
            <a:r>
              <a:rPr lang="en-CA" sz="2000" b="1" i="1" dirty="0">
                <a:solidFill>
                  <a:schemeClr val="tx1">
                    <a:lumMod val="50000"/>
                    <a:lumOff val="50000"/>
                  </a:schemeClr>
                </a:solidFill>
              </a:rPr>
              <a:t>SESSION 1: Equity Financing &amp; Stock Markets</a:t>
            </a:r>
          </a:p>
        </p:txBody>
      </p:sp>
      <p:sp>
        <p:nvSpPr>
          <p:cNvPr id="2" name="TextBox 1">
            <a:extLst>
              <a:ext uri="{FF2B5EF4-FFF2-40B4-BE49-F238E27FC236}">
                <a16:creationId xmlns:a16="http://schemas.microsoft.com/office/drawing/2014/main" id="{AD232E05-2A62-E761-79AF-90EEC8E2DF0B}"/>
              </a:ext>
            </a:extLst>
          </p:cNvPr>
          <p:cNvSpPr txBox="1"/>
          <p:nvPr/>
        </p:nvSpPr>
        <p:spPr>
          <a:xfrm>
            <a:off x="439432" y="1634539"/>
            <a:ext cx="4389120" cy="338554"/>
          </a:xfrm>
          <a:prstGeom prst="rect">
            <a:avLst/>
          </a:prstGeom>
          <a:noFill/>
        </p:spPr>
        <p:txBody>
          <a:bodyPr wrap="square" rtlCol="0">
            <a:spAutoFit/>
          </a:bodyPr>
          <a:lstStyle/>
          <a:p>
            <a:r>
              <a:rPr lang="en-CA" sz="1600" dirty="0"/>
              <a:t>Instructor: Mehmet Beceren, Ph.D. </a:t>
            </a:r>
          </a:p>
        </p:txBody>
      </p:sp>
      <p:pic>
        <p:nvPicPr>
          <p:cNvPr id="1026" name="Picture 2" descr="What Every Early Stage Company Should Know About Common Stock Valuations -  Quist Valuation">
            <a:extLst>
              <a:ext uri="{FF2B5EF4-FFF2-40B4-BE49-F238E27FC236}">
                <a16:creationId xmlns:a16="http://schemas.microsoft.com/office/drawing/2014/main" id="{ABDD5F82-5C6C-BB84-2A9B-5D1DFDB875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9085" y="2519319"/>
            <a:ext cx="4378623" cy="36234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1">
            <a:extLst>
              <a:ext uri="{FF2B5EF4-FFF2-40B4-BE49-F238E27FC236}">
                <a16:creationId xmlns:a16="http://schemas.microsoft.com/office/drawing/2014/main" id="{73C91B77-75CB-9349-9834-F6AD059A5EBA}"/>
              </a:ext>
            </a:extLst>
          </p:cNvPr>
          <p:cNvSpPr>
            <a:spLocks noGrp="1" noChangeArrowheads="1"/>
          </p:cNvSpPr>
          <p:nvPr>
            <p:ph idx="1"/>
          </p:nvPr>
        </p:nvSpPr>
        <p:spPr>
          <a:xfrm>
            <a:off x="354079" y="1057211"/>
            <a:ext cx="8343353" cy="5168879"/>
          </a:xfrm>
        </p:spPr>
        <p:txBody>
          <a:bodyPr/>
          <a:lstStyle/>
          <a:p>
            <a:pPr marL="0" indent="0" algn="l">
              <a:buNone/>
            </a:pPr>
            <a:r>
              <a:rPr lang="en-CA" sz="1800" b="0" i="0" u="none" strike="noStrike" baseline="0" dirty="0">
                <a:latin typeface="CMR12"/>
              </a:rPr>
              <a:t>Assume that you are the manager of a company named </a:t>
            </a:r>
            <a:r>
              <a:rPr lang="en-CA" sz="1800" b="1" i="0" u="none" strike="noStrike" baseline="0" dirty="0">
                <a:latin typeface="CMR12"/>
              </a:rPr>
              <a:t>Lucky Bets Co.</a:t>
            </a:r>
          </a:p>
          <a:p>
            <a:pPr marL="0" indent="0" algn="l">
              <a:buNone/>
            </a:pPr>
            <a:r>
              <a:rPr lang="en-CA" sz="1800" b="0" i="0" u="none" strike="noStrike" baseline="0" dirty="0">
                <a:latin typeface="CMR12"/>
              </a:rPr>
              <a:t>You believe in luck and in lucky people. You are in the gambling business, but you do not place bets on games. Instead, you place bets on lucky people. You provide funding for the gamblers that you think are lucky to win at the roulette table in return for a large share of the prizes they win.</a:t>
            </a:r>
          </a:p>
          <a:p>
            <a:pPr marL="0" indent="0" algn="l">
              <a:buNone/>
            </a:pPr>
            <a:r>
              <a:rPr lang="en-CA" sz="1800" b="0" i="0" u="none" strike="noStrike" baseline="0" dirty="0">
                <a:latin typeface="CMR12"/>
              </a:rPr>
              <a:t>The skillful data analysts of </a:t>
            </a:r>
            <a:r>
              <a:rPr lang="en-CA" sz="1800" b="1" i="0" u="none" strike="noStrike" baseline="0" dirty="0">
                <a:latin typeface="CMR12"/>
              </a:rPr>
              <a:t>Lucky Bets Co. </a:t>
            </a:r>
            <a:r>
              <a:rPr lang="en-CA" sz="1800" b="0" i="0" u="none" strike="noStrike" baseline="0" dirty="0">
                <a:latin typeface="CMR12"/>
              </a:rPr>
              <a:t>collect a large historical data set on many attributes of the addicted roulette players. The data set includes the players’ winning percentage over the past 5 years, amount of money they lost, age, height, profession, post code, shoe size, hair color, first letter of their names, star sign, and many others. </a:t>
            </a:r>
          </a:p>
          <a:p>
            <a:pPr marL="0" indent="0" algn="l">
              <a:buNone/>
            </a:pPr>
            <a:r>
              <a:rPr lang="en-CA" sz="1800" b="0" i="0" u="none" strike="noStrike" baseline="0" dirty="0">
                <a:latin typeface="CMR12"/>
              </a:rPr>
              <a:t>The analysts divide the data set into Train, Test and Validation samples, and then let the ML algorithms run the over-parameterized deep learning models, as they always do. </a:t>
            </a:r>
          </a:p>
          <a:p>
            <a:pPr marL="0" indent="0" algn="l">
              <a:buNone/>
            </a:pPr>
            <a:r>
              <a:rPr lang="en-CA" sz="1800" dirty="0">
                <a:latin typeface="CMR12"/>
              </a:rPr>
              <a:t>T</a:t>
            </a:r>
            <a:r>
              <a:rPr lang="en-CA" sz="1800" b="0" i="0" u="none" strike="noStrike" baseline="0" dirty="0">
                <a:latin typeface="CMR12"/>
              </a:rPr>
              <a:t>he analysts provide a combination of attributes that predict a higher probability of winning at the roulette table. The results are confirmed in the Validation (hold-out) sample as well. </a:t>
            </a:r>
          </a:p>
          <a:p>
            <a:pPr marL="0" indent="0" algn="ctr">
              <a:buNone/>
            </a:pPr>
            <a:r>
              <a:rPr lang="en-CA" sz="1800" b="1" i="0" u="none" strike="noStrike" baseline="0" dirty="0">
                <a:solidFill>
                  <a:srgbClr val="C00000"/>
                </a:solidFill>
                <a:latin typeface="CMR12"/>
              </a:rPr>
              <a:t>What would you do?</a:t>
            </a:r>
            <a:endParaRPr lang="en-US" altLang="en-US" sz="1800" b="1" dirty="0">
              <a:solidFill>
                <a:srgbClr val="C00000"/>
              </a:solidFill>
            </a:endParaRPr>
          </a:p>
        </p:txBody>
      </p:sp>
      <p:sp>
        <p:nvSpPr>
          <p:cNvPr id="4" name="Title 3">
            <a:extLst>
              <a:ext uri="{FF2B5EF4-FFF2-40B4-BE49-F238E27FC236}">
                <a16:creationId xmlns:a16="http://schemas.microsoft.com/office/drawing/2014/main" id="{E3DA48AD-14DB-C997-0C19-4327C8175CBF}"/>
              </a:ext>
            </a:extLst>
          </p:cNvPr>
          <p:cNvSpPr>
            <a:spLocks noGrp="1"/>
          </p:cNvSpPr>
          <p:nvPr>
            <p:ph type="title"/>
          </p:nvPr>
        </p:nvSpPr>
        <p:spPr>
          <a:xfrm>
            <a:off x="332815" y="87498"/>
            <a:ext cx="6716571" cy="497915"/>
          </a:xfrm>
        </p:spPr>
        <p:txBody>
          <a:bodyPr/>
          <a:lstStyle/>
          <a:p>
            <a:r>
              <a:rPr lang="en-CA" sz="2000" dirty="0">
                <a:solidFill>
                  <a:schemeClr val="accent6">
                    <a:lumMod val="75000"/>
                  </a:schemeClr>
                </a:solidFill>
              </a:rPr>
              <a:t>Statistical flukes vs. predictive models</a:t>
            </a:r>
          </a:p>
        </p:txBody>
      </p:sp>
    </p:spTree>
    <p:extLst>
      <p:ext uri="{BB962C8B-B14F-4D97-AF65-F5344CB8AC3E}">
        <p14:creationId xmlns:p14="http://schemas.microsoft.com/office/powerpoint/2010/main" val="280946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1">
            <a:extLst>
              <a:ext uri="{FF2B5EF4-FFF2-40B4-BE49-F238E27FC236}">
                <a16:creationId xmlns:a16="http://schemas.microsoft.com/office/drawing/2014/main" id="{73C91B77-75CB-9349-9834-F6AD059A5EBA}"/>
              </a:ext>
            </a:extLst>
          </p:cNvPr>
          <p:cNvSpPr>
            <a:spLocks noGrp="1" noChangeArrowheads="1"/>
          </p:cNvSpPr>
          <p:nvPr>
            <p:ph idx="1"/>
          </p:nvPr>
        </p:nvSpPr>
        <p:spPr>
          <a:xfrm>
            <a:off x="332814" y="961518"/>
            <a:ext cx="7939316" cy="5168879"/>
          </a:xfrm>
        </p:spPr>
        <p:txBody>
          <a:bodyPr/>
          <a:lstStyle/>
          <a:p>
            <a:pPr marL="0" indent="0" algn="l">
              <a:buNone/>
            </a:pPr>
            <a:endParaRPr lang="en-CA" sz="2400" b="0" i="0" u="none" strike="noStrike" baseline="0" dirty="0">
              <a:latin typeface="CMR12"/>
            </a:endParaRPr>
          </a:p>
          <a:p>
            <a:pPr marL="0" indent="0" algn="l">
              <a:buNone/>
            </a:pPr>
            <a:r>
              <a:rPr lang="en-CA" sz="2400" dirty="0">
                <a:latin typeface="CMR12"/>
              </a:rPr>
              <a:t>Before we jump to conclusions about the usefulness of a model, we should ask:</a:t>
            </a:r>
          </a:p>
          <a:p>
            <a:pPr marL="0" indent="0" algn="l">
              <a:buNone/>
            </a:pPr>
            <a:endParaRPr lang="en-CA" sz="2400" b="0" i="0" u="none" strike="noStrike" baseline="0" dirty="0">
              <a:latin typeface="CMR12"/>
            </a:endParaRPr>
          </a:p>
          <a:p>
            <a:pPr marL="342900" lvl="1" indent="0">
              <a:buNone/>
            </a:pPr>
            <a:r>
              <a:rPr lang="en-CA" sz="1700" b="1" i="0" u="none" strike="noStrike" baseline="0" dirty="0">
                <a:solidFill>
                  <a:srgbClr val="C00000"/>
                </a:solidFill>
                <a:latin typeface="CMR12"/>
              </a:rPr>
              <a:t>                  [ </a:t>
            </a:r>
            <a:r>
              <a:rPr lang="en-CA" b="1" i="0" u="none" strike="noStrike" baseline="0" dirty="0">
                <a:solidFill>
                  <a:srgbClr val="C00000"/>
                </a:solidFill>
                <a:latin typeface="CMR12"/>
              </a:rPr>
              <a:t>How simila</a:t>
            </a:r>
            <a:r>
              <a:rPr lang="en-CA" b="1" dirty="0">
                <a:solidFill>
                  <a:srgbClr val="C00000"/>
                </a:solidFill>
                <a:latin typeface="CMR12"/>
              </a:rPr>
              <a:t>r is my case to the Lucky Bets Co’s problem? </a:t>
            </a:r>
          </a:p>
          <a:p>
            <a:pPr marL="0" indent="0">
              <a:buNone/>
            </a:pPr>
            <a:endParaRPr lang="en-CA" altLang="en-US" sz="2400" b="1" dirty="0">
              <a:solidFill>
                <a:srgbClr val="C00000"/>
              </a:solidFill>
              <a:latin typeface="CMR12"/>
            </a:endParaRPr>
          </a:p>
          <a:p>
            <a:pPr marL="0" indent="0">
              <a:buNone/>
            </a:pPr>
            <a:r>
              <a:rPr lang="en-US" altLang="en-US" sz="1800" dirty="0"/>
              <a:t>Think of examples from HR applications (predicting a loyal employee!), sports betting (predicting game score!), match-making apps (predicting a long-term spouse!), and many other social settings. How far are they from the Luck Bets example?   </a:t>
            </a:r>
          </a:p>
        </p:txBody>
      </p:sp>
      <p:sp>
        <p:nvSpPr>
          <p:cNvPr id="4" name="Title 3">
            <a:extLst>
              <a:ext uri="{FF2B5EF4-FFF2-40B4-BE49-F238E27FC236}">
                <a16:creationId xmlns:a16="http://schemas.microsoft.com/office/drawing/2014/main" id="{E3DA48AD-14DB-C997-0C19-4327C8175CBF}"/>
              </a:ext>
            </a:extLst>
          </p:cNvPr>
          <p:cNvSpPr>
            <a:spLocks noGrp="1"/>
          </p:cNvSpPr>
          <p:nvPr>
            <p:ph type="title"/>
          </p:nvPr>
        </p:nvSpPr>
        <p:spPr>
          <a:xfrm>
            <a:off x="332815" y="87498"/>
            <a:ext cx="6716571" cy="497915"/>
          </a:xfrm>
        </p:spPr>
        <p:txBody>
          <a:bodyPr/>
          <a:lstStyle/>
          <a:p>
            <a:r>
              <a:rPr lang="en-CA" sz="2000" dirty="0">
                <a:solidFill>
                  <a:schemeClr val="accent6">
                    <a:lumMod val="75000"/>
                  </a:schemeClr>
                </a:solidFill>
              </a:rPr>
              <a:t>Statistical flukes vs. predictive models</a:t>
            </a:r>
          </a:p>
        </p:txBody>
      </p:sp>
      <p:sp>
        <p:nvSpPr>
          <p:cNvPr id="2" name="Oval 1">
            <a:extLst>
              <a:ext uri="{FF2B5EF4-FFF2-40B4-BE49-F238E27FC236}">
                <a16:creationId xmlns:a16="http://schemas.microsoft.com/office/drawing/2014/main" id="{B82E35FC-0E43-00A9-A054-D38065CDE931}"/>
              </a:ext>
            </a:extLst>
          </p:cNvPr>
          <p:cNvSpPr/>
          <p:nvPr/>
        </p:nvSpPr>
        <p:spPr>
          <a:xfrm>
            <a:off x="3877679" y="5263116"/>
            <a:ext cx="4933507" cy="103740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See the paper, “Reliability issues…” on the course site for further discussion</a:t>
            </a:r>
          </a:p>
        </p:txBody>
      </p:sp>
    </p:spTree>
    <p:extLst>
      <p:ext uri="{BB962C8B-B14F-4D97-AF65-F5344CB8AC3E}">
        <p14:creationId xmlns:p14="http://schemas.microsoft.com/office/powerpoint/2010/main" val="280296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a:extLst>
              <a:ext uri="{FF2B5EF4-FFF2-40B4-BE49-F238E27FC236}">
                <a16:creationId xmlns:a16="http://schemas.microsoft.com/office/drawing/2014/main" id="{2A23C612-2AEB-417E-5821-5D632D2BAB03}"/>
              </a:ext>
            </a:extLst>
          </p:cNvPr>
          <p:cNvSpPr/>
          <p:nvPr/>
        </p:nvSpPr>
        <p:spPr>
          <a:xfrm>
            <a:off x="513806" y="2207239"/>
            <a:ext cx="1589781" cy="675410"/>
          </a:xfrm>
          <a:prstGeom prst="flowChartAlternateProcess">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CA" sz="900" dirty="0">
                <a:solidFill>
                  <a:srgbClr val="FFC000"/>
                </a:solidFill>
              </a:rPr>
              <a:t>Consumers/Households</a:t>
            </a:r>
          </a:p>
        </p:txBody>
      </p:sp>
      <p:sp>
        <p:nvSpPr>
          <p:cNvPr id="5" name="Flowchart: Alternate Process 4">
            <a:extLst>
              <a:ext uri="{FF2B5EF4-FFF2-40B4-BE49-F238E27FC236}">
                <a16:creationId xmlns:a16="http://schemas.microsoft.com/office/drawing/2014/main" id="{F62830A7-0AE8-0032-906F-2902F7E20B8B}"/>
              </a:ext>
            </a:extLst>
          </p:cNvPr>
          <p:cNvSpPr/>
          <p:nvPr/>
        </p:nvSpPr>
        <p:spPr>
          <a:xfrm>
            <a:off x="513806" y="3322411"/>
            <a:ext cx="1546083" cy="675410"/>
          </a:xfrm>
          <a:prstGeom prst="flowChartAlternateProcess">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CA" sz="900" dirty="0">
                <a:solidFill>
                  <a:srgbClr val="FFC000"/>
                </a:solidFill>
              </a:rPr>
              <a:t>Firms/Producers</a:t>
            </a:r>
          </a:p>
        </p:txBody>
      </p:sp>
      <p:sp>
        <p:nvSpPr>
          <p:cNvPr id="6" name="Flowchart: Alternate Process 5">
            <a:extLst>
              <a:ext uri="{FF2B5EF4-FFF2-40B4-BE49-F238E27FC236}">
                <a16:creationId xmlns:a16="http://schemas.microsoft.com/office/drawing/2014/main" id="{FFB2F225-752C-E40E-EA80-E31022FD8F4A}"/>
              </a:ext>
            </a:extLst>
          </p:cNvPr>
          <p:cNvSpPr/>
          <p:nvPr/>
        </p:nvSpPr>
        <p:spPr>
          <a:xfrm>
            <a:off x="521136" y="4437582"/>
            <a:ext cx="1546082" cy="675410"/>
          </a:xfrm>
          <a:prstGeom prst="flowChartAlternateProcess">
            <a:avLst/>
          </a:prstGeom>
          <a:solidFill>
            <a:schemeClr val="accent2">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CA" sz="900" dirty="0">
                <a:solidFill>
                  <a:srgbClr val="FFC000"/>
                </a:solidFill>
              </a:rPr>
              <a:t>Government</a:t>
            </a:r>
          </a:p>
        </p:txBody>
      </p:sp>
      <p:sp>
        <p:nvSpPr>
          <p:cNvPr id="7" name="Rectangle 6">
            <a:extLst>
              <a:ext uri="{FF2B5EF4-FFF2-40B4-BE49-F238E27FC236}">
                <a16:creationId xmlns:a16="http://schemas.microsoft.com/office/drawing/2014/main" id="{3D3D1678-FAFF-C2ED-4837-B481EA62D936}"/>
              </a:ext>
            </a:extLst>
          </p:cNvPr>
          <p:cNvSpPr/>
          <p:nvPr/>
        </p:nvSpPr>
        <p:spPr>
          <a:xfrm>
            <a:off x="2650775" y="1960893"/>
            <a:ext cx="1620982" cy="235527"/>
          </a:xfrm>
          <a:prstGeom prst="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rPr>
              <a:t>SUPPLY</a:t>
            </a:r>
          </a:p>
        </p:txBody>
      </p:sp>
      <p:sp>
        <p:nvSpPr>
          <p:cNvPr id="8" name="Rectangle 7">
            <a:extLst>
              <a:ext uri="{FF2B5EF4-FFF2-40B4-BE49-F238E27FC236}">
                <a16:creationId xmlns:a16="http://schemas.microsoft.com/office/drawing/2014/main" id="{5D32C664-49A2-D47D-F7C3-3A0F3E031BEA}"/>
              </a:ext>
            </a:extLst>
          </p:cNvPr>
          <p:cNvSpPr/>
          <p:nvPr/>
        </p:nvSpPr>
        <p:spPr>
          <a:xfrm>
            <a:off x="4735150" y="1950809"/>
            <a:ext cx="1620982" cy="235527"/>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rPr>
              <a:t>DEMAND</a:t>
            </a:r>
          </a:p>
        </p:txBody>
      </p:sp>
      <p:sp>
        <p:nvSpPr>
          <p:cNvPr id="9" name="TextBox 8">
            <a:extLst>
              <a:ext uri="{FF2B5EF4-FFF2-40B4-BE49-F238E27FC236}">
                <a16:creationId xmlns:a16="http://schemas.microsoft.com/office/drawing/2014/main" id="{1643D0D5-93C0-311B-4F62-81DCBBF9E449}"/>
              </a:ext>
            </a:extLst>
          </p:cNvPr>
          <p:cNvSpPr txBox="1"/>
          <p:nvPr/>
        </p:nvSpPr>
        <p:spPr>
          <a:xfrm>
            <a:off x="2715848" y="2346764"/>
            <a:ext cx="1520137" cy="307777"/>
          </a:xfrm>
          <a:prstGeom prst="rect">
            <a:avLst/>
          </a:prstGeom>
          <a:noFill/>
        </p:spPr>
        <p:txBody>
          <a:bodyPr wrap="square" rtlCol="0">
            <a:spAutoFit/>
          </a:bodyPr>
          <a:lstStyle/>
          <a:p>
            <a:r>
              <a:rPr lang="en-CA" sz="1400" dirty="0"/>
              <a:t>Labour + Capital</a:t>
            </a:r>
          </a:p>
        </p:txBody>
      </p:sp>
      <p:sp>
        <p:nvSpPr>
          <p:cNvPr id="12" name="TextBox 11">
            <a:extLst>
              <a:ext uri="{FF2B5EF4-FFF2-40B4-BE49-F238E27FC236}">
                <a16:creationId xmlns:a16="http://schemas.microsoft.com/office/drawing/2014/main" id="{16E654B7-C2B9-51B1-8676-CD89F8F9EF43}"/>
              </a:ext>
            </a:extLst>
          </p:cNvPr>
          <p:cNvSpPr txBox="1"/>
          <p:nvPr/>
        </p:nvSpPr>
        <p:spPr>
          <a:xfrm>
            <a:off x="2781660" y="3381559"/>
            <a:ext cx="1747968" cy="523220"/>
          </a:xfrm>
          <a:prstGeom prst="rect">
            <a:avLst/>
          </a:prstGeom>
          <a:noFill/>
        </p:spPr>
        <p:txBody>
          <a:bodyPr wrap="square" rtlCol="0">
            <a:spAutoFit/>
          </a:bodyPr>
          <a:lstStyle/>
          <a:p>
            <a:r>
              <a:rPr lang="en-CA" sz="1400" dirty="0"/>
              <a:t>Goods + Services + Capital</a:t>
            </a:r>
          </a:p>
        </p:txBody>
      </p:sp>
      <p:sp>
        <p:nvSpPr>
          <p:cNvPr id="13" name="TextBox 12">
            <a:extLst>
              <a:ext uri="{FF2B5EF4-FFF2-40B4-BE49-F238E27FC236}">
                <a16:creationId xmlns:a16="http://schemas.microsoft.com/office/drawing/2014/main" id="{38EF7F47-9F5E-386E-0274-5328C54A55F4}"/>
              </a:ext>
            </a:extLst>
          </p:cNvPr>
          <p:cNvSpPr txBox="1"/>
          <p:nvPr/>
        </p:nvSpPr>
        <p:spPr>
          <a:xfrm>
            <a:off x="2731433" y="4357863"/>
            <a:ext cx="1620981" cy="523220"/>
          </a:xfrm>
          <a:prstGeom prst="rect">
            <a:avLst/>
          </a:prstGeom>
          <a:noFill/>
        </p:spPr>
        <p:txBody>
          <a:bodyPr wrap="square" rtlCol="0">
            <a:spAutoFit/>
          </a:bodyPr>
          <a:lstStyle/>
          <a:p>
            <a:r>
              <a:rPr lang="en-CA" sz="1400" dirty="0"/>
              <a:t>Goods + Services + Capital </a:t>
            </a:r>
          </a:p>
        </p:txBody>
      </p:sp>
      <p:sp>
        <p:nvSpPr>
          <p:cNvPr id="15" name="Rectangle: Rounded Corners 14">
            <a:extLst>
              <a:ext uri="{FF2B5EF4-FFF2-40B4-BE49-F238E27FC236}">
                <a16:creationId xmlns:a16="http://schemas.microsoft.com/office/drawing/2014/main" id="{38048975-55D2-0C86-26DB-BD8415071EEC}"/>
              </a:ext>
            </a:extLst>
          </p:cNvPr>
          <p:cNvSpPr/>
          <p:nvPr/>
        </p:nvSpPr>
        <p:spPr>
          <a:xfrm>
            <a:off x="3547289" y="2673568"/>
            <a:ext cx="836005" cy="276999"/>
          </a:xfrm>
          <a:prstGeom prst="round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825" dirty="0">
                <a:solidFill>
                  <a:schemeClr val="bg1"/>
                </a:solidFill>
              </a:rPr>
              <a:t>Surplus Savings</a:t>
            </a:r>
          </a:p>
        </p:txBody>
      </p:sp>
      <p:sp>
        <p:nvSpPr>
          <p:cNvPr id="16" name="Rectangle: Rounded Corners 15">
            <a:extLst>
              <a:ext uri="{FF2B5EF4-FFF2-40B4-BE49-F238E27FC236}">
                <a16:creationId xmlns:a16="http://schemas.microsoft.com/office/drawing/2014/main" id="{47000842-2E8F-EAC5-E5E8-768F7F02AE1B}"/>
              </a:ext>
            </a:extLst>
          </p:cNvPr>
          <p:cNvSpPr/>
          <p:nvPr/>
        </p:nvSpPr>
        <p:spPr>
          <a:xfrm>
            <a:off x="3660956" y="4009236"/>
            <a:ext cx="829078" cy="276999"/>
          </a:xfrm>
          <a:prstGeom prst="round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825" dirty="0">
                <a:solidFill>
                  <a:schemeClr val="bg1"/>
                </a:solidFill>
              </a:rPr>
              <a:t>Surplus Profits</a:t>
            </a:r>
          </a:p>
        </p:txBody>
      </p:sp>
      <p:sp>
        <p:nvSpPr>
          <p:cNvPr id="17" name="Rectangle: Rounded Corners 16">
            <a:extLst>
              <a:ext uri="{FF2B5EF4-FFF2-40B4-BE49-F238E27FC236}">
                <a16:creationId xmlns:a16="http://schemas.microsoft.com/office/drawing/2014/main" id="{97FF785B-5510-810E-83E9-4702DF62253C}"/>
              </a:ext>
            </a:extLst>
          </p:cNvPr>
          <p:cNvSpPr/>
          <p:nvPr/>
        </p:nvSpPr>
        <p:spPr>
          <a:xfrm>
            <a:off x="3617321" y="4982592"/>
            <a:ext cx="893618" cy="276999"/>
          </a:xfrm>
          <a:prstGeom prst="round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825" dirty="0">
                <a:solidFill>
                  <a:schemeClr val="bg1"/>
                </a:solidFill>
              </a:rPr>
              <a:t>Surplus Revenue</a:t>
            </a:r>
          </a:p>
        </p:txBody>
      </p:sp>
      <p:cxnSp>
        <p:nvCxnSpPr>
          <p:cNvPr id="19" name="Straight Arrow Connector 18">
            <a:extLst>
              <a:ext uri="{FF2B5EF4-FFF2-40B4-BE49-F238E27FC236}">
                <a16:creationId xmlns:a16="http://schemas.microsoft.com/office/drawing/2014/main" id="{A09B06A3-1B01-1BB7-1D60-7A88DC3B38A3}"/>
              </a:ext>
            </a:extLst>
          </p:cNvPr>
          <p:cNvCxnSpPr/>
          <p:nvPr/>
        </p:nvCxnSpPr>
        <p:spPr>
          <a:xfrm>
            <a:off x="4224261" y="2939753"/>
            <a:ext cx="2533652" cy="0"/>
          </a:xfrm>
          <a:prstGeom prst="straightConnector1">
            <a:avLst/>
          </a:prstGeom>
          <a:ln>
            <a:prstDash val="dashDot"/>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03496F32-376A-9C3C-5E7D-6C0C792B206E}"/>
              </a:ext>
            </a:extLst>
          </p:cNvPr>
          <p:cNvCxnSpPr/>
          <p:nvPr/>
        </p:nvCxnSpPr>
        <p:spPr>
          <a:xfrm>
            <a:off x="4235985" y="4126026"/>
            <a:ext cx="2533652" cy="0"/>
          </a:xfrm>
          <a:prstGeom prst="straightConnector1">
            <a:avLst/>
          </a:prstGeom>
          <a:ln>
            <a:prstDash val="dashDot"/>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25A47222-EED4-DD13-4954-0EEE95FF39DD}"/>
              </a:ext>
            </a:extLst>
          </p:cNvPr>
          <p:cNvCxnSpPr/>
          <p:nvPr/>
        </p:nvCxnSpPr>
        <p:spPr>
          <a:xfrm>
            <a:off x="4224261" y="5166872"/>
            <a:ext cx="2533652" cy="0"/>
          </a:xfrm>
          <a:prstGeom prst="straightConnector1">
            <a:avLst/>
          </a:prstGeom>
          <a:ln>
            <a:prstDash val="dashDot"/>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CCE28443-B6FD-45D8-ABD1-57EEEF6A9B8C}"/>
              </a:ext>
            </a:extLst>
          </p:cNvPr>
          <p:cNvSpPr/>
          <p:nvPr/>
        </p:nvSpPr>
        <p:spPr>
          <a:xfrm>
            <a:off x="6846362" y="2464692"/>
            <a:ext cx="1234853" cy="2846795"/>
          </a:xfrm>
          <a:prstGeom prst="rect">
            <a:avLst/>
          </a:prstGeom>
          <a:solidFill>
            <a:schemeClr val="bg2">
              <a:lumMod val="90000"/>
            </a:schemeClr>
          </a:solidFill>
          <a:ln>
            <a:solidFill>
              <a:schemeClr val="accent4">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600" dirty="0">
                <a:solidFill>
                  <a:schemeClr val="tx1">
                    <a:lumMod val="75000"/>
                    <a:lumOff val="25000"/>
                  </a:schemeClr>
                </a:solidFill>
              </a:rPr>
              <a:t>Financial Markets and Capital Allocation</a:t>
            </a:r>
          </a:p>
        </p:txBody>
      </p:sp>
      <p:cxnSp>
        <p:nvCxnSpPr>
          <p:cNvPr id="24" name="Straight Arrow Connector 23">
            <a:extLst>
              <a:ext uri="{FF2B5EF4-FFF2-40B4-BE49-F238E27FC236}">
                <a16:creationId xmlns:a16="http://schemas.microsoft.com/office/drawing/2014/main" id="{28CB2C08-9D3E-1B97-C2EC-252645BABE09}"/>
              </a:ext>
            </a:extLst>
          </p:cNvPr>
          <p:cNvCxnSpPr>
            <a:cxnSpLocks/>
          </p:cNvCxnSpPr>
          <p:nvPr/>
        </p:nvCxnSpPr>
        <p:spPr>
          <a:xfrm flipH="1">
            <a:off x="5491087" y="2692839"/>
            <a:ext cx="1355276"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DABE1C3-F794-CDD2-B879-165F4179B8BA}"/>
              </a:ext>
            </a:extLst>
          </p:cNvPr>
          <p:cNvCxnSpPr>
            <a:cxnSpLocks/>
          </p:cNvCxnSpPr>
          <p:nvPr/>
        </p:nvCxnSpPr>
        <p:spPr>
          <a:xfrm flipH="1">
            <a:off x="5491087" y="3629891"/>
            <a:ext cx="1355276"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C24CE55-8791-DDA6-5F3C-CE827961A7BC}"/>
              </a:ext>
            </a:extLst>
          </p:cNvPr>
          <p:cNvCxnSpPr>
            <a:cxnSpLocks/>
          </p:cNvCxnSpPr>
          <p:nvPr/>
        </p:nvCxnSpPr>
        <p:spPr>
          <a:xfrm flipH="1">
            <a:off x="5459050" y="4663722"/>
            <a:ext cx="1387313"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7941FF1-AFF7-E63E-1A38-493B48A25D45}"/>
              </a:ext>
            </a:extLst>
          </p:cNvPr>
          <p:cNvSpPr txBox="1"/>
          <p:nvPr/>
        </p:nvSpPr>
        <p:spPr>
          <a:xfrm>
            <a:off x="4589676" y="2316506"/>
            <a:ext cx="1874959" cy="523220"/>
          </a:xfrm>
          <a:prstGeom prst="rect">
            <a:avLst/>
          </a:prstGeom>
          <a:noFill/>
        </p:spPr>
        <p:txBody>
          <a:bodyPr wrap="square" rtlCol="0">
            <a:spAutoFit/>
          </a:bodyPr>
          <a:lstStyle/>
          <a:p>
            <a:r>
              <a:rPr lang="en-CA" sz="1400" dirty="0"/>
              <a:t>Goods + Services + Capital</a:t>
            </a:r>
          </a:p>
        </p:txBody>
      </p:sp>
      <p:sp>
        <p:nvSpPr>
          <p:cNvPr id="29" name="TextBox 28">
            <a:extLst>
              <a:ext uri="{FF2B5EF4-FFF2-40B4-BE49-F238E27FC236}">
                <a16:creationId xmlns:a16="http://schemas.microsoft.com/office/drawing/2014/main" id="{69C812BD-7C4F-C1B9-B5E7-4744FF115839}"/>
              </a:ext>
            </a:extLst>
          </p:cNvPr>
          <p:cNvSpPr txBox="1"/>
          <p:nvPr/>
        </p:nvSpPr>
        <p:spPr>
          <a:xfrm>
            <a:off x="4735150" y="3299914"/>
            <a:ext cx="1747968" cy="523220"/>
          </a:xfrm>
          <a:prstGeom prst="rect">
            <a:avLst/>
          </a:prstGeom>
          <a:noFill/>
        </p:spPr>
        <p:txBody>
          <a:bodyPr wrap="square" rtlCol="0">
            <a:spAutoFit/>
          </a:bodyPr>
          <a:lstStyle/>
          <a:p>
            <a:r>
              <a:rPr lang="en-CA" sz="1400" dirty="0"/>
              <a:t>Goods + Services + Capital</a:t>
            </a:r>
          </a:p>
        </p:txBody>
      </p:sp>
      <p:sp>
        <p:nvSpPr>
          <p:cNvPr id="34" name="TextBox 33">
            <a:extLst>
              <a:ext uri="{FF2B5EF4-FFF2-40B4-BE49-F238E27FC236}">
                <a16:creationId xmlns:a16="http://schemas.microsoft.com/office/drawing/2014/main" id="{131B3E8B-4731-F430-C6B6-2DCF3B3A906A}"/>
              </a:ext>
            </a:extLst>
          </p:cNvPr>
          <p:cNvSpPr txBox="1"/>
          <p:nvPr/>
        </p:nvSpPr>
        <p:spPr>
          <a:xfrm>
            <a:off x="4790167" y="4315171"/>
            <a:ext cx="1747968" cy="523220"/>
          </a:xfrm>
          <a:prstGeom prst="rect">
            <a:avLst/>
          </a:prstGeom>
          <a:noFill/>
        </p:spPr>
        <p:txBody>
          <a:bodyPr wrap="square" rtlCol="0">
            <a:spAutoFit/>
          </a:bodyPr>
          <a:lstStyle/>
          <a:p>
            <a:r>
              <a:rPr lang="en-CA" sz="1400" dirty="0"/>
              <a:t>Goods + Services + Capital</a:t>
            </a:r>
          </a:p>
        </p:txBody>
      </p:sp>
      <p:pic>
        <p:nvPicPr>
          <p:cNvPr id="36" name="Picture 2" descr="Download Question Mark Question Response Royalty-Free Stock Illustration  Image - Pixabay">
            <a:extLst>
              <a:ext uri="{FF2B5EF4-FFF2-40B4-BE49-F238E27FC236}">
                <a16:creationId xmlns:a16="http://schemas.microsoft.com/office/drawing/2014/main" id="{686E1B8B-3EAC-12EF-F671-51466A1370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52435">
            <a:off x="8306883" y="3436035"/>
            <a:ext cx="728492" cy="728492"/>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F9DFF256-A671-FBAD-CFF5-4526C3952926}"/>
              </a:ext>
            </a:extLst>
          </p:cNvPr>
          <p:cNvSpPr txBox="1"/>
          <p:nvPr/>
        </p:nvSpPr>
        <p:spPr>
          <a:xfrm>
            <a:off x="6658177" y="1727521"/>
            <a:ext cx="1766856" cy="523220"/>
          </a:xfrm>
          <a:prstGeom prst="rect">
            <a:avLst/>
          </a:prstGeom>
          <a:noFill/>
        </p:spPr>
        <p:txBody>
          <a:bodyPr wrap="square" rtlCol="0">
            <a:spAutoFit/>
          </a:bodyPr>
          <a:lstStyle/>
          <a:p>
            <a:r>
              <a:rPr lang="en-CA" sz="1400" dirty="0">
                <a:solidFill>
                  <a:srgbClr val="FF0000"/>
                </a:solidFill>
              </a:rPr>
              <a:t>Why do we need this financial part?</a:t>
            </a:r>
          </a:p>
        </p:txBody>
      </p:sp>
      <p:sp>
        <p:nvSpPr>
          <p:cNvPr id="38" name="Oval 37">
            <a:extLst>
              <a:ext uri="{FF2B5EF4-FFF2-40B4-BE49-F238E27FC236}">
                <a16:creationId xmlns:a16="http://schemas.microsoft.com/office/drawing/2014/main" id="{A1557D01-5E01-C65E-994E-E6372B91D291}"/>
              </a:ext>
            </a:extLst>
          </p:cNvPr>
          <p:cNvSpPr/>
          <p:nvPr/>
        </p:nvSpPr>
        <p:spPr>
          <a:xfrm>
            <a:off x="6875039" y="3259200"/>
            <a:ext cx="1155883" cy="1533375"/>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400">
              <a:solidFill>
                <a:schemeClr val="tx1"/>
              </a:solidFill>
            </a:endParaRPr>
          </a:p>
        </p:txBody>
      </p:sp>
      <p:cxnSp>
        <p:nvCxnSpPr>
          <p:cNvPr id="40" name="Straight Arrow Connector 39">
            <a:extLst>
              <a:ext uri="{FF2B5EF4-FFF2-40B4-BE49-F238E27FC236}">
                <a16:creationId xmlns:a16="http://schemas.microsoft.com/office/drawing/2014/main" id="{540A9CF2-D444-0570-B491-3A990F1A299E}"/>
              </a:ext>
            </a:extLst>
          </p:cNvPr>
          <p:cNvCxnSpPr>
            <a:cxnSpLocks/>
          </p:cNvCxnSpPr>
          <p:nvPr/>
        </p:nvCxnSpPr>
        <p:spPr>
          <a:xfrm>
            <a:off x="7850578" y="2316506"/>
            <a:ext cx="0" cy="96124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2" name="Title 1">
            <a:extLst>
              <a:ext uri="{FF2B5EF4-FFF2-40B4-BE49-F238E27FC236}">
                <a16:creationId xmlns:a16="http://schemas.microsoft.com/office/drawing/2014/main" id="{0E47D4F6-467A-6F4E-BD42-7EF8E7E6D574}"/>
              </a:ext>
            </a:extLst>
          </p:cNvPr>
          <p:cNvSpPr txBox="1">
            <a:spLocks/>
          </p:cNvSpPr>
          <p:nvPr/>
        </p:nvSpPr>
        <p:spPr>
          <a:xfrm>
            <a:off x="401847" y="108946"/>
            <a:ext cx="6118837" cy="588819"/>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000" dirty="0">
                <a:solidFill>
                  <a:schemeClr val="accent1">
                    <a:lumMod val="75000"/>
                  </a:schemeClr>
                </a:solidFill>
                <a:latin typeface="Arial" panose="020B0604020202020204" pitchFamily="34" charset="0"/>
                <a:cs typeface="Arial" panose="020B0604020202020204" pitchFamily="34" charset="0"/>
              </a:rPr>
              <a:t>Finance: Why do we need it (</a:t>
            </a:r>
            <a:r>
              <a:rPr lang="en-US" sz="2000" i="1" dirty="0">
                <a:solidFill>
                  <a:schemeClr val="accent1">
                    <a:lumMod val="75000"/>
                  </a:schemeClr>
                </a:solidFill>
                <a:latin typeface="Arial" panose="020B0604020202020204" pitchFamily="34" charset="0"/>
                <a:cs typeface="Arial" panose="020B0604020202020204" pitchFamily="34" charset="0"/>
              </a:rPr>
              <a:t>or Do we?</a:t>
            </a:r>
            <a:r>
              <a:rPr lang="en-US" sz="2000" dirty="0">
                <a:solidFill>
                  <a:schemeClr val="accent1">
                    <a:lumMod val="75000"/>
                  </a:schemeClr>
                </a:solidFill>
                <a:latin typeface="Arial" panose="020B0604020202020204" pitchFamily="34" charset="0"/>
                <a:cs typeface="Arial" panose="020B0604020202020204" pitchFamily="34" charset="0"/>
              </a:rPr>
              <a:t>)</a:t>
            </a:r>
          </a:p>
        </p:txBody>
      </p:sp>
      <p:cxnSp>
        <p:nvCxnSpPr>
          <p:cNvPr id="51" name="Straight Connector 50">
            <a:extLst>
              <a:ext uri="{FF2B5EF4-FFF2-40B4-BE49-F238E27FC236}">
                <a16:creationId xmlns:a16="http://schemas.microsoft.com/office/drawing/2014/main" id="{06CC1EC8-D4B9-D1F5-DA84-CC9476AEDABC}"/>
              </a:ext>
            </a:extLst>
          </p:cNvPr>
          <p:cNvCxnSpPr/>
          <p:nvPr/>
        </p:nvCxnSpPr>
        <p:spPr>
          <a:xfrm>
            <a:off x="2103587" y="2531136"/>
            <a:ext cx="499693" cy="0"/>
          </a:xfrm>
          <a:prstGeom prst="line">
            <a:avLst/>
          </a:prstGeom>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EF8CC166-8E47-6932-24E1-415814E5718B}"/>
              </a:ext>
            </a:extLst>
          </p:cNvPr>
          <p:cNvCxnSpPr/>
          <p:nvPr/>
        </p:nvCxnSpPr>
        <p:spPr>
          <a:xfrm>
            <a:off x="2067218" y="3686858"/>
            <a:ext cx="499693" cy="0"/>
          </a:xfrm>
          <a:prstGeom prst="line">
            <a:avLst/>
          </a:prstGeom>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F7C6801F-C5BF-8CCE-913C-FD3FE83C91AB}"/>
              </a:ext>
            </a:extLst>
          </p:cNvPr>
          <p:cNvCxnSpPr/>
          <p:nvPr/>
        </p:nvCxnSpPr>
        <p:spPr>
          <a:xfrm>
            <a:off x="2059889" y="4799918"/>
            <a:ext cx="499693" cy="0"/>
          </a:xfrm>
          <a:prstGeom prst="line">
            <a:avLst/>
          </a:prstGeom>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E4AB5719-226D-4105-9CB6-2FAD4EFBE94C}"/>
              </a:ext>
            </a:extLst>
          </p:cNvPr>
          <p:cNvCxnSpPr/>
          <p:nvPr/>
        </p:nvCxnSpPr>
        <p:spPr>
          <a:xfrm>
            <a:off x="1382350" y="2880606"/>
            <a:ext cx="0" cy="441805"/>
          </a:xfrm>
          <a:prstGeom prst="line">
            <a:avLst/>
          </a:prstGeom>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05BE265A-0BA1-81AC-13A0-5DB28EFC1A5A}"/>
              </a:ext>
            </a:extLst>
          </p:cNvPr>
          <p:cNvCxnSpPr/>
          <p:nvPr/>
        </p:nvCxnSpPr>
        <p:spPr>
          <a:xfrm>
            <a:off x="1382350" y="3997821"/>
            <a:ext cx="0" cy="441805"/>
          </a:xfrm>
          <a:prstGeom prst="line">
            <a:avLst/>
          </a:prstGeom>
          <a:ln/>
        </p:spPr>
        <p:style>
          <a:lnRef idx="1">
            <a:schemeClr val="dk1"/>
          </a:lnRef>
          <a:fillRef idx="0">
            <a:schemeClr val="dk1"/>
          </a:fillRef>
          <a:effectRef idx="0">
            <a:schemeClr val="dk1"/>
          </a:effectRef>
          <a:fontRef idx="minor">
            <a:schemeClr val="tx1"/>
          </a:fontRef>
        </p:style>
      </p:cxnSp>
      <p:sp>
        <p:nvSpPr>
          <p:cNvPr id="60" name="TextBox 59">
            <a:extLst>
              <a:ext uri="{FF2B5EF4-FFF2-40B4-BE49-F238E27FC236}">
                <a16:creationId xmlns:a16="http://schemas.microsoft.com/office/drawing/2014/main" id="{794735BA-BCB9-E264-AF08-79A981E87860}"/>
              </a:ext>
            </a:extLst>
          </p:cNvPr>
          <p:cNvSpPr txBox="1"/>
          <p:nvPr/>
        </p:nvSpPr>
        <p:spPr>
          <a:xfrm>
            <a:off x="6658177" y="5417140"/>
            <a:ext cx="1766856" cy="307777"/>
          </a:xfrm>
          <a:prstGeom prst="rect">
            <a:avLst/>
          </a:prstGeom>
          <a:noFill/>
        </p:spPr>
        <p:txBody>
          <a:bodyPr wrap="square" rtlCol="0">
            <a:spAutoFit/>
          </a:bodyPr>
          <a:lstStyle/>
          <a:p>
            <a:r>
              <a:rPr lang="en-CA" sz="1400" dirty="0">
                <a:solidFill>
                  <a:srgbClr val="FF0000"/>
                </a:solidFill>
              </a:rPr>
              <a:t>What is this for?</a:t>
            </a:r>
          </a:p>
        </p:txBody>
      </p:sp>
      <p:cxnSp>
        <p:nvCxnSpPr>
          <p:cNvPr id="3" name="Straight Arrow Connector 2">
            <a:extLst>
              <a:ext uri="{FF2B5EF4-FFF2-40B4-BE49-F238E27FC236}">
                <a16:creationId xmlns:a16="http://schemas.microsoft.com/office/drawing/2014/main" id="{157A9F92-0B17-CCC7-7361-D39F28CDA63B}"/>
              </a:ext>
            </a:extLst>
          </p:cNvPr>
          <p:cNvCxnSpPr>
            <a:cxnSpLocks/>
            <a:stCxn id="7" idx="3"/>
            <a:endCxn id="8" idx="1"/>
          </p:cNvCxnSpPr>
          <p:nvPr/>
        </p:nvCxnSpPr>
        <p:spPr>
          <a:xfrm flipV="1">
            <a:off x="4271757" y="2068573"/>
            <a:ext cx="463393" cy="1008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7114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a:extLst>
              <a:ext uri="{FF2B5EF4-FFF2-40B4-BE49-F238E27FC236}">
                <a16:creationId xmlns:a16="http://schemas.microsoft.com/office/drawing/2014/main" id="{2A23C612-2AEB-417E-5821-5D632D2BAB03}"/>
              </a:ext>
            </a:extLst>
          </p:cNvPr>
          <p:cNvSpPr/>
          <p:nvPr/>
        </p:nvSpPr>
        <p:spPr>
          <a:xfrm>
            <a:off x="771097" y="2207239"/>
            <a:ext cx="1350819" cy="675410"/>
          </a:xfrm>
          <a:prstGeom prst="flowChartAlternateProcess">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CA" sz="700" dirty="0"/>
              <a:t>Consumers/Households</a:t>
            </a:r>
          </a:p>
        </p:txBody>
      </p:sp>
      <p:sp>
        <p:nvSpPr>
          <p:cNvPr id="5" name="Flowchart: Alternate Process 4">
            <a:extLst>
              <a:ext uri="{FF2B5EF4-FFF2-40B4-BE49-F238E27FC236}">
                <a16:creationId xmlns:a16="http://schemas.microsoft.com/office/drawing/2014/main" id="{F62830A7-0AE8-0032-906F-2902F7E20B8B}"/>
              </a:ext>
            </a:extLst>
          </p:cNvPr>
          <p:cNvSpPr/>
          <p:nvPr/>
        </p:nvSpPr>
        <p:spPr>
          <a:xfrm>
            <a:off x="727399" y="3322411"/>
            <a:ext cx="1350819" cy="675410"/>
          </a:xfrm>
          <a:prstGeom prst="flowChartAlternateProcess">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CA" sz="700" dirty="0"/>
              <a:t>Firms/Producers</a:t>
            </a:r>
          </a:p>
        </p:txBody>
      </p:sp>
      <p:sp>
        <p:nvSpPr>
          <p:cNvPr id="6" name="Flowchart: Alternate Process 5">
            <a:extLst>
              <a:ext uri="{FF2B5EF4-FFF2-40B4-BE49-F238E27FC236}">
                <a16:creationId xmlns:a16="http://schemas.microsoft.com/office/drawing/2014/main" id="{FFB2F225-752C-E40E-EA80-E31022FD8F4A}"/>
              </a:ext>
            </a:extLst>
          </p:cNvPr>
          <p:cNvSpPr/>
          <p:nvPr/>
        </p:nvSpPr>
        <p:spPr>
          <a:xfrm>
            <a:off x="734727" y="4437582"/>
            <a:ext cx="1350819" cy="675410"/>
          </a:xfrm>
          <a:prstGeom prst="flowChartAlternateProcess">
            <a:avLst/>
          </a:prstGeom>
          <a:solidFill>
            <a:schemeClr val="accent2">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CA" sz="700" dirty="0"/>
              <a:t>Government</a:t>
            </a:r>
          </a:p>
        </p:txBody>
      </p:sp>
      <p:sp>
        <p:nvSpPr>
          <p:cNvPr id="7" name="Rectangle 6">
            <a:extLst>
              <a:ext uri="{FF2B5EF4-FFF2-40B4-BE49-F238E27FC236}">
                <a16:creationId xmlns:a16="http://schemas.microsoft.com/office/drawing/2014/main" id="{3D3D1678-FAFF-C2ED-4837-B481EA62D936}"/>
              </a:ext>
            </a:extLst>
          </p:cNvPr>
          <p:cNvSpPr/>
          <p:nvPr/>
        </p:nvSpPr>
        <p:spPr>
          <a:xfrm>
            <a:off x="2621609" y="1854778"/>
            <a:ext cx="1620982" cy="235527"/>
          </a:xfrm>
          <a:prstGeom prst="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SUPPLY</a:t>
            </a:r>
          </a:p>
        </p:txBody>
      </p:sp>
      <p:sp>
        <p:nvSpPr>
          <p:cNvPr id="8" name="Rectangle 7">
            <a:extLst>
              <a:ext uri="{FF2B5EF4-FFF2-40B4-BE49-F238E27FC236}">
                <a16:creationId xmlns:a16="http://schemas.microsoft.com/office/drawing/2014/main" id="{5D32C664-49A2-D47D-F7C3-3A0F3E031BEA}"/>
              </a:ext>
            </a:extLst>
          </p:cNvPr>
          <p:cNvSpPr/>
          <p:nvPr/>
        </p:nvSpPr>
        <p:spPr>
          <a:xfrm>
            <a:off x="4549125" y="1854778"/>
            <a:ext cx="1620982" cy="235527"/>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DEMAND</a:t>
            </a:r>
          </a:p>
        </p:txBody>
      </p:sp>
      <p:sp>
        <p:nvSpPr>
          <p:cNvPr id="15" name="Rectangle: Rounded Corners 14">
            <a:extLst>
              <a:ext uri="{FF2B5EF4-FFF2-40B4-BE49-F238E27FC236}">
                <a16:creationId xmlns:a16="http://schemas.microsoft.com/office/drawing/2014/main" id="{38048975-55D2-0C86-26DB-BD8415071EEC}"/>
              </a:ext>
            </a:extLst>
          </p:cNvPr>
          <p:cNvSpPr/>
          <p:nvPr/>
        </p:nvSpPr>
        <p:spPr>
          <a:xfrm>
            <a:off x="2985032" y="2375820"/>
            <a:ext cx="1034386" cy="3818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dirty="0"/>
              <a:t>Surplus Savings</a:t>
            </a:r>
          </a:p>
        </p:txBody>
      </p:sp>
      <p:sp>
        <p:nvSpPr>
          <p:cNvPr id="16" name="Rectangle: Rounded Corners 15">
            <a:extLst>
              <a:ext uri="{FF2B5EF4-FFF2-40B4-BE49-F238E27FC236}">
                <a16:creationId xmlns:a16="http://schemas.microsoft.com/office/drawing/2014/main" id="{47000842-2E8F-EAC5-E5E8-768F7F02AE1B}"/>
              </a:ext>
            </a:extLst>
          </p:cNvPr>
          <p:cNvSpPr/>
          <p:nvPr/>
        </p:nvSpPr>
        <p:spPr>
          <a:xfrm>
            <a:off x="3036613" y="3507663"/>
            <a:ext cx="988866" cy="39698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dirty="0"/>
              <a:t>Surplus Profits</a:t>
            </a:r>
          </a:p>
        </p:txBody>
      </p:sp>
      <p:sp>
        <p:nvSpPr>
          <p:cNvPr id="17" name="Rectangle: Rounded Corners 16">
            <a:extLst>
              <a:ext uri="{FF2B5EF4-FFF2-40B4-BE49-F238E27FC236}">
                <a16:creationId xmlns:a16="http://schemas.microsoft.com/office/drawing/2014/main" id="{97FF785B-5510-810E-83E9-4702DF62253C}"/>
              </a:ext>
            </a:extLst>
          </p:cNvPr>
          <p:cNvSpPr/>
          <p:nvPr/>
        </p:nvSpPr>
        <p:spPr>
          <a:xfrm>
            <a:off x="3002119" y="4575813"/>
            <a:ext cx="1316855" cy="36837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dirty="0"/>
              <a:t>Surplus Revenue</a:t>
            </a:r>
          </a:p>
        </p:txBody>
      </p:sp>
      <p:cxnSp>
        <p:nvCxnSpPr>
          <p:cNvPr id="19" name="Straight Arrow Connector 18">
            <a:extLst>
              <a:ext uri="{FF2B5EF4-FFF2-40B4-BE49-F238E27FC236}">
                <a16:creationId xmlns:a16="http://schemas.microsoft.com/office/drawing/2014/main" id="{A09B06A3-1B01-1BB7-1D60-7A88DC3B38A3}"/>
              </a:ext>
            </a:extLst>
          </p:cNvPr>
          <p:cNvCxnSpPr/>
          <p:nvPr/>
        </p:nvCxnSpPr>
        <p:spPr>
          <a:xfrm>
            <a:off x="4242590" y="2939753"/>
            <a:ext cx="2533652" cy="0"/>
          </a:xfrm>
          <a:prstGeom prst="straightConnector1">
            <a:avLst/>
          </a:prstGeom>
          <a:ln>
            <a:solidFill>
              <a:schemeClr val="bg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3496F32-376A-9C3C-5E7D-6C0C792B206E}"/>
              </a:ext>
            </a:extLst>
          </p:cNvPr>
          <p:cNvCxnSpPr/>
          <p:nvPr/>
        </p:nvCxnSpPr>
        <p:spPr>
          <a:xfrm>
            <a:off x="4242590" y="4007936"/>
            <a:ext cx="2533652" cy="0"/>
          </a:xfrm>
          <a:prstGeom prst="straightConnector1">
            <a:avLst/>
          </a:prstGeom>
          <a:ln>
            <a:solidFill>
              <a:schemeClr val="bg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5A47222-EED4-DD13-4954-0EEE95FF39DD}"/>
              </a:ext>
            </a:extLst>
          </p:cNvPr>
          <p:cNvCxnSpPr/>
          <p:nvPr/>
        </p:nvCxnSpPr>
        <p:spPr>
          <a:xfrm>
            <a:off x="4223873" y="4944185"/>
            <a:ext cx="2533652" cy="0"/>
          </a:xfrm>
          <a:prstGeom prst="straightConnector1">
            <a:avLst/>
          </a:prstGeom>
          <a:ln>
            <a:solidFill>
              <a:schemeClr val="bg1">
                <a:lumMod val="75000"/>
                <a:lumOff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CCE28443-B6FD-45D8-ABD1-57EEEF6A9B8C}"/>
              </a:ext>
            </a:extLst>
          </p:cNvPr>
          <p:cNvSpPr/>
          <p:nvPr/>
        </p:nvSpPr>
        <p:spPr>
          <a:xfrm>
            <a:off x="7267339" y="2454605"/>
            <a:ext cx="996350" cy="2406607"/>
          </a:xfrm>
          <a:prstGeom prst="rect">
            <a:avLst/>
          </a:prstGeom>
          <a:pattFill prst="pct75">
            <a:fgClr>
              <a:schemeClr val="tx1">
                <a:lumMod val="85000"/>
              </a:schemeClr>
            </a:fgClr>
            <a:bgClr>
              <a:schemeClr val="accent4">
                <a:lumMod val="50000"/>
              </a:schemeClr>
            </a:bgClr>
          </a:pattFill>
          <a:ln>
            <a:solidFill>
              <a:schemeClr val="accent4">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cxnSp>
        <p:nvCxnSpPr>
          <p:cNvPr id="24" name="Straight Arrow Connector 23">
            <a:extLst>
              <a:ext uri="{FF2B5EF4-FFF2-40B4-BE49-F238E27FC236}">
                <a16:creationId xmlns:a16="http://schemas.microsoft.com/office/drawing/2014/main" id="{28CB2C08-9D3E-1B97-C2EC-252645BABE09}"/>
              </a:ext>
            </a:extLst>
          </p:cNvPr>
          <p:cNvCxnSpPr>
            <a:cxnSpLocks/>
          </p:cNvCxnSpPr>
          <p:nvPr/>
        </p:nvCxnSpPr>
        <p:spPr>
          <a:xfrm flipH="1">
            <a:off x="6429477" y="2692839"/>
            <a:ext cx="435215"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DABE1C3-F794-CDD2-B879-165F4179B8BA}"/>
              </a:ext>
            </a:extLst>
          </p:cNvPr>
          <p:cNvCxnSpPr>
            <a:cxnSpLocks/>
          </p:cNvCxnSpPr>
          <p:nvPr/>
        </p:nvCxnSpPr>
        <p:spPr>
          <a:xfrm flipH="1">
            <a:off x="6429477" y="3629891"/>
            <a:ext cx="435215"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C24CE55-8791-DDA6-5F3C-CE827961A7BC}"/>
              </a:ext>
            </a:extLst>
          </p:cNvPr>
          <p:cNvCxnSpPr>
            <a:cxnSpLocks/>
          </p:cNvCxnSpPr>
          <p:nvPr/>
        </p:nvCxnSpPr>
        <p:spPr>
          <a:xfrm flipH="1">
            <a:off x="6519933" y="4663722"/>
            <a:ext cx="344759"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7941FF1-AFF7-E63E-1A38-493B48A25D45}"/>
              </a:ext>
            </a:extLst>
          </p:cNvPr>
          <p:cNvSpPr txBox="1"/>
          <p:nvPr/>
        </p:nvSpPr>
        <p:spPr>
          <a:xfrm>
            <a:off x="4473984" y="2162217"/>
            <a:ext cx="1980862" cy="584775"/>
          </a:xfrm>
          <a:prstGeom prst="rect">
            <a:avLst/>
          </a:prstGeom>
          <a:noFill/>
        </p:spPr>
        <p:txBody>
          <a:bodyPr wrap="square" rtlCol="0">
            <a:spAutoFit/>
          </a:bodyPr>
          <a:lstStyle/>
          <a:p>
            <a:r>
              <a:rPr lang="en-CA" sz="1400" dirty="0"/>
              <a:t>Loan, Credit, Insurance</a:t>
            </a:r>
          </a:p>
          <a:p>
            <a:r>
              <a:rPr lang="en-CA" sz="900" dirty="0"/>
              <a:t>To finance Residential / Personal Investment &amp; Consumption</a:t>
            </a:r>
          </a:p>
        </p:txBody>
      </p:sp>
      <p:sp>
        <p:nvSpPr>
          <p:cNvPr id="38" name="Oval 37">
            <a:extLst>
              <a:ext uri="{FF2B5EF4-FFF2-40B4-BE49-F238E27FC236}">
                <a16:creationId xmlns:a16="http://schemas.microsoft.com/office/drawing/2014/main" id="{A1557D01-5E01-C65E-994E-E6372B91D291}"/>
              </a:ext>
            </a:extLst>
          </p:cNvPr>
          <p:cNvSpPr/>
          <p:nvPr/>
        </p:nvSpPr>
        <p:spPr>
          <a:xfrm>
            <a:off x="7269879" y="2902582"/>
            <a:ext cx="993811" cy="1360106"/>
          </a:xfrm>
          <a:prstGeom prst="ellipse">
            <a:avLst/>
          </a:prstGeom>
          <a:solidFill>
            <a:schemeClr val="accent2">
              <a:lumMod val="60000"/>
              <a:lumOff val="40000"/>
              <a:alpha val="37000"/>
            </a:scheme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400" dirty="0"/>
              <a:t>Pool of Funds</a:t>
            </a:r>
          </a:p>
        </p:txBody>
      </p:sp>
      <p:sp>
        <p:nvSpPr>
          <p:cNvPr id="42" name="Title 1">
            <a:extLst>
              <a:ext uri="{FF2B5EF4-FFF2-40B4-BE49-F238E27FC236}">
                <a16:creationId xmlns:a16="http://schemas.microsoft.com/office/drawing/2014/main" id="{0E47D4F6-467A-6F4E-BD42-7EF8E7E6D574}"/>
              </a:ext>
            </a:extLst>
          </p:cNvPr>
          <p:cNvSpPr txBox="1">
            <a:spLocks/>
          </p:cNvSpPr>
          <p:nvPr/>
        </p:nvSpPr>
        <p:spPr>
          <a:xfrm>
            <a:off x="412386" y="161504"/>
            <a:ext cx="6118837" cy="588819"/>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CA" sz="2100" dirty="0">
                <a:solidFill>
                  <a:schemeClr val="accent1">
                    <a:lumMod val="75000"/>
                  </a:schemeClr>
                </a:solidFill>
                <a:latin typeface="Arial" panose="020B0604020202020204" pitchFamily="34" charset="0"/>
                <a:cs typeface="Arial" panose="020B0604020202020204" pitchFamily="34" charset="0"/>
              </a:rPr>
              <a:t>Finance: pool of funds and allocation</a:t>
            </a:r>
            <a:endParaRPr lang="en-US" sz="2100" dirty="0">
              <a:solidFill>
                <a:schemeClr val="accent2">
                  <a:lumMod val="50000"/>
                </a:schemeClr>
              </a:solidFill>
              <a:latin typeface="Arial" panose="020B0604020202020204" pitchFamily="34" charset="0"/>
              <a:cs typeface="Arial" panose="020B0604020202020204" pitchFamily="34" charset="0"/>
            </a:endParaRPr>
          </a:p>
        </p:txBody>
      </p:sp>
      <p:cxnSp>
        <p:nvCxnSpPr>
          <p:cNvPr id="45" name="Straight Connector 44">
            <a:extLst>
              <a:ext uri="{FF2B5EF4-FFF2-40B4-BE49-F238E27FC236}">
                <a16:creationId xmlns:a16="http://schemas.microsoft.com/office/drawing/2014/main" id="{8AD83FAC-19CB-D1C2-C41A-93AAE9126AE6}"/>
              </a:ext>
            </a:extLst>
          </p:cNvPr>
          <p:cNvCxnSpPr/>
          <p:nvPr/>
        </p:nvCxnSpPr>
        <p:spPr>
          <a:xfrm>
            <a:off x="1153962" y="1626177"/>
            <a:ext cx="6640043" cy="0"/>
          </a:xfrm>
          <a:prstGeom prst="line">
            <a:avLst/>
          </a:prstGeom>
          <a:ln w="15875" cmpd="thickThi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6CC1EC8-D4B9-D1F5-DA84-CC9476AEDABC}"/>
              </a:ext>
            </a:extLst>
          </p:cNvPr>
          <p:cNvCxnSpPr/>
          <p:nvPr/>
        </p:nvCxnSpPr>
        <p:spPr>
          <a:xfrm>
            <a:off x="2121916" y="2531136"/>
            <a:ext cx="499693" cy="0"/>
          </a:xfrm>
          <a:prstGeom prst="line">
            <a:avLst/>
          </a:prstGeom>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EF8CC166-8E47-6932-24E1-415814E5718B}"/>
              </a:ext>
            </a:extLst>
          </p:cNvPr>
          <p:cNvCxnSpPr>
            <a:cxnSpLocks/>
          </p:cNvCxnSpPr>
          <p:nvPr/>
        </p:nvCxnSpPr>
        <p:spPr>
          <a:xfrm>
            <a:off x="2085546" y="3686858"/>
            <a:ext cx="536063" cy="0"/>
          </a:xfrm>
          <a:prstGeom prst="line">
            <a:avLst/>
          </a:prstGeom>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F7C6801F-C5BF-8CCE-913C-FD3FE83C91AB}"/>
              </a:ext>
            </a:extLst>
          </p:cNvPr>
          <p:cNvCxnSpPr>
            <a:cxnSpLocks/>
            <a:endCxn id="17" idx="1"/>
          </p:cNvCxnSpPr>
          <p:nvPr/>
        </p:nvCxnSpPr>
        <p:spPr>
          <a:xfrm flipV="1">
            <a:off x="2078218" y="4759999"/>
            <a:ext cx="923901" cy="39920"/>
          </a:xfrm>
          <a:prstGeom prst="line">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E4AB5719-226D-4105-9CB6-2FAD4EFBE94C}"/>
              </a:ext>
            </a:extLst>
          </p:cNvPr>
          <p:cNvCxnSpPr/>
          <p:nvPr/>
        </p:nvCxnSpPr>
        <p:spPr>
          <a:xfrm>
            <a:off x="1400679" y="2880606"/>
            <a:ext cx="0" cy="441805"/>
          </a:xfrm>
          <a:prstGeom prst="line">
            <a:avLst/>
          </a:prstGeom>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05BE265A-0BA1-81AC-13A0-5DB28EFC1A5A}"/>
              </a:ext>
            </a:extLst>
          </p:cNvPr>
          <p:cNvCxnSpPr/>
          <p:nvPr/>
        </p:nvCxnSpPr>
        <p:spPr>
          <a:xfrm>
            <a:off x="1400679" y="3997821"/>
            <a:ext cx="0" cy="441805"/>
          </a:xfrm>
          <a:prstGeom prst="line">
            <a:avLst/>
          </a:prstGeom>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53F9BD27-F640-A811-8044-8D45B6E82BC7}"/>
              </a:ext>
            </a:extLst>
          </p:cNvPr>
          <p:cNvSpPr txBox="1"/>
          <p:nvPr/>
        </p:nvSpPr>
        <p:spPr>
          <a:xfrm>
            <a:off x="4473984" y="3145738"/>
            <a:ext cx="2318180" cy="461665"/>
          </a:xfrm>
          <a:prstGeom prst="rect">
            <a:avLst/>
          </a:prstGeom>
          <a:noFill/>
        </p:spPr>
        <p:txBody>
          <a:bodyPr wrap="square" rtlCol="0">
            <a:spAutoFit/>
          </a:bodyPr>
          <a:lstStyle/>
          <a:p>
            <a:r>
              <a:rPr lang="en-CA" sz="1400" dirty="0"/>
              <a:t>Capital</a:t>
            </a:r>
          </a:p>
          <a:p>
            <a:r>
              <a:rPr lang="en-CA" sz="900" dirty="0"/>
              <a:t>To finance production &amp; investment</a:t>
            </a:r>
          </a:p>
        </p:txBody>
      </p:sp>
      <p:sp>
        <p:nvSpPr>
          <p:cNvPr id="14" name="TextBox 13">
            <a:extLst>
              <a:ext uri="{FF2B5EF4-FFF2-40B4-BE49-F238E27FC236}">
                <a16:creationId xmlns:a16="http://schemas.microsoft.com/office/drawing/2014/main" id="{DFED3FE1-E790-F096-02DA-2C6C312581AE}"/>
              </a:ext>
            </a:extLst>
          </p:cNvPr>
          <p:cNvSpPr txBox="1"/>
          <p:nvPr/>
        </p:nvSpPr>
        <p:spPr>
          <a:xfrm>
            <a:off x="4386343" y="4254942"/>
            <a:ext cx="2318180" cy="584775"/>
          </a:xfrm>
          <a:prstGeom prst="rect">
            <a:avLst/>
          </a:prstGeom>
          <a:noFill/>
        </p:spPr>
        <p:txBody>
          <a:bodyPr wrap="square" rtlCol="0">
            <a:spAutoFit/>
          </a:bodyPr>
          <a:lstStyle/>
          <a:p>
            <a:r>
              <a:rPr lang="en-CA" sz="1400" dirty="0"/>
              <a:t>Capital</a:t>
            </a:r>
          </a:p>
          <a:p>
            <a:r>
              <a:rPr lang="en-CA" sz="900" dirty="0"/>
              <a:t>To finance production &amp; investment &amp; public services</a:t>
            </a:r>
          </a:p>
        </p:txBody>
      </p:sp>
      <p:cxnSp>
        <p:nvCxnSpPr>
          <p:cNvPr id="28" name="Straight Arrow Connector 27">
            <a:extLst>
              <a:ext uri="{FF2B5EF4-FFF2-40B4-BE49-F238E27FC236}">
                <a16:creationId xmlns:a16="http://schemas.microsoft.com/office/drawing/2014/main" id="{DB7990CA-0E7C-BFDB-6708-9B7D4B88F2C0}"/>
              </a:ext>
            </a:extLst>
          </p:cNvPr>
          <p:cNvCxnSpPr/>
          <p:nvPr/>
        </p:nvCxnSpPr>
        <p:spPr>
          <a:xfrm>
            <a:off x="4341769" y="3025863"/>
            <a:ext cx="0" cy="1435310"/>
          </a:xfrm>
          <a:prstGeom prst="straightConnector1">
            <a:avLst/>
          </a:prstGeom>
          <a:ln w="19050">
            <a:solidFill>
              <a:schemeClr val="accent5">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129DD3D-8C77-FCFD-F1B8-652F128622C9}"/>
              </a:ext>
            </a:extLst>
          </p:cNvPr>
          <p:cNvCxnSpPr>
            <a:cxnSpLocks/>
          </p:cNvCxnSpPr>
          <p:nvPr/>
        </p:nvCxnSpPr>
        <p:spPr>
          <a:xfrm>
            <a:off x="6118150" y="2718323"/>
            <a:ext cx="0" cy="443001"/>
          </a:xfrm>
          <a:prstGeom prst="straightConnector1">
            <a:avLst/>
          </a:prstGeom>
          <a:ln w="19050" cmpd="dbl">
            <a:solidFill>
              <a:schemeClr val="accent5"/>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8106351-119C-3A5F-D3E8-084D777FBFEC}"/>
              </a:ext>
            </a:extLst>
          </p:cNvPr>
          <p:cNvCxnSpPr>
            <a:cxnSpLocks/>
          </p:cNvCxnSpPr>
          <p:nvPr/>
        </p:nvCxnSpPr>
        <p:spPr>
          <a:xfrm>
            <a:off x="6111223" y="3786436"/>
            <a:ext cx="0" cy="443001"/>
          </a:xfrm>
          <a:prstGeom prst="straightConnector1">
            <a:avLst/>
          </a:prstGeom>
          <a:ln w="19050" cmpd="dbl">
            <a:solidFill>
              <a:schemeClr val="accent5"/>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69C2DF2-C828-9984-0653-F149FA86A022}"/>
              </a:ext>
            </a:extLst>
          </p:cNvPr>
          <p:cNvCxnSpPr/>
          <p:nvPr/>
        </p:nvCxnSpPr>
        <p:spPr>
          <a:xfrm flipH="1">
            <a:off x="2614281" y="2544944"/>
            <a:ext cx="7328" cy="2266068"/>
          </a:xfrm>
          <a:prstGeom prst="line">
            <a:avLst/>
          </a:prstGeom>
          <a:ln>
            <a:tailEnd type="triangle"/>
          </a:ln>
        </p:spPr>
        <p:style>
          <a:lnRef idx="1">
            <a:schemeClr val="dk1"/>
          </a:lnRef>
          <a:fillRef idx="0">
            <a:schemeClr val="dk1"/>
          </a:fillRef>
          <a:effectRef idx="0">
            <a:schemeClr val="dk1"/>
          </a:effectRef>
          <a:fontRef idx="minor">
            <a:schemeClr val="tx1"/>
          </a:fontRef>
        </p:style>
      </p:cxnSp>
      <p:sp>
        <p:nvSpPr>
          <p:cNvPr id="46" name="Oval 45">
            <a:extLst>
              <a:ext uri="{FF2B5EF4-FFF2-40B4-BE49-F238E27FC236}">
                <a16:creationId xmlns:a16="http://schemas.microsoft.com/office/drawing/2014/main" id="{2392FD82-DAE4-AC7D-AFF4-EAEDB3E91077}"/>
              </a:ext>
            </a:extLst>
          </p:cNvPr>
          <p:cNvSpPr/>
          <p:nvPr/>
        </p:nvSpPr>
        <p:spPr>
          <a:xfrm>
            <a:off x="2273834" y="4296225"/>
            <a:ext cx="798798" cy="259130"/>
          </a:xfrm>
          <a:prstGeom prst="ellipse">
            <a:avLst/>
          </a:prstGeom>
          <a:solidFill>
            <a:srgbClr val="92D050"/>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050" dirty="0"/>
              <a:t>Taxes</a:t>
            </a:r>
          </a:p>
        </p:txBody>
      </p:sp>
      <p:cxnSp>
        <p:nvCxnSpPr>
          <p:cNvPr id="47" name="Straight Connector 46">
            <a:extLst>
              <a:ext uri="{FF2B5EF4-FFF2-40B4-BE49-F238E27FC236}">
                <a16:creationId xmlns:a16="http://schemas.microsoft.com/office/drawing/2014/main" id="{4C4DD71E-EEC3-6991-820C-04A8CE8187C4}"/>
              </a:ext>
            </a:extLst>
          </p:cNvPr>
          <p:cNvCxnSpPr>
            <a:cxnSpLocks/>
          </p:cNvCxnSpPr>
          <p:nvPr/>
        </p:nvCxnSpPr>
        <p:spPr>
          <a:xfrm flipV="1">
            <a:off x="2159665" y="2602499"/>
            <a:ext cx="25720" cy="2202966"/>
          </a:xfrm>
          <a:prstGeom prst="line">
            <a:avLst/>
          </a:prstGeom>
          <a:ln>
            <a:tailEnd type="triangle"/>
          </a:ln>
        </p:spPr>
        <p:style>
          <a:lnRef idx="1">
            <a:schemeClr val="dk1"/>
          </a:lnRef>
          <a:fillRef idx="0">
            <a:schemeClr val="dk1"/>
          </a:fillRef>
          <a:effectRef idx="0">
            <a:schemeClr val="dk1"/>
          </a:effectRef>
          <a:fontRef idx="minor">
            <a:schemeClr val="tx1"/>
          </a:fontRef>
        </p:style>
      </p:cxnSp>
      <p:sp>
        <p:nvSpPr>
          <p:cNvPr id="50" name="Oval 49">
            <a:extLst>
              <a:ext uri="{FF2B5EF4-FFF2-40B4-BE49-F238E27FC236}">
                <a16:creationId xmlns:a16="http://schemas.microsoft.com/office/drawing/2014/main" id="{854410F5-6BE1-7D88-41CC-481096D911A1}"/>
              </a:ext>
            </a:extLst>
          </p:cNvPr>
          <p:cNvSpPr/>
          <p:nvPr/>
        </p:nvSpPr>
        <p:spPr>
          <a:xfrm>
            <a:off x="1696081" y="2937472"/>
            <a:ext cx="893618" cy="309824"/>
          </a:xfrm>
          <a:prstGeom prst="ellipse">
            <a:avLst/>
          </a:prstGeom>
          <a:solidFill>
            <a:srgbClr val="92D05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dirty="0"/>
              <a:t>Goods &amp; Services</a:t>
            </a:r>
          </a:p>
        </p:txBody>
      </p:sp>
      <p:sp>
        <p:nvSpPr>
          <p:cNvPr id="54" name="Oval 53">
            <a:extLst>
              <a:ext uri="{FF2B5EF4-FFF2-40B4-BE49-F238E27FC236}">
                <a16:creationId xmlns:a16="http://schemas.microsoft.com/office/drawing/2014/main" id="{52E52802-D74C-0ECB-D4F7-67B9846A379E}"/>
              </a:ext>
            </a:extLst>
          </p:cNvPr>
          <p:cNvSpPr/>
          <p:nvPr/>
        </p:nvSpPr>
        <p:spPr>
          <a:xfrm>
            <a:off x="2266832" y="3288185"/>
            <a:ext cx="798798" cy="259130"/>
          </a:xfrm>
          <a:prstGeom prst="ellipse">
            <a:avLst/>
          </a:prstGeom>
          <a:solidFill>
            <a:srgbClr val="92D050"/>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050" dirty="0"/>
              <a:t>Taxes</a:t>
            </a:r>
          </a:p>
        </p:txBody>
      </p:sp>
      <p:sp>
        <p:nvSpPr>
          <p:cNvPr id="55" name="Oval 54">
            <a:extLst>
              <a:ext uri="{FF2B5EF4-FFF2-40B4-BE49-F238E27FC236}">
                <a16:creationId xmlns:a16="http://schemas.microsoft.com/office/drawing/2014/main" id="{B71051EF-820C-3068-59AD-AFD02FC909CD}"/>
              </a:ext>
            </a:extLst>
          </p:cNvPr>
          <p:cNvSpPr/>
          <p:nvPr/>
        </p:nvSpPr>
        <p:spPr>
          <a:xfrm>
            <a:off x="1769456" y="3965943"/>
            <a:ext cx="893618" cy="309824"/>
          </a:xfrm>
          <a:prstGeom prst="ellipse">
            <a:avLst/>
          </a:prstGeom>
          <a:solidFill>
            <a:srgbClr val="92D05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dirty="0"/>
              <a:t>Goods &amp; Services</a:t>
            </a:r>
          </a:p>
        </p:txBody>
      </p:sp>
      <p:sp>
        <p:nvSpPr>
          <p:cNvPr id="56" name="Arrow: Striped Right 55">
            <a:extLst>
              <a:ext uri="{FF2B5EF4-FFF2-40B4-BE49-F238E27FC236}">
                <a16:creationId xmlns:a16="http://schemas.microsoft.com/office/drawing/2014/main" id="{D5B8297B-BB12-7906-78C8-7C106FB68315}"/>
              </a:ext>
            </a:extLst>
          </p:cNvPr>
          <p:cNvSpPr/>
          <p:nvPr/>
        </p:nvSpPr>
        <p:spPr>
          <a:xfrm rot="16200000">
            <a:off x="2095386" y="3621667"/>
            <a:ext cx="153908" cy="112623"/>
          </a:xfrm>
          <a:prstGeom prst="strip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400"/>
          </a:p>
        </p:txBody>
      </p:sp>
      <p:sp>
        <p:nvSpPr>
          <p:cNvPr id="57" name="Arrow: Striped Right 56">
            <a:extLst>
              <a:ext uri="{FF2B5EF4-FFF2-40B4-BE49-F238E27FC236}">
                <a16:creationId xmlns:a16="http://schemas.microsoft.com/office/drawing/2014/main" id="{666CDE85-F639-F949-3ECE-A0880C66121B}"/>
              </a:ext>
            </a:extLst>
          </p:cNvPr>
          <p:cNvSpPr/>
          <p:nvPr/>
        </p:nvSpPr>
        <p:spPr>
          <a:xfrm rot="5400000">
            <a:off x="2544656" y="3744736"/>
            <a:ext cx="153908" cy="112623"/>
          </a:xfrm>
          <a:prstGeom prst="strip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400"/>
          </a:p>
        </p:txBody>
      </p:sp>
      <p:pic>
        <p:nvPicPr>
          <p:cNvPr id="1026" name="Picture 2" descr="IconExperience » I-Collection » Water Tap Icon">
            <a:extLst>
              <a:ext uri="{FF2B5EF4-FFF2-40B4-BE49-F238E27FC236}">
                <a16:creationId xmlns:a16="http://schemas.microsoft.com/office/drawing/2014/main" id="{37888620-8486-979C-140F-8103DC55CCD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704" r="-6704"/>
          <a:stretch/>
        </p:blipFill>
        <p:spPr bwMode="auto">
          <a:xfrm flipH="1">
            <a:off x="6723947" y="3380768"/>
            <a:ext cx="542275" cy="637487"/>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60">
            <a:extLst>
              <a:ext uri="{FF2B5EF4-FFF2-40B4-BE49-F238E27FC236}">
                <a16:creationId xmlns:a16="http://schemas.microsoft.com/office/drawing/2014/main" id="{98A95DA9-7FD3-0089-CECD-CBFE04186652}"/>
              </a:ext>
            </a:extLst>
          </p:cNvPr>
          <p:cNvSpPr txBox="1"/>
          <p:nvPr/>
        </p:nvSpPr>
        <p:spPr>
          <a:xfrm>
            <a:off x="4025479" y="5205839"/>
            <a:ext cx="3284625" cy="523220"/>
          </a:xfrm>
          <a:prstGeom prst="rect">
            <a:avLst/>
          </a:prstGeom>
          <a:noFill/>
        </p:spPr>
        <p:txBody>
          <a:bodyPr wrap="square" rtlCol="0">
            <a:spAutoFit/>
          </a:bodyPr>
          <a:lstStyle/>
          <a:p>
            <a:r>
              <a:rPr lang="en-CA" sz="1400" dirty="0">
                <a:solidFill>
                  <a:srgbClr val="C00000"/>
                </a:solidFill>
              </a:rPr>
              <a:t>Who should receive how much at what price? </a:t>
            </a:r>
          </a:p>
        </p:txBody>
      </p:sp>
      <p:pic>
        <p:nvPicPr>
          <p:cNvPr id="62" name="Picture 2" descr="Download Question Mark Question Response Royalty-Free Stock Illustration  Image - Pixabay">
            <a:extLst>
              <a:ext uri="{FF2B5EF4-FFF2-40B4-BE49-F238E27FC236}">
                <a16:creationId xmlns:a16="http://schemas.microsoft.com/office/drawing/2014/main" id="{E2C816B9-A48B-9C3E-0836-98CFF6528C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6221" y="4984727"/>
            <a:ext cx="826202" cy="826202"/>
          </a:xfrm>
          <a:prstGeom prst="rect">
            <a:avLst/>
          </a:prstGeom>
          <a:noFill/>
          <a:extLst>
            <a:ext uri="{909E8E84-426E-40DD-AFC4-6F175D3DCCD1}">
              <a14:hiddenFill xmlns:a14="http://schemas.microsoft.com/office/drawing/2010/main">
                <a:solidFill>
                  <a:srgbClr val="FFFFFF"/>
                </a:solidFill>
              </a14:hiddenFill>
            </a:ext>
          </a:extLst>
        </p:spPr>
      </p:pic>
      <p:sp>
        <p:nvSpPr>
          <p:cNvPr id="2" name="Arc 1">
            <a:extLst>
              <a:ext uri="{FF2B5EF4-FFF2-40B4-BE49-F238E27FC236}">
                <a16:creationId xmlns:a16="http://schemas.microsoft.com/office/drawing/2014/main" id="{AEA5205B-18D5-28E3-21C8-ACD891D37A8D}"/>
              </a:ext>
            </a:extLst>
          </p:cNvPr>
          <p:cNvSpPr/>
          <p:nvPr/>
        </p:nvSpPr>
        <p:spPr>
          <a:xfrm rot="19115624">
            <a:off x="1886559" y="4402146"/>
            <a:ext cx="1486097" cy="1224565"/>
          </a:xfrm>
          <a:prstGeom prst="arc">
            <a:avLst>
              <a:gd name="adj1" fmla="val 3201586"/>
              <a:gd name="adj2" fmla="val 12510137"/>
            </a:avLst>
          </a:prstGeom>
          <a:ln w="38100">
            <a:solidFill>
              <a:srgbClr val="00B050"/>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9" name="Isosceles Triangle 8">
            <a:extLst>
              <a:ext uri="{FF2B5EF4-FFF2-40B4-BE49-F238E27FC236}">
                <a16:creationId xmlns:a16="http://schemas.microsoft.com/office/drawing/2014/main" id="{DAF5D84B-4D88-7519-89D9-F454556D0EB5}"/>
              </a:ext>
            </a:extLst>
          </p:cNvPr>
          <p:cNvSpPr/>
          <p:nvPr/>
        </p:nvSpPr>
        <p:spPr>
          <a:xfrm>
            <a:off x="1696081" y="5335764"/>
            <a:ext cx="1664624" cy="695272"/>
          </a:xfrm>
          <a:prstGeom prst="triangle">
            <a:avLst/>
          </a:prstGeom>
          <a:solidFill>
            <a:schemeClr val="accent1">
              <a:alpha val="4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tx1"/>
                </a:solidFill>
              </a:rPr>
              <a:t>Money Printing</a:t>
            </a:r>
          </a:p>
        </p:txBody>
      </p:sp>
      <p:cxnSp>
        <p:nvCxnSpPr>
          <p:cNvPr id="18" name="Straight Arrow Connector 17">
            <a:extLst>
              <a:ext uri="{FF2B5EF4-FFF2-40B4-BE49-F238E27FC236}">
                <a16:creationId xmlns:a16="http://schemas.microsoft.com/office/drawing/2014/main" id="{AD6DAC0F-C249-BEF1-8A43-C41C02A7B99F}"/>
              </a:ext>
            </a:extLst>
          </p:cNvPr>
          <p:cNvCxnSpPr>
            <a:stCxn id="57" idx="1"/>
            <a:endCxn id="16" idx="1"/>
          </p:cNvCxnSpPr>
          <p:nvPr/>
        </p:nvCxnSpPr>
        <p:spPr>
          <a:xfrm flipV="1">
            <a:off x="2621610" y="3706155"/>
            <a:ext cx="415003" cy="17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4A7C811-D89A-4100-A35B-C83865D66B1C}"/>
              </a:ext>
            </a:extLst>
          </p:cNvPr>
          <p:cNvCxnSpPr>
            <a:endCxn id="15" idx="1"/>
          </p:cNvCxnSpPr>
          <p:nvPr/>
        </p:nvCxnSpPr>
        <p:spPr>
          <a:xfrm>
            <a:off x="2670592" y="2539398"/>
            <a:ext cx="314440" cy="27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8661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52E69F0-A523-4B1D-DCF5-57E7D8887FD9}"/>
              </a:ext>
            </a:extLst>
          </p:cNvPr>
          <p:cNvSpPr txBox="1">
            <a:spLocks/>
          </p:cNvSpPr>
          <p:nvPr/>
        </p:nvSpPr>
        <p:spPr>
          <a:xfrm>
            <a:off x="265930" y="67424"/>
            <a:ext cx="6694186" cy="588819"/>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CA" sz="2000" dirty="0">
                <a:solidFill>
                  <a:schemeClr val="accent1">
                    <a:lumMod val="75000"/>
                  </a:schemeClr>
                </a:solidFill>
                <a:latin typeface="Arial" panose="020B0604020202020204" pitchFamily="34" charset="0"/>
                <a:cs typeface="Arial" panose="020B0604020202020204" pitchFamily="34" charset="0"/>
              </a:rPr>
              <a:t>Finance: Exchange of promises and trust</a:t>
            </a:r>
            <a:endParaRPr lang="en-US" sz="2000" dirty="0">
              <a:solidFill>
                <a:schemeClr val="accent2">
                  <a:lumMod val="50000"/>
                </a:schemeClr>
              </a:solidFill>
              <a:latin typeface="Arial" panose="020B0604020202020204" pitchFamily="34" charset="0"/>
              <a:cs typeface="Arial" panose="020B0604020202020204" pitchFamily="34" charset="0"/>
            </a:endParaRPr>
          </a:p>
        </p:txBody>
      </p:sp>
      <p:sp>
        <p:nvSpPr>
          <p:cNvPr id="22" name="Trapezoid 21">
            <a:extLst>
              <a:ext uri="{FF2B5EF4-FFF2-40B4-BE49-F238E27FC236}">
                <a16:creationId xmlns:a16="http://schemas.microsoft.com/office/drawing/2014/main" id="{9F758050-5DD3-9C87-FB8E-9D902109FB3A}"/>
              </a:ext>
            </a:extLst>
          </p:cNvPr>
          <p:cNvSpPr/>
          <p:nvPr/>
        </p:nvSpPr>
        <p:spPr>
          <a:xfrm>
            <a:off x="3342413" y="2100145"/>
            <a:ext cx="1877208" cy="2812925"/>
          </a:xfrm>
          <a:prstGeom prst="trapezoid">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200" b="1" dirty="0">
              <a:solidFill>
                <a:schemeClr val="accent4">
                  <a:lumMod val="50000"/>
                </a:schemeClr>
              </a:solidFill>
            </a:endParaRPr>
          </a:p>
        </p:txBody>
      </p:sp>
      <p:sp>
        <p:nvSpPr>
          <p:cNvPr id="26" name="Trapezoid 25">
            <a:extLst>
              <a:ext uri="{FF2B5EF4-FFF2-40B4-BE49-F238E27FC236}">
                <a16:creationId xmlns:a16="http://schemas.microsoft.com/office/drawing/2014/main" id="{AE7163A7-74D1-E7BD-CC96-E69FFDA4106B}"/>
              </a:ext>
            </a:extLst>
          </p:cNvPr>
          <p:cNvSpPr/>
          <p:nvPr/>
        </p:nvSpPr>
        <p:spPr>
          <a:xfrm rot="10800000">
            <a:off x="5247674" y="2087906"/>
            <a:ext cx="1192322" cy="2758559"/>
          </a:xfrm>
          <a:prstGeom prst="trapezoid">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200" dirty="0">
              <a:solidFill>
                <a:schemeClr val="accent2">
                  <a:lumMod val="50000"/>
                </a:schemeClr>
              </a:solidFill>
            </a:endParaRPr>
          </a:p>
        </p:txBody>
      </p:sp>
      <p:sp>
        <p:nvSpPr>
          <p:cNvPr id="3" name="TextBox 2">
            <a:extLst>
              <a:ext uri="{FF2B5EF4-FFF2-40B4-BE49-F238E27FC236}">
                <a16:creationId xmlns:a16="http://schemas.microsoft.com/office/drawing/2014/main" id="{B0F4699A-4217-10D5-FC2D-A4DA017C08EF}"/>
              </a:ext>
            </a:extLst>
          </p:cNvPr>
          <p:cNvSpPr txBox="1"/>
          <p:nvPr/>
        </p:nvSpPr>
        <p:spPr>
          <a:xfrm>
            <a:off x="3404716" y="4473730"/>
            <a:ext cx="1752601" cy="261610"/>
          </a:xfrm>
          <a:prstGeom prst="rect">
            <a:avLst/>
          </a:prstGeom>
          <a:noFill/>
        </p:spPr>
        <p:txBody>
          <a:bodyPr wrap="square" rtlCol="0">
            <a:spAutoFit/>
          </a:bodyPr>
          <a:lstStyle/>
          <a:p>
            <a:pPr algn="ctr"/>
            <a:r>
              <a:rPr lang="en-CA" sz="1100" b="1" dirty="0">
                <a:solidFill>
                  <a:schemeClr val="accent4">
                    <a:lumMod val="50000"/>
                  </a:schemeClr>
                </a:solidFill>
              </a:rPr>
              <a:t>Cash, Money Market, FX</a:t>
            </a:r>
          </a:p>
        </p:txBody>
      </p:sp>
      <p:sp>
        <p:nvSpPr>
          <p:cNvPr id="4" name="TextBox 3">
            <a:extLst>
              <a:ext uri="{FF2B5EF4-FFF2-40B4-BE49-F238E27FC236}">
                <a16:creationId xmlns:a16="http://schemas.microsoft.com/office/drawing/2014/main" id="{3BF808DB-658C-692B-AF0B-498F5605EFDE}"/>
              </a:ext>
            </a:extLst>
          </p:cNvPr>
          <p:cNvSpPr txBox="1"/>
          <p:nvPr/>
        </p:nvSpPr>
        <p:spPr>
          <a:xfrm>
            <a:off x="3699125" y="3701775"/>
            <a:ext cx="1163781" cy="600164"/>
          </a:xfrm>
          <a:prstGeom prst="rect">
            <a:avLst/>
          </a:prstGeom>
          <a:noFill/>
        </p:spPr>
        <p:txBody>
          <a:bodyPr wrap="square" rtlCol="0">
            <a:spAutoFit/>
          </a:bodyPr>
          <a:lstStyle/>
          <a:p>
            <a:pPr algn="ctr"/>
            <a:r>
              <a:rPr lang="en-CA" sz="1100" b="1" dirty="0">
                <a:solidFill>
                  <a:schemeClr val="accent4">
                    <a:lumMod val="50000"/>
                  </a:schemeClr>
                </a:solidFill>
              </a:rPr>
              <a:t>Equity Shares Joint-Partnership</a:t>
            </a:r>
          </a:p>
        </p:txBody>
      </p:sp>
      <p:sp>
        <p:nvSpPr>
          <p:cNvPr id="5" name="TextBox 4">
            <a:extLst>
              <a:ext uri="{FF2B5EF4-FFF2-40B4-BE49-F238E27FC236}">
                <a16:creationId xmlns:a16="http://schemas.microsoft.com/office/drawing/2014/main" id="{877320CC-B025-5778-AB58-9CAC40FBE329}"/>
              </a:ext>
            </a:extLst>
          </p:cNvPr>
          <p:cNvSpPr txBox="1"/>
          <p:nvPr/>
        </p:nvSpPr>
        <p:spPr>
          <a:xfrm>
            <a:off x="3577934" y="4169329"/>
            <a:ext cx="1371599" cy="261610"/>
          </a:xfrm>
          <a:prstGeom prst="rect">
            <a:avLst/>
          </a:prstGeom>
          <a:noFill/>
        </p:spPr>
        <p:txBody>
          <a:bodyPr wrap="square" rtlCol="0">
            <a:spAutoFit/>
          </a:bodyPr>
          <a:lstStyle/>
          <a:p>
            <a:pPr algn="ctr"/>
            <a:r>
              <a:rPr lang="en-CA" sz="1100" b="1" dirty="0">
                <a:solidFill>
                  <a:schemeClr val="accent4">
                    <a:lumMod val="50000"/>
                  </a:schemeClr>
                </a:solidFill>
              </a:rPr>
              <a:t>Loans, Bonds, IOUs</a:t>
            </a:r>
          </a:p>
        </p:txBody>
      </p:sp>
      <p:sp>
        <p:nvSpPr>
          <p:cNvPr id="6" name="TextBox 5">
            <a:extLst>
              <a:ext uri="{FF2B5EF4-FFF2-40B4-BE49-F238E27FC236}">
                <a16:creationId xmlns:a16="http://schemas.microsoft.com/office/drawing/2014/main" id="{8A5B4549-4067-7DF6-0FC6-9ABCC5CE3EB9}"/>
              </a:ext>
            </a:extLst>
          </p:cNvPr>
          <p:cNvSpPr txBox="1"/>
          <p:nvPr/>
        </p:nvSpPr>
        <p:spPr>
          <a:xfrm>
            <a:off x="3595216" y="3386252"/>
            <a:ext cx="1371599" cy="261610"/>
          </a:xfrm>
          <a:prstGeom prst="rect">
            <a:avLst/>
          </a:prstGeom>
          <a:noFill/>
        </p:spPr>
        <p:txBody>
          <a:bodyPr wrap="square" rtlCol="0">
            <a:spAutoFit/>
          </a:bodyPr>
          <a:lstStyle/>
          <a:p>
            <a:pPr algn="ctr"/>
            <a:r>
              <a:rPr lang="en-CA" sz="1100" b="1" dirty="0">
                <a:solidFill>
                  <a:schemeClr val="accent4">
                    <a:lumMod val="50000"/>
                  </a:schemeClr>
                </a:solidFill>
              </a:rPr>
              <a:t>Insurance &amp; Swaps</a:t>
            </a:r>
          </a:p>
        </p:txBody>
      </p:sp>
      <p:sp>
        <p:nvSpPr>
          <p:cNvPr id="7" name="TextBox 6">
            <a:extLst>
              <a:ext uri="{FF2B5EF4-FFF2-40B4-BE49-F238E27FC236}">
                <a16:creationId xmlns:a16="http://schemas.microsoft.com/office/drawing/2014/main" id="{E63255A9-40FF-029A-57FC-57B4A422D565}"/>
              </a:ext>
            </a:extLst>
          </p:cNvPr>
          <p:cNvSpPr txBox="1"/>
          <p:nvPr/>
        </p:nvSpPr>
        <p:spPr>
          <a:xfrm>
            <a:off x="3595216" y="3132337"/>
            <a:ext cx="1371599" cy="261610"/>
          </a:xfrm>
          <a:prstGeom prst="rect">
            <a:avLst/>
          </a:prstGeom>
          <a:noFill/>
        </p:spPr>
        <p:txBody>
          <a:bodyPr wrap="square" rtlCol="0">
            <a:spAutoFit/>
          </a:bodyPr>
          <a:lstStyle/>
          <a:p>
            <a:pPr algn="ctr"/>
            <a:r>
              <a:rPr lang="en-CA" sz="1100" b="1" dirty="0">
                <a:solidFill>
                  <a:schemeClr val="accent4">
                    <a:lumMod val="50000"/>
                  </a:schemeClr>
                </a:solidFill>
              </a:rPr>
              <a:t>Contingent Claims</a:t>
            </a:r>
          </a:p>
        </p:txBody>
      </p:sp>
      <p:sp>
        <p:nvSpPr>
          <p:cNvPr id="10" name="TextBox 9">
            <a:extLst>
              <a:ext uri="{FF2B5EF4-FFF2-40B4-BE49-F238E27FC236}">
                <a16:creationId xmlns:a16="http://schemas.microsoft.com/office/drawing/2014/main" id="{3DA0E6FF-6249-AFB2-63FC-8770EB034B50}"/>
              </a:ext>
            </a:extLst>
          </p:cNvPr>
          <p:cNvSpPr txBox="1"/>
          <p:nvPr/>
        </p:nvSpPr>
        <p:spPr>
          <a:xfrm>
            <a:off x="3595216" y="2870699"/>
            <a:ext cx="1371599" cy="253916"/>
          </a:xfrm>
          <a:prstGeom prst="rect">
            <a:avLst/>
          </a:prstGeom>
          <a:noFill/>
        </p:spPr>
        <p:txBody>
          <a:bodyPr wrap="square" rtlCol="0">
            <a:spAutoFit/>
          </a:bodyPr>
          <a:lstStyle/>
          <a:p>
            <a:pPr algn="ctr"/>
            <a:r>
              <a:rPr lang="en-CA" sz="1000" b="1" dirty="0">
                <a:solidFill>
                  <a:schemeClr val="accent4">
                    <a:lumMod val="50000"/>
                  </a:schemeClr>
                </a:solidFill>
              </a:rPr>
              <a:t>Structured Products</a:t>
            </a:r>
          </a:p>
        </p:txBody>
      </p:sp>
      <p:sp>
        <p:nvSpPr>
          <p:cNvPr id="11" name="TextBox 10">
            <a:extLst>
              <a:ext uri="{FF2B5EF4-FFF2-40B4-BE49-F238E27FC236}">
                <a16:creationId xmlns:a16="http://schemas.microsoft.com/office/drawing/2014/main" id="{D3D1C38C-BEF2-969E-37EF-D8660F5893DD}"/>
              </a:ext>
            </a:extLst>
          </p:cNvPr>
          <p:cNvSpPr txBox="1"/>
          <p:nvPr/>
        </p:nvSpPr>
        <p:spPr>
          <a:xfrm>
            <a:off x="3595216" y="2616784"/>
            <a:ext cx="1371599" cy="253916"/>
          </a:xfrm>
          <a:prstGeom prst="rect">
            <a:avLst/>
          </a:prstGeom>
          <a:noFill/>
        </p:spPr>
        <p:txBody>
          <a:bodyPr wrap="square" rtlCol="0">
            <a:spAutoFit/>
          </a:bodyPr>
          <a:lstStyle/>
          <a:p>
            <a:pPr algn="ctr"/>
            <a:r>
              <a:rPr lang="en-CA" sz="1000" b="1" dirty="0">
                <a:solidFill>
                  <a:schemeClr val="accent4">
                    <a:lumMod val="50000"/>
                  </a:schemeClr>
                </a:solidFill>
              </a:rPr>
              <a:t>Pooled Funds</a:t>
            </a:r>
          </a:p>
        </p:txBody>
      </p:sp>
      <p:sp>
        <p:nvSpPr>
          <p:cNvPr id="12" name="TextBox 11">
            <a:extLst>
              <a:ext uri="{FF2B5EF4-FFF2-40B4-BE49-F238E27FC236}">
                <a16:creationId xmlns:a16="http://schemas.microsoft.com/office/drawing/2014/main" id="{383EA769-2431-DC4E-2E6A-66AA6B1F62BF}"/>
              </a:ext>
            </a:extLst>
          </p:cNvPr>
          <p:cNvSpPr txBox="1"/>
          <p:nvPr/>
        </p:nvSpPr>
        <p:spPr>
          <a:xfrm>
            <a:off x="3577934" y="2360708"/>
            <a:ext cx="1371599" cy="253916"/>
          </a:xfrm>
          <a:prstGeom prst="rect">
            <a:avLst/>
          </a:prstGeom>
          <a:noFill/>
        </p:spPr>
        <p:txBody>
          <a:bodyPr wrap="square" rtlCol="0">
            <a:spAutoFit/>
          </a:bodyPr>
          <a:lstStyle/>
          <a:p>
            <a:pPr algn="ctr"/>
            <a:r>
              <a:rPr lang="en-CA" sz="1000" b="1" dirty="0">
                <a:solidFill>
                  <a:schemeClr val="accent4">
                    <a:lumMod val="50000"/>
                  </a:schemeClr>
                </a:solidFill>
              </a:rPr>
              <a:t>WMPs</a:t>
            </a:r>
          </a:p>
        </p:txBody>
      </p:sp>
      <p:sp>
        <p:nvSpPr>
          <p:cNvPr id="13" name="Isosceles Triangle 12">
            <a:extLst>
              <a:ext uri="{FF2B5EF4-FFF2-40B4-BE49-F238E27FC236}">
                <a16:creationId xmlns:a16="http://schemas.microsoft.com/office/drawing/2014/main" id="{5716DDCA-696E-CF9D-B686-C0E3F2981DF8}"/>
              </a:ext>
            </a:extLst>
          </p:cNvPr>
          <p:cNvSpPr/>
          <p:nvPr/>
        </p:nvSpPr>
        <p:spPr>
          <a:xfrm rot="5400000">
            <a:off x="2724548" y="3614252"/>
            <a:ext cx="588820" cy="937238"/>
          </a:xfrm>
          <a:prstGeom prst="triangle">
            <a:avLst>
              <a:gd name="adj" fmla="val 43902"/>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4" name="TextBox 13">
            <a:extLst>
              <a:ext uri="{FF2B5EF4-FFF2-40B4-BE49-F238E27FC236}">
                <a16:creationId xmlns:a16="http://schemas.microsoft.com/office/drawing/2014/main" id="{1C39D3BD-1428-B056-E49A-5CF23757CB0C}"/>
              </a:ext>
            </a:extLst>
          </p:cNvPr>
          <p:cNvSpPr txBox="1"/>
          <p:nvPr/>
        </p:nvSpPr>
        <p:spPr>
          <a:xfrm>
            <a:off x="2111220" y="3997954"/>
            <a:ext cx="1371599" cy="276999"/>
          </a:xfrm>
          <a:prstGeom prst="rect">
            <a:avLst/>
          </a:prstGeom>
          <a:noFill/>
        </p:spPr>
        <p:txBody>
          <a:bodyPr wrap="square" rtlCol="0">
            <a:spAutoFit/>
          </a:bodyPr>
          <a:lstStyle/>
          <a:p>
            <a:pPr algn="ctr"/>
            <a:r>
              <a:rPr lang="en-CA" sz="1200" dirty="0">
                <a:solidFill>
                  <a:schemeClr val="tx1">
                    <a:lumMod val="95000"/>
                  </a:schemeClr>
                </a:solidFill>
              </a:rPr>
              <a:t>Banks</a:t>
            </a:r>
          </a:p>
        </p:txBody>
      </p:sp>
      <p:sp>
        <p:nvSpPr>
          <p:cNvPr id="16" name="Isosceles Triangle 15">
            <a:extLst>
              <a:ext uri="{FF2B5EF4-FFF2-40B4-BE49-F238E27FC236}">
                <a16:creationId xmlns:a16="http://schemas.microsoft.com/office/drawing/2014/main" id="{EFFE6F14-BEE2-DF4D-9484-9E84573BCAF9}"/>
              </a:ext>
            </a:extLst>
          </p:cNvPr>
          <p:cNvSpPr/>
          <p:nvPr/>
        </p:nvSpPr>
        <p:spPr>
          <a:xfrm rot="5400000">
            <a:off x="2575303" y="4162279"/>
            <a:ext cx="588820" cy="937238"/>
          </a:xfrm>
          <a:prstGeom prst="triangle">
            <a:avLst>
              <a:gd name="adj" fmla="val 43902"/>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7" name="TextBox 16">
            <a:extLst>
              <a:ext uri="{FF2B5EF4-FFF2-40B4-BE49-F238E27FC236}">
                <a16:creationId xmlns:a16="http://schemas.microsoft.com/office/drawing/2014/main" id="{CBC0A97E-7B23-7741-B0F8-DB566371B3FB}"/>
              </a:ext>
            </a:extLst>
          </p:cNvPr>
          <p:cNvSpPr txBox="1"/>
          <p:nvPr/>
        </p:nvSpPr>
        <p:spPr>
          <a:xfrm>
            <a:off x="2031076" y="4488005"/>
            <a:ext cx="1371599" cy="230832"/>
          </a:xfrm>
          <a:prstGeom prst="rect">
            <a:avLst/>
          </a:prstGeom>
          <a:noFill/>
        </p:spPr>
        <p:txBody>
          <a:bodyPr wrap="square" rtlCol="0">
            <a:spAutoFit/>
          </a:bodyPr>
          <a:lstStyle/>
          <a:p>
            <a:pPr algn="ctr"/>
            <a:r>
              <a:rPr lang="en-CA" sz="900" dirty="0">
                <a:solidFill>
                  <a:schemeClr val="tx1">
                    <a:lumMod val="95000"/>
                  </a:schemeClr>
                </a:solidFill>
              </a:rPr>
              <a:t>Central Bank</a:t>
            </a:r>
          </a:p>
        </p:txBody>
      </p:sp>
      <p:sp>
        <p:nvSpPr>
          <p:cNvPr id="21" name="Isosceles Triangle 20">
            <a:extLst>
              <a:ext uri="{FF2B5EF4-FFF2-40B4-BE49-F238E27FC236}">
                <a16:creationId xmlns:a16="http://schemas.microsoft.com/office/drawing/2014/main" id="{4CB22F2B-0E95-3BA8-E117-333FBA6F96E8}"/>
              </a:ext>
            </a:extLst>
          </p:cNvPr>
          <p:cNvSpPr/>
          <p:nvPr/>
        </p:nvSpPr>
        <p:spPr>
          <a:xfrm rot="5400000">
            <a:off x="2608495" y="3258520"/>
            <a:ext cx="588820" cy="937238"/>
          </a:xfrm>
          <a:prstGeom prst="triangle">
            <a:avLst>
              <a:gd name="adj" fmla="val 43902"/>
            </a:avLst>
          </a:prstGeom>
          <a:solidFill>
            <a:schemeClr val="bg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3" name="TextBox 22">
            <a:extLst>
              <a:ext uri="{FF2B5EF4-FFF2-40B4-BE49-F238E27FC236}">
                <a16:creationId xmlns:a16="http://schemas.microsoft.com/office/drawing/2014/main" id="{A9B397B4-954D-E95E-E4CD-AA5C826A2E11}"/>
              </a:ext>
            </a:extLst>
          </p:cNvPr>
          <p:cNvSpPr txBox="1"/>
          <p:nvPr/>
        </p:nvSpPr>
        <p:spPr>
          <a:xfrm>
            <a:off x="2059816" y="3604780"/>
            <a:ext cx="1371599" cy="230832"/>
          </a:xfrm>
          <a:prstGeom prst="rect">
            <a:avLst/>
          </a:prstGeom>
          <a:noFill/>
        </p:spPr>
        <p:txBody>
          <a:bodyPr wrap="square" rtlCol="0">
            <a:spAutoFit/>
          </a:bodyPr>
          <a:lstStyle/>
          <a:p>
            <a:pPr algn="ctr"/>
            <a:r>
              <a:rPr lang="en-CA" sz="900" dirty="0">
                <a:solidFill>
                  <a:schemeClr val="tx1">
                    <a:lumMod val="95000"/>
                  </a:schemeClr>
                </a:solidFill>
              </a:rPr>
              <a:t>Insurance</a:t>
            </a:r>
          </a:p>
        </p:txBody>
      </p:sp>
      <p:sp>
        <p:nvSpPr>
          <p:cNvPr id="25" name="Isosceles Triangle 24">
            <a:extLst>
              <a:ext uri="{FF2B5EF4-FFF2-40B4-BE49-F238E27FC236}">
                <a16:creationId xmlns:a16="http://schemas.microsoft.com/office/drawing/2014/main" id="{945FB33F-F1B6-47CF-643C-FB49D6C2C011}"/>
              </a:ext>
            </a:extLst>
          </p:cNvPr>
          <p:cNvSpPr/>
          <p:nvPr/>
        </p:nvSpPr>
        <p:spPr>
          <a:xfrm rot="5400000">
            <a:off x="2814905" y="2783208"/>
            <a:ext cx="588820" cy="937238"/>
          </a:xfrm>
          <a:prstGeom prst="triangle">
            <a:avLst>
              <a:gd name="adj" fmla="val 43902"/>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8" name="TextBox 27">
            <a:extLst>
              <a:ext uri="{FF2B5EF4-FFF2-40B4-BE49-F238E27FC236}">
                <a16:creationId xmlns:a16="http://schemas.microsoft.com/office/drawing/2014/main" id="{0D647696-221F-BD86-C20D-5BBF624EC3BD}"/>
              </a:ext>
            </a:extLst>
          </p:cNvPr>
          <p:cNvSpPr txBox="1"/>
          <p:nvPr/>
        </p:nvSpPr>
        <p:spPr>
          <a:xfrm>
            <a:off x="2229575" y="3089883"/>
            <a:ext cx="1371599" cy="230832"/>
          </a:xfrm>
          <a:prstGeom prst="rect">
            <a:avLst/>
          </a:prstGeom>
          <a:noFill/>
        </p:spPr>
        <p:txBody>
          <a:bodyPr wrap="square" rtlCol="0">
            <a:spAutoFit/>
          </a:bodyPr>
          <a:lstStyle/>
          <a:p>
            <a:pPr algn="ctr"/>
            <a:r>
              <a:rPr lang="en-CA" sz="900" dirty="0">
                <a:solidFill>
                  <a:schemeClr val="bg1"/>
                </a:solidFill>
              </a:rPr>
              <a:t>Brokers</a:t>
            </a:r>
          </a:p>
        </p:txBody>
      </p:sp>
      <p:sp>
        <p:nvSpPr>
          <p:cNvPr id="29" name="Isosceles Triangle 28">
            <a:extLst>
              <a:ext uri="{FF2B5EF4-FFF2-40B4-BE49-F238E27FC236}">
                <a16:creationId xmlns:a16="http://schemas.microsoft.com/office/drawing/2014/main" id="{FC3F3EC2-10E5-74E9-EC45-BD3F7EB42DDA}"/>
              </a:ext>
            </a:extLst>
          </p:cNvPr>
          <p:cNvSpPr/>
          <p:nvPr/>
        </p:nvSpPr>
        <p:spPr>
          <a:xfrm rot="5400000">
            <a:off x="2865190" y="2323466"/>
            <a:ext cx="588820" cy="937238"/>
          </a:xfrm>
          <a:prstGeom prst="triangle">
            <a:avLst>
              <a:gd name="adj" fmla="val 43902"/>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0" name="TextBox 29">
            <a:extLst>
              <a:ext uri="{FF2B5EF4-FFF2-40B4-BE49-F238E27FC236}">
                <a16:creationId xmlns:a16="http://schemas.microsoft.com/office/drawing/2014/main" id="{3AAC003E-DF6F-58BA-4E1F-7DC4359C3F9C}"/>
              </a:ext>
            </a:extLst>
          </p:cNvPr>
          <p:cNvSpPr txBox="1"/>
          <p:nvPr/>
        </p:nvSpPr>
        <p:spPr>
          <a:xfrm>
            <a:off x="2575685" y="2615346"/>
            <a:ext cx="829031" cy="369332"/>
          </a:xfrm>
          <a:prstGeom prst="rect">
            <a:avLst/>
          </a:prstGeom>
          <a:noFill/>
        </p:spPr>
        <p:txBody>
          <a:bodyPr wrap="square" rtlCol="0">
            <a:spAutoFit/>
          </a:bodyPr>
          <a:lstStyle/>
          <a:p>
            <a:pPr algn="ctr"/>
            <a:r>
              <a:rPr lang="en-CA" sz="900" dirty="0">
                <a:solidFill>
                  <a:schemeClr val="bg1"/>
                </a:solidFill>
              </a:rPr>
              <a:t>Investment Banks</a:t>
            </a:r>
          </a:p>
        </p:txBody>
      </p:sp>
      <p:sp>
        <p:nvSpPr>
          <p:cNvPr id="31" name="Isosceles Triangle 30">
            <a:extLst>
              <a:ext uri="{FF2B5EF4-FFF2-40B4-BE49-F238E27FC236}">
                <a16:creationId xmlns:a16="http://schemas.microsoft.com/office/drawing/2014/main" id="{F99E7D8C-3618-FB3A-A362-01F07C985935}"/>
              </a:ext>
            </a:extLst>
          </p:cNvPr>
          <p:cNvSpPr/>
          <p:nvPr/>
        </p:nvSpPr>
        <p:spPr>
          <a:xfrm rot="5400000">
            <a:off x="5404086" y="2198323"/>
            <a:ext cx="588820" cy="1033481"/>
          </a:xfrm>
          <a:prstGeom prst="triangle">
            <a:avLst>
              <a:gd name="adj" fmla="val 43902"/>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32" name="TextBox 31">
            <a:extLst>
              <a:ext uri="{FF2B5EF4-FFF2-40B4-BE49-F238E27FC236}">
                <a16:creationId xmlns:a16="http://schemas.microsoft.com/office/drawing/2014/main" id="{A297999F-2AFE-59A4-79E9-467189E26153}"/>
              </a:ext>
            </a:extLst>
          </p:cNvPr>
          <p:cNvSpPr txBox="1"/>
          <p:nvPr/>
        </p:nvSpPr>
        <p:spPr>
          <a:xfrm>
            <a:off x="4900824" y="2558042"/>
            <a:ext cx="1371599" cy="230832"/>
          </a:xfrm>
          <a:prstGeom prst="rect">
            <a:avLst/>
          </a:prstGeom>
          <a:noFill/>
        </p:spPr>
        <p:txBody>
          <a:bodyPr wrap="square" rtlCol="0">
            <a:spAutoFit/>
          </a:bodyPr>
          <a:lstStyle/>
          <a:p>
            <a:pPr algn="ctr"/>
            <a:r>
              <a:rPr lang="en-CA" sz="900" dirty="0">
                <a:solidFill>
                  <a:schemeClr val="bg1"/>
                </a:solidFill>
              </a:rPr>
              <a:t>Asset Managers</a:t>
            </a:r>
          </a:p>
        </p:txBody>
      </p:sp>
      <p:sp>
        <p:nvSpPr>
          <p:cNvPr id="33" name="Isosceles Triangle 32">
            <a:extLst>
              <a:ext uri="{FF2B5EF4-FFF2-40B4-BE49-F238E27FC236}">
                <a16:creationId xmlns:a16="http://schemas.microsoft.com/office/drawing/2014/main" id="{EB6B0248-2713-3D0F-18AB-8F8F2CE242D7}"/>
              </a:ext>
            </a:extLst>
          </p:cNvPr>
          <p:cNvSpPr/>
          <p:nvPr/>
        </p:nvSpPr>
        <p:spPr>
          <a:xfrm rot="5400000">
            <a:off x="5462831" y="2889424"/>
            <a:ext cx="567572" cy="937238"/>
          </a:xfrm>
          <a:prstGeom prst="triangle">
            <a:avLst>
              <a:gd name="adj" fmla="val 43902"/>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41" name="TextBox 40">
            <a:extLst>
              <a:ext uri="{FF2B5EF4-FFF2-40B4-BE49-F238E27FC236}">
                <a16:creationId xmlns:a16="http://schemas.microsoft.com/office/drawing/2014/main" id="{ACD59C29-6B66-17DE-874E-EF04C9D2C603}"/>
              </a:ext>
            </a:extLst>
          </p:cNvPr>
          <p:cNvSpPr txBox="1"/>
          <p:nvPr/>
        </p:nvSpPr>
        <p:spPr>
          <a:xfrm>
            <a:off x="4894098" y="3251113"/>
            <a:ext cx="1371599" cy="230832"/>
          </a:xfrm>
          <a:prstGeom prst="rect">
            <a:avLst/>
          </a:prstGeom>
          <a:noFill/>
        </p:spPr>
        <p:txBody>
          <a:bodyPr wrap="square" rtlCol="0">
            <a:spAutoFit/>
          </a:bodyPr>
          <a:lstStyle/>
          <a:p>
            <a:pPr algn="ctr"/>
            <a:r>
              <a:rPr lang="en-CA" sz="900" dirty="0">
                <a:solidFill>
                  <a:schemeClr val="bg1"/>
                </a:solidFill>
              </a:rPr>
              <a:t>Brokers</a:t>
            </a:r>
          </a:p>
        </p:txBody>
      </p:sp>
      <p:sp>
        <p:nvSpPr>
          <p:cNvPr id="43" name="Isosceles Triangle 42">
            <a:extLst>
              <a:ext uri="{FF2B5EF4-FFF2-40B4-BE49-F238E27FC236}">
                <a16:creationId xmlns:a16="http://schemas.microsoft.com/office/drawing/2014/main" id="{C068BF24-7BBF-4B27-E102-F2501246DE08}"/>
              </a:ext>
            </a:extLst>
          </p:cNvPr>
          <p:cNvSpPr/>
          <p:nvPr/>
        </p:nvSpPr>
        <p:spPr>
          <a:xfrm rot="5400000">
            <a:off x="5482378" y="3489893"/>
            <a:ext cx="588820" cy="1033481"/>
          </a:xfrm>
          <a:prstGeom prst="triangle">
            <a:avLst>
              <a:gd name="adj" fmla="val 43902"/>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44" name="TextBox 43">
            <a:extLst>
              <a:ext uri="{FF2B5EF4-FFF2-40B4-BE49-F238E27FC236}">
                <a16:creationId xmlns:a16="http://schemas.microsoft.com/office/drawing/2014/main" id="{D4370B22-341D-F868-3247-633B2A1E4BF5}"/>
              </a:ext>
            </a:extLst>
          </p:cNvPr>
          <p:cNvSpPr txBox="1"/>
          <p:nvPr/>
        </p:nvSpPr>
        <p:spPr>
          <a:xfrm>
            <a:off x="4966816" y="3858542"/>
            <a:ext cx="1371599" cy="230832"/>
          </a:xfrm>
          <a:prstGeom prst="rect">
            <a:avLst/>
          </a:prstGeom>
          <a:noFill/>
        </p:spPr>
        <p:txBody>
          <a:bodyPr wrap="square" rtlCol="0">
            <a:spAutoFit/>
          </a:bodyPr>
          <a:lstStyle/>
          <a:p>
            <a:pPr algn="ctr"/>
            <a:r>
              <a:rPr lang="en-CA" sz="900" dirty="0">
                <a:solidFill>
                  <a:schemeClr val="bg1"/>
                </a:solidFill>
              </a:rPr>
              <a:t>Exchanges</a:t>
            </a:r>
          </a:p>
        </p:txBody>
      </p:sp>
      <p:sp>
        <p:nvSpPr>
          <p:cNvPr id="45" name="Isosceles Triangle 44">
            <a:extLst>
              <a:ext uri="{FF2B5EF4-FFF2-40B4-BE49-F238E27FC236}">
                <a16:creationId xmlns:a16="http://schemas.microsoft.com/office/drawing/2014/main" id="{9ED99D38-923C-8C5C-8490-0F8C878E86FE}"/>
              </a:ext>
            </a:extLst>
          </p:cNvPr>
          <p:cNvSpPr/>
          <p:nvPr/>
        </p:nvSpPr>
        <p:spPr>
          <a:xfrm rot="5400000">
            <a:off x="5821528" y="3987498"/>
            <a:ext cx="588820" cy="1033481"/>
          </a:xfrm>
          <a:prstGeom prst="triangle">
            <a:avLst>
              <a:gd name="adj" fmla="val 43902"/>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6" name="TextBox 45">
            <a:extLst>
              <a:ext uri="{FF2B5EF4-FFF2-40B4-BE49-F238E27FC236}">
                <a16:creationId xmlns:a16="http://schemas.microsoft.com/office/drawing/2014/main" id="{0944837B-DEB9-E92E-B340-E8BC49632BF0}"/>
              </a:ext>
            </a:extLst>
          </p:cNvPr>
          <p:cNvSpPr txBox="1"/>
          <p:nvPr/>
        </p:nvSpPr>
        <p:spPr>
          <a:xfrm>
            <a:off x="5277998" y="4384131"/>
            <a:ext cx="1371599" cy="230832"/>
          </a:xfrm>
          <a:prstGeom prst="rect">
            <a:avLst/>
          </a:prstGeom>
          <a:noFill/>
        </p:spPr>
        <p:txBody>
          <a:bodyPr wrap="square" rtlCol="0">
            <a:spAutoFit/>
          </a:bodyPr>
          <a:lstStyle/>
          <a:p>
            <a:pPr algn="ctr"/>
            <a:r>
              <a:rPr lang="en-CA" sz="900" dirty="0">
                <a:solidFill>
                  <a:schemeClr val="bg1"/>
                </a:solidFill>
              </a:rPr>
              <a:t>OTC Markets</a:t>
            </a:r>
          </a:p>
        </p:txBody>
      </p:sp>
      <p:cxnSp>
        <p:nvCxnSpPr>
          <p:cNvPr id="48" name="Straight Connector 47">
            <a:extLst>
              <a:ext uri="{FF2B5EF4-FFF2-40B4-BE49-F238E27FC236}">
                <a16:creationId xmlns:a16="http://schemas.microsoft.com/office/drawing/2014/main" id="{21BC2D2C-78C2-0AB5-F680-390A86A52AD3}"/>
              </a:ext>
            </a:extLst>
          </p:cNvPr>
          <p:cNvCxnSpPr/>
          <p:nvPr/>
        </p:nvCxnSpPr>
        <p:spPr>
          <a:xfrm>
            <a:off x="1717964" y="2087906"/>
            <a:ext cx="0" cy="32443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DCD042D-7E34-AFFF-103B-32F6A46F21DC}"/>
              </a:ext>
            </a:extLst>
          </p:cNvPr>
          <p:cNvCxnSpPr/>
          <p:nvPr/>
        </p:nvCxnSpPr>
        <p:spPr>
          <a:xfrm>
            <a:off x="7041573" y="1932283"/>
            <a:ext cx="0" cy="32443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E673CB3B-81B6-3D71-94CD-6FBDC7547D34}"/>
              </a:ext>
            </a:extLst>
          </p:cNvPr>
          <p:cNvSpPr/>
          <p:nvPr/>
        </p:nvSpPr>
        <p:spPr>
          <a:xfrm>
            <a:off x="858929" y="3440782"/>
            <a:ext cx="969543" cy="627519"/>
          </a:xfrm>
          <a:prstGeom prst="ellipse">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200" dirty="0"/>
              <a:t>Supply of </a:t>
            </a:r>
            <a:br>
              <a:rPr lang="en-CA" sz="1200" dirty="0"/>
            </a:br>
            <a:r>
              <a:rPr lang="en-CA" sz="1200" dirty="0"/>
              <a:t>Funds</a:t>
            </a:r>
          </a:p>
        </p:txBody>
      </p:sp>
      <p:sp>
        <p:nvSpPr>
          <p:cNvPr id="51" name="Oval 50">
            <a:extLst>
              <a:ext uri="{FF2B5EF4-FFF2-40B4-BE49-F238E27FC236}">
                <a16:creationId xmlns:a16="http://schemas.microsoft.com/office/drawing/2014/main" id="{3C8B4B98-BE63-B111-2DA6-E27409FF6BD5}"/>
              </a:ext>
            </a:extLst>
          </p:cNvPr>
          <p:cNvSpPr/>
          <p:nvPr/>
        </p:nvSpPr>
        <p:spPr>
          <a:xfrm>
            <a:off x="6960116" y="3251113"/>
            <a:ext cx="1536407" cy="607430"/>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400" dirty="0"/>
              <a:t>Demand of </a:t>
            </a:r>
            <a:br>
              <a:rPr lang="en-CA" sz="1400" dirty="0"/>
            </a:br>
            <a:r>
              <a:rPr lang="en-CA" sz="1400" dirty="0"/>
              <a:t>Funds</a:t>
            </a:r>
          </a:p>
        </p:txBody>
      </p:sp>
      <p:cxnSp>
        <p:nvCxnSpPr>
          <p:cNvPr id="53" name="Straight Arrow Connector 52">
            <a:extLst>
              <a:ext uri="{FF2B5EF4-FFF2-40B4-BE49-F238E27FC236}">
                <a16:creationId xmlns:a16="http://schemas.microsoft.com/office/drawing/2014/main" id="{530929DF-C553-066F-7FDE-AC03A090958A}"/>
              </a:ext>
            </a:extLst>
          </p:cNvPr>
          <p:cNvCxnSpPr>
            <a:cxnSpLocks/>
          </p:cNvCxnSpPr>
          <p:nvPr/>
        </p:nvCxnSpPr>
        <p:spPr>
          <a:xfrm>
            <a:off x="907194" y="3183021"/>
            <a:ext cx="161329" cy="278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angle: Rounded Corners 54">
            <a:extLst>
              <a:ext uri="{FF2B5EF4-FFF2-40B4-BE49-F238E27FC236}">
                <a16:creationId xmlns:a16="http://schemas.microsoft.com/office/drawing/2014/main" id="{C8D7EC66-9CAC-9C89-DDC4-5A9EF942A724}"/>
              </a:ext>
            </a:extLst>
          </p:cNvPr>
          <p:cNvSpPr/>
          <p:nvPr/>
        </p:nvSpPr>
        <p:spPr>
          <a:xfrm>
            <a:off x="401782" y="2497675"/>
            <a:ext cx="1205674" cy="148204"/>
          </a:xfrm>
          <a:prstGeom prst="roundRect">
            <a:avLst/>
          </a:prstGeom>
          <a:solidFill>
            <a:schemeClr val="tx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dirty="0">
                <a:solidFill>
                  <a:schemeClr val="bg1"/>
                </a:solidFill>
              </a:rPr>
              <a:t>Cash flow glut</a:t>
            </a:r>
          </a:p>
        </p:txBody>
      </p:sp>
      <p:sp>
        <p:nvSpPr>
          <p:cNvPr id="56" name="Rectangle: Rounded Corners 55">
            <a:extLst>
              <a:ext uri="{FF2B5EF4-FFF2-40B4-BE49-F238E27FC236}">
                <a16:creationId xmlns:a16="http://schemas.microsoft.com/office/drawing/2014/main" id="{906B1A61-2C2A-CFF4-FE2C-B97A919B5A9E}"/>
              </a:ext>
            </a:extLst>
          </p:cNvPr>
          <p:cNvSpPr/>
          <p:nvPr/>
        </p:nvSpPr>
        <p:spPr>
          <a:xfrm>
            <a:off x="392865" y="2732200"/>
            <a:ext cx="1514311" cy="167594"/>
          </a:xfrm>
          <a:prstGeom prst="roundRect">
            <a:avLst/>
          </a:prstGeom>
          <a:solidFill>
            <a:schemeClr val="tx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dirty="0">
                <a:solidFill>
                  <a:schemeClr val="bg1"/>
                </a:solidFill>
              </a:rPr>
              <a:t>Deferred consumption</a:t>
            </a:r>
          </a:p>
        </p:txBody>
      </p:sp>
      <p:sp>
        <p:nvSpPr>
          <p:cNvPr id="57" name="Rectangle: Rounded Corners 56">
            <a:extLst>
              <a:ext uri="{FF2B5EF4-FFF2-40B4-BE49-F238E27FC236}">
                <a16:creationId xmlns:a16="http://schemas.microsoft.com/office/drawing/2014/main" id="{F1664371-DE1B-3824-C74C-FAF77FA3B8D9}"/>
              </a:ext>
            </a:extLst>
          </p:cNvPr>
          <p:cNvSpPr/>
          <p:nvPr/>
        </p:nvSpPr>
        <p:spPr>
          <a:xfrm>
            <a:off x="381716" y="2986115"/>
            <a:ext cx="1673849" cy="146222"/>
          </a:xfrm>
          <a:prstGeom prst="roundRect">
            <a:avLst/>
          </a:prstGeom>
          <a:solidFill>
            <a:schemeClr val="tx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dirty="0">
                <a:solidFill>
                  <a:schemeClr val="bg1"/>
                </a:solidFill>
              </a:rPr>
              <a:t>Asset wealth</a:t>
            </a:r>
          </a:p>
        </p:txBody>
      </p:sp>
      <p:sp>
        <p:nvSpPr>
          <p:cNvPr id="58" name="Rectangle: Rounded Corners 57">
            <a:extLst>
              <a:ext uri="{FF2B5EF4-FFF2-40B4-BE49-F238E27FC236}">
                <a16:creationId xmlns:a16="http://schemas.microsoft.com/office/drawing/2014/main" id="{B0EB53EC-24FA-5E1A-8E02-63282FE68022}"/>
              </a:ext>
            </a:extLst>
          </p:cNvPr>
          <p:cNvSpPr/>
          <p:nvPr/>
        </p:nvSpPr>
        <p:spPr>
          <a:xfrm>
            <a:off x="6844069" y="2771406"/>
            <a:ext cx="1542127" cy="147665"/>
          </a:xfrm>
          <a:prstGeom prst="roundRect">
            <a:avLst/>
          </a:prstGeom>
          <a:solidFill>
            <a:schemeClr val="tx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050" dirty="0">
                <a:solidFill>
                  <a:schemeClr val="bg1"/>
                </a:solidFill>
              </a:rPr>
              <a:t>Cash flow deficit</a:t>
            </a:r>
          </a:p>
        </p:txBody>
      </p:sp>
      <p:sp>
        <p:nvSpPr>
          <p:cNvPr id="59" name="Rectangle: Rounded Corners 58">
            <a:extLst>
              <a:ext uri="{FF2B5EF4-FFF2-40B4-BE49-F238E27FC236}">
                <a16:creationId xmlns:a16="http://schemas.microsoft.com/office/drawing/2014/main" id="{8D0824CA-A6CD-13AA-04C2-80FA7FF175F9}"/>
              </a:ext>
            </a:extLst>
          </p:cNvPr>
          <p:cNvSpPr/>
          <p:nvPr/>
        </p:nvSpPr>
        <p:spPr>
          <a:xfrm>
            <a:off x="7003958" y="2998280"/>
            <a:ext cx="1758328" cy="167594"/>
          </a:xfrm>
          <a:prstGeom prst="roundRect">
            <a:avLst/>
          </a:prstGeom>
          <a:solidFill>
            <a:schemeClr val="tx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050" dirty="0">
                <a:solidFill>
                  <a:schemeClr val="bg1"/>
                </a:solidFill>
              </a:rPr>
              <a:t>Investment for Growth</a:t>
            </a:r>
          </a:p>
        </p:txBody>
      </p:sp>
      <p:sp>
        <p:nvSpPr>
          <p:cNvPr id="60" name="Rectangle: Rounded Corners 59">
            <a:extLst>
              <a:ext uri="{FF2B5EF4-FFF2-40B4-BE49-F238E27FC236}">
                <a16:creationId xmlns:a16="http://schemas.microsoft.com/office/drawing/2014/main" id="{26CC8660-93CC-33BF-860F-D24E1FB8448E}"/>
              </a:ext>
            </a:extLst>
          </p:cNvPr>
          <p:cNvSpPr/>
          <p:nvPr/>
        </p:nvSpPr>
        <p:spPr>
          <a:xfrm>
            <a:off x="6749145" y="3937751"/>
            <a:ext cx="2110540" cy="178583"/>
          </a:xfrm>
          <a:prstGeom prst="roundRect">
            <a:avLst/>
          </a:prstGeom>
          <a:solidFill>
            <a:schemeClr val="tx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050" dirty="0">
                <a:solidFill>
                  <a:schemeClr val="bg1"/>
                </a:solidFill>
              </a:rPr>
              <a:t>Investment for Maintenance</a:t>
            </a:r>
          </a:p>
        </p:txBody>
      </p:sp>
      <p:sp>
        <p:nvSpPr>
          <p:cNvPr id="61" name="Rectangle: Rounded Corners 60">
            <a:extLst>
              <a:ext uri="{FF2B5EF4-FFF2-40B4-BE49-F238E27FC236}">
                <a16:creationId xmlns:a16="http://schemas.microsoft.com/office/drawing/2014/main" id="{A8768612-02D1-12A4-E618-F670174CF642}"/>
              </a:ext>
            </a:extLst>
          </p:cNvPr>
          <p:cNvSpPr/>
          <p:nvPr/>
        </p:nvSpPr>
        <p:spPr>
          <a:xfrm>
            <a:off x="6868040" y="4199953"/>
            <a:ext cx="1662543" cy="167594"/>
          </a:xfrm>
          <a:prstGeom prst="roundRect">
            <a:avLst/>
          </a:prstGeom>
          <a:solidFill>
            <a:schemeClr val="tx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050" dirty="0">
                <a:solidFill>
                  <a:schemeClr val="bg1"/>
                </a:solidFill>
              </a:rPr>
              <a:t>Repayment of Liabilities</a:t>
            </a:r>
          </a:p>
        </p:txBody>
      </p:sp>
      <p:cxnSp>
        <p:nvCxnSpPr>
          <p:cNvPr id="63" name="Straight Arrow Connector 62">
            <a:extLst>
              <a:ext uri="{FF2B5EF4-FFF2-40B4-BE49-F238E27FC236}">
                <a16:creationId xmlns:a16="http://schemas.microsoft.com/office/drawing/2014/main" id="{41AADB10-5EBC-006B-0E84-9C9A7AE210FB}"/>
              </a:ext>
            </a:extLst>
          </p:cNvPr>
          <p:cNvCxnSpPr/>
          <p:nvPr/>
        </p:nvCxnSpPr>
        <p:spPr>
          <a:xfrm flipH="1">
            <a:off x="1549492" y="1932283"/>
            <a:ext cx="5876545" cy="27611"/>
          </a:xfrm>
          <a:prstGeom prst="straightConnector1">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630F1D27-6025-12FD-F7C5-78842629B78F}"/>
              </a:ext>
            </a:extLst>
          </p:cNvPr>
          <p:cNvSpPr txBox="1"/>
          <p:nvPr/>
        </p:nvSpPr>
        <p:spPr>
          <a:xfrm>
            <a:off x="3537015" y="1691013"/>
            <a:ext cx="2847752" cy="307777"/>
          </a:xfrm>
          <a:prstGeom prst="rect">
            <a:avLst/>
          </a:prstGeom>
          <a:noFill/>
        </p:spPr>
        <p:txBody>
          <a:bodyPr wrap="square" rtlCol="0">
            <a:spAutoFit/>
          </a:bodyPr>
          <a:lstStyle/>
          <a:p>
            <a:r>
              <a:rPr lang="en-CA" sz="1400" dirty="0"/>
              <a:t>Promises flow this way</a:t>
            </a:r>
          </a:p>
        </p:txBody>
      </p:sp>
      <p:sp>
        <p:nvSpPr>
          <p:cNvPr id="65" name="Arrow: Striped Right 64">
            <a:extLst>
              <a:ext uri="{FF2B5EF4-FFF2-40B4-BE49-F238E27FC236}">
                <a16:creationId xmlns:a16="http://schemas.microsoft.com/office/drawing/2014/main" id="{80F96E34-D0EB-0551-7030-3FD75161CEE4}"/>
              </a:ext>
            </a:extLst>
          </p:cNvPr>
          <p:cNvSpPr/>
          <p:nvPr/>
        </p:nvSpPr>
        <p:spPr>
          <a:xfrm flipH="1">
            <a:off x="2640696" y="1680367"/>
            <a:ext cx="422564" cy="333174"/>
          </a:xfrm>
          <a:prstGeom prst="stripedRightArrow">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6" name="Arrow: Striped Right 65">
            <a:extLst>
              <a:ext uri="{FF2B5EF4-FFF2-40B4-BE49-F238E27FC236}">
                <a16:creationId xmlns:a16="http://schemas.microsoft.com/office/drawing/2014/main" id="{0660C6EC-0067-56A5-4D56-7219E132AE82}"/>
              </a:ext>
            </a:extLst>
          </p:cNvPr>
          <p:cNvSpPr/>
          <p:nvPr/>
        </p:nvSpPr>
        <p:spPr>
          <a:xfrm flipH="1">
            <a:off x="5676881" y="1664322"/>
            <a:ext cx="422564" cy="333174"/>
          </a:xfrm>
          <a:prstGeom prst="stripedRightArrow">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67" name="Straight Arrow Connector 66">
            <a:extLst>
              <a:ext uri="{FF2B5EF4-FFF2-40B4-BE49-F238E27FC236}">
                <a16:creationId xmlns:a16="http://schemas.microsoft.com/office/drawing/2014/main" id="{711EE8DB-DFA6-DF1F-A36C-C881EA5A3171}"/>
              </a:ext>
            </a:extLst>
          </p:cNvPr>
          <p:cNvCxnSpPr>
            <a:cxnSpLocks/>
          </p:cNvCxnSpPr>
          <p:nvPr/>
        </p:nvCxnSpPr>
        <p:spPr>
          <a:xfrm>
            <a:off x="1233539" y="5447050"/>
            <a:ext cx="6676923" cy="44369"/>
          </a:xfrm>
          <a:prstGeom prst="straightConnector1">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C215F24B-5CFD-4D1A-D580-529A2E5B11B7}"/>
              </a:ext>
            </a:extLst>
          </p:cNvPr>
          <p:cNvSpPr txBox="1"/>
          <p:nvPr/>
        </p:nvSpPr>
        <p:spPr>
          <a:xfrm flipH="1">
            <a:off x="3456079" y="5048740"/>
            <a:ext cx="2201629" cy="307777"/>
          </a:xfrm>
          <a:prstGeom prst="rect">
            <a:avLst/>
          </a:prstGeom>
          <a:noFill/>
        </p:spPr>
        <p:txBody>
          <a:bodyPr wrap="square" rtlCol="0">
            <a:spAutoFit/>
          </a:bodyPr>
          <a:lstStyle/>
          <a:p>
            <a:r>
              <a:rPr lang="en-CA" sz="1400" dirty="0"/>
              <a:t>Trust flows this way</a:t>
            </a:r>
          </a:p>
        </p:txBody>
      </p:sp>
      <p:sp>
        <p:nvSpPr>
          <p:cNvPr id="69" name="Arrow: Striped Right 68">
            <a:extLst>
              <a:ext uri="{FF2B5EF4-FFF2-40B4-BE49-F238E27FC236}">
                <a16:creationId xmlns:a16="http://schemas.microsoft.com/office/drawing/2014/main" id="{B0FDDE94-2DD1-74C2-215F-C1B06B2FCF70}"/>
              </a:ext>
            </a:extLst>
          </p:cNvPr>
          <p:cNvSpPr/>
          <p:nvPr/>
        </p:nvSpPr>
        <p:spPr>
          <a:xfrm>
            <a:off x="2690981" y="5260222"/>
            <a:ext cx="480117" cy="333174"/>
          </a:xfrm>
          <a:prstGeom prst="striped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0" name="Arrow: Striped Right 69">
            <a:extLst>
              <a:ext uri="{FF2B5EF4-FFF2-40B4-BE49-F238E27FC236}">
                <a16:creationId xmlns:a16="http://schemas.microsoft.com/office/drawing/2014/main" id="{14DC640A-2B11-7DE0-9F31-7AB9D925BB5A}"/>
              </a:ext>
            </a:extLst>
          </p:cNvPr>
          <p:cNvSpPr/>
          <p:nvPr/>
        </p:nvSpPr>
        <p:spPr>
          <a:xfrm>
            <a:off x="5635821" y="5316601"/>
            <a:ext cx="480117" cy="333174"/>
          </a:xfrm>
          <a:prstGeom prst="striped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050" name="Picture 2" descr="Cubydesign Two Tone Scales icon">
            <a:extLst>
              <a:ext uri="{FF2B5EF4-FFF2-40B4-BE49-F238E27FC236}">
                <a16:creationId xmlns:a16="http://schemas.microsoft.com/office/drawing/2014/main" id="{246054FF-5097-FDB6-F738-E00CC55699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8786" y="5475088"/>
            <a:ext cx="1194973" cy="119497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Cubydesign Two Tone Scales icon">
            <a:extLst>
              <a:ext uri="{FF2B5EF4-FFF2-40B4-BE49-F238E27FC236}">
                <a16:creationId xmlns:a16="http://schemas.microsoft.com/office/drawing/2014/main" id="{472D29E9-028D-279A-4D4C-86F789C8D7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3963" y="648818"/>
            <a:ext cx="1154554" cy="1154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434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rapezoid 21">
            <a:extLst>
              <a:ext uri="{FF2B5EF4-FFF2-40B4-BE49-F238E27FC236}">
                <a16:creationId xmlns:a16="http://schemas.microsoft.com/office/drawing/2014/main" id="{9F758050-5DD3-9C87-FB8E-9D902109FB3A}"/>
              </a:ext>
            </a:extLst>
          </p:cNvPr>
          <p:cNvSpPr/>
          <p:nvPr/>
        </p:nvSpPr>
        <p:spPr>
          <a:xfrm>
            <a:off x="1909929" y="2100758"/>
            <a:ext cx="1619163" cy="2559662"/>
          </a:xfrm>
          <a:prstGeom prst="trapezoid">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200" dirty="0">
              <a:solidFill>
                <a:schemeClr val="accent2">
                  <a:lumMod val="50000"/>
                </a:schemeClr>
              </a:solidFill>
            </a:endParaRPr>
          </a:p>
        </p:txBody>
      </p:sp>
      <p:sp>
        <p:nvSpPr>
          <p:cNvPr id="26" name="Trapezoid 25">
            <a:extLst>
              <a:ext uri="{FF2B5EF4-FFF2-40B4-BE49-F238E27FC236}">
                <a16:creationId xmlns:a16="http://schemas.microsoft.com/office/drawing/2014/main" id="{AE7163A7-74D1-E7BD-CC96-E69FFDA4106B}"/>
              </a:ext>
            </a:extLst>
          </p:cNvPr>
          <p:cNvSpPr/>
          <p:nvPr/>
        </p:nvSpPr>
        <p:spPr>
          <a:xfrm rot="10800000">
            <a:off x="5675608" y="2061503"/>
            <a:ext cx="1192322" cy="2639357"/>
          </a:xfrm>
          <a:prstGeom prst="trapezoid">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200" dirty="0">
              <a:solidFill>
                <a:schemeClr val="accent2">
                  <a:lumMod val="50000"/>
                </a:schemeClr>
              </a:solidFill>
            </a:endParaRPr>
          </a:p>
        </p:txBody>
      </p:sp>
      <p:cxnSp>
        <p:nvCxnSpPr>
          <p:cNvPr id="48" name="Straight Connector 47">
            <a:extLst>
              <a:ext uri="{FF2B5EF4-FFF2-40B4-BE49-F238E27FC236}">
                <a16:creationId xmlns:a16="http://schemas.microsoft.com/office/drawing/2014/main" id="{21BC2D2C-78C2-0AB5-F680-390A86A52AD3}"/>
              </a:ext>
            </a:extLst>
          </p:cNvPr>
          <p:cNvCxnSpPr>
            <a:cxnSpLocks/>
          </p:cNvCxnSpPr>
          <p:nvPr/>
        </p:nvCxnSpPr>
        <p:spPr>
          <a:xfrm>
            <a:off x="1717964" y="2087906"/>
            <a:ext cx="0" cy="2612954"/>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DCD042D-7E34-AFFF-103B-32F6A46F21DC}"/>
              </a:ext>
            </a:extLst>
          </p:cNvPr>
          <p:cNvCxnSpPr>
            <a:cxnSpLocks/>
          </p:cNvCxnSpPr>
          <p:nvPr/>
        </p:nvCxnSpPr>
        <p:spPr>
          <a:xfrm>
            <a:off x="7041573" y="1932283"/>
            <a:ext cx="0" cy="276857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E673CB3B-81B6-3D71-94CD-6FBDC7547D34}"/>
              </a:ext>
            </a:extLst>
          </p:cNvPr>
          <p:cNvSpPr/>
          <p:nvPr/>
        </p:nvSpPr>
        <p:spPr>
          <a:xfrm>
            <a:off x="858929" y="3440782"/>
            <a:ext cx="969543" cy="627519"/>
          </a:xfrm>
          <a:prstGeom prst="ellipse">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200" dirty="0"/>
              <a:t>Supply of </a:t>
            </a:r>
            <a:br>
              <a:rPr lang="en-CA" sz="1200" dirty="0"/>
            </a:br>
            <a:r>
              <a:rPr lang="en-CA" sz="1200" dirty="0"/>
              <a:t>Funds</a:t>
            </a:r>
          </a:p>
        </p:txBody>
      </p:sp>
      <p:sp>
        <p:nvSpPr>
          <p:cNvPr id="51" name="Oval 50">
            <a:extLst>
              <a:ext uri="{FF2B5EF4-FFF2-40B4-BE49-F238E27FC236}">
                <a16:creationId xmlns:a16="http://schemas.microsoft.com/office/drawing/2014/main" id="{3C8B4B98-BE63-B111-2DA6-E27409FF6BD5}"/>
              </a:ext>
            </a:extLst>
          </p:cNvPr>
          <p:cNvSpPr/>
          <p:nvPr/>
        </p:nvSpPr>
        <p:spPr>
          <a:xfrm>
            <a:off x="6960116" y="3251113"/>
            <a:ext cx="1324555" cy="607430"/>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200" dirty="0"/>
              <a:t>Demand of </a:t>
            </a:r>
            <a:br>
              <a:rPr lang="en-CA" sz="1200" dirty="0"/>
            </a:br>
            <a:r>
              <a:rPr lang="en-CA" sz="1200" dirty="0"/>
              <a:t>Funds</a:t>
            </a:r>
          </a:p>
        </p:txBody>
      </p:sp>
      <p:cxnSp>
        <p:nvCxnSpPr>
          <p:cNvPr id="53" name="Straight Arrow Connector 52">
            <a:extLst>
              <a:ext uri="{FF2B5EF4-FFF2-40B4-BE49-F238E27FC236}">
                <a16:creationId xmlns:a16="http://schemas.microsoft.com/office/drawing/2014/main" id="{530929DF-C553-066F-7FDE-AC03A090958A}"/>
              </a:ext>
            </a:extLst>
          </p:cNvPr>
          <p:cNvCxnSpPr>
            <a:cxnSpLocks/>
          </p:cNvCxnSpPr>
          <p:nvPr/>
        </p:nvCxnSpPr>
        <p:spPr>
          <a:xfrm>
            <a:off x="907194" y="3183021"/>
            <a:ext cx="161329" cy="278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angle: Rounded Corners 54">
            <a:extLst>
              <a:ext uri="{FF2B5EF4-FFF2-40B4-BE49-F238E27FC236}">
                <a16:creationId xmlns:a16="http://schemas.microsoft.com/office/drawing/2014/main" id="{C8D7EC66-9CAC-9C89-DDC4-5A9EF942A724}"/>
              </a:ext>
            </a:extLst>
          </p:cNvPr>
          <p:cNvSpPr/>
          <p:nvPr/>
        </p:nvSpPr>
        <p:spPr>
          <a:xfrm>
            <a:off x="401782" y="2497675"/>
            <a:ext cx="1403324" cy="167594"/>
          </a:xfrm>
          <a:prstGeom prst="roundRect">
            <a:avLst/>
          </a:prstGeom>
          <a:solidFill>
            <a:schemeClr val="tx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050" dirty="0">
                <a:solidFill>
                  <a:schemeClr val="bg1"/>
                </a:solidFill>
              </a:rPr>
              <a:t>Cash flow glut</a:t>
            </a:r>
          </a:p>
        </p:txBody>
      </p:sp>
      <p:sp>
        <p:nvSpPr>
          <p:cNvPr id="56" name="Rectangle: Rounded Corners 55">
            <a:extLst>
              <a:ext uri="{FF2B5EF4-FFF2-40B4-BE49-F238E27FC236}">
                <a16:creationId xmlns:a16="http://schemas.microsoft.com/office/drawing/2014/main" id="{906B1A61-2C2A-CFF4-FE2C-B97A919B5A9E}"/>
              </a:ext>
            </a:extLst>
          </p:cNvPr>
          <p:cNvSpPr/>
          <p:nvPr/>
        </p:nvSpPr>
        <p:spPr>
          <a:xfrm>
            <a:off x="392865" y="2732200"/>
            <a:ext cx="1619163" cy="167594"/>
          </a:xfrm>
          <a:prstGeom prst="roundRect">
            <a:avLst/>
          </a:prstGeom>
          <a:solidFill>
            <a:schemeClr val="tx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050" dirty="0">
                <a:solidFill>
                  <a:schemeClr val="bg1"/>
                </a:solidFill>
              </a:rPr>
              <a:t>Deferred consumption</a:t>
            </a:r>
          </a:p>
        </p:txBody>
      </p:sp>
      <p:sp>
        <p:nvSpPr>
          <p:cNvPr id="57" name="Rectangle: Rounded Corners 56">
            <a:extLst>
              <a:ext uri="{FF2B5EF4-FFF2-40B4-BE49-F238E27FC236}">
                <a16:creationId xmlns:a16="http://schemas.microsoft.com/office/drawing/2014/main" id="{F1664371-DE1B-3824-C74C-FAF77FA3B8D9}"/>
              </a:ext>
            </a:extLst>
          </p:cNvPr>
          <p:cNvSpPr/>
          <p:nvPr/>
        </p:nvSpPr>
        <p:spPr>
          <a:xfrm>
            <a:off x="381716" y="2986115"/>
            <a:ext cx="1720710" cy="167594"/>
          </a:xfrm>
          <a:prstGeom prst="roundRect">
            <a:avLst/>
          </a:prstGeom>
          <a:solidFill>
            <a:schemeClr val="tx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050" dirty="0">
                <a:solidFill>
                  <a:schemeClr val="bg1"/>
                </a:solidFill>
              </a:rPr>
              <a:t>Asset wealth</a:t>
            </a:r>
          </a:p>
        </p:txBody>
      </p:sp>
      <p:sp>
        <p:nvSpPr>
          <p:cNvPr id="58" name="Rectangle: Rounded Corners 57">
            <a:extLst>
              <a:ext uri="{FF2B5EF4-FFF2-40B4-BE49-F238E27FC236}">
                <a16:creationId xmlns:a16="http://schemas.microsoft.com/office/drawing/2014/main" id="{B0EB53EC-24FA-5E1A-8E02-63282FE68022}"/>
              </a:ext>
            </a:extLst>
          </p:cNvPr>
          <p:cNvSpPr/>
          <p:nvPr/>
        </p:nvSpPr>
        <p:spPr>
          <a:xfrm>
            <a:off x="7141884" y="2703106"/>
            <a:ext cx="1498273" cy="126896"/>
          </a:xfrm>
          <a:prstGeom prst="roundRect">
            <a:avLst/>
          </a:prstGeom>
          <a:solidFill>
            <a:schemeClr val="tx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050" dirty="0">
                <a:solidFill>
                  <a:schemeClr val="bg1"/>
                </a:solidFill>
              </a:rPr>
              <a:t>Cash flow deficit</a:t>
            </a:r>
          </a:p>
        </p:txBody>
      </p:sp>
      <p:sp>
        <p:nvSpPr>
          <p:cNvPr id="59" name="Rectangle: Rounded Corners 58">
            <a:extLst>
              <a:ext uri="{FF2B5EF4-FFF2-40B4-BE49-F238E27FC236}">
                <a16:creationId xmlns:a16="http://schemas.microsoft.com/office/drawing/2014/main" id="{8D0824CA-A6CD-13AA-04C2-80FA7FF175F9}"/>
              </a:ext>
            </a:extLst>
          </p:cNvPr>
          <p:cNvSpPr/>
          <p:nvPr/>
        </p:nvSpPr>
        <p:spPr>
          <a:xfrm>
            <a:off x="7119940" y="2935061"/>
            <a:ext cx="1743588" cy="201832"/>
          </a:xfrm>
          <a:prstGeom prst="roundRect">
            <a:avLst/>
          </a:prstGeom>
          <a:solidFill>
            <a:schemeClr val="tx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050" dirty="0">
                <a:solidFill>
                  <a:schemeClr val="bg1"/>
                </a:solidFill>
              </a:rPr>
              <a:t>Investment for Growth</a:t>
            </a:r>
          </a:p>
        </p:txBody>
      </p:sp>
      <p:sp>
        <p:nvSpPr>
          <p:cNvPr id="60" name="Rectangle: Rounded Corners 59">
            <a:extLst>
              <a:ext uri="{FF2B5EF4-FFF2-40B4-BE49-F238E27FC236}">
                <a16:creationId xmlns:a16="http://schemas.microsoft.com/office/drawing/2014/main" id="{26CC8660-93CC-33BF-860F-D24E1FB8448E}"/>
              </a:ext>
            </a:extLst>
          </p:cNvPr>
          <p:cNvSpPr/>
          <p:nvPr/>
        </p:nvSpPr>
        <p:spPr>
          <a:xfrm>
            <a:off x="6960117" y="3972763"/>
            <a:ext cx="2072404" cy="183864"/>
          </a:xfrm>
          <a:prstGeom prst="roundRect">
            <a:avLst/>
          </a:prstGeom>
          <a:solidFill>
            <a:schemeClr val="tx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050" dirty="0">
                <a:solidFill>
                  <a:schemeClr val="bg1"/>
                </a:solidFill>
              </a:rPr>
              <a:t>Investment for Maintenance</a:t>
            </a:r>
          </a:p>
        </p:txBody>
      </p:sp>
      <p:sp>
        <p:nvSpPr>
          <p:cNvPr id="61" name="Rectangle: Rounded Corners 60">
            <a:extLst>
              <a:ext uri="{FF2B5EF4-FFF2-40B4-BE49-F238E27FC236}">
                <a16:creationId xmlns:a16="http://schemas.microsoft.com/office/drawing/2014/main" id="{A8768612-02D1-12A4-E618-F670174CF642}"/>
              </a:ext>
            </a:extLst>
          </p:cNvPr>
          <p:cNvSpPr/>
          <p:nvPr/>
        </p:nvSpPr>
        <p:spPr>
          <a:xfrm>
            <a:off x="7041573" y="4337688"/>
            <a:ext cx="1846913" cy="167594"/>
          </a:xfrm>
          <a:prstGeom prst="roundRect">
            <a:avLst/>
          </a:prstGeom>
          <a:solidFill>
            <a:schemeClr val="tx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050" dirty="0">
                <a:solidFill>
                  <a:schemeClr val="bg1"/>
                </a:solidFill>
              </a:rPr>
              <a:t>Repayment of Liabilities</a:t>
            </a:r>
          </a:p>
        </p:txBody>
      </p:sp>
      <p:cxnSp>
        <p:nvCxnSpPr>
          <p:cNvPr id="63" name="Straight Arrow Connector 62">
            <a:extLst>
              <a:ext uri="{FF2B5EF4-FFF2-40B4-BE49-F238E27FC236}">
                <a16:creationId xmlns:a16="http://schemas.microsoft.com/office/drawing/2014/main" id="{41AADB10-5EBC-006B-0E84-9C9A7AE210FB}"/>
              </a:ext>
            </a:extLst>
          </p:cNvPr>
          <p:cNvCxnSpPr/>
          <p:nvPr/>
        </p:nvCxnSpPr>
        <p:spPr>
          <a:xfrm flipH="1">
            <a:off x="1549492" y="1932283"/>
            <a:ext cx="5876545" cy="27611"/>
          </a:xfrm>
          <a:prstGeom prst="straightConnector1">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630F1D27-6025-12FD-F7C5-78842629B78F}"/>
              </a:ext>
            </a:extLst>
          </p:cNvPr>
          <p:cNvSpPr txBox="1"/>
          <p:nvPr/>
        </p:nvSpPr>
        <p:spPr>
          <a:xfrm>
            <a:off x="3318611" y="1681913"/>
            <a:ext cx="2847752" cy="338554"/>
          </a:xfrm>
          <a:prstGeom prst="rect">
            <a:avLst/>
          </a:prstGeom>
          <a:noFill/>
        </p:spPr>
        <p:txBody>
          <a:bodyPr wrap="square" rtlCol="0">
            <a:spAutoFit/>
          </a:bodyPr>
          <a:lstStyle/>
          <a:p>
            <a:r>
              <a:rPr lang="en-CA" sz="1600" dirty="0"/>
              <a:t>Promises flow this way</a:t>
            </a:r>
          </a:p>
        </p:txBody>
      </p:sp>
      <p:sp>
        <p:nvSpPr>
          <p:cNvPr id="65" name="Arrow: Striped Right 64">
            <a:extLst>
              <a:ext uri="{FF2B5EF4-FFF2-40B4-BE49-F238E27FC236}">
                <a16:creationId xmlns:a16="http://schemas.microsoft.com/office/drawing/2014/main" id="{80F96E34-D0EB-0551-7030-3FD75161CEE4}"/>
              </a:ext>
            </a:extLst>
          </p:cNvPr>
          <p:cNvSpPr/>
          <p:nvPr/>
        </p:nvSpPr>
        <p:spPr>
          <a:xfrm flipH="1">
            <a:off x="2759070" y="1707712"/>
            <a:ext cx="422564" cy="333174"/>
          </a:xfrm>
          <a:prstGeom prst="stripedRightArrow">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6" name="Arrow: Striped Right 65">
            <a:extLst>
              <a:ext uri="{FF2B5EF4-FFF2-40B4-BE49-F238E27FC236}">
                <a16:creationId xmlns:a16="http://schemas.microsoft.com/office/drawing/2014/main" id="{0660C6EC-0067-56A5-4D56-7219E132AE82}"/>
              </a:ext>
            </a:extLst>
          </p:cNvPr>
          <p:cNvSpPr/>
          <p:nvPr/>
        </p:nvSpPr>
        <p:spPr>
          <a:xfrm flipH="1">
            <a:off x="5725535" y="1755828"/>
            <a:ext cx="422564" cy="333174"/>
          </a:xfrm>
          <a:prstGeom prst="stripedRightArrow">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67" name="Straight Arrow Connector 66">
            <a:extLst>
              <a:ext uri="{FF2B5EF4-FFF2-40B4-BE49-F238E27FC236}">
                <a16:creationId xmlns:a16="http://schemas.microsoft.com/office/drawing/2014/main" id="{711EE8DB-DFA6-DF1F-A36C-C881EA5A3171}"/>
              </a:ext>
            </a:extLst>
          </p:cNvPr>
          <p:cNvCxnSpPr>
            <a:cxnSpLocks/>
          </p:cNvCxnSpPr>
          <p:nvPr/>
        </p:nvCxnSpPr>
        <p:spPr>
          <a:xfrm>
            <a:off x="1308885" y="4719368"/>
            <a:ext cx="6676923" cy="44369"/>
          </a:xfrm>
          <a:prstGeom prst="straightConnector1">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C215F24B-5CFD-4D1A-D580-529A2E5B11B7}"/>
              </a:ext>
            </a:extLst>
          </p:cNvPr>
          <p:cNvSpPr txBox="1"/>
          <p:nvPr/>
        </p:nvSpPr>
        <p:spPr>
          <a:xfrm flipH="1">
            <a:off x="3702735" y="4503543"/>
            <a:ext cx="1914411" cy="307777"/>
          </a:xfrm>
          <a:prstGeom prst="rect">
            <a:avLst/>
          </a:prstGeom>
          <a:noFill/>
        </p:spPr>
        <p:txBody>
          <a:bodyPr wrap="square" rtlCol="0">
            <a:spAutoFit/>
          </a:bodyPr>
          <a:lstStyle/>
          <a:p>
            <a:r>
              <a:rPr lang="en-CA" sz="1400" dirty="0"/>
              <a:t>Trust flows this way</a:t>
            </a:r>
          </a:p>
        </p:txBody>
      </p:sp>
      <p:sp>
        <p:nvSpPr>
          <p:cNvPr id="69" name="Arrow: Striped Right 68">
            <a:extLst>
              <a:ext uri="{FF2B5EF4-FFF2-40B4-BE49-F238E27FC236}">
                <a16:creationId xmlns:a16="http://schemas.microsoft.com/office/drawing/2014/main" id="{B0FDDE94-2DD1-74C2-215F-C1B06B2FCF70}"/>
              </a:ext>
            </a:extLst>
          </p:cNvPr>
          <p:cNvSpPr/>
          <p:nvPr/>
        </p:nvSpPr>
        <p:spPr>
          <a:xfrm>
            <a:off x="2785591" y="4569651"/>
            <a:ext cx="480117" cy="333174"/>
          </a:xfrm>
          <a:prstGeom prst="striped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0" name="Arrow: Striped Right 69">
            <a:extLst>
              <a:ext uri="{FF2B5EF4-FFF2-40B4-BE49-F238E27FC236}">
                <a16:creationId xmlns:a16="http://schemas.microsoft.com/office/drawing/2014/main" id="{14DC640A-2B11-7DE0-9F31-7AB9D925BB5A}"/>
              </a:ext>
            </a:extLst>
          </p:cNvPr>
          <p:cNvSpPr/>
          <p:nvPr/>
        </p:nvSpPr>
        <p:spPr>
          <a:xfrm>
            <a:off x="5758577" y="4569651"/>
            <a:ext cx="480117" cy="333174"/>
          </a:xfrm>
          <a:prstGeom prst="striped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050" name="Picture 2" descr="Cubydesign Two Tone Scales icon">
            <a:extLst>
              <a:ext uri="{FF2B5EF4-FFF2-40B4-BE49-F238E27FC236}">
                <a16:creationId xmlns:a16="http://schemas.microsoft.com/office/drawing/2014/main" id="{246054FF-5097-FDB6-F738-E00CC55699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3915" y="2127059"/>
            <a:ext cx="1767738" cy="176773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803D699-4A95-67E9-7A96-3B79BEC6D8E2}"/>
              </a:ext>
            </a:extLst>
          </p:cNvPr>
          <p:cNvSpPr txBox="1"/>
          <p:nvPr/>
        </p:nvSpPr>
        <p:spPr>
          <a:xfrm>
            <a:off x="687977" y="5198761"/>
            <a:ext cx="5275021" cy="738664"/>
          </a:xfrm>
          <a:prstGeom prst="rect">
            <a:avLst/>
          </a:prstGeom>
          <a:solidFill>
            <a:schemeClr val="bg1">
              <a:lumMod val="75000"/>
            </a:schemeClr>
          </a:solidFill>
        </p:spPr>
        <p:txBody>
          <a:bodyPr wrap="square" rtlCol="0">
            <a:spAutoFit/>
          </a:bodyPr>
          <a:lstStyle/>
          <a:p>
            <a:r>
              <a:rPr lang="en-CA" sz="1400" b="1" dirty="0"/>
              <a:t>Financial markets help us weigh and balance the promises and trust via the pricing mechanism. They are not perfect but the complexity of the problem dictates a market-based approach. </a:t>
            </a:r>
          </a:p>
        </p:txBody>
      </p:sp>
      <p:sp>
        <p:nvSpPr>
          <p:cNvPr id="18" name="Right Brace 17">
            <a:extLst>
              <a:ext uri="{FF2B5EF4-FFF2-40B4-BE49-F238E27FC236}">
                <a16:creationId xmlns:a16="http://schemas.microsoft.com/office/drawing/2014/main" id="{A580179B-D9FE-A37E-3CB2-8FF456CFE79F}"/>
              </a:ext>
            </a:extLst>
          </p:cNvPr>
          <p:cNvSpPr/>
          <p:nvPr/>
        </p:nvSpPr>
        <p:spPr>
          <a:xfrm>
            <a:off x="5957455" y="5483950"/>
            <a:ext cx="234077" cy="2726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pic>
        <p:nvPicPr>
          <p:cNvPr id="19" name="Picture 2" descr="Download Question Mark Question Response Royalty-Free Stock Illustration  Image - Pixabay">
            <a:extLst>
              <a:ext uri="{FF2B5EF4-FFF2-40B4-BE49-F238E27FC236}">
                <a16:creationId xmlns:a16="http://schemas.microsoft.com/office/drawing/2014/main" id="{CF6F5748-868B-4121-DCA2-26FA283F7A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5432" y="5242060"/>
            <a:ext cx="692498" cy="69249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9C63AC6C-688C-C0CC-B11B-2E8005EF085C}"/>
              </a:ext>
            </a:extLst>
          </p:cNvPr>
          <p:cNvSpPr txBox="1"/>
          <p:nvPr/>
        </p:nvSpPr>
        <p:spPr>
          <a:xfrm>
            <a:off x="6754884" y="5384165"/>
            <a:ext cx="1226127" cy="369332"/>
          </a:xfrm>
          <a:prstGeom prst="rect">
            <a:avLst/>
          </a:prstGeom>
          <a:noFill/>
        </p:spPr>
        <p:txBody>
          <a:bodyPr wrap="square" rtlCol="0">
            <a:spAutoFit/>
          </a:bodyPr>
          <a:lstStyle/>
          <a:p>
            <a:r>
              <a:rPr lang="en-CA" dirty="0">
                <a:solidFill>
                  <a:srgbClr val="002060"/>
                </a:solidFill>
              </a:rPr>
              <a:t>Really?</a:t>
            </a:r>
          </a:p>
        </p:txBody>
      </p:sp>
      <p:sp>
        <p:nvSpPr>
          <p:cNvPr id="24" name="Oval 23">
            <a:extLst>
              <a:ext uri="{FF2B5EF4-FFF2-40B4-BE49-F238E27FC236}">
                <a16:creationId xmlns:a16="http://schemas.microsoft.com/office/drawing/2014/main" id="{803932C9-AB20-EB8C-46D9-49564D90D574}"/>
              </a:ext>
            </a:extLst>
          </p:cNvPr>
          <p:cNvSpPr/>
          <p:nvPr/>
        </p:nvSpPr>
        <p:spPr>
          <a:xfrm>
            <a:off x="735183" y="5622602"/>
            <a:ext cx="5158185" cy="471600"/>
          </a:xfrm>
          <a:prstGeom prst="ellipse">
            <a:avLst/>
          </a:prstGeom>
          <a:no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Title 1">
            <a:extLst>
              <a:ext uri="{FF2B5EF4-FFF2-40B4-BE49-F238E27FC236}">
                <a16:creationId xmlns:a16="http://schemas.microsoft.com/office/drawing/2014/main" id="{D8B9787F-2139-8392-41EB-8129FF4384FD}"/>
              </a:ext>
            </a:extLst>
          </p:cNvPr>
          <p:cNvSpPr txBox="1">
            <a:spLocks/>
          </p:cNvSpPr>
          <p:nvPr/>
        </p:nvSpPr>
        <p:spPr>
          <a:xfrm>
            <a:off x="254856" y="81682"/>
            <a:ext cx="6118837" cy="588819"/>
          </a:xfrm>
          <a:prstGeom prst="rect">
            <a:avLst/>
          </a:prstGeom>
        </p:spPr>
        <p:txBody>
          <a:bodyPr vert="horz" lIns="68580" tIns="34290" rIns="68580" bIns="34290" rtlCol="0" anchor="ctr">
            <a:normAutofit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CA" sz="2000" dirty="0">
                <a:solidFill>
                  <a:schemeClr val="accent1">
                    <a:lumMod val="75000"/>
                  </a:schemeClr>
                </a:solidFill>
                <a:latin typeface="Arial" panose="020B0604020202020204" pitchFamily="34" charset="0"/>
                <a:cs typeface="Arial" panose="020B0604020202020204" pitchFamily="34" charset="0"/>
              </a:rPr>
              <a:t>Finance: does it have to operate in a market setting?</a:t>
            </a:r>
            <a:endParaRPr lang="en-US" sz="2000" dirty="0">
              <a:solidFill>
                <a:schemeClr val="accent2">
                  <a:lumMod val="50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D6607511-475B-5438-1529-AA48BEB8C3AF}"/>
              </a:ext>
            </a:extLst>
          </p:cNvPr>
          <p:cNvSpPr txBox="1"/>
          <p:nvPr/>
        </p:nvSpPr>
        <p:spPr>
          <a:xfrm>
            <a:off x="4350711" y="6063256"/>
            <a:ext cx="2649792" cy="523220"/>
          </a:xfrm>
          <a:prstGeom prst="rect">
            <a:avLst/>
          </a:prstGeom>
          <a:noFill/>
        </p:spPr>
        <p:txBody>
          <a:bodyPr wrap="square" rtlCol="0">
            <a:spAutoFit/>
          </a:bodyPr>
          <a:lstStyle/>
          <a:p>
            <a:r>
              <a:rPr lang="en-CA" sz="1400" i="1" dirty="0">
                <a:solidFill>
                  <a:schemeClr val="accent2">
                    <a:lumMod val="75000"/>
                  </a:schemeClr>
                </a:solidFill>
              </a:rPr>
              <a:t>Is this a political conditioning of the current prevalent culture?</a:t>
            </a:r>
          </a:p>
        </p:txBody>
      </p:sp>
      <p:cxnSp>
        <p:nvCxnSpPr>
          <p:cNvPr id="6" name="Straight Arrow Connector 5">
            <a:extLst>
              <a:ext uri="{FF2B5EF4-FFF2-40B4-BE49-F238E27FC236}">
                <a16:creationId xmlns:a16="http://schemas.microsoft.com/office/drawing/2014/main" id="{25FD021A-CAE2-2EEB-9A7A-C7EF73C8F434}"/>
              </a:ext>
            </a:extLst>
          </p:cNvPr>
          <p:cNvCxnSpPr/>
          <p:nvPr/>
        </p:nvCxnSpPr>
        <p:spPr>
          <a:xfrm>
            <a:off x="4844562" y="6009634"/>
            <a:ext cx="197216" cy="126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7362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03D699-4A95-67E9-7A96-3B79BEC6D8E2}"/>
              </a:ext>
            </a:extLst>
          </p:cNvPr>
          <p:cNvSpPr txBox="1"/>
          <p:nvPr/>
        </p:nvSpPr>
        <p:spPr>
          <a:xfrm>
            <a:off x="443416" y="915209"/>
            <a:ext cx="7469661" cy="584775"/>
          </a:xfrm>
          <a:prstGeom prst="rect">
            <a:avLst/>
          </a:prstGeom>
          <a:solidFill>
            <a:schemeClr val="tx1">
              <a:lumMod val="95000"/>
            </a:schemeClr>
          </a:solidFill>
        </p:spPr>
        <p:txBody>
          <a:bodyPr wrap="square" rtlCol="0">
            <a:spAutoFit/>
          </a:bodyPr>
          <a:lstStyle/>
          <a:p>
            <a:r>
              <a:rPr lang="en-CA" sz="1600" b="1" dirty="0">
                <a:solidFill>
                  <a:srgbClr val="FFC000"/>
                </a:solidFill>
              </a:rPr>
              <a:t>Markets are not perfect but the complexity of the problem dictates a market-based approach. </a:t>
            </a:r>
          </a:p>
        </p:txBody>
      </p:sp>
      <p:pic>
        <p:nvPicPr>
          <p:cNvPr id="19" name="Picture 2" descr="Download Question Mark Question Response Royalty-Free Stock Illustration  Image - Pixabay">
            <a:extLst>
              <a:ext uri="{FF2B5EF4-FFF2-40B4-BE49-F238E27FC236}">
                <a16:creationId xmlns:a16="http://schemas.microsoft.com/office/drawing/2014/main" id="{CF6F5748-868B-4121-DCA2-26FA283F7A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2687" y="3615272"/>
            <a:ext cx="692498" cy="69249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F100AD1-7BC2-A092-EC4C-6EDCC834C86D}"/>
              </a:ext>
            </a:extLst>
          </p:cNvPr>
          <p:cNvSpPr txBox="1"/>
          <p:nvPr/>
        </p:nvSpPr>
        <p:spPr>
          <a:xfrm>
            <a:off x="989085" y="2397263"/>
            <a:ext cx="3167279" cy="1754326"/>
          </a:xfrm>
          <a:prstGeom prst="rect">
            <a:avLst/>
          </a:prstGeom>
          <a:noFill/>
        </p:spPr>
        <p:txBody>
          <a:bodyPr wrap="square" rtlCol="0">
            <a:spAutoFit/>
          </a:bodyPr>
          <a:lstStyle/>
          <a:p>
            <a:r>
              <a:rPr lang="en-CA" dirty="0">
                <a:solidFill>
                  <a:srgbClr val="002060"/>
                </a:solidFill>
              </a:rPr>
              <a:t>Is the complexity of the problem driven by:</a:t>
            </a:r>
          </a:p>
          <a:p>
            <a:pPr marL="557213" lvl="1" indent="-214313">
              <a:buFont typeface="Arial" panose="020B0604020202020204" pitchFamily="34" charset="0"/>
              <a:buChar char="•"/>
            </a:pPr>
            <a:r>
              <a:rPr lang="en-CA" dirty="0">
                <a:solidFill>
                  <a:srgbClr val="002060"/>
                </a:solidFill>
              </a:rPr>
              <a:t>Politics?</a:t>
            </a:r>
          </a:p>
          <a:p>
            <a:pPr marL="557213" lvl="1" indent="-214313">
              <a:buFont typeface="Arial" panose="020B0604020202020204" pitchFamily="34" charset="0"/>
              <a:buChar char="•"/>
            </a:pPr>
            <a:r>
              <a:rPr lang="en-CA" dirty="0">
                <a:solidFill>
                  <a:srgbClr val="002060"/>
                </a:solidFill>
              </a:rPr>
              <a:t>History?</a:t>
            </a:r>
          </a:p>
          <a:p>
            <a:pPr marL="557213" lvl="1" indent="-214313">
              <a:buFont typeface="Arial" panose="020B0604020202020204" pitchFamily="34" charset="0"/>
              <a:buChar char="•"/>
            </a:pPr>
            <a:r>
              <a:rPr lang="en-CA" dirty="0">
                <a:solidFill>
                  <a:srgbClr val="002060"/>
                </a:solidFill>
              </a:rPr>
              <a:t>Religion?</a:t>
            </a:r>
          </a:p>
          <a:p>
            <a:pPr marL="557213" lvl="1" indent="-214313">
              <a:buFont typeface="Arial" panose="020B0604020202020204" pitchFamily="34" charset="0"/>
              <a:buChar char="•"/>
            </a:pPr>
            <a:r>
              <a:rPr lang="en-CA" dirty="0">
                <a:solidFill>
                  <a:srgbClr val="002060"/>
                </a:solidFill>
              </a:rPr>
              <a:t>Nature?</a:t>
            </a:r>
          </a:p>
        </p:txBody>
      </p:sp>
      <p:sp>
        <p:nvSpPr>
          <p:cNvPr id="4" name="TextBox 3">
            <a:extLst>
              <a:ext uri="{FF2B5EF4-FFF2-40B4-BE49-F238E27FC236}">
                <a16:creationId xmlns:a16="http://schemas.microsoft.com/office/drawing/2014/main" id="{45DC889F-676D-5BE2-5013-2C863732F1AD}"/>
              </a:ext>
            </a:extLst>
          </p:cNvPr>
          <p:cNvSpPr txBox="1"/>
          <p:nvPr/>
        </p:nvSpPr>
        <p:spPr>
          <a:xfrm>
            <a:off x="5615957" y="2512645"/>
            <a:ext cx="2819745" cy="1200329"/>
          </a:xfrm>
          <a:prstGeom prst="rect">
            <a:avLst/>
          </a:prstGeom>
          <a:noFill/>
        </p:spPr>
        <p:txBody>
          <a:bodyPr wrap="square" rtlCol="0">
            <a:spAutoFit/>
          </a:bodyPr>
          <a:lstStyle/>
          <a:p>
            <a:r>
              <a:rPr lang="en-CA" dirty="0">
                <a:solidFill>
                  <a:srgbClr val="002060"/>
                </a:solidFill>
              </a:rPr>
              <a:t>What if the market itself becomes really large to create problems rather than solutions? </a:t>
            </a:r>
          </a:p>
        </p:txBody>
      </p:sp>
      <p:sp>
        <p:nvSpPr>
          <p:cNvPr id="6" name="TextBox 5">
            <a:extLst>
              <a:ext uri="{FF2B5EF4-FFF2-40B4-BE49-F238E27FC236}">
                <a16:creationId xmlns:a16="http://schemas.microsoft.com/office/drawing/2014/main" id="{0B9FAE26-ADC4-84B6-C2B4-E8E3CD05B6C6}"/>
              </a:ext>
            </a:extLst>
          </p:cNvPr>
          <p:cNvSpPr txBox="1"/>
          <p:nvPr/>
        </p:nvSpPr>
        <p:spPr>
          <a:xfrm>
            <a:off x="3338331" y="3607107"/>
            <a:ext cx="2819745" cy="923330"/>
          </a:xfrm>
          <a:prstGeom prst="rect">
            <a:avLst/>
          </a:prstGeom>
          <a:noFill/>
        </p:spPr>
        <p:txBody>
          <a:bodyPr wrap="square" rtlCol="0">
            <a:spAutoFit/>
          </a:bodyPr>
          <a:lstStyle/>
          <a:p>
            <a:r>
              <a:rPr lang="en-CA" dirty="0">
                <a:solidFill>
                  <a:srgbClr val="002060"/>
                </a:solidFill>
              </a:rPr>
              <a:t>What if the market itself is the driver of increasing complexity? </a:t>
            </a:r>
          </a:p>
        </p:txBody>
      </p:sp>
      <p:sp>
        <p:nvSpPr>
          <p:cNvPr id="7" name="TextBox 6">
            <a:extLst>
              <a:ext uri="{FF2B5EF4-FFF2-40B4-BE49-F238E27FC236}">
                <a16:creationId xmlns:a16="http://schemas.microsoft.com/office/drawing/2014/main" id="{FFAC5FF6-B9E7-15E2-91D3-16216C228FDF}"/>
              </a:ext>
            </a:extLst>
          </p:cNvPr>
          <p:cNvSpPr txBox="1"/>
          <p:nvPr/>
        </p:nvSpPr>
        <p:spPr>
          <a:xfrm>
            <a:off x="531339" y="4678451"/>
            <a:ext cx="2828389" cy="923330"/>
          </a:xfrm>
          <a:prstGeom prst="rect">
            <a:avLst/>
          </a:prstGeom>
          <a:noFill/>
        </p:spPr>
        <p:txBody>
          <a:bodyPr wrap="square" rtlCol="0">
            <a:spAutoFit/>
          </a:bodyPr>
          <a:lstStyle/>
          <a:p>
            <a:r>
              <a:rPr lang="en-CA" dirty="0">
                <a:solidFill>
                  <a:srgbClr val="002060"/>
                </a:solidFill>
              </a:rPr>
              <a:t>Are markets actually what the economists imagine or dream of? </a:t>
            </a:r>
          </a:p>
        </p:txBody>
      </p:sp>
      <p:sp>
        <p:nvSpPr>
          <p:cNvPr id="9" name="TextBox 8">
            <a:extLst>
              <a:ext uri="{FF2B5EF4-FFF2-40B4-BE49-F238E27FC236}">
                <a16:creationId xmlns:a16="http://schemas.microsoft.com/office/drawing/2014/main" id="{57F654F6-0165-0EB6-BEA9-6DFFF7CDCB83}"/>
              </a:ext>
            </a:extLst>
          </p:cNvPr>
          <p:cNvSpPr txBox="1"/>
          <p:nvPr/>
        </p:nvSpPr>
        <p:spPr>
          <a:xfrm>
            <a:off x="5391265" y="4251444"/>
            <a:ext cx="3269129" cy="923330"/>
          </a:xfrm>
          <a:prstGeom prst="rect">
            <a:avLst/>
          </a:prstGeom>
          <a:noFill/>
        </p:spPr>
        <p:txBody>
          <a:bodyPr wrap="square" rtlCol="0">
            <a:spAutoFit/>
          </a:bodyPr>
          <a:lstStyle/>
          <a:p>
            <a:r>
              <a:rPr lang="en-CA" dirty="0">
                <a:solidFill>
                  <a:srgbClr val="002060"/>
                </a:solidFill>
              </a:rPr>
              <a:t>Is it worthwhile to regulate the markets or does regulation create more problems? </a:t>
            </a:r>
          </a:p>
        </p:txBody>
      </p:sp>
      <p:pic>
        <p:nvPicPr>
          <p:cNvPr id="10" name="Picture 2" descr="Download Question Mark Question Response Royalty-Free Stock Illustration  Image - Pixabay">
            <a:extLst>
              <a:ext uri="{FF2B5EF4-FFF2-40B4-BE49-F238E27FC236}">
                <a16:creationId xmlns:a16="http://schemas.microsoft.com/office/drawing/2014/main" id="{0F6D6846-E8EC-1071-7D6F-EB5878B5C8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4079" y="2700107"/>
            <a:ext cx="692498" cy="69249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Download Question Mark Question Response Royalty-Free Stock Illustration  Image - Pixabay">
            <a:extLst>
              <a:ext uri="{FF2B5EF4-FFF2-40B4-BE49-F238E27FC236}">
                <a16:creationId xmlns:a16="http://schemas.microsoft.com/office/drawing/2014/main" id="{FE7A130A-C785-42E6-347D-A2690D0066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7638" y="2517436"/>
            <a:ext cx="692498" cy="69249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Download Question Mark Question Response Royalty-Free Stock Illustration  Image - Pixabay">
            <a:extLst>
              <a:ext uri="{FF2B5EF4-FFF2-40B4-BE49-F238E27FC236}">
                <a16:creationId xmlns:a16="http://schemas.microsoft.com/office/drawing/2014/main" id="{7F756D57-23CC-71F9-2633-02FBD08568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8161" y="4228327"/>
            <a:ext cx="692498" cy="69249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Download Question Mark Question Response Royalty-Free Stock Illustration  Image - Pixabay">
            <a:extLst>
              <a:ext uri="{FF2B5EF4-FFF2-40B4-BE49-F238E27FC236}">
                <a16:creationId xmlns:a16="http://schemas.microsoft.com/office/drawing/2014/main" id="{F2BB6142-EF57-6EE0-2EBC-4B40E3EE50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438" y="5369598"/>
            <a:ext cx="692498" cy="692498"/>
          </a:xfrm>
          <a:prstGeom prst="rect">
            <a:avLst/>
          </a:prstGeom>
          <a:noFill/>
          <a:extLst>
            <a:ext uri="{909E8E84-426E-40DD-AFC4-6F175D3DCCD1}">
              <a14:hiddenFill xmlns:a14="http://schemas.microsoft.com/office/drawing/2010/main">
                <a:solidFill>
                  <a:srgbClr val="FFFFFF"/>
                </a:solidFill>
              </a14:hiddenFill>
            </a:ext>
          </a:extLst>
        </p:spPr>
      </p:pic>
      <p:sp>
        <p:nvSpPr>
          <p:cNvPr id="14" name="Flowchart: Process 13">
            <a:extLst>
              <a:ext uri="{FF2B5EF4-FFF2-40B4-BE49-F238E27FC236}">
                <a16:creationId xmlns:a16="http://schemas.microsoft.com/office/drawing/2014/main" id="{7657045B-D153-8E8C-9576-91578177A482}"/>
              </a:ext>
            </a:extLst>
          </p:cNvPr>
          <p:cNvSpPr/>
          <p:nvPr/>
        </p:nvSpPr>
        <p:spPr>
          <a:xfrm>
            <a:off x="2657148" y="1788230"/>
            <a:ext cx="4934523" cy="251208"/>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050" i="1" dirty="0"/>
              <a:t>Correct but don’t accept such “confident” statements easily. Be skeptic and analytical.</a:t>
            </a:r>
          </a:p>
        </p:txBody>
      </p:sp>
      <p:sp>
        <p:nvSpPr>
          <p:cNvPr id="5" name="TextBox 4">
            <a:extLst>
              <a:ext uri="{FF2B5EF4-FFF2-40B4-BE49-F238E27FC236}">
                <a16:creationId xmlns:a16="http://schemas.microsoft.com/office/drawing/2014/main" id="{44F44B8B-2874-6BE0-B15F-AD49475B1C50}"/>
              </a:ext>
            </a:extLst>
          </p:cNvPr>
          <p:cNvSpPr txBox="1"/>
          <p:nvPr/>
        </p:nvSpPr>
        <p:spPr>
          <a:xfrm>
            <a:off x="90084" y="8737"/>
            <a:ext cx="7102024" cy="707886"/>
          </a:xfrm>
          <a:prstGeom prst="rect">
            <a:avLst/>
          </a:prstGeom>
          <a:noFill/>
        </p:spPr>
        <p:txBody>
          <a:bodyPr wrap="square" rtlCol="0">
            <a:spAutoFit/>
          </a:bodyPr>
          <a:lstStyle/>
          <a:p>
            <a:r>
              <a:rPr lang="en-CA" sz="2000" dirty="0">
                <a:solidFill>
                  <a:srgbClr val="C00000"/>
                </a:solidFill>
              </a:rPr>
              <a:t>Economics is mostly smart-sounding arguments with scientific posing </a:t>
            </a:r>
          </a:p>
        </p:txBody>
      </p:sp>
    </p:spTree>
    <p:extLst>
      <p:ext uri="{BB962C8B-B14F-4D97-AF65-F5344CB8AC3E}">
        <p14:creationId xmlns:p14="http://schemas.microsoft.com/office/powerpoint/2010/main" val="3671984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066616-6D70-65C8-5C36-3EF36BC7713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5C71D75-7908-2A08-67CC-08711ED5F82B}"/>
              </a:ext>
            </a:extLst>
          </p:cNvPr>
          <p:cNvSpPr txBox="1"/>
          <p:nvPr/>
        </p:nvSpPr>
        <p:spPr>
          <a:xfrm>
            <a:off x="90084" y="8737"/>
            <a:ext cx="7102024" cy="707886"/>
          </a:xfrm>
          <a:prstGeom prst="rect">
            <a:avLst/>
          </a:prstGeom>
          <a:noFill/>
        </p:spPr>
        <p:txBody>
          <a:bodyPr wrap="square" rtlCol="0">
            <a:spAutoFit/>
          </a:bodyPr>
          <a:lstStyle/>
          <a:p>
            <a:r>
              <a:rPr lang="en-CA" sz="2000" dirty="0">
                <a:solidFill>
                  <a:srgbClr val="C00000"/>
                </a:solidFill>
              </a:rPr>
              <a:t>Economics is mostly smart-sounding arguments with scientific posing </a:t>
            </a:r>
          </a:p>
        </p:txBody>
      </p:sp>
      <p:sp>
        <p:nvSpPr>
          <p:cNvPr id="8" name="TextBox 7">
            <a:extLst>
              <a:ext uri="{FF2B5EF4-FFF2-40B4-BE49-F238E27FC236}">
                <a16:creationId xmlns:a16="http://schemas.microsoft.com/office/drawing/2014/main" id="{AE8FCB32-401D-EEB3-A6DB-26A9DF1060AE}"/>
              </a:ext>
            </a:extLst>
          </p:cNvPr>
          <p:cNvSpPr txBox="1"/>
          <p:nvPr/>
        </p:nvSpPr>
        <p:spPr>
          <a:xfrm>
            <a:off x="747345" y="1362808"/>
            <a:ext cx="7614139" cy="3693319"/>
          </a:xfrm>
          <a:prstGeom prst="rect">
            <a:avLst/>
          </a:prstGeom>
          <a:noFill/>
        </p:spPr>
        <p:txBody>
          <a:bodyPr wrap="square" rtlCol="0">
            <a:spAutoFit/>
          </a:bodyPr>
          <a:lstStyle/>
          <a:p>
            <a:r>
              <a:rPr lang="en-CA" dirty="0"/>
              <a:t>Academic economics and finance disciplines try too hard to sound like science. </a:t>
            </a:r>
          </a:p>
          <a:p>
            <a:endParaRPr lang="en-CA" dirty="0"/>
          </a:p>
          <a:p>
            <a:r>
              <a:rPr lang="en-CA" dirty="0"/>
              <a:t>There is too much focus on math with little historical context especially in the 2</a:t>
            </a:r>
            <a:r>
              <a:rPr lang="en-CA" baseline="30000" dirty="0"/>
              <a:t>nd</a:t>
            </a:r>
            <a:r>
              <a:rPr lang="en-CA" dirty="0"/>
              <a:t> half of the 20th century</a:t>
            </a:r>
          </a:p>
          <a:p>
            <a:endParaRPr lang="en-CA" dirty="0"/>
          </a:p>
          <a:p>
            <a:r>
              <a:rPr lang="en-CA" dirty="0"/>
              <a:t>That is changing </a:t>
            </a:r>
          </a:p>
          <a:p>
            <a:endParaRPr lang="en-CA" dirty="0"/>
          </a:p>
          <a:p>
            <a:r>
              <a:rPr lang="en-CA" dirty="0"/>
              <a:t>Common view was that economics trump politics- it is part of North American conformism</a:t>
            </a:r>
          </a:p>
          <a:p>
            <a:endParaRPr lang="en-CA" dirty="0"/>
          </a:p>
          <a:p>
            <a:r>
              <a:rPr lang="en-CA" dirty="0"/>
              <a:t>Academics are waking up to the facts of the world as they see politics trump economics – </a:t>
            </a:r>
            <a:r>
              <a:rPr lang="en-CA" i="1" dirty="0"/>
              <a:t>pun intended </a:t>
            </a:r>
          </a:p>
        </p:txBody>
      </p:sp>
    </p:spTree>
    <p:extLst>
      <p:ext uri="{BB962C8B-B14F-4D97-AF65-F5344CB8AC3E}">
        <p14:creationId xmlns:p14="http://schemas.microsoft.com/office/powerpoint/2010/main" val="775464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1E08E6-DD5E-D98C-3415-1046DAB2EB8E}"/>
              </a:ext>
            </a:extLst>
          </p:cNvPr>
          <p:cNvSpPr>
            <a:spLocks noGrp="1"/>
          </p:cNvSpPr>
          <p:nvPr>
            <p:ph type="title"/>
          </p:nvPr>
        </p:nvSpPr>
        <p:spPr/>
        <p:txBody>
          <a:bodyPr/>
          <a:lstStyle/>
          <a:p>
            <a:r>
              <a:rPr lang="en-CA" dirty="0">
                <a:solidFill>
                  <a:srgbClr val="C00000"/>
                </a:solidFill>
              </a:rPr>
              <a:t>Firm Financing Decisions: Equity vs. Debt</a:t>
            </a:r>
          </a:p>
        </p:txBody>
      </p:sp>
      <p:sp>
        <p:nvSpPr>
          <p:cNvPr id="5" name="TextBox 4">
            <a:extLst>
              <a:ext uri="{FF2B5EF4-FFF2-40B4-BE49-F238E27FC236}">
                <a16:creationId xmlns:a16="http://schemas.microsoft.com/office/drawing/2014/main" id="{658152BB-CEC5-F7A9-9E6C-ACF801495603}"/>
              </a:ext>
            </a:extLst>
          </p:cNvPr>
          <p:cNvSpPr txBox="1"/>
          <p:nvPr/>
        </p:nvSpPr>
        <p:spPr>
          <a:xfrm>
            <a:off x="518160" y="1111637"/>
            <a:ext cx="7599680" cy="4247317"/>
          </a:xfrm>
          <a:prstGeom prst="rect">
            <a:avLst/>
          </a:prstGeom>
          <a:noFill/>
        </p:spPr>
        <p:txBody>
          <a:bodyPr wrap="square">
            <a:spAutoFit/>
          </a:bodyPr>
          <a:lstStyle/>
          <a:p>
            <a:pPr marL="285750" indent="-285750" algn="just">
              <a:buFont typeface="Arial" panose="020B0604020202020204" pitchFamily="34" charset="0"/>
              <a:buChar char="•"/>
            </a:pPr>
            <a:r>
              <a:rPr lang="en-CA" sz="1800" dirty="0">
                <a:latin typeface="Arial" panose="020B0604020202020204" pitchFamily="34" charset="0"/>
                <a:cs typeface="Arial" panose="020B0604020202020204" pitchFamily="34" charset="0"/>
              </a:rPr>
              <a:t>Firms invest in new plant and equipment to generate additional revenues and income (or to sustain current production). Earnings (=profits) generated by the firm belong to the owners and can either be paid to them as </a:t>
            </a:r>
            <a:r>
              <a:rPr lang="en-CA" sz="1800" u="sng" dirty="0">
                <a:latin typeface="Arial" panose="020B0604020202020204" pitchFamily="34" charset="0"/>
                <a:cs typeface="Arial" panose="020B0604020202020204" pitchFamily="34" charset="0"/>
              </a:rPr>
              <a:t>dividends</a:t>
            </a:r>
            <a:r>
              <a:rPr lang="en-CA" sz="1800" dirty="0">
                <a:latin typeface="Arial" panose="020B0604020202020204" pitchFamily="34" charset="0"/>
                <a:cs typeface="Arial" panose="020B0604020202020204" pitchFamily="34" charset="0"/>
              </a:rPr>
              <a:t> or </a:t>
            </a:r>
            <a:r>
              <a:rPr lang="en-CA" sz="1800" u="sng" dirty="0">
                <a:latin typeface="Arial" panose="020B0604020202020204" pitchFamily="34" charset="0"/>
                <a:cs typeface="Arial" panose="020B0604020202020204" pitchFamily="34" charset="0"/>
              </a:rPr>
              <a:t>retained</a:t>
            </a:r>
            <a:r>
              <a:rPr lang="en-CA" sz="1800" dirty="0">
                <a:latin typeface="Arial" panose="020B0604020202020204" pitchFamily="34" charset="0"/>
                <a:cs typeface="Arial" panose="020B0604020202020204" pitchFamily="34" charset="0"/>
              </a:rPr>
              <a:t> within the firm. The owners’ investment in the company is referred to as owners’ equity or, simply, </a:t>
            </a:r>
            <a:r>
              <a:rPr lang="en-CA" sz="1800" u="sng" dirty="0">
                <a:latin typeface="Arial" panose="020B0604020202020204" pitchFamily="34" charset="0"/>
                <a:cs typeface="Arial" panose="020B0604020202020204" pitchFamily="34" charset="0"/>
              </a:rPr>
              <a:t>equity</a:t>
            </a:r>
            <a:r>
              <a:rPr lang="en-CA" sz="1800" dirty="0">
                <a:latin typeface="Arial" panose="020B0604020202020204" pitchFamily="34" charset="0"/>
                <a:cs typeface="Arial" panose="020B0604020202020204" pitchFamily="34" charset="0"/>
              </a:rPr>
              <a:t>.</a:t>
            </a:r>
          </a:p>
          <a:p>
            <a:pPr algn="just"/>
            <a:endParaRPr lang="en-CA" sz="1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CA" sz="1800" dirty="0">
                <a:latin typeface="Arial" panose="020B0604020202020204" pitchFamily="34" charset="0"/>
                <a:cs typeface="Arial" panose="020B0604020202020204" pitchFamily="34" charset="0"/>
              </a:rPr>
              <a:t>Decisions about how the firm’s investments should be financed, whether with debt or equity, are referred to as </a:t>
            </a:r>
            <a:r>
              <a:rPr lang="en-CA" sz="1800" u="sng" dirty="0">
                <a:latin typeface="Arial" panose="020B0604020202020204" pitchFamily="34" charset="0"/>
                <a:cs typeface="Arial" panose="020B0604020202020204" pitchFamily="34" charset="0"/>
              </a:rPr>
              <a:t>capital structure decisions</a:t>
            </a:r>
            <a:r>
              <a:rPr lang="en-CA" sz="1800" dirty="0">
                <a:latin typeface="Arial" panose="020B0604020202020204" pitchFamily="34" charset="0"/>
                <a:cs typeface="Arial" panose="020B0604020202020204" pitchFamily="34" charset="0"/>
              </a:rPr>
              <a:t>.</a:t>
            </a:r>
          </a:p>
          <a:p>
            <a:pPr algn="just"/>
            <a:endParaRPr lang="en-CA"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CA" sz="1800" dirty="0">
                <a:latin typeface="Arial" panose="020B0604020202020204" pitchFamily="34" charset="0"/>
                <a:cs typeface="Arial" panose="020B0604020202020204" pitchFamily="34" charset="0"/>
              </a:rPr>
              <a:t>Debt and equity financing create different types of obligations for the company. The concept of leverage plays a role in affecting the company's financial risk because leverage amplifies the effects of outcomes.</a:t>
            </a:r>
          </a:p>
        </p:txBody>
      </p:sp>
    </p:spTree>
    <p:extLst>
      <p:ext uri="{BB962C8B-B14F-4D97-AF65-F5344CB8AC3E}">
        <p14:creationId xmlns:p14="http://schemas.microsoft.com/office/powerpoint/2010/main" val="863670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1E08E6-DD5E-D98C-3415-1046DAB2EB8E}"/>
              </a:ext>
            </a:extLst>
          </p:cNvPr>
          <p:cNvSpPr>
            <a:spLocks noGrp="1"/>
          </p:cNvSpPr>
          <p:nvPr>
            <p:ph type="title"/>
          </p:nvPr>
        </p:nvSpPr>
        <p:spPr/>
        <p:txBody>
          <a:bodyPr/>
          <a:lstStyle/>
          <a:p>
            <a:r>
              <a:rPr lang="en-CA" dirty="0">
                <a:solidFill>
                  <a:srgbClr val="C00000"/>
                </a:solidFill>
              </a:rPr>
              <a:t>Firm Financing Decisions: Equity vs. Debt</a:t>
            </a:r>
          </a:p>
        </p:txBody>
      </p:sp>
      <p:sp>
        <p:nvSpPr>
          <p:cNvPr id="2" name="TextBox 1">
            <a:extLst>
              <a:ext uri="{FF2B5EF4-FFF2-40B4-BE49-F238E27FC236}">
                <a16:creationId xmlns:a16="http://schemas.microsoft.com/office/drawing/2014/main" id="{BA7E6995-5819-FF58-646E-F54CDBD318A7}"/>
              </a:ext>
            </a:extLst>
          </p:cNvPr>
          <p:cNvSpPr txBox="1"/>
          <p:nvPr/>
        </p:nvSpPr>
        <p:spPr>
          <a:xfrm>
            <a:off x="245730" y="747924"/>
            <a:ext cx="8333665" cy="3539430"/>
          </a:xfrm>
          <a:prstGeom prst="rect">
            <a:avLst/>
          </a:prstGeom>
          <a:noFill/>
        </p:spPr>
        <p:txBody>
          <a:bodyPr wrap="square">
            <a:spAutoFit/>
          </a:bodyPr>
          <a:lstStyle/>
          <a:p>
            <a:r>
              <a:rPr lang="en-CA" sz="1600" b="0" i="0" dirty="0">
                <a:solidFill>
                  <a:srgbClr val="3D3B49"/>
                </a:solidFill>
                <a:effectLst/>
                <a:latin typeface="Arial" panose="020B0604020202020204" pitchFamily="34" charset="0"/>
                <a:cs typeface="Arial" panose="020B0604020202020204" pitchFamily="34" charset="0"/>
              </a:rPr>
              <a:t>A firm's cost of capital is the cost of its long-term sources of funds: debt, common stock, and preferred stock, if any. The cost reflects the risk of the assets in which the firm invests. </a:t>
            </a:r>
          </a:p>
          <a:p>
            <a:endParaRPr lang="en-CA" sz="1600" dirty="0">
              <a:solidFill>
                <a:srgbClr val="3D3B49"/>
              </a:solidFill>
              <a:latin typeface="Arial" panose="020B0604020202020204" pitchFamily="34" charset="0"/>
              <a:cs typeface="Arial" panose="020B0604020202020204" pitchFamily="34" charset="0"/>
            </a:endParaRPr>
          </a:p>
          <a:p>
            <a:r>
              <a:rPr lang="en-CA" sz="1600" dirty="0">
                <a:solidFill>
                  <a:srgbClr val="3D3B49"/>
                </a:solidFill>
                <a:latin typeface="Arial" panose="020B0604020202020204" pitchFamily="34" charset="0"/>
                <a:cs typeface="Arial" panose="020B0604020202020204" pitchFamily="34" charset="0"/>
              </a:rPr>
              <a:t>T</a:t>
            </a:r>
            <a:r>
              <a:rPr lang="en-CA" sz="1600" b="0" i="0" dirty="0">
                <a:solidFill>
                  <a:srgbClr val="3D3B49"/>
                </a:solidFill>
                <a:effectLst/>
                <a:latin typeface="Arial" panose="020B0604020202020204" pitchFamily="34" charset="0"/>
                <a:cs typeface="Arial" panose="020B0604020202020204" pitchFamily="34" charset="0"/>
              </a:rPr>
              <a:t>he cost of each source of funds reflects the </a:t>
            </a:r>
            <a:r>
              <a:rPr lang="en-CA" sz="1600" b="1" i="0" dirty="0">
                <a:solidFill>
                  <a:srgbClr val="3D3B49"/>
                </a:solidFill>
                <a:effectLst/>
                <a:latin typeface="Arial" panose="020B0604020202020204" pitchFamily="34" charset="0"/>
                <a:cs typeface="Arial" panose="020B0604020202020204" pitchFamily="34" charset="0"/>
              </a:rPr>
              <a:t>hierarchy of the financial risk associated with its seniority </a:t>
            </a:r>
            <a:r>
              <a:rPr lang="en-CA" sz="1600" b="0" i="0" dirty="0">
                <a:solidFill>
                  <a:srgbClr val="3D3B49"/>
                </a:solidFill>
                <a:effectLst/>
                <a:latin typeface="Arial" panose="020B0604020202020204" pitchFamily="34" charset="0"/>
                <a:cs typeface="Arial" panose="020B0604020202020204" pitchFamily="34" charset="0"/>
              </a:rPr>
              <a:t>over the other sources. </a:t>
            </a:r>
          </a:p>
          <a:p>
            <a:endParaRPr lang="en-CA" sz="1600" dirty="0">
              <a:solidFill>
                <a:srgbClr val="3D3B49"/>
              </a:solidFill>
              <a:latin typeface="Arial" panose="020B0604020202020204" pitchFamily="34" charset="0"/>
              <a:cs typeface="Arial" panose="020B0604020202020204" pitchFamily="34" charset="0"/>
            </a:endParaRPr>
          </a:p>
          <a:p>
            <a:r>
              <a:rPr lang="en-CA" sz="1600" b="0" i="0" dirty="0">
                <a:solidFill>
                  <a:srgbClr val="3D3B49"/>
                </a:solidFill>
                <a:effectLst/>
                <a:latin typeface="Arial" panose="020B0604020202020204" pitchFamily="34" charset="0"/>
                <a:cs typeface="Arial" panose="020B0604020202020204" pitchFamily="34" charset="0"/>
              </a:rPr>
              <a:t>For a given firm, the cost of funds raised through debt is normally less than the cost of funds from preferred stock, which, in turn, is less than the cost of funds from common stock. This is because creditors have seniority over preferred shareholders, who have seniority over common shareholders. </a:t>
            </a:r>
          </a:p>
          <a:p>
            <a:endParaRPr lang="en-CA" sz="1600" dirty="0">
              <a:solidFill>
                <a:srgbClr val="3D3B49"/>
              </a:solidFill>
              <a:latin typeface="Arial" panose="020B0604020202020204" pitchFamily="34" charset="0"/>
              <a:cs typeface="Arial" panose="020B0604020202020204" pitchFamily="34" charset="0"/>
            </a:endParaRPr>
          </a:p>
          <a:p>
            <a:r>
              <a:rPr lang="en-CA" sz="1600" b="0" i="0" dirty="0">
                <a:solidFill>
                  <a:srgbClr val="3D3B49"/>
                </a:solidFill>
                <a:effectLst/>
                <a:latin typeface="Arial" panose="020B0604020202020204" pitchFamily="34" charset="0"/>
                <a:cs typeface="Arial" panose="020B0604020202020204" pitchFamily="34" charset="0"/>
              </a:rPr>
              <a:t>If there are difficulties in meeting obligations, the creditors receive their promised interest and principal before the preferred shareholders, who, in turn, receive their promised dividends before the common shareholders.</a:t>
            </a:r>
            <a:endParaRPr lang="en-CA" sz="16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F7516523-310E-A47E-3848-29BA239A3F63}"/>
              </a:ext>
            </a:extLst>
          </p:cNvPr>
          <p:cNvSpPr txBox="1"/>
          <p:nvPr/>
        </p:nvSpPr>
        <p:spPr>
          <a:xfrm>
            <a:off x="431674" y="4630774"/>
            <a:ext cx="8468486" cy="1723549"/>
          </a:xfrm>
          <a:prstGeom prst="rect">
            <a:avLst/>
          </a:prstGeom>
          <a:noFill/>
        </p:spPr>
        <p:txBody>
          <a:bodyPr wrap="square">
            <a:spAutoFit/>
          </a:bodyPr>
          <a:lstStyle/>
          <a:p>
            <a:r>
              <a:rPr lang="en-CA" b="1" i="0" dirty="0">
                <a:solidFill>
                  <a:schemeClr val="accent1">
                    <a:lumMod val="75000"/>
                  </a:schemeClr>
                </a:solidFill>
                <a:effectLst/>
                <a:latin typeface="Arial" panose="020B0604020202020204" pitchFamily="34" charset="0"/>
                <a:cs typeface="Arial" panose="020B0604020202020204" pitchFamily="34" charset="0"/>
              </a:rPr>
              <a:t>Estimating the cost of capital requires management to estimate the cost of each source of capital along with the amounts raised from each source.</a:t>
            </a:r>
          </a:p>
          <a:p>
            <a:endParaRPr lang="en-CA" b="1" dirty="0">
              <a:solidFill>
                <a:schemeClr val="accent1">
                  <a:lumMod val="75000"/>
                </a:schemeClr>
              </a:solidFill>
              <a:latin typeface="Arial" panose="020B0604020202020204" pitchFamily="34" charset="0"/>
              <a:cs typeface="Arial" panose="020B0604020202020204" pitchFamily="34" charset="0"/>
            </a:endParaRPr>
          </a:p>
          <a:p>
            <a:r>
              <a:rPr lang="en-CA" b="1" dirty="0">
                <a:solidFill>
                  <a:schemeClr val="accent1">
                    <a:lumMod val="75000"/>
                  </a:schemeClr>
                </a:solidFill>
                <a:latin typeface="Arial" panose="020B0604020202020204" pitchFamily="34" charset="0"/>
                <a:cs typeface="Arial" panose="020B0604020202020204" pitchFamily="34" charset="0"/>
              </a:rPr>
              <a:t>Cost of debt is rather straightforward, but not cost of equity. Various factors and assumptions are included in ‘cost of equity’. </a:t>
            </a:r>
          </a:p>
          <a:p>
            <a:r>
              <a:rPr lang="en-CA" sz="1600" b="1" i="1" dirty="0">
                <a:solidFill>
                  <a:schemeClr val="tx1">
                    <a:lumMod val="50000"/>
                  </a:schemeClr>
                </a:solidFill>
                <a:latin typeface="Arial" panose="020B0604020202020204" pitchFamily="34" charset="0"/>
                <a:cs typeface="Arial" panose="020B0604020202020204" pitchFamily="34" charset="0"/>
              </a:rPr>
              <a:t>(What happens when a company announces share issues to finance its obligations? )</a:t>
            </a:r>
            <a:endParaRPr lang="en-CA" b="1" i="1" dirty="0">
              <a:solidFill>
                <a:schemeClr val="tx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4304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959C8E7-1E6A-4128-EFB9-86EED679479E}"/>
              </a:ext>
            </a:extLst>
          </p:cNvPr>
          <p:cNvSpPr>
            <a:spLocks noGrp="1"/>
          </p:cNvSpPr>
          <p:nvPr>
            <p:ph idx="1"/>
          </p:nvPr>
        </p:nvSpPr>
        <p:spPr/>
        <p:txBody>
          <a:bodyPr/>
          <a:lstStyle/>
          <a:p>
            <a:r>
              <a:rPr lang="en-CA" dirty="0"/>
              <a:t>Course Overview and Introduction</a:t>
            </a:r>
          </a:p>
          <a:p>
            <a:r>
              <a:rPr lang="en-CA" dirty="0"/>
              <a:t>Corporate finance and shareholder equity</a:t>
            </a:r>
          </a:p>
          <a:p>
            <a:r>
              <a:rPr lang="en-CA" dirty="0"/>
              <a:t>Stock prices and asset valuation</a:t>
            </a:r>
          </a:p>
          <a:p>
            <a:r>
              <a:rPr lang="en-CA" dirty="0"/>
              <a:t>Team project discussion</a:t>
            </a:r>
          </a:p>
          <a:p>
            <a:r>
              <a:rPr lang="en-CA" dirty="0"/>
              <a:t>Assignment 1 coming up</a:t>
            </a:r>
          </a:p>
          <a:p>
            <a:endParaRPr lang="en-CA" dirty="0"/>
          </a:p>
          <a:p>
            <a:endParaRPr lang="en-CA" dirty="0"/>
          </a:p>
          <a:p>
            <a:endParaRPr lang="en-CA" dirty="0"/>
          </a:p>
          <a:p>
            <a:pPr marL="0" indent="0" algn="r">
              <a:buNone/>
            </a:pPr>
            <a:r>
              <a:rPr lang="en-CA" i="1" dirty="0"/>
              <a:t>Lots to cover!                                                                                                          Let’s start!</a:t>
            </a:r>
          </a:p>
        </p:txBody>
      </p:sp>
      <p:sp>
        <p:nvSpPr>
          <p:cNvPr id="3" name="Title 2">
            <a:extLst>
              <a:ext uri="{FF2B5EF4-FFF2-40B4-BE49-F238E27FC236}">
                <a16:creationId xmlns:a16="http://schemas.microsoft.com/office/drawing/2014/main" id="{03C54F0C-81BF-B545-2E4B-CF2D777E9703}"/>
              </a:ext>
            </a:extLst>
          </p:cNvPr>
          <p:cNvSpPr>
            <a:spLocks noGrp="1"/>
          </p:cNvSpPr>
          <p:nvPr>
            <p:ph type="title"/>
          </p:nvPr>
        </p:nvSpPr>
        <p:spPr/>
        <p:txBody>
          <a:bodyPr/>
          <a:lstStyle/>
          <a:p>
            <a:r>
              <a:rPr lang="en-CA" dirty="0"/>
              <a:t>Agenda</a:t>
            </a:r>
          </a:p>
        </p:txBody>
      </p:sp>
    </p:spTree>
    <p:extLst>
      <p:ext uri="{BB962C8B-B14F-4D97-AF65-F5344CB8AC3E}">
        <p14:creationId xmlns:p14="http://schemas.microsoft.com/office/powerpoint/2010/main" val="1817505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1E08E6-DD5E-D98C-3415-1046DAB2EB8E}"/>
              </a:ext>
            </a:extLst>
          </p:cNvPr>
          <p:cNvSpPr>
            <a:spLocks noGrp="1"/>
          </p:cNvSpPr>
          <p:nvPr>
            <p:ph type="title"/>
          </p:nvPr>
        </p:nvSpPr>
        <p:spPr/>
        <p:txBody>
          <a:bodyPr/>
          <a:lstStyle/>
          <a:p>
            <a:r>
              <a:rPr lang="en-CA" dirty="0">
                <a:solidFill>
                  <a:srgbClr val="C00000"/>
                </a:solidFill>
              </a:rPr>
              <a:t>Firm Financing Decisions: Equity vs. Debt</a:t>
            </a:r>
          </a:p>
        </p:txBody>
      </p:sp>
      <p:sp>
        <p:nvSpPr>
          <p:cNvPr id="5" name="TextBox 4">
            <a:extLst>
              <a:ext uri="{FF2B5EF4-FFF2-40B4-BE49-F238E27FC236}">
                <a16:creationId xmlns:a16="http://schemas.microsoft.com/office/drawing/2014/main" id="{9FBB0BF7-90FE-DA0A-3034-A08B170B9FF5}"/>
              </a:ext>
            </a:extLst>
          </p:cNvPr>
          <p:cNvSpPr txBox="1"/>
          <p:nvPr/>
        </p:nvSpPr>
        <p:spPr>
          <a:xfrm>
            <a:off x="352997" y="994089"/>
            <a:ext cx="8438006" cy="3046988"/>
          </a:xfrm>
          <a:prstGeom prst="rect">
            <a:avLst/>
          </a:prstGeom>
          <a:noFill/>
        </p:spPr>
        <p:txBody>
          <a:bodyPr wrap="square">
            <a:spAutoFit/>
          </a:bodyPr>
          <a:lstStyle/>
          <a:p>
            <a:r>
              <a:rPr lang="en-CA" sz="1600" b="0" i="0" dirty="0">
                <a:solidFill>
                  <a:srgbClr val="3D3B49"/>
                </a:solidFill>
                <a:effectLst/>
                <a:latin typeface="Arial" panose="020B0604020202020204" pitchFamily="34" charset="0"/>
                <a:cs typeface="Arial" panose="020B0604020202020204" pitchFamily="34" charset="0"/>
              </a:rPr>
              <a:t>There are 3 main factors that make debt-financing less costly than equity financing:</a:t>
            </a:r>
          </a:p>
          <a:p>
            <a:endParaRPr lang="en-CA" sz="1600" b="0" i="0" dirty="0">
              <a:solidFill>
                <a:srgbClr val="3D3B49"/>
              </a:solidFill>
              <a:effectLst/>
              <a:latin typeface="Arial" panose="020B0604020202020204" pitchFamily="34" charset="0"/>
              <a:cs typeface="Arial" panose="020B0604020202020204" pitchFamily="34" charset="0"/>
            </a:endParaRPr>
          </a:p>
          <a:p>
            <a:pPr marL="342900" indent="-342900">
              <a:buAutoNum type="arabicPeriod"/>
            </a:pPr>
            <a:r>
              <a:rPr lang="en-CA" sz="1600" dirty="0">
                <a:solidFill>
                  <a:schemeClr val="tx1">
                    <a:lumMod val="75000"/>
                    <a:lumOff val="25000"/>
                  </a:schemeClr>
                </a:solidFill>
                <a:latin typeface="Arial" panose="020B0604020202020204" pitchFamily="34" charset="0"/>
                <a:cs typeface="Arial" panose="020B0604020202020204" pitchFamily="34" charset="0"/>
              </a:rPr>
              <a:t>Capital structure hierarchy</a:t>
            </a:r>
          </a:p>
          <a:p>
            <a:pPr marL="342900" indent="-342900">
              <a:buAutoNum type="arabicPeriod"/>
            </a:pPr>
            <a:r>
              <a:rPr lang="en-CA" sz="1600" b="0" i="0" dirty="0">
                <a:solidFill>
                  <a:schemeClr val="tx1">
                    <a:lumMod val="75000"/>
                    <a:lumOff val="25000"/>
                  </a:schemeClr>
                </a:solidFill>
                <a:effectLst/>
                <a:latin typeface="Arial" panose="020B0604020202020204" pitchFamily="34" charset="0"/>
                <a:cs typeface="Arial" panose="020B0604020202020204" pitchFamily="34" charset="0"/>
              </a:rPr>
              <a:t>Interest expense reducing the tax bill</a:t>
            </a:r>
          </a:p>
          <a:p>
            <a:pPr marL="342900" indent="-342900">
              <a:buAutoNum type="arabicPeriod"/>
            </a:pPr>
            <a:r>
              <a:rPr lang="en-CA" sz="1600" dirty="0">
                <a:solidFill>
                  <a:schemeClr val="tx1">
                    <a:lumMod val="75000"/>
                    <a:lumOff val="25000"/>
                  </a:schemeClr>
                </a:solidFill>
                <a:latin typeface="Arial" panose="020B0604020202020204" pitchFamily="34" charset="0"/>
                <a:cs typeface="Arial" panose="020B0604020202020204" pitchFamily="34" charset="0"/>
              </a:rPr>
              <a:t>Rate of income tax (capital gains or dividend income) paid by shareholders</a:t>
            </a:r>
            <a:r>
              <a:rPr lang="en-CA" sz="1600" b="0" i="0" dirty="0">
                <a:solidFill>
                  <a:schemeClr val="tx1">
                    <a:lumMod val="75000"/>
                    <a:lumOff val="25000"/>
                  </a:schemeClr>
                </a:solidFill>
                <a:effectLst/>
                <a:latin typeface="Arial" panose="020B0604020202020204" pitchFamily="34" charset="0"/>
                <a:cs typeface="Arial" panose="020B0604020202020204" pitchFamily="34" charset="0"/>
              </a:rPr>
              <a:t> </a:t>
            </a:r>
          </a:p>
          <a:p>
            <a:pPr marL="342900" indent="-342900">
              <a:buAutoNum type="arabicPeriod"/>
            </a:pPr>
            <a:endParaRPr lang="en-CA" sz="1600" dirty="0">
              <a:solidFill>
                <a:srgbClr val="3D3B49"/>
              </a:solidFill>
              <a:latin typeface="Arial" panose="020B0604020202020204" pitchFamily="34" charset="0"/>
              <a:cs typeface="Arial" panose="020B0604020202020204" pitchFamily="34" charset="0"/>
            </a:endParaRPr>
          </a:p>
          <a:p>
            <a:r>
              <a:rPr lang="en-CA" sz="1600" dirty="0">
                <a:solidFill>
                  <a:srgbClr val="3D3B49"/>
                </a:solidFill>
                <a:latin typeface="Arial" panose="020B0604020202020204" pitchFamily="34" charset="0"/>
                <a:cs typeface="Arial" panose="020B0604020202020204" pitchFamily="34" charset="0"/>
              </a:rPr>
              <a:t>&gt;&gt; At first sight, in perfect capital markets with no uncertainty, when tax advantages exist, debt financing looks more attractive.</a:t>
            </a:r>
          </a:p>
          <a:p>
            <a:r>
              <a:rPr lang="en-CA" sz="1600" dirty="0">
                <a:solidFill>
                  <a:srgbClr val="3D3B49"/>
                </a:solidFill>
                <a:latin typeface="Arial" panose="020B0604020202020204" pitchFamily="34" charset="0"/>
                <a:cs typeface="Arial" panose="020B0604020202020204" pitchFamily="34" charset="0"/>
              </a:rPr>
              <a:t> &gt;&gt; Build up leverage as long as you have higher profit potential. (!) (think ROE breakdown)</a:t>
            </a:r>
          </a:p>
          <a:p>
            <a:endParaRPr lang="en-CA" sz="1600" dirty="0">
              <a:solidFill>
                <a:srgbClr val="3D3B49"/>
              </a:solidFill>
              <a:latin typeface="Arial" panose="020B0604020202020204" pitchFamily="34" charset="0"/>
              <a:cs typeface="Arial" panose="020B0604020202020204" pitchFamily="34" charset="0"/>
            </a:endParaRPr>
          </a:p>
          <a:p>
            <a:r>
              <a:rPr lang="en-CA" sz="1600" dirty="0">
                <a:solidFill>
                  <a:srgbClr val="3D3B49"/>
                </a:solidFill>
                <a:latin typeface="Arial" panose="020B0604020202020204" pitchFamily="34" charset="0"/>
                <a:cs typeface="Arial" panose="020B0604020202020204" pitchFamily="34" charset="0"/>
              </a:rPr>
              <a:t>&gt;&gt; In reality, that is not the case since debt capacity is limited. Higher leverage, brings higher operational risk and additional risk of </a:t>
            </a:r>
            <a:r>
              <a:rPr lang="en-CA" sz="1600" u="sng" dirty="0">
                <a:solidFill>
                  <a:srgbClr val="3D3B49"/>
                </a:solidFill>
                <a:latin typeface="Arial" panose="020B0604020202020204" pitchFamily="34" charset="0"/>
                <a:cs typeface="Arial" panose="020B0604020202020204" pitchFamily="34" charset="0"/>
              </a:rPr>
              <a:t>financial distress. </a:t>
            </a:r>
          </a:p>
        </p:txBody>
      </p:sp>
      <p:sp>
        <p:nvSpPr>
          <p:cNvPr id="7" name="TextBox 6">
            <a:extLst>
              <a:ext uri="{FF2B5EF4-FFF2-40B4-BE49-F238E27FC236}">
                <a16:creationId xmlns:a16="http://schemas.microsoft.com/office/drawing/2014/main" id="{05EB2354-B858-5897-2774-F0D0158E8117}"/>
              </a:ext>
            </a:extLst>
          </p:cNvPr>
          <p:cNvSpPr txBox="1"/>
          <p:nvPr/>
        </p:nvSpPr>
        <p:spPr>
          <a:xfrm>
            <a:off x="915898" y="4319199"/>
            <a:ext cx="6770533" cy="1754326"/>
          </a:xfrm>
          <a:prstGeom prst="rect">
            <a:avLst/>
          </a:prstGeom>
          <a:noFill/>
        </p:spPr>
        <p:txBody>
          <a:bodyPr wrap="square">
            <a:spAutoFit/>
          </a:bodyPr>
          <a:lstStyle/>
          <a:p>
            <a:pPr algn="just"/>
            <a:r>
              <a:rPr lang="en-CA" dirty="0"/>
              <a:t>In reality, there are many legal, economic, financial imperfections that limit debt capacity. It is difficult to formulate an optimal point-decision on capital structure. There is usually a two-way relationship between the firm’s decisions and the factors affecting the cost of capital.  </a:t>
            </a:r>
          </a:p>
          <a:p>
            <a:pPr algn="just"/>
            <a:endParaRPr lang="en-CA" dirty="0"/>
          </a:p>
        </p:txBody>
      </p:sp>
      <p:sp>
        <p:nvSpPr>
          <p:cNvPr id="2" name="Oval 1">
            <a:extLst>
              <a:ext uri="{FF2B5EF4-FFF2-40B4-BE49-F238E27FC236}">
                <a16:creationId xmlns:a16="http://schemas.microsoft.com/office/drawing/2014/main" id="{402540EA-9264-A17D-EC1A-F04A79E4E5E0}"/>
              </a:ext>
            </a:extLst>
          </p:cNvPr>
          <p:cNvSpPr/>
          <p:nvPr/>
        </p:nvSpPr>
        <p:spPr>
          <a:xfrm>
            <a:off x="5618285" y="5741377"/>
            <a:ext cx="2751992" cy="4835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200" i="1" dirty="0"/>
              <a:t>We will come back to this later </a:t>
            </a:r>
          </a:p>
        </p:txBody>
      </p:sp>
    </p:spTree>
    <p:extLst>
      <p:ext uri="{BB962C8B-B14F-4D97-AF65-F5344CB8AC3E}">
        <p14:creationId xmlns:p14="http://schemas.microsoft.com/office/powerpoint/2010/main" val="1811096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DA48AD-14DB-C997-0C19-4327C8175CBF}"/>
              </a:ext>
            </a:extLst>
          </p:cNvPr>
          <p:cNvSpPr>
            <a:spLocks noGrp="1"/>
          </p:cNvSpPr>
          <p:nvPr>
            <p:ph type="title"/>
          </p:nvPr>
        </p:nvSpPr>
        <p:spPr>
          <a:xfrm>
            <a:off x="332815" y="189098"/>
            <a:ext cx="6525185" cy="497915"/>
          </a:xfrm>
        </p:spPr>
        <p:txBody>
          <a:bodyPr/>
          <a:lstStyle/>
          <a:p>
            <a:r>
              <a:rPr lang="en-CA" sz="2000" dirty="0">
                <a:solidFill>
                  <a:schemeClr val="accent6">
                    <a:lumMod val="75000"/>
                  </a:schemeClr>
                </a:solidFill>
              </a:rPr>
              <a:t>Let’s start! Stockholders Equity and Stock Markets</a:t>
            </a:r>
          </a:p>
        </p:txBody>
      </p:sp>
      <p:pic>
        <p:nvPicPr>
          <p:cNvPr id="3" name="Content Placeholder 2">
            <a:extLst>
              <a:ext uri="{FF2B5EF4-FFF2-40B4-BE49-F238E27FC236}">
                <a16:creationId xmlns:a16="http://schemas.microsoft.com/office/drawing/2014/main" id="{7449A241-C742-16AA-C17B-17D5B86F577A}"/>
              </a:ext>
            </a:extLst>
          </p:cNvPr>
          <p:cNvPicPr>
            <a:picLocks noGrp="1" noChangeAspect="1"/>
          </p:cNvPicPr>
          <p:nvPr>
            <p:ph idx="1"/>
          </p:nvPr>
        </p:nvPicPr>
        <p:blipFill>
          <a:blip r:embed="rId3"/>
          <a:stretch>
            <a:fillRect/>
          </a:stretch>
        </p:blipFill>
        <p:spPr>
          <a:xfrm>
            <a:off x="516099" y="2761689"/>
            <a:ext cx="6220833" cy="3177741"/>
          </a:xfrm>
          <a:prstGeom prst="rect">
            <a:avLst/>
          </a:prstGeom>
        </p:spPr>
      </p:pic>
      <p:sp>
        <p:nvSpPr>
          <p:cNvPr id="5" name="TextBox 4">
            <a:extLst>
              <a:ext uri="{FF2B5EF4-FFF2-40B4-BE49-F238E27FC236}">
                <a16:creationId xmlns:a16="http://schemas.microsoft.com/office/drawing/2014/main" id="{CDEA4979-C798-CF89-A97E-19F01CF1937F}"/>
              </a:ext>
            </a:extLst>
          </p:cNvPr>
          <p:cNvSpPr txBox="1"/>
          <p:nvPr/>
        </p:nvSpPr>
        <p:spPr>
          <a:xfrm>
            <a:off x="332815" y="918570"/>
            <a:ext cx="7841367" cy="1661993"/>
          </a:xfrm>
          <a:prstGeom prst="rect">
            <a:avLst/>
          </a:prstGeom>
          <a:noFill/>
        </p:spPr>
        <p:txBody>
          <a:bodyPr wrap="square" rtlCol="0">
            <a:spAutoFit/>
          </a:bodyPr>
          <a:lstStyle/>
          <a:p>
            <a:r>
              <a:rPr lang="en-CA" dirty="0"/>
              <a:t>Below is an example of statement  of stock holder equity</a:t>
            </a:r>
          </a:p>
          <a:p>
            <a:r>
              <a:rPr lang="en-CA" sz="1400" dirty="0"/>
              <a:t>What is the book value of equity of AA by the end of 2000? </a:t>
            </a:r>
          </a:p>
          <a:p>
            <a:endParaRPr lang="en-CA" sz="1400" dirty="0"/>
          </a:p>
          <a:p>
            <a:r>
              <a:rPr lang="en-CA" sz="1400" dirty="0"/>
              <a:t>What is the difference between: </a:t>
            </a:r>
          </a:p>
          <a:p>
            <a:pPr marL="342900" indent="-342900">
              <a:buAutoNum type="arabicParenBoth"/>
            </a:pPr>
            <a:r>
              <a:rPr lang="en-CA" sz="1400" dirty="0"/>
              <a:t>Book Value and Market Value of equity?</a:t>
            </a:r>
          </a:p>
          <a:p>
            <a:pPr marL="342900" indent="-342900">
              <a:buAutoNum type="arabicParenBoth"/>
            </a:pPr>
            <a:r>
              <a:rPr lang="en-CA" sz="1400" dirty="0"/>
              <a:t>Common and Preferred stock?</a:t>
            </a:r>
          </a:p>
          <a:p>
            <a:pPr marL="342900" indent="-342900">
              <a:buAutoNum type="arabicParenBoth"/>
            </a:pPr>
            <a:r>
              <a:rPr lang="en-CA" sz="1400" dirty="0"/>
              <a:t>Dividends and Stock Splits?</a:t>
            </a:r>
          </a:p>
        </p:txBody>
      </p:sp>
      <p:sp>
        <p:nvSpPr>
          <p:cNvPr id="6" name="Explosion: 14 Points 5">
            <a:extLst>
              <a:ext uri="{FF2B5EF4-FFF2-40B4-BE49-F238E27FC236}">
                <a16:creationId xmlns:a16="http://schemas.microsoft.com/office/drawing/2014/main" id="{9A2FBA8C-68BB-2731-DB09-49C2EA804441}"/>
              </a:ext>
            </a:extLst>
          </p:cNvPr>
          <p:cNvSpPr/>
          <p:nvPr/>
        </p:nvSpPr>
        <p:spPr>
          <a:xfrm>
            <a:off x="6446982" y="674942"/>
            <a:ext cx="2697018" cy="2245488"/>
          </a:xfrm>
          <a:prstGeom prst="irregularSeal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accent6">
                    <a:lumMod val="75000"/>
                  </a:schemeClr>
                </a:solidFill>
              </a:rPr>
              <a:t>Assignment already!</a:t>
            </a:r>
          </a:p>
        </p:txBody>
      </p:sp>
      <p:sp>
        <p:nvSpPr>
          <p:cNvPr id="7" name="TextBox 6">
            <a:extLst>
              <a:ext uri="{FF2B5EF4-FFF2-40B4-BE49-F238E27FC236}">
                <a16:creationId xmlns:a16="http://schemas.microsoft.com/office/drawing/2014/main" id="{63A8CC3D-0F05-29BE-F732-DCB3A2C5D44D}"/>
              </a:ext>
            </a:extLst>
          </p:cNvPr>
          <p:cNvSpPr txBox="1"/>
          <p:nvPr/>
        </p:nvSpPr>
        <p:spPr>
          <a:xfrm>
            <a:off x="3363924" y="2267866"/>
            <a:ext cx="5458690" cy="276999"/>
          </a:xfrm>
          <a:prstGeom prst="rect">
            <a:avLst/>
          </a:prstGeom>
          <a:noFill/>
        </p:spPr>
        <p:txBody>
          <a:bodyPr wrap="square" rtlCol="0">
            <a:spAutoFit/>
          </a:bodyPr>
          <a:lstStyle/>
          <a:p>
            <a:r>
              <a:rPr lang="en-CA" sz="1200" b="1" dirty="0"/>
              <a:t>Read HBS Case: </a:t>
            </a:r>
            <a:r>
              <a:rPr lang="en-CA" sz="1200" b="1" i="0" dirty="0">
                <a:solidFill>
                  <a:srgbClr val="000000"/>
                </a:solidFill>
                <a:effectLst/>
                <a:latin typeface="Open Sans" panose="020B0606030504020204" pitchFamily="34" charset="0"/>
              </a:rPr>
              <a:t>Introduction to Shareholders Equity</a:t>
            </a:r>
            <a:endParaRPr lang="en-CA" sz="1200" b="1" dirty="0"/>
          </a:p>
        </p:txBody>
      </p:sp>
      <p:sp>
        <p:nvSpPr>
          <p:cNvPr id="2" name="TextBox 1">
            <a:extLst>
              <a:ext uri="{FF2B5EF4-FFF2-40B4-BE49-F238E27FC236}">
                <a16:creationId xmlns:a16="http://schemas.microsoft.com/office/drawing/2014/main" id="{78BC8299-6A5B-6A0D-2C0C-B74DD1E52791}"/>
              </a:ext>
            </a:extLst>
          </p:cNvPr>
          <p:cNvSpPr txBox="1"/>
          <p:nvPr/>
        </p:nvSpPr>
        <p:spPr>
          <a:xfrm>
            <a:off x="7005923" y="3384223"/>
            <a:ext cx="1985595" cy="1384995"/>
          </a:xfrm>
          <a:prstGeom prst="rect">
            <a:avLst/>
          </a:prstGeom>
          <a:noFill/>
        </p:spPr>
        <p:txBody>
          <a:bodyPr wrap="square" rtlCol="0">
            <a:spAutoFit/>
          </a:bodyPr>
          <a:lstStyle/>
          <a:p>
            <a:r>
              <a:rPr lang="en-CA" sz="1400" b="1" dirty="0">
                <a:solidFill>
                  <a:schemeClr val="accent5">
                    <a:lumMod val="75000"/>
                  </a:schemeClr>
                </a:solidFill>
              </a:rPr>
              <a:t>Book value </a:t>
            </a:r>
            <a:r>
              <a:rPr lang="en-CA" sz="1400" dirty="0">
                <a:solidFill>
                  <a:schemeClr val="tx1">
                    <a:lumMod val="75000"/>
                    <a:lumOff val="25000"/>
                  </a:schemeClr>
                </a:solidFill>
              </a:rPr>
              <a:t>of Shareholder Equity is an accounting entry that checks with Assets – Liability on the Balance Sheet.</a:t>
            </a:r>
          </a:p>
        </p:txBody>
      </p:sp>
      <p:sp>
        <p:nvSpPr>
          <p:cNvPr id="9" name="TextBox 8">
            <a:extLst>
              <a:ext uri="{FF2B5EF4-FFF2-40B4-BE49-F238E27FC236}">
                <a16:creationId xmlns:a16="http://schemas.microsoft.com/office/drawing/2014/main" id="{953BB3A0-31E4-EA9B-31D8-D39CE968CF18}"/>
              </a:ext>
            </a:extLst>
          </p:cNvPr>
          <p:cNvSpPr txBox="1"/>
          <p:nvPr/>
        </p:nvSpPr>
        <p:spPr>
          <a:xfrm>
            <a:off x="6932114" y="5200766"/>
            <a:ext cx="1985595" cy="738664"/>
          </a:xfrm>
          <a:prstGeom prst="rect">
            <a:avLst/>
          </a:prstGeom>
          <a:noFill/>
        </p:spPr>
        <p:txBody>
          <a:bodyPr wrap="square" rtlCol="0">
            <a:spAutoFit/>
          </a:bodyPr>
          <a:lstStyle/>
          <a:p>
            <a:r>
              <a:rPr lang="en-CA" sz="1400" b="1" dirty="0">
                <a:solidFill>
                  <a:schemeClr val="accent5">
                    <a:lumMod val="75000"/>
                  </a:schemeClr>
                </a:solidFill>
              </a:rPr>
              <a:t>Market value </a:t>
            </a:r>
            <a:r>
              <a:rPr lang="en-CA" sz="1400" dirty="0">
                <a:solidFill>
                  <a:schemeClr val="tx1">
                    <a:lumMod val="75000"/>
                    <a:lumOff val="25000"/>
                  </a:schemeClr>
                </a:solidFill>
              </a:rPr>
              <a:t>may vary wildly as a result of numerous factors.</a:t>
            </a:r>
          </a:p>
        </p:txBody>
      </p:sp>
      <p:sp>
        <p:nvSpPr>
          <p:cNvPr id="10" name="Cloud 9">
            <a:extLst>
              <a:ext uri="{FF2B5EF4-FFF2-40B4-BE49-F238E27FC236}">
                <a16:creationId xmlns:a16="http://schemas.microsoft.com/office/drawing/2014/main" id="{2A4C147F-A4A1-8D8E-A409-78DE3400546F}"/>
              </a:ext>
            </a:extLst>
          </p:cNvPr>
          <p:cNvSpPr/>
          <p:nvPr/>
        </p:nvSpPr>
        <p:spPr>
          <a:xfrm>
            <a:off x="7841814" y="5858439"/>
            <a:ext cx="1103604" cy="512539"/>
          </a:xfrm>
          <a:prstGeom prst="cloud">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rgbClr val="FF0000"/>
                </a:solidFill>
              </a:rPr>
              <a:t>? </a:t>
            </a:r>
          </a:p>
        </p:txBody>
      </p:sp>
      <p:sp>
        <p:nvSpPr>
          <p:cNvPr id="8" name="Rectangle 7">
            <a:extLst>
              <a:ext uri="{FF2B5EF4-FFF2-40B4-BE49-F238E27FC236}">
                <a16:creationId xmlns:a16="http://schemas.microsoft.com/office/drawing/2014/main" id="{E6C45A39-B7C1-6CCD-8989-0E1A74509ED6}"/>
              </a:ext>
            </a:extLst>
          </p:cNvPr>
          <p:cNvSpPr/>
          <p:nvPr/>
        </p:nvSpPr>
        <p:spPr>
          <a:xfrm>
            <a:off x="5739555" y="2581867"/>
            <a:ext cx="3178154" cy="1738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100" i="1" dirty="0"/>
              <a:t>Channel 1&gt;  Basics of financial instruments: Equity</a:t>
            </a:r>
          </a:p>
        </p:txBody>
      </p:sp>
    </p:spTree>
    <p:extLst>
      <p:ext uri="{BB962C8B-B14F-4D97-AF65-F5344CB8AC3E}">
        <p14:creationId xmlns:p14="http://schemas.microsoft.com/office/powerpoint/2010/main" val="852443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252170-8F3E-8CE8-660B-5B2582A67AF3}"/>
              </a:ext>
            </a:extLst>
          </p:cNvPr>
          <p:cNvSpPr>
            <a:spLocks noGrp="1"/>
          </p:cNvSpPr>
          <p:nvPr>
            <p:ph type="title"/>
          </p:nvPr>
        </p:nvSpPr>
        <p:spPr/>
        <p:txBody>
          <a:bodyPr/>
          <a:lstStyle/>
          <a:p>
            <a:r>
              <a:rPr lang="en-CA" dirty="0">
                <a:solidFill>
                  <a:schemeClr val="accent6">
                    <a:lumMod val="50000"/>
                  </a:schemeClr>
                </a:solidFill>
              </a:rPr>
              <a:t>How do investors value equity?</a:t>
            </a:r>
          </a:p>
        </p:txBody>
      </p:sp>
      <p:sp>
        <p:nvSpPr>
          <p:cNvPr id="5" name="TextBox 4">
            <a:extLst>
              <a:ext uri="{FF2B5EF4-FFF2-40B4-BE49-F238E27FC236}">
                <a16:creationId xmlns:a16="http://schemas.microsoft.com/office/drawing/2014/main" id="{465C7D3A-235A-AD18-E2FB-BB324FBD75DD}"/>
              </a:ext>
            </a:extLst>
          </p:cNvPr>
          <p:cNvSpPr txBox="1"/>
          <p:nvPr/>
        </p:nvSpPr>
        <p:spPr>
          <a:xfrm>
            <a:off x="302334" y="1001253"/>
            <a:ext cx="8486065" cy="2062103"/>
          </a:xfrm>
          <a:prstGeom prst="rect">
            <a:avLst/>
          </a:prstGeom>
          <a:noFill/>
        </p:spPr>
        <p:txBody>
          <a:bodyPr wrap="square">
            <a:spAutoFit/>
          </a:bodyPr>
          <a:lstStyle/>
          <a:p>
            <a:pPr algn="just"/>
            <a:r>
              <a:rPr lang="en-CA" sz="1600" b="1" u="sng" dirty="0">
                <a:solidFill>
                  <a:schemeClr val="accent2">
                    <a:lumMod val="75000"/>
                  </a:schemeClr>
                </a:solidFill>
                <a:latin typeface="Arial" panose="020B0604020202020204" pitchFamily="34" charset="0"/>
                <a:cs typeface="Arial" panose="020B0604020202020204" pitchFamily="34" charset="0"/>
              </a:rPr>
              <a:t>In a perfect market with no uncertainty: </a:t>
            </a:r>
          </a:p>
          <a:p>
            <a:pPr algn="just"/>
            <a:r>
              <a:rPr lang="en-CA" sz="1600" dirty="0">
                <a:latin typeface="Arial" panose="020B0604020202020204" pitchFamily="34" charset="0"/>
                <a:cs typeface="Arial" panose="020B0604020202020204" pitchFamily="34" charset="0"/>
              </a:rPr>
              <a:t>The value of the stockholders’ investment in the company depends on the cash flow the firm can generate and not on the amount raised in the capital markets to generate this cash flow. This is because amounts not raised in the capital market are effectively raised from retained earnings (i.e., by foregoing dividends), and in the presently assumed circumstances the opportunity cost of the latter equals the market rate of return required by investors that is paid on new financing. The same result obtains if the stockholders invest their own cash in the firm</a:t>
            </a:r>
          </a:p>
        </p:txBody>
      </p:sp>
      <p:pic>
        <p:nvPicPr>
          <p:cNvPr id="6" name="Picture 2" descr="images">
            <a:extLst>
              <a:ext uri="{FF2B5EF4-FFF2-40B4-BE49-F238E27FC236}">
                <a16:creationId xmlns:a16="http://schemas.microsoft.com/office/drawing/2014/main" id="{02E21591-2C27-1548-515E-5465BABC587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521" r="10521"/>
          <a:stretch/>
        </p:blipFill>
        <p:spPr bwMode="auto">
          <a:xfrm>
            <a:off x="1437291" y="3165677"/>
            <a:ext cx="4796455" cy="51353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A5B0A15-ABA0-EC50-E6FF-20786C68406B}"/>
              </a:ext>
            </a:extLst>
          </p:cNvPr>
          <p:cNvSpPr txBox="1"/>
          <p:nvPr/>
        </p:nvSpPr>
        <p:spPr>
          <a:xfrm>
            <a:off x="332815" y="4279301"/>
            <a:ext cx="8305899" cy="1477328"/>
          </a:xfrm>
          <a:prstGeom prst="rect">
            <a:avLst/>
          </a:prstGeom>
          <a:noFill/>
        </p:spPr>
        <p:txBody>
          <a:bodyPr wrap="square">
            <a:spAutoFit/>
          </a:bodyPr>
          <a:lstStyle/>
          <a:p>
            <a:pPr algn="just"/>
            <a:r>
              <a:rPr lang="en-CA" i="1" dirty="0">
                <a:solidFill>
                  <a:schemeClr val="tx1">
                    <a:lumMod val="75000"/>
                    <a:lumOff val="25000"/>
                  </a:schemeClr>
                </a:solidFill>
                <a:latin typeface="Arial" panose="020B0604020202020204" pitchFamily="34" charset="0"/>
                <a:cs typeface="Arial" panose="020B0604020202020204" pitchFamily="34" charset="0"/>
              </a:rPr>
              <a:t>Value of the firm equals the present value of existing earnings plus the present value (net of investment cost) of the future growth opportunities that the firm plans to adopt. That is, cash earnings X(t) account for all earnings, both existing and those resulting from new investments, while the I(t) reflect the costs of adopting the new investments.</a:t>
            </a:r>
          </a:p>
        </p:txBody>
      </p:sp>
      <p:sp>
        <p:nvSpPr>
          <p:cNvPr id="8" name="Thought Bubble: Cloud 7">
            <a:extLst>
              <a:ext uri="{FF2B5EF4-FFF2-40B4-BE49-F238E27FC236}">
                <a16:creationId xmlns:a16="http://schemas.microsoft.com/office/drawing/2014/main" id="{AB023952-4921-9213-4A1C-887FAA54B6E3}"/>
              </a:ext>
            </a:extLst>
          </p:cNvPr>
          <p:cNvSpPr/>
          <p:nvPr/>
        </p:nvSpPr>
        <p:spPr>
          <a:xfrm>
            <a:off x="6309360" y="2904823"/>
            <a:ext cx="2329354" cy="783258"/>
          </a:xfrm>
          <a:prstGeom prst="cloudCallout">
            <a:avLst>
              <a:gd name="adj1" fmla="val -38099"/>
              <a:gd name="adj2" fmla="val 10274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rgbClr val="FF0000"/>
                </a:solidFill>
                <a:latin typeface="Arial" panose="020B0604020202020204" pitchFamily="34" charset="0"/>
                <a:cs typeface="Arial" panose="020B0604020202020204" pitchFamily="34" charset="0"/>
              </a:rPr>
              <a:t>Really?!</a:t>
            </a:r>
          </a:p>
        </p:txBody>
      </p:sp>
      <p:sp>
        <p:nvSpPr>
          <p:cNvPr id="9" name="Rectangle 8">
            <a:extLst>
              <a:ext uri="{FF2B5EF4-FFF2-40B4-BE49-F238E27FC236}">
                <a16:creationId xmlns:a16="http://schemas.microsoft.com/office/drawing/2014/main" id="{750111A5-3773-C4A6-FD05-7C2025D01775}"/>
              </a:ext>
            </a:extLst>
          </p:cNvPr>
          <p:cNvSpPr/>
          <p:nvPr/>
        </p:nvSpPr>
        <p:spPr>
          <a:xfrm>
            <a:off x="2865120" y="6228080"/>
            <a:ext cx="5394960" cy="325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Isn’t this just ‘smart sounding’ tautology?</a:t>
            </a:r>
          </a:p>
        </p:txBody>
      </p:sp>
      <p:sp>
        <p:nvSpPr>
          <p:cNvPr id="2" name="TextBox 1">
            <a:extLst>
              <a:ext uri="{FF2B5EF4-FFF2-40B4-BE49-F238E27FC236}">
                <a16:creationId xmlns:a16="http://schemas.microsoft.com/office/drawing/2014/main" id="{F933E322-3AE1-E351-35A8-371033A57D3C}"/>
              </a:ext>
            </a:extLst>
          </p:cNvPr>
          <p:cNvSpPr txBox="1"/>
          <p:nvPr/>
        </p:nvSpPr>
        <p:spPr>
          <a:xfrm>
            <a:off x="302334" y="714266"/>
            <a:ext cx="3956539" cy="369332"/>
          </a:xfrm>
          <a:prstGeom prst="rect">
            <a:avLst/>
          </a:prstGeom>
          <a:noFill/>
        </p:spPr>
        <p:txBody>
          <a:bodyPr wrap="square" rtlCol="0">
            <a:spAutoFit/>
          </a:bodyPr>
          <a:lstStyle/>
          <a:p>
            <a:r>
              <a:rPr lang="en-CA" i="1" dirty="0">
                <a:solidFill>
                  <a:srgbClr val="FF0000"/>
                </a:solidFill>
              </a:rPr>
              <a:t>Economist’s Abstraction</a:t>
            </a:r>
          </a:p>
        </p:txBody>
      </p:sp>
    </p:spTree>
    <p:extLst>
      <p:ext uri="{BB962C8B-B14F-4D97-AF65-F5344CB8AC3E}">
        <p14:creationId xmlns:p14="http://schemas.microsoft.com/office/powerpoint/2010/main" val="32449483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9E9F078-704A-D77D-2684-22169211318C}"/>
              </a:ext>
            </a:extLst>
          </p:cNvPr>
          <p:cNvSpPr txBox="1"/>
          <p:nvPr/>
        </p:nvSpPr>
        <p:spPr>
          <a:xfrm>
            <a:off x="457199" y="1149337"/>
            <a:ext cx="7528561" cy="3631763"/>
          </a:xfrm>
          <a:prstGeom prst="rect">
            <a:avLst/>
          </a:prstGeom>
          <a:noFill/>
        </p:spPr>
        <p:txBody>
          <a:bodyPr wrap="square">
            <a:spAutoFit/>
          </a:bodyPr>
          <a:lstStyle/>
          <a:p>
            <a:pPr algn="l"/>
            <a:r>
              <a:rPr lang="en-CA" dirty="0">
                <a:solidFill>
                  <a:srgbClr val="C00000"/>
                </a:solidFill>
                <a:latin typeface="+mj-lt"/>
              </a:rPr>
              <a:t>Myth 1</a:t>
            </a:r>
            <a:r>
              <a:rPr lang="en-CA" dirty="0">
                <a:solidFill>
                  <a:srgbClr val="002060"/>
                </a:solidFill>
                <a:latin typeface="+mj-lt"/>
              </a:rPr>
              <a:t>: </a:t>
            </a:r>
            <a:r>
              <a:rPr lang="en-CA" dirty="0">
                <a:solidFill>
                  <a:srgbClr val="00B0F0"/>
                </a:solidFill>
                <a:latin typeface="+mj-lt"/>
              </a:rPr>
              <a:t>A valuation is an objective search for “true” value</a:t>
            </a:r>
          </a:p>
          <a:p>
            <a:pPr algn="l"/>
            <a:r>
              <a:rPr lang="en-CA" sz="1600" dirty="0">
                <a:solidFill>
                  <a:srgbClr val="002060"/>
                </a:solidFill>
                <a:latin typeface="+mj-lt"/>
              </a:rPr>
              <a:t>• </a:t>
            </a:r>
            <a:r>
              <a:rPr lang="en-CA" sz="1600" b="1" dirty="0">
                <a:solidFill>
                  <a:schemeClr val="accent2">
                    <a:lumMod val="75000"/>
                  </a:schemeClr>
                </a:solidFill>
                <a:latin typeface="+mj-lt"/>
              </a:rPr>
              <a:t>Truth 1.1</a:t>
            </a:r>
            <a:r>
              <a:rPr lang="en-CA" sz="1600" dirty="0">
                <a:solidFill>
                  <a:srgbClr val="002060"/>
                </a:solidFill>
                <a:latin typeface="+mj-lt"/>
              </a:rPr>
              <a:t>: All valuations are biased. The only questions are how much and in which direction.</a:t>
            </a:r>
          </a:p>
          <a:p>
            <a:pPr algn="l"/>
            <a:r>
              <a:rPr lang="en-CA" sz="1600" dirty="0">
                <a:solidFill>
                  <a:srgbClr val="002060"/>
                </a:solidFill>
                <a:latin typeface="+mj-lt"/>
              </a:rPr>
              <a:t>• </a:t>
            </a:r>
            <a:r>
              <a:rPr lang="en-CA" sz="1600" b="1" dirty="0">
                <a:solidFill>
                  <a:schemeClr val="accent2">
                    <a:lumMod val="75000"/>
                  </a:schemeClr>
                </a:solidFill>
                <a:latin typeface="+mj-lt"/>
              </a:rPr>
              <a:t>Truth 1.2</a:t>
            </a:r>
            <a:r>
              <a:rPr lang="en-CA" sz="1600" dirty="0">
                <a:solidFill>
                  <a:srgbClr val="002060"/>
                </a:solidFill>
                <a:latin typeface="+mj-lt"/>
              </a:rPr>
              <a:t>: The direction and magnitude of the bias in your valuation is directly proportional to who pays you and how much you are paid.</a:t>
            </a:r>
          </a:p>
          <a:p>
            <a:pPr algn="l"/>
            <a:endParaRPr lang="en-CA" sz="1600" dirty="0">
              <a:solidFill>
                <a:srgbClr val="002060"/>
              </a:solidFill>
              <a:latin typeface="+mj-lt"/>
            </a:endParaRPr>
          </a:p>
          <a:p>
            <a:pPr algn="l"/>
            <a:r>
              <a:rPr lang="en-CA" dirty="0">
                <a:solidFill>
                  <a:srgbClr val="C00000"/>
                </a:solidFill>
                <a:latin typeface="+mj-lt"/>
              </a:rPr>
              <a:t>Myth 2</a:t>
            </a:r>
            <a:r>
              <a:rPr lang="en-CA" dirty="0">
                <a:solidFill>
                  <a:srgbClr val="002060"/>
                </a:solidFill>
                <a:latin typeface="+mj-lt"/>
              </a:rPr>
              <a:t>.: </a:t>
            </a:r>
            <a:r>
              <a:rPr lang="en-CA" dirty="0">
                <a:solidFill>
                  <a:srgbClr val="00B0F0"/>
                </a:solidFill>
                <a:latin typeface="+mj-lt"/>
              </a:rPr>
              <a:t>A good valuation provides a precise estimate of value</a:t>
            </a:r>
          </a:p>
          <a:p>
            <a:pPr algn="l"/>
            <a:r>
              <a:rPr lang="en-CA" sz="1600" dirty="0">
                <a:solidFill>
                  <a:srgbClr val="002060"/>
                </a:solidFill>
                <a:latin typeface="+mj-lt"/>
              </a:rPr>
              <a:t>• </a:t>
            </a:r>
            <a:r>
              <a:rPr lang="en-CA" sz="1600" b="1" dirty="0">
                <a:solidFill>
                  <a:schemeClr val="accent2">
                    <a:lumMod val="75000"/>
                  </a:schemeClr>
                </a:solidFill>
                <a:latin typeface="+mj-lt"/>
              </a:rPr>
              <a:t>Truth 2.1</a:t>
            </a:r>
            <a:r>
              <a:rPr lang="en-CA" sz="1600" dirty="0">
                <a:solidFill>
                  <a:srgbClr val="002060"/>
                </a:solidFill>
                <a:latin typeface="+mj-lt"/>
              </a:rPr>
              <a:t>: There are no precise valuations</a:t>
            </a:r>
          </a:p>
          <a:p>
            <a:pPr algn="l"/>
            <a:r>
              <a:rPr lang="en-CA" sz="1600" dirty="0">
                <a:solidFill>
                  <a:srgbClr val="002060"/>
                </a:solidFill>
                <a:latin typeface="+mj-lt"/>
              </a:rPr>
              <a:t>• </a:t>
            </a:r>
            <a:r>
              <a:rPr lang="en-CA" sz="1600" b="1" dirty="0">
                <a:solidFill>
                  <a:schemeClr val="accent2">
                    <a:lumMod val="75000"/>
                  </a:schemeClr>
                </a:solidFill>
                <a:latin typeface="+mj-lt"/>
              </a:rPr>
              <a:t>Truth 2.2</a:t>
            </a:r>
            <a:r>
              <a:rPr lang="en-CA" sz="1600" dirty="0">
                <a:solidFill>
                  <a:srgbClr val="002060"/>
                </a:solidFill>
                <a:latin typeface="+mj-lt"/>
              </a:rPr>
              <a:t>: The payoff to valuation is greatest when valuation is least precise.</a:t>
            </a:r>
          </a:p>
          <a:p>
            <a:pPr algn="l"/>
            <a:endParaRPr lang="en-CA" sz="1600" dirty="0">
              <a:solidFill>
                <a:srgbClr val="002060"/>
              </a:solidFill>
              <a:latin typeface="+mj-lt"/>
            </a:endParaRPr>
          </a:p>
          <a:p>
            <a:pPr algn="l"/>
            <a:r>
              <a:rPr lang="en-CA" dirty="0">
                <a:solidFill>
                  <a:srgbClr val="C00000"/>
                </a:solidFill>
                <a:latin typeface="+mj-lt"/>
              </a:rPr>
              <a:t>Myth 3</a:t>
            </a:r>
            <a:r>
              <a:rPr lang="en-CA" dirty="0">
                <a:solidFill>
                  <a:srgbClr val="002060"/>
                </a:solidFill>
                <a:latin typeface="+mj-lt"/>
              </a:rPr>
              <a:t>: . </a:t>
            </a:r>
            <a:r>
              <a:rPr lang="en-CA" dirty="0">
                <a:solidFill>
                  <a:srgbClr val="00B0F0"/>
                </a:solidFill>
                <a:latin typeface="+mj-lt"/>
              </a:rPr>
              <a:t>The more quantitative a model, the better the valuation</a:t>
            </a:r>
          </a:p>
          <a:p>
            <a:pPr algn="l"/>
            <a:r>
              <a:rPr lang="en-CA" sz="1600" dirty="0">
                <a:solidFill>
                  <a:srgbClr val="002060"/>
                </a:solidFill>
                <a:latin typeface="+mj-lt"/>
              </a:rPr>
              <a:t>• </a:t>
            </a:r>
            <a:r>
              <a:rPr lang="en-CA" sz="1600" b="1" dirty="0">
                <a:solidFill>
                  <a:schemeClr val="accent2">
                    <a:lumMod val="75000"/>
                  </a:schemeClr>
                </a:solidFill>
                <a:latin typeface="+mj-lt"/>
              </a:rPr>
              <a:t>Truth 3.1</a:t>
            </a:r>
            <a:r>
              <a:rPr lang="en-CA" sz="1600" dirty="0">
                <a:solidFill>
                  <a:srgbClr val="002060"/>
                </a:solidFill>
                <a:latin typeface="+mj-lt"/>
              </a:rPr>
              <a:t>: One’s understanding of a valuation model is inversely proportional to the number of inputs required for the model.</a:t>
            </a:r>
          </a:p>
          <a:p>
            <a:pPr algn="l"/>
            <a:r>
              <a:rPr lang="en-CA" sz="1600" dirty="0">
                <a:solidFill>
                  <a:srgbClr val="002060"/>
                </a:solidFill>
                <a:latin typeface="+mj-lt"/>
              </a:rPr>
              <a:t>• </a:t>
            </a:r>
            <a:r>
              <a:rPr lang="en-CA" sz="1600" b="1" dirty="0">
                <a:solidFill>
                  <a:schemeClr val="accent2">
                    <a:lumMod val="75000"/>
                  </a:schemeClr>
                </a:solidFill>
                <a:latin typeface="+mj-lt"/>
              </a:rPr>
              <a:t>Truth 3.2</a:t>
            </a:r>
            <a:r>
              <a:rPr lang="en-CA" sz="1600" dirty="0">
                <a:solidFill>
                  <a:srgbClr val="002060"/>
                </a:solidFill>
                <a:latin typeface="+mj-lt"/>
              </a:rPr>
              <a:t>: Simpler valuation models do much better than complex ones.</a:t>
            </a:r>
            <a:endParaRPr lang="en-CA" sz="2400" dirty="0">
              <a:solidFill>
                <a:srgbClr val="002060"/>
              </a:solidFill>
              <a:latin typeface="+mj-lt"/>
            </a:endParaRPr>
          </a:p>
        </p:txBody>
      </p:sp>
      <p:sp>
        <p:nvSpPr>
          <p:cNvPr id="3" name="TextBox 2">
            <a:extLst>
              <a:ext uri="{FF2B5EF4-FFF2-40B4-BE49-F238E27FC236}">
                <a16:creationId xmlns:a16="http://schemas.microsoft.com/office/drawing/2014/main" id="{ED87CFD4-4597-86B9-05CF-2809F9F660E4}"/>
              </a:ext>
            </a:extLst>
          </p:cNvPr>
          <p:cNvSpPr txBox="1"/>
          <p:nvPr/>
        </p:nvSpPr>
        <p:spPr>
          <a:xfrm>
            <a:off x="457199" y="181093"/>
            <a:ext cx="6074229" cy="400110"/>
          </a:xfrm>
          <a:prstGeom prst="rect">
            <a:avLst/>
          </a:prstGeom>
          <a:noFill/>
        </p:spPr>
        <p:txBody>
          <a:bodyPr wrap="square">
            <a:spAutoFit/>
          </a:bodyPr>
          <a:lstStyle/>
          <a:p>
            <a:pPr algn="l"/>
            <a:r>
              <a:rPr lang="en-CA" sz="2000" dirty="0">
                <a:solidFill>
                  <a:srgbClr val="C00000"/>
                </a:solidFill>
                <a:latin typeface="+mj-lt"/>
              </a:rPr>
              <a:t>Common Misconceptions about Valuation</a:t>
            </a:r>
          </a:p>
        </p:txBody>
      </p:sp>
    </p:spTree>
    <p:extLst>
      <p:ext uri="{BB962C8B-B14F-4D97-AF65-F5344CB8AC3E}">
        <p14:creationId xmlns:p14="http://schemas.microsoft.com/office/powerpoint/2010/main" val="24919739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96A042C-F0E4-B23A-6A38-63F803D12ADF}"/>
              </a:ext>
            </a:extLst>
          </p:cNvPr>
          <p:cNvSpPr>
            <a:spLocks noGrp="1"/>
          </p:cNvSpPr>
          <p:nvPr>
            <p:ph type="title"/>
          </p:nvPr>
        </p:nvSpPr>
        <p:spPr/>
        <p:txBody>
          <a:bodyPr/>
          <a:lstStyle/>
          <a:p>
            <a:r>
              <a:rPr lang="en-CA" sz="2000" dirty="0"/>
              <a:t>Standard Company / Business Valuation Approaches in Practice</a:t>
            </a:r>
          </a:p>
        </p:txBody>
      </p:sp>
      <p:pic>
        <p:nvPicPr>
          <p:cNvPr id="5" name="Picture 4">
            <a:extLst>
              <a:ext uri="{FF2B5EF4-FFF2-40B4-BE49-F238E27FC236}">
                <a16:creationId xmlns:a16="http://schemas.microsoft.com/office/drawing/2014/main" id="{13925E91-4112-B312-ABE9-4EA9AECC14A6}"/>
              </a:ext>
            </a:extLst>
          </p:cNvPr>
          <p:cNvPicPr>
            <a:picLocks noChangeAspect="1"/>
          </p:cNvPicPr>
          <p:nvPr/>
        </p:nvPicPr>
        <p:blipFill>
          <a:blip r:embed="rId2"/>
          <a:stretch>
            <a:fillRect/>
          </a:stretch>
        </p:blipFill>
        <p:spPr>
          <a:xfrm>
            <a:off x="438324" y="1668609"/>
            <a:ext cx="3389728" cy="1646091"/>
          </a:xfrm>
          <a:prstGeom prst="rect">
            <a:avLst/>
          </a:prstGeom>
        </p:spPr>
      </p:pic>
      <p:sp>
        <p:nvSpPr>
          <p:cNvPr id="6" name="TextBox 5">
            <a:extLst>
              <a:ext uri="{FF2B5EF4-FFF2-40B4-BE49-F238E27FC236}">
                <a16:creationId xmlns:a16="http://schemas.microsoft.com/office/drawing/2014/main" id="{12087390-4469-59B8-D71A-04B57F309BF0}"/>
              </a:ext>
            </a:extLst>
          </p:cNvPr>
          <p:cNvSpPr txBox="1"/>
          <p:nvPr/>
        </p:nvSpPr>
        <p:spPr>
          <a:xfrm>
            <a:off x="624254" y="1125415"/>
            <a:ext cx="2831123" cy="369332"/>
          </a:xfrm>
          <a:prstGeom prst="rect">
            <a:avLst/>
          </a:prstGeom>
          <a:noFill/>
        </p:spPr>
        <p:txBody>
          <a:bodyPr wrap="square" rtlCol="0">
            <a:spAutoFit/>
          </a:bodyPr>
          <a:lstStyle/>
          <a:p>
            <a:r>
              <a:rPr lang="en-CA" dirty="0"/>
              <a:t>Investor’s Balance Sheet</a:t>
            </a:r>
          </a:p>
        </p:txBody>
      </p:sp>
      <p:sp>
        <p:nvSpPr>
          <p:cNvPr id="8" name="TextBox 7">
            <a:extLst>
              <a:ext uri="{FF2B5EF4-FFF2-40B4-BE49-F238E27FC236}">
                <a16:creationId xmlns:a16="http://schemas.microsoft.com/office/drawing/2014/main" id="{CD299592-E0F9-884B-D9BA-ED25A95967BF}"/>
              </a:ext>
            </a:extLst>
          </p:cNvPr>
          <p:cNvSpPr txBox="1"/>
          <p:nvPr/>
        </p:nvSpPr>
        <p:spPr>
          <a:xfrm>
            <a:off x="402507" y="3314700"/>
            <a:ext cx="3531054" cy="1769715"/>
          </a:xfrm>
          <a:prstGeom prst="rect">
            <a:avLst/>
          </a:prstGeom>
          <a:noFill/>
        </p:spPr>
        <p:txBody>
          <a:bodyPr wrap="square">
            <a:spAutoFit/>
          </a:bodyPr>
          <a:lstStyle/>
          <a:p>
            <a:pPr algn="just"/>
            <a:endParaRPr lang="en-CA" sz="1200" b="0" i="0" u="none" strike="noStrike" baseline="0" dirty="0">
              <a:solidFill>
                <a:srgbClr val="000000"/>
              </a:solidFill>
              <a:latin typeface="Garamond" panose="02020404030301010803" pitchFamily="18" charset="0"/>
            </a:endParaRPr>
          </a:p>
          <a:p>
            <a:pPr algn="just"/>
            <a:r>
              <a:rPr lang="en-CA" sz="1400" b="0" i="0" u="none" strike="noStrike" baseline="0" dirty="0">
                <a:solidFill>
                  <a:srgbClr val="000000"/>
                </a:solidFill>
                <a:latin typeface="+mn-lt"/>
              </a:rPr>
              <a:t>The left side of the balance sheet captures business investment by type of investment, the right side captures business investment by type of investor. </a:t>
            </a:r>
          </a:p>
          <a:p>
            <a:pPr algn="just"/>
            <a:endParaRPr lang="en-CA" sz="1100" dirty="0">
              <a:solidFill>
                <a:srgbClr val="000000"/>
              </a:solidFill>
              <a:latin typeface="+mn-lt"/>
            </a:endParaRPr>
          </a:p>
          <a:p>
            <a:pPr algn="just"/>
            <a:r>
              <a:rPr lang="en-CA" sz="1400" dirty="0">
                <a:solidFill>
                  <a:srgbClr val="000000"/>
                </a:solidFill>
                <a:latin typeface="+mn-lt"/>
              </a:rPr>
              <a:t>Read the Case titled </a:t>
            </a:r>
          </a:p>
          <a:p>
            <a:pPr algn="just"/>
            <a:r>
              <a:rPr lang="en-CA" sz="1600" b="1" i="1" dirty="0">
                <a:solidFill>
                  <a:schemeClr val="accent5">
                    <a:lumMod val="75000"/>
                  </a:schemeClr>
                </a:solidFill>
                <a:latin typeface="+mn-lt"/>
              </a:rPr>
              <a:t>Business Valuation Standard Practices</a:t>
            </a:r>
          </a:p>
        </p:txBody>
      </p:sp>
      <p:sp>
        <p:nvSpPr>
          <p:cNvPr id="9" name="TextBox 8">
            <a:extLst>
              <a:ext uri="{FF2B5EF4-FFF2-40B4-BE49-F238E27FC236}">
                <a16:creationId xmlns:a16="http://schemas.microsoft.com/office/drawing/2014/main" id="{511EAAF6-D7E0-556F-33FB-CF9CA81D77D6}"/>
              </a:ext>
            </a:extLst>
          </p:cNvPr>
          <p:cNvSpPr txBox="1"/>
          <p:nvPr/>
        </p:nvSpPr>
        <p:spPr>
          <a:xfrm>
            <a:off x="4064189" y="993644"/>
            <a:ext cx="4955462" cy="4801314"/>
          </a:xfrm>
          <a:prstGeom prst="rect">
            <a:avLst/>
          </a:prstGeom>
          <a:noFill/>
        </p:spPr>
        <p:txBody>
          <a:bodyPr wrap="square" rtlCol="0">
            <a:spAutoFit/>
          </a:bodyPr>
          <a:lstStyle/>
          <a:p>
            <a:r>
              <a:rPr lang="en-CA" sz="1600" dirty="0">
                <a:solidFill>
                  <a:srgbClr val="0070C0"/>
                </a:solidFill>
              </a:rPr>
              <a:t>Book Value: </a:t>
            </a:r>
            <a:r>
              <a:rPr lang="en-CA" sz="1400" dirty="0"/>
              <a:t>Backward looking, depends on accounting practices and conventions that vary across companies.</a:t>
            </a:r>
          </a:p>
          <a:p>
            <a:endParaRPr lang="en-CA" sz="1400" dirty="0"/>
          </a:p>
          <a:p>
            <a:endParaRPr lang="en-CA" sz="1400" dirty="0"/>
          </a:p>
          <a:p>
            <a:r>
              <a:rPr lang="en-CA" sz="1600" dirty="0">
                <a:solidFill>
                  <a:srgbClr val="0070C0"/>
                </a:solidFill>
              </a:rPr>
              <a:t>Market multiples: </a:t>
            </a:r>
            <a:r>
              <a:rPr lang="en-CA" sz="1400" dirty="0"/>
              <a:t>Benchmarking to industry or peer averages of valuation ratios</a:t>
            </a:r>
          </a:p>
          <a:p>
            <a:endParaRPr lang="en-CA" sz="1400" dirty="0"/>
          </a:p>
          <a:p>
            <a:r>
              <a:rPr lang="en-CA" sz="1600" dirty="0">
                <a:solidFill>
                  <a:srgbClr val="0070C0"/>
                </a:solidFill>
              </a:rPr>
              <a:t>Discounted cash flow: </a:t>
            </a:r>
            <a:r>
              <a:rPr lang="en-CA" sz="1400" dirty="0"/>
              <a:t>Based on assumptions of growth, cost of capital, etc., assumes steady-state investment and growth, useful for scenario analysis</a:t>
            </a:r>
          </a:p>
          <a:p>
            <a:endParaRPr lang="en-CA" sz="1400" dirty="0"/>
          </a:p>
          <a:p>
            <a:r>
              <a:rPr lang="en-CA" sz="1600" dirty="0">
                <a:solidFill>
                  <a:srgbClr val="0070C0"/>
                </a:solidFill>
              </a:rPr>
              <a:t>Liquidation Value: </a:t>
            </a:r>
            <a:r>
              <a:rPr lang="en-CA" sz="1400" dirty="0"/>
              <a:t>Fire-sale valuation, more relevant under financial distress</a:t>
            </a:r>
          </a:p>
          <a:p>
            <a:endParaRPr lang="en-CA" sz="1400" dirty="0"/>
          </a:p>
          <a:p>
            <a:r>
              <a:rPr lang="en-CA" sz="1600" dirty="0">
                <a:solidFill>
                  <a:srgbClr val="0070C0"/>
                </a:solidFill>
              </a:rPr>
              <a:t>Replacement Value: </a:t>
            </a:r>
            <a:r>
              <a:rPr lang="en-CA" sz="1400" dirty="0"/>
              <a:t>Particularly useful when we have high inflation, provides estimate of current market value of fixed assets and working capital </a:t>
            </a:r>
          </a:p>
          <a:p>
            <a:endParaRPr lang="en-CA" sz="1400" dirty="0"/>
          </a:p>
          <a:p>
            <a:r>
              <a:rPr lang="en-CA" sz="1600" dirty="0">
                <a:solidFill>
                  <a:srgbClr val="0070C0"/>
                </a:solidFill>
              </a:rPr>
              <a:t>Market Value:  </a:t>
            </a:r>
            <a:r>
              <a:rPr lang="en-CA" sz="1400" dirty="0"/>
              <a:t>Needs actively traded securities, driven by erratic crowd sentiment</a:t>
            </a:r>
          </a:p>
          <a:p>
            <a:endParaRPr lang="en-CA" sz="1400" dirty="0"/>
          </a:p>
        </p:txBody>
      </p:sp>
      <p:sp>
        <p:nvSpPr>
          <p:cNvPr id="13" name="TextBox 12">
            <a:extLst>
              <a:ext uri="{FF2B5EF4-FFF2-40B4-BE49-F238E27FC236}">
                <a16:creationId xmlns:a16="http://schemas.microsoft.com/office/drawing/2014/main" id="{9820896D-1221-30D1-0DCE-77BA346F648E}"/>
              </a:ext>
            </a:extLst>
          </p:cNvPr>
          <p:cNvSpPr txBox="1"/>
          <p:nvPr/>
        </p:nvSpPr>
        <p:spPr>
          <a:xfrm>
            <a:off x="4064189" y="5620106"/>
            <a:ext cx="4044461" cy="369332"/>
          </a:xfrm>
          <a:prstGeom prst="rect">
            <a:avLst/>
          </a:prstGeom>
          <a:noFill/>
        </p:spPr>
        <p:txBody>
          <a:bodyPr wrap="square" rtlCol="0">
            <a:spAutoFit/>
          </a:bodyPr>
          <a:lstStyle/>
          <a:p>
            <a:r>
              <a:rPr lang="en-CA" dirty="0"/>
              <a:t>How should we value an IPO then? </a:t>
            </a:r>
          </a:p>
        </p:txBody>
      </p:sp>
      <p:sp>
        <p:nvSpPr>
          <p:cNvPr id="14" name="TextBox 13">
            <a:extLst>
              <a:ext uri="{FF2B5EF4-FFF2-40B4-BE49-F238E27FC236}">
                <a16:creationId xmlns:a16="http://schemas.microsoft.com/office/drawing/2014/main" id="{989034EA-B5D5-5136-1921-96DE689E746B}"/>
              </a:ext>
            </a:extLst>
          </p:cNvPr>
          <p:cNvSpPr txBox="1"/>
          <p:nvPr/>
        </p:nvSpPr>
        <p:spPr>
          <a:xfrm>
            <a:off x="4142566" y="6211031"/>
            <a:ext cx="3094560" cy="338554"/>
          </a:xfrm>
          <a:prstGeom prst="rect">
            <a:avLst/>
          </a:prstGeom>
          <a:noFill/>
        </p:spPr>
        <p:txBody>
          <a:bodyPr wrap="square" rtlCol="0">
            <a:spAutoFit/>
          </a:bodyPr>
          <a:lstStyle/>
          <a:p>
            <a:r>
              <a:rPr lang="en-CA" sz="1600" b="1" i="1" dirty="0">
                <a:solidFill>
                  <a:schemeClr val="accent5">
                    <a:lumMod val="75000"/>
                  </a:schemeClr>
                </a:solidFill>
              </a:rPr>
              <a:t>Read the Ferrari IPO Case</a:t>
            </a:r>
          </a:p>
        </p:txBody>
      </p:sp>
    </p:spTree>
    <p:extLst>
      <p:ext uri="{BB962C8B-B14F-4D97-AF65-F5344CB8AC3E}">
        <p14:creationId xmlns:p14="http://schemas.microsoft.com/office/powerpoint/2010/main" val="41730084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2">
            <a:extLst>
              <a:ext uri="{FF2B5EF4-FFF2-40B4-BE49-F238E27FC236}">
                <a16:creationId xmlns:a16="http://schemas.microsoft.com/office/drawing/2014/main" id="{DF318D50-745D-804F-B901-813370D81735}"/>
              </a:ext>
            </a:extLst>
          </p:cNvPr>
          <p:cNvSpPr>
            <a:spLocks noGrp="1" noChangeArrowheads="1"/>
          </p:cNvSpPr>
          <p:nvPr>
            <p:ph type="title"/>
          </p:nvPr>
        </p:nvSpPr>
        <p:spPr>
          <a:xfrm>
            <a:off x="332815" y="87498"/>
            <a:ext cx="6525185" cy="497915"/>
          </a:xfrm>
        </p:spPr>
        <p:txBody>
          <a:bodyPr/>
          <a:lstStyle/>
          <a:p>
            <a:r>
              <a:rPr lang="en-CA" sz="2000" dirty="0">
                <a:solidFill>
                  <a:schemeClr val="accent6">
                    <a:lumMod val="50000"/>
                  </a:schemeClr>
                </a:solidFill>
              </a:rPr>
              <a:t>How do markets value publicly traded stocks?</a:t>
            </a:r>
            <a:r>
              <a:rPr lang="en-US" altLang="en-US" sz="2000" dirty="0">
                <a:solidFill>
                  <a:srgbClr val="C00000"/>
                </a:solidFill>
              </a:rPr>
              <a:t> </a:t>
            </a:r>
            <a:br>
              <a:rPr lang="en-US" altLang="en-US" sz="2000" dirty="0">
                <a:solidFill>
                  <a:srgbClr val="C00000"/>
                </a:solidFill>
              </a:rPr>
            </a:br>
            <a:r>
              <a:rPr lang="en-US" altLang="en-US" sz="2000" dirty="0">
                <a:solidFill>
                  <a:srgbClr val="C00000"/>
                </a:solidFill>
              </a:rPr>
              <a:t>Market Price vs. Book Value</a:t>
            </a:r>
          </a:p>
        </p:txBody>
      </p:sp>
      <p:pic>
        <p:nvPicPr>
          <p:cNvPr id="11" name="Picture 10">
            <a:extLst>
              <a:ext uri="{FF2B5EF4-FFF2-40B4-BE49-F238E27FC236}">
                <a16:creationId xmlns:a16="http://schemas.microsoft.com/office/drawing/2014/main" id="{5297B4A6-F171-AB47-1715-C4BE4326FBC1}"/>
              </a:ext>
            </a:extLst>
          </p:cNvPr>
          <p:cNvPicPr>
            <a:picLocks noChangeAspect="1"/>
          </p:cNvPicPr>
          <p:nvPr/>
        </p:nvPicPr>
        <p:blipFill>
          <a:blip r:embed="rId3"/>
          <a:stretch>
            <a:fillRect/>
          </a:stretch>
        </p:blipFill>
        <p:spPr>
          <a:xfrm>
            <a:off x="412973" y="3805231"/>
            <a:ext cx="5064364" cy="2403980"/>
          </a:xfrm>
          <a:prstGeom prst="rect">
            <a:avLst/>
          </a:prstGeom>
        </p:spPr>
      </p:pic>
      <p:sp>
        <p:nvSpPr>
          <p:cNvPr id="13" name="TextBox 12">
            <a:extLst>
              <a:ext uri="{FF2B5EF4-FFF2-40B4-BE49-F238E27FC236}">
                <a16:creationId xmlns:a16="http://schemas.microsoft.com/office/drawing/2014/main" id="{3B8FA4A7-7745-D418-2510-87F38193ECCC}"/>
              </a:ext>
            </a:extLst>
          </p:cNvPr>
          <p:cNvSpPr txBox="1"/>
          <p:nvPr/>
        </p:nvSpPr>
        <p:spPr>
          <a:xfrm>
            <a:off x="5751906" y="906367"/>
            <a:ext cx="3239694" cy="4985980"/>
          </a:xfrm>
          <a:prstGeom prst="rect">
            <a:avLst/>
          </a:prstGeom>
          <a:noFill/>
        </p:spPr>
        <p:txBody>
          <a:bodyPr wrap="square" rtlCol="0">
            <a:spAutoFit/>
          </a:bodyPr>
          <a:lstStyle/>
          <a:p>
            <a:r>
              <a:rPr lang="en-CA" dirty="0"/>
              <a:t>What determines these price movements? </a:t>
            </a:r>
          </a:p>
          <a:p>
            <a:endParaRPr lang="en-CA" dirty="0"/>
          </a:p>
          <a:p>
            <a:r>
              <a:rPr lang="en-CA" dirty="0"/>
              <a:t>Is there a model to predict? </a:t>
            </a:r>
          </a:p>
          <a:p>
            <a:endParaRPr lang="en-CA" dirty="0"/>
          </a:p>
          <a:p>
            <a:r>
              <a:rPr lang="en-CA" sz="1400" i="1" dirty="0"/>
              <a:t>There is a wide range of models with unreliable predictions. We do not have a good predictive for how/when/why and how much should individual stock prices fluctuate. We might have a bit more, but limited, success to explain relative price moves, however.</a:t>
            </a:r>
          </a:p>
          <a:p>
            <a:endParaRPr lang="en-CA" dirty="0"/>
          </a:p>
          <a:p>
            <a:r>
              <a:rPr lang="en-CA" sz="1400" dirty="0"/>
              <a:t>There seems to be temporary trends with highly variable fluctuations in price.</a:t>
            </a:r>
          </a:p>
          <a:p>
            <a:endParaRPr lang="en-CA" sz="1400" dirty="0"/>
          </a:p>
          <a:p>
            <a:r>
              <a:rPr lang="en-CA" sz="1400" dirty="0"/>
              <a:t>How do returns (% changes) look? </a:t>
            </a:r>
          </a:p>
          <a:p>
            <a:endParaRPr lang="en-CA" sz="1400" dirty="0"/>
          </a:p>
          <a:p>
            <a:r>
              <a:rPr lang="en-CA" sz="1400" dirty="0"/>
              <a:t>Are there any useful statistical properties? </a:t>
            </a:r>
          </a:p>
        </p:txBody>
      </p:sp>
      <p:sp>
        <p:nvSpPr>
          <p:cNvPr id="19" name="TextBox 18">
            <a:extLst>
              <a:ext uri="{FF2B5EF4-FFF2-40B4-BE49-F238E27FC236}">
                <a16:creationId xmlns:a16="http://schemas.microsoft.com/office/drawing/2014/main" id="{414367B6-6EA9-6297-09B8-B14A9EC92762}"/>
              </a:ext>
            </a:extLst>
          </p:cNvPr>
          <p:cNvSpPr txBox="1"/>
          <p:nvPr/>
        </p:nvSpPr>
        <p:spPr>
          <a:xfrm>
            <a:off x="5937152" y="5817581"/>
            <a:ext cx="2654227" cy="646331"/>
          </a:xfrm>
          <a:prstGeom prst="rect">
            <a:avLst/>
          </a:prstGeom>
          <a:noFill/>
        </p:spPr>
        <p:txBody>
          <a:bodyPr wrap="square" rtlCol="0">
            <a:spAutoFit/>
          </a:bodyPr>
          <a:lstStyle/>
          <a:p>
            <a:r>
              <a:rPr lang="en-CA" sz="1200" dirty="0">
                <a:solidFill>
                  <a:srgbClr val="C00000"/>
                </a:solidFill>
              </a:rPr>
              <a:t>Let’s collect historical data and generate the histogram of returns</a:t>
            </a:r>
          </a:p>
          <a:p>
            <a:r>
              <a:rPr lang="en-CA" sz="1200" dirty="0">
                <a:solidFill>
                  <a:srgbClr val="C00000"/>
                </a:solidFill>
              </a:rPr>
              <a:t>                                 &gt;&gt;&gt;&gt;</a:t>
            </a:r>
          </a:p>
        </p:txBody>
      </p:sp>
      <p:pic>
        <p:nvPicPr>
          <p:cNvPr id="3" name="Picture 2">
            <a:extLst>
              <a:ext uri="{FF2B5EF4-FFF2-40B4-BE49-F238E27FC236}">
                <a16:creationId xmlns:a16="http://schemas.microsoft.com/office/drawing/2014/main" id="{13BDC060-2A09-40D1-5436-82C9BC61E48D}"/>
              </a:ext>
            </a:extLst>
          </p:cNvPr>
          <p:cNvPicPr>
            <a:picLocks noChangeAspect="1"/>
          </p:cNvPicPr>
          <p:nvPr/>
        </p:nvPicPr>
        <p:blipFill>
          <a:blip r:embed="rId4"/>
          <a:stretch>
            <a:fillRect/>
          </a:stretch>
        </p:blipFill>
        <p:spPr>
          <a:xfrm>
            <a:off x="332815" y="809180"/>
            <a:ext cx="5106779" cy="2678299"/>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1FE0741-DFA7-4770-A766-29F2D49232E8}"/>
              </a:ext>
            </a:extLst>
          </p:cNvPr>
          <p:cNvSpPr>
            <a:spLocks noGrp="1"/>
          </p:cNvSpPr>
          <p:nvPr>
            <p:ph idx="1"/>
          </p:nvPr>
        </p:nvSpPr>
        <p:spPr>
          <a:xfrm>
            <a:off x="392243" y="1180588"/>
            <a:ext cx="5048437" cy="253916"/>
          </a:xfrm>
        </p:spPr>
        <p:txBody>
          <a:bodyPr>
            <a:normAutofit/>
          </a:bodyPr>
          <a:lstStyle/>
          <a:p>
            <a:r>
              <a:rPr lang="en-CA" sz="1400" b="1" dirty="0">
                <a:solidFill>
                  <a:schemeClr val="accent2">
                    <a:lumMod val="75000"/>
                  </a:schemeClr>
                </a:solidFill>
                <a:latin typeface="Arial" panose="020B0604020202020204" pitchFamily="34" charset="0"/>
                <a:cs typeface="Arial" panose="020B0604020202020204" pitchFamily="34" charset="0"/>
              </a:rPr>
              <a:t>NPV of future earnings (or dividends) and growth</a:t>
            </a:r>
          </a:p>
          <a:p>
            <a:pPr algn="just"/>
            <a:endParaRPr lang="en-CA" sz="1400" dirty="0">
              <a:solidFill>
                <a:schemeClr val="bg1"/>
              </a:solidFill>
              <a:latin typeface="Arial" panose="020B0604020202020204" pitchFamily="34" charset="0"/>
              <a:cs typeface="Arial" panose="020B0604020202020204" pitchFamily="34" charset="0"/>
            </a:endParaRPr>
          </a:p>
        </p:txBody>
      </p:sp>
      <p:pic>
        <p:nvPicPr>
          <p:cNvPr id="3" name="Picture 2" descr="images">
            <a:extLst>
              <a:ext uri="{FF2B5EF4-FFF2-40B4-BE49-F238E27FC236}">
                <a16:creationId xmlns:a16="http://schemas.microsoft.com/office/drawing/2014/main" id="{513EB400-791F-67EE-A32D-940AC99ED78C}"/>
              </a:ext>
            </a:extLst>
          </p:cNvPr>
          <p:cNvPicPr>
            <a:picLocks noChangeAspect="1"/>
          </p:cNvPicPr>
          <p:nvPr/>
        </p:nvPicPr>
        <p:blipFill rotWithShape="1">
          <a:blip r:embed="rId2">
            <a:extLst>
              <a:ext uri="{28A0092B-C50C-407E-A947-70E740481C1C}">
                <a14:useLocalDpi xmlns:a14="http://schemas.microsoft.com/office/drawing/2010/main" val="0"/>
              </a:ext>
            </a:extLst>
          </a:blip>
          <a:srcRect l="-5" r="26590"/>
          <a:stretch/>
        </p:blipFill>
        <p:spPr bwMode="auto">
          <a:xfrm>
            <a:off x="1096459" y="1910148"/>
            <a:ext cx="3196257" cy="555929"/>
          </a:xfrm>
          <a:prstGeom prst="rect">
            <a:avLst/>
          </a:prstGeom>
          <a:noFill/>
          <a:ln>
            <a:noFill/>
          </a:ln>
          <a:extLst>
            <a:ext uri="{53640926-AAD7-44D8-BBD7-CCE9431645EC}">
              <a14:shadowObscured xmlns:a14="http://schemas.microsoft.com/office/drawing/2010/main"/>
            </a:ext>
          </a:extLst>
        </p:spPr>
      </p:pic>
      <p:pic>
        <p:nvPicPr>
          <p:cNvPr id="1028" name="Picture 4" descr="images">
            <a:extLst>
              <a:ext uri="{FF2B5EF4-FFF2-40B4-BE49-F238E27FC236}">
                <a16:creationId xmlns:a16="http://schemas.microsoft.com/office/drawing/2014/main" id="{64777080-B41C-AA4B-9B0F-9C4DE6A80A2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099" r="-6997"/>
          <a:stretch/>
        </p:blipFill>
        <p:spPr bwMode="auto">
          <a:xfrm>
            <a:off x="933372" y="2826588"/>
            <a:ext cx="5704908" cy="922960"/>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a:extLst>
              <a:ext uri="{FF2B5EF4-FFF2-40B4-BE49-F238E27FC236}">
                <a16:creationId xmlns:a16="http://schemas.microsoft.com/office/drawing/2014/main" id="{CC3CFF1C-2BF9-BD24-1CE8-147328220E57}"/>
              </a:ext>
            </a:extLst>
          </p:cNvPr>
          <p:cNvSpPr/>
          <p:nvPr/>
        </p:nvSpPr>
        <p:spPr>
          <a:xfrm>
            <a:off x="3502473" y="1868884"/>
            <a:ext cx="1246909"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900" dirty="0"/>
              <a:t>Constant growth rate g</a:t>
            </a:r>
          </a:p>
        </p:txBody>
      </p:sp>
      <p:pic>
        <p:nvPicPr>
          <p:cNvPr id="1030" name="Picture 6" descr="images">
            <a:extLst>
              <a:ext uri="{FF2B5EF4-FFF2-40B4-BE49-F238E27FC236}">
                <a16:creationId xmlns:a16="http://schemas.microsoft.com/office/drawing/2014/main" id="{6DC92F28-E00D-B7CC-C7E9-B0999F1E33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5235" y="1704609"/>
            <a:ext cx="1614488" cy="385763"/>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images">
            <a:extLst>
              <a:ext uri="{FF2B5EF4-FFF2-40B4-BE49-F238E27FC236}">
                <a16:creationId xmlns:a16="http://schemas.microsoft.com/office/drawing/2014/main" id="{6A2A6F73-D74E-8F8C-1546-28015194AD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9382" y="2292325"/>
            <a:ext cx="2336006" cy="41433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s">
            <a:extLst>
              <a:ext uri="{FF2B5EF4-FFF2-40B4-BE49-F238E27FC236}">
                <a16:creationId xmlns:a16="http://schemas.microsoft.com/office/drawing/2014/main" id="{9A3DD405-3628-E851-3217-D16B3CCDB6B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693" r="50520"/>
          <a:stretch/>
        </p:blipFill>
        <p:spPr bwMode="auto">
          <a:xfrm>
            <a:off x="933372" y="4092872"/>
            <a:ext cx="2654217" cy="51572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3D7D7C80-4C4C-2912-E420-BDCC5E6428C3}"/>
              </a:ext>
            </a:extLst>
          </p:cNvPr>
          <p:cNvSpPr txBox="1"/>
          <p:nvPr/>
        </p:nvSpPr>
        <p:spPr>
          <a:xfrm>
            <a:off x="904622" y="5263202"/>
            <a:ext cx="7169717" cy="523220"/>
          </a:xfrm>
          <a:prstGeom prst="rect">
            <a:avLst/>
          </a:prstGeom>
          <a:solidFill>
            <a:schemeClr val="bg2">
              <a:lumMod val="20000"/>
              <a:lumOff val="80000"/>
            </a:schemeClr>
          </a:solidFill>
        </p:spPr>
        <p:txBody>
          <a:bodyPr wrap="square">
            <a:spAutoFit/>
          </a:bodyPr>
          <a:lstStyle/>
          <a:p>
            <a:r>
              <a:rPr lang="en-CA" sz="1400" dirty="0">
                <a:solidFill>
                  <a:schemeClr val="tx2">
                    <a:lumMod val="10000"/>
                  </a:schemeClr>
                </a:solidFill>
                <a:latin typeface="Arial" panose="020B0604020202020204" pitchFamily="34" charset="0"/>
                <a:cs typeface="Arial" panose="020B0604020202020204" pitchFamily="34" charset="0"/>
              </a:rPr>
              <a:t>A growth firm is one in which the expanding assets generate returns in excess of the market rate of interest.</a:t>
            </a:r>
          </a:p>
        </p:txBody>
      </p:sp>
      <p:sp>
        <p:nvSpPr>
          <p:cNvPr id="4" name="Title 2">
            <a:extLst>
              <a:ext uri="{FF2B5EF4-FFF2-40B4-BE49-F238E27FC236}">
                <a16:creationId xmlns:a16="http://schemas.microsoft.com/office/drawing/2014/main" id="{C73368DE-8A05-B3A7-1F85-58AB7668589D}"/>
              </a:ext>
            </a:extLst>
          </p:cNvPr>
          <p:cNvSpPr txBox="1">
            <a:spLocks noChangeArrowheads="1"/>
          </p:cNvSpPr>
          <p:nvPr/>
        </p:nvSpPr>
        <p:spPr bwMode="auto">
          <a:xfrm>
            <a:off x="332815" y="87498"/>
            <a:ext cx="6525185" cy="49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algn="l" rtl="0" fontAlgn="base">
              <a:lnSpc>
                <a:spcPct val="90000"/>
              </a:lnSpc>
              <a:spcBef>
                <a:spcPct val="0"/>
              </a:spcBef>
              <a:spcAft>
                <a:spcPct val="0"/>
              </a:spcAft>
              <a:defRPr sz="2400" kern="1200">
                <a:solidFill>
                  <a:schemeClr val="tx1"/>
                </a:solidFill>
                <a:latin typeface="+mj-lt"/>
                <a:ea typeface="+mj-ea"/>
                <a:cs typeface="+mj-cs"/>
              </a:defRPr>
            </a:lvl1pPr>
            <a:lvl2pPr algn="l" rtl="0" fontAlgn="base">
              <a:lnSpc>
                <a:spcPct val="90000"/>
              </a:lnSpc>
              <a:spcBef>
                <a:spcPct val="0"/>
              </a:spcBef>
              <a:spcAft>
                <a:spcPct val="0"/>
              </a:spcAft>
              <a:defRPr sz="2400">
                <a:solidFill>
                  <a:schemeClr val="tx1"/>
                </a:solidFill>
                <a:latin typeface="Lato Black" panose="020F0502020204030203" pitchFamily="34" charset="0"/>
              </a:defRPr>
            </a:lvl2pPr>
            <a:lvl3pPr algn="l" rtl="0" fontAlgn="base">
              <a:lnSpc>
                <a:spcPct val="90000"/>
              </a:lnSpc>
              <a:spcBef>
                <a:spcPct val="0"/>
              </a:spcBef>
              <a:spcAft>
                <a:spcPct val="0"/>
              </a:spcAft>
              <a:defRPr sz="2400">
                <a:solidFill>
                  <a:schemeClr val="tx1"/>
                </a:solidFill>
                <a:latin typeface="Lato Black" panose="020F0502020204030203" pitchFamily="34" charset="0"/>
              </a:defRPr>
            </a:lvl3pPr>
            <a:lvl4pPr algn="l" rtl="0" fontAlgn="base">
              <a:lnSpc>
                <a:spcPct val="90000"/>
              </a:lnSpc>
              <a:spcBef>
                <a:spcPct val="0"/>
              </a:spcBef>
              <a:spcAft>
                <a:spcPct val="0"/>
              </a:spcAft>
              <a:defRPr sz="2400">
                <a:solidFill>
                  <a:schemeClr val="tx1"/>
                </a:solidFill>
                <a:latin typeface="Lato Black" panose="020F0502020204030203" pitchFamily="34" charset="0"/>
              </a:defRPr>
            </a:lvl4pPr>
            <a:lvl5pPr algn="l" rtl="0" fontAlgn="base">
              <a:lnSpc>
                <a:spcPct val="90000"/>
              </a:lnSpc>
              <a:spcBef>
                <a:spcPct val="0"/>
              </a:spcBef>
              <a:spcAft>
                <a:spcPct val="0"/>
              </a:spcAft>
              <a:defRPr sz="2400">
                <a:solidFill>
                  <a:schemeClr val="tx1"/>
                </a:solidFill>
                <a:latin typeface="Lato Black" panose="020F0502020204030203" pitchFamily="34" charset="0"/>
              </a:defRPr>
            </a:lvl5pPr>
            <a:lvl6pPr marL="342900" algn="l" rtl="0" fontAlgn="base">
              <a:lnSpc>
                <a:spcPct val="90000"/>
              </a:lnSpc>
              <a:spcBef>
                <a:spcPct val="0"/>
              </a:spcBef>
              <a:spcAft>
                <a:spcPct val="0"/>
              </a:spcAft>
              <a:defRPr sz="2400">
                <a:solidFill>
                  <a:schemeClr val="tx1"/>
                </a:solidFill>
                <a:latin typeface="Lato Black" panose="020F0502020204030203" pitchFamily="34" charset="0"/>
              </a:defRPr>
            </a:lvl6pPr>
            <a:lvl7pPr marL="685800" algn="l" rtl="0" fontAlgn="base">
              <a:lnSpc>
                <a:spcPct val="90000"/>
              </a:lnSpc>
              <a:spcBef>
                <a:spcPct val="0"/>
              </a:spcBef>
              <a:spcAft>
                <a:spcPct val="0"/>
              </a:spcAft>
              <a:defRPr sz="2400">
                <a:solidFill>
                  <a:schemeClr val="tx1"/>
                </a:solidFill>
                <a:latin typeface="Lato Black" panose="020F0502020204030203" pitchFamily="34" charset="0"/>
              </a:defRPr>
            </a:lvl7pPr>
            <a:lvl8pPr marL="1028700" algn="l" rtl="0" fontAlgn="base">
              <a:lnSpc>
                <a:spcPct val="90000"/>
              </a:lnSpc>
              <a:spcBef>
                <a:spcPct val="0"/>
              </a:spcBef>
              <a:spcAft>
                <a:spcPct val="0"/>
              </a:spcAft>
              <a:defRPr sz="2400">
                <a:solidFill>
                  <a:schemeClr val="tx1"/>
                </a:solidFill>
                <a:latin typeface="Lato Black" panose="020F0502020204030203" pitchFamily="34" charset="0"/>
              </a:defRPr>
            </a:lvl8pPr>
            <a:lvl9pPr marL="1371600" algn="l" rtl="0" fontAlgn="base">
              <a:lnSpc>
                <a:spcPct val="90000"/>
              </a:lnSpc>
              <a:spcBef>
                <a:spcPct val="0"/>
              </a:spcBef>
              <a:spcAft>
                <a:spcPct val="0"/>
              </a:spcAft>
              <a:defRPr sz="2400">
                <a:solidFill>
                  <a:schemeClr val="tx1"/>
                </a:solidFill>
                <a:latin typeface="Lato Black" panose="020F0502020204030203" pitchFamily="34" charset="0"/>
              </a:defRPr>
            </a:lvl9pPr>
          </a:lstStyle>
          <a:p>
            <a:pPr eaLnBrk="1" hangingPunct="1"/>
            <a:r>
              <a:rPr lang="en-US" altLang="en-US" sz="2000" dirty="0">
                <a:solidFill>
                  <a:srgbClr val="C00000"/>
                </a:solidFill>
              </a:rPr>
              <a:t>Firm Valuation in a World of Certainty</a:t>
            </a:r>
          </a:p>
        </p:txBody>
      </p:sp>
      <p:sp>
        <p:nvSpPr>
          <p:cNvPr id="8" name="TextBox 7">
            <a:extLst>
              <a:ext uri="{FF2B5EF4-FFF2-40B4-BE49-F238E27FC236}">
                <a16:creationId xmlns:a16="http://schemas.microsoft.com/office/drawing/2014/main" id="{1C100EB7-4CA2-77BB-1A1F-F5FEB4E84FB0}"/>
              </a:ext>
            </a:extLst>
          </p:cNvPr>
          <p:cNvSpPr txBox="1"/>
          <p:nvPr/>
        </p:nvSpPr>
        <p:spPr>
          <a:xfrm>
            <a:off x="933372" y="5893172"/>
            <a:ext cx="7169717" cy="523220"/>
          </a:xfrm>
          <a:prstGeom prst="rect">
            <a:avLst/>
          </a:prstGeom>
          <a:solidFill>
            <a:schemeClr val="bg2">
              <a:lumMod val="20000"/>
              <a:lumOff val="80000"/>
            </a:schemeClr>
          </a:solidFill>
        </p:spPr>
        <p:txBody>
          <a:bodyPr wrap="square">
            <a:spAutoFit/>
          </a:bodyPr>
          <a:lstStyle/>
          <a:p>
            <a:r>
              <a:rPr lang="en-CA" sz="1400" dirty="0">
                <a:solidFill>
                  <a:schemeClr val="accent2">
                    <a:lumMod val="75000"/>
                  </a:schemeClr>
                </a:solidFill>
                <a:latin typeface="Arial" panose="020B0604020202020204" pitchFamily="34" charset="0"/>
                <a:cs typeface="Arial" panose="020B0604020202020204" pitchFamily="34" charset="0"/>
              </a:rPr>
              <a:t>In theory, price fluctuations should reflect the fluctuations in </a:t>
            </a:r>
            <a:r>
              <a:rPr lang="en-CA" sz="1400" i="1" dirty="0">
                <a:solidFill>
                  <a:schemeClr val="accent2">
                    <a:lumMod val="75000"/>
                  </a:schemeClr>
                </a:solidFill>
                <a:latin typeface="Arial" panose="020B0604020202020204" pitchFamily="34" charset="0"/>
                <a:cs typeface="Arial" panose="020B0604020202020204" pitchFamily="34" charset="0"/>
              </a:rPr>
              <a:t>d, r</a:t>
            </a:r>
            <a:r>
              <a:rPr lang="en-CA" sz="1400" dirty="0">
                <a:solidFill>
                  <a:schemeClr val="accent2">
                    <a:lumMod val="75000"/>
                  </a:schemeClr>
                </a:solidFill>
                <a:latin typeface="Arial" panose="020B0604020202020204" pitchFamily="34" charset="0"/>
                <a:cs typeface="Arial" panose="020B0604020202020204" pitchFamily="34" charset="0"/>
              </a:rPr>
              <a:t> and </a:t>
            </a:r>
            <a:r>
              <a:rPr lang="en-CA" sz="1400" i="1" dirty="0">
                <a:solidFill>
                  <a:schemeClr val="accent2">
                    <a:lumMod val="75000"/>
                  </a:schemeClr>
                </a:solidFill>
                <a:latin typeface="Arial" panose="020B0604020202020204" pitchFamily="34" charset="0"/>
                <a:cs typeface="Arial" panose="020B0604020202020204" pitchFamily="34" charset="0"/>
              </a:rPr>
              <a:t>g</a:t>
            </a:r>
            <a:r>
              <a:rPr lang="en-CA" sz="1400" dirty="0">
                <a:solidFill>
                  <a:schemeClr val="accent2">
                    <a:lumMod val="75000"/>
                  </a:schemeClr>
                </a:solidFill>
                <a:latin typeface="Arial" panose="020B0604020202020204" pitchFamily="34" charset="0"/>
                <a:cs typeface="Arial" panose="020B0604020202020204" pitchFamily="34" charset="0"/>
              </a:rPr>
              <a:t>. Therefore, we can infer about those imaginary parameters by looking at the market prices.</a:t>
            </a:r>
          </a:p>
        </p:txBody>
      </p:sp>
      <p:pic>
        <p:nvPicPr>
          <p:cNvPr id="9" name="Picture 8">
            <a:extLst>
              <a:ext uri="{FF2B5EF4-FFF2-40B4-BE49-F238E27FC236}">
                <a16:creationId xmlns:a16="http://schemas.microsoft.com/office/drawing/2014/main" id="{C7385120-DE69-CE9D-3FCA-ECFA8813B5A7}"/>
              </a:ext>
            </a:extLst>
          </p:cNvPr>
          <p:cNvPicPr>
            <a:picLocks noChangeAspect="1"/>
          </p:cNvPicPr>
          <p:nvPr/>
        </p:nvPicPr>
        <p:blipFill>
          <a:blip r:embed="rId7"/>
          <a:stretch>
            <a:fillRect/>
          </a:stretch>
        </p:blipFill>
        <p:spPr>
          <a:xfrm>
            <a:off x="4060988" y="4032996"/>
            <a:ext cx="2990850" cy="666750"/>
          </a:xfrm>
          <a:prstGeom prst="rect">
            <a:avLst/>
          </a:prstGeom>
        </p:spPr>
      </p:pic>
      <p:sp>
        <p:nvSpPr>
          <p:cNvPr id="10" name="TextBox 9">
            <a:extLst>
              <a:ext uri="{FF2B5EF4-FFF2-40B4-BE49-F238E27FC236}">
                <a16:creationId xmlns:a16="http://schemas.microsoft.com/office/drawing/2014/main" id="{7D9C7260-4735-29D2-6FA4-7D38CC526EC4}"/>
              </a:ext>
            </a:extLst>
          </p:cNvPr>
          <p:cNvSpPr txBox="1"/>
          <p:nvPr/>
        </p:nvSpPr>
        <p:spPr>
          <a:xfrm>
            <a:off x="3917278" y="4665765"/>
            <a:ext cx="4275746" cy="276999"/>
          </a:xfrm>
          <a:prstGeom prst="rect">
            <a:avLst/>
          </a:prstGeom>
          <a:noFill/>
        </p:spPr>
        <p:txBody>
          <a:bodyPr wrap="square" rtlCol="0">
            <a:spAutoFit/>
          </a:bodyPr>
          <a:lstStyle/>
          <a:p>
            <a:r>
              <a:rPr lang="en-CA" sz="1200" i="1" dirty="0">
                <a:solidFill>
                  <a:schemeClr val="tx2">
                    <a:lumMod val="10000"/>
                  </a:schemeClr>
                </a:solidFill>
                <a:latin typeface="Arial" panose="020B0604020202020204" pitchFamily="34" charset="0"/>
                <a:cs typeface="Arial" panose="020B0604020202020204" pitchFamily="34" charset="0"/>
              </a:rPr>
              <a:t>k:</a:t>
            </a:r>
            <a:r>
              <a:rPr lang="en-CA" sz="1200" dirty="0">
                <a:solidFill>
                  <a:schemeClr val="tx2">
                    <a:lumMod val="10000"/>
                  </a:schemeClr>
                </a:solidFill>
                <a:latin typeface="Arial" panose="020B0604020202020204" pitchFamily="34" charset="0"/>
                <a:cs typeface="Arial" panose="020B0604020202020204" pitchFamily="34" charset="0"/>
              </a:rPr>
              <a:t> constant </a:t>
            </a:r>
            <a:r>
              <a:rPr lang="en-CA" sz="1200" i="1" dirty="0">
                <a:solidFill>
                  <a:schemeClr val="tx2">
                    <a:lumMod val="10000"/>
                  </a:schemeClr>
                </a:solidFill>
                <a:latin typeface="Arial" panose="020B0604020202020204" pitchFamily="34" charset="0"/>
                <a:cs typeface="Arial" panose="020B0604020202020204" pitchFamily="34" charset="0"/>
              </a:rPr>
              <a:t>proportion of earnings paid as dividends </a:t>
            </a:r>
          </a:p>
        </p:txBody>
      </p:sp>
      <p:sp>
        <p:nvSpPr>
          <p:cNvPr id="2" name="Explosion: 8 Points 1">
            <a:extLst>
              <a:ext uri="{FF2B5EF4-FFF2-40B4-BE49-F238E27FC236}">
                <a16:creationId xmlns:a16="http://schemas.microsoft.com/office/drawing/2014/main" id="{EA138C6D-6A6E-DF43-9329-3E3CFF1B7FB9}"/>
              </a:ext>
            </a:extLst>
          </p:cNvPr>
          <p:cNvSpPr/>
          <p:nvPr/>
        </p:nvSpPr>
        <p:spPr>
          <a:xfrm>
            <a:off x="5852479" y="2512429"/>
            <a:ext cx="3202619" cy="2011612"/>
          </a:xfrm>
          <a:prstGeom prst="irregularSeal1">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rgbClr val="C00000"/>
                </a:solidFill>
              </a:rPr>
              <a:t>These are imaginary parameters. Not observed, only inferred, or estimated!</a:t>
            </a:r>
          </a:p>
        </p:txBody>
      </p:sp>
    </p:spTree>
    <p:extLst>
      <p:ext uri="{BB962C8B-B14F-4D97-AF65-F5344CB8AC3E}">
        <p14:creationId xmlns:p14="http://schemas.microsoft.com/office/powerpoint/2010/main" val="37419980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372EE3-C94E-161F-C66C-FC9705577540}"/>
              </a:ext>
            </a:extLst>
          </p:cNvPr>
          <p:cNvSpPr>
            <a:spLocks noGrp="1"/>
          </p:cNvSpPr>
          <p:nvPr>
            <p:ph type="title"/>
          </p:nvPr>
        </p:nvSpPr>
        <p:spPr/>
        <p:txBody>
          <a:bodyPr/>
          <a:lstStyle/>
          <a:p>
            <a:r>
              <a:rPr lang="en-CA" sz="2200" dirty="0">
                <a:solidFill>
                  <a:srgbClr val="C00000"/>
                </a:solidFill>
              </a:rPr>
              <a:t>PE, EPS, Price of a Growth Firm</a:t>
            </a:r>
          </a:p>
        </p:txBody>
      </p:sp>
      <p:sp>
        <p:nvSpPr>
          <p:cNvPr id="5" name="TextBox 4">
            <a:extLst>
              <a:ext uri="{FF2B5EF4-FFF2-40B4-BE49-F238E27FC236}">
                <a16:creationId xmlns:a16="http://schemas.microsoft.com/office/drawing/2014/main" id="{5EEA39C4-5657-638E-05A9-86DBC7474040}"/>
              </a:ext>
            </a:extLst>
          </p:cNvPr>
          <p:cNvSpPr txBox="1"/>
          <p:nvPr/>
        </p:nvSpPr>
        <p:spPr>
          <a:xfrm>
            <a:off x="469054" y="1153068"/>
            <a:ext cx="6646333" cy="369332"/>
          </a:xfrm>
          <a:prstGeom prst="rect">
            <a:avLst/>
          </a:prstGeom>
          <a:noFill/>
        </p:spPr>
        <p:txBody>
          <a:bodyPr wrap="square" rtlCol="0">
            <a:spAutoFit/>
          </a:bodyPr>
          <a:lstStyle/>
          <a:p>
            <a:r>
              <a:rPr lang="en-CA" dirty="0">
                <a:solidFill>
                  <a:schemeClr val="tx2">
                    <a:lumMod val="10000"/>
                  </a:schemeClr>
                </a:solidFill>
                <a:latin typeface="Arial" panose="020B0604020202020204" pitchFamily="34" charset="0"/>
                <a:cs typeface="Arial" panose="020B0604020202020204" pitchFamily="34" charset="0"/>
              </a:rPr>
              <a:t>Let’s check AMZN’s PE Ratio historically…</a:t>
            </a:r>
          </a:p>
        </p:txBody>
      </p:sp>
      <p:pic>
        <p:nvPicPr>
          <p:cNvPr id="6" name="Picture 5">
            <a:extLst>
              <a:ext uri="{FF2B5EF4-FFF2-40B4-BE49-F238E27FC236}">
                <a16:creationId xmlns:a16="http://schemas.microsoft.com/office/drawing/2014/main" id="{B44D9D25-4FBB-0EE4-00CD-A41147334F15}"/>
              </a:ext>
            </a:extLst>
          </p:cNvPr>
          <p:cNvPicPr>
            <a:picLocks noChangeAspect="1"/>
          </p:cNvPicPr>
          <p:nvPr/>
        </p:nvPicPr>
        <p:blipFill>
          <a:blip r:embed="rId2"/>
          <a:stretch>
            <a:fillRect/>
          </a:stretch>
        </p:blipFill>
        <p:spPr>
          <a:xfrm>
            <a:off x="749323" y="1640748"/>
            <a:ext cx="7266917" cy="4491138"/>
          </a:xfrm>
          <a:prstGeom prst="rect">
            <a:avLst/>
          </a:prstGeom>
        </p:spPr>
      </p:pic>
      <p:sp>
        <p:nvSpPr>
          <p:cNvPr id="7" name="TextBox 6">
            <a:extLst>
              <a:ext uri="{FF2B5EF4-FFF2-40B4-BE49-F238E27FC236}">
                <a16:creationId xmlns:a16="http://schemas.microsoft.com/office/drawing/2014/main" id="{607A71A3-A95E-5D97-33FB-431DC6AB14B7}"/>
              </a:ext>
            </a:extLst>
          </p:cNvPr>
          <p:cNvSpPr txBox="1"/>
          <p:nvPr/>
        </p:nvSpPr>
        <p:spPr>
          <a:xfrm rot="16200000">
            <a:off x="57574" y="3703320"/>
            <a:ext cx="822960" cy="369332"/>
          </a:xfrm>
          <a:prstGeom prst="rect">
            <a:avLst/>
          </a:prstGeom>
          <a:noFill/>
          <a:ln>
            <a:noFill/>
          </a:ln>
        </p:spPr>
        <p:txBody>
          <a:bodyPr wrap="square" rtlCol="0">
            <a:spAutoFit/>
          </a:bodyPr>
          <a:lstStyle/>
          <a:p>
            <a:pPr algn="ctr"/>
            <a:r>
              <a:rPr lang="en-CA" dirty="0"/>
              <a:t>Price</a:t>
            </a:r>
          </a:p>
        </p:txBody>
      </p:sp>
      <p:sp>
        <p:nvSpPr>
          <p:cNvPr id="8" name="TextBox 7">
            <a:extLst>
              <a:ext uri="{FF2B5EF4-FFF2-40B4-BE49-F238E27FC236}">
                <a16:creationId xmlns:a16="http://schemas.microsoft.com/office/drawing/2014/main" id="{BE427A3C-56B1-A175-F344-0A4CC8C514F6}"/>
              </a:ext>
            </a:extLst>
          </p:cNvPr>
          <p:cNvSpPr txBox="1"/>
          <p:nvPr/>
        </p:nvSpPr>
        <p:spPr>
          <a:xfrm rot="16200000">
            <a:off x="7851894" y="3703320"/>
            <a:ext cx="822960" cy="369332"/>
          </a:xfrm>
          <a:prstGeom prst="rect">
            <a:avLst/>
          </a:prstGeom>
          <a:noFill/>
          <a:ln>
            <a:noFill/>
          </a:ln>
        </p:spPr>
        <p:txBody>
          <a:bodyPr wrap="square" rtlCol="0">
            <a:spAutoFit/>
          </a:bodyPr>
          <a:lstStyle/>
          <a:p>
            <a:pPr algn="ctr"/>
            <a:r>
              <a:rPr lang="en-CA" dirty="0"/>
              <a:t>EPS</a:t>
            </a:r>
          </a:p>
        </p:txBody>
      </p:sp>
    </p:spTree>
    <p:extLst>
      <p:ext uri="{BB962C8B-B14F-4D97-AF65-F5344CB8AC3E}">
        <p14:creationId xmlns:p14="http://schemas.microsoft.com/office/powerpoint/2010/main" val="1700514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372EE3-C94E-161F-C66C-FC9705577540}"/>
              </a:ext>
            </a:extLst>
          </p:cNvPr>
          <p:cNvSpPr>
            <a:spLocks noGrp="1"/>
          </p:cNvSpPr>
          <p:nvPr>
            <p:ph type="title"/>
          </p:nvPr>
        </p:nvSpPr>
        <p:spPr/>
        <p:txBody>
          <a:bodyPr/>
          <a:lstStyle/>
          <a:p>
            <a:r>
              <a:rPr lang="en-CA" dirty="0">
                <a:solidFill>
                  <a:srgbClr val="C00000"/>
                </a:solidFill>
              </a:rPr>
              <a:t>PE, EPS, Price of a Growth Firm</a:t>
            </a:r>
          </a:p>
        </p:txBody>
      </p:sp>
      <p:pic>
        <p:nvPicPr>
          <p:cNvPr id="9" name="Picture 8">
            <a:extLst>
              <a:ext uri="{FF2B5EF4-FFF2-40B4-BE49-F238E27FC236}">
                <a16:creationId xmlns:a16="http://schemas.microsoft.com/office/drawing/2014/main" id="{3EA5DD77-0040-D016-37F2-A91C471717FE}"/>
              </a:ext>
            </a:extLst>
          </p:cNvPr>
          <p:cNvPicPr>
            <a:picLocks noChangeAspect="1"/>
          </p:cNvPicPr>
          <p:nvPr/>
        </p:nvPicPr>
        <p:blipFill>
          <a:blip r:embed="rId2"/>
          <a:stretch>
            <a:fillRect/>
          </a:stretch>
        </p:blipFill>
        <p:spPr>
          <a:xfrm>
            <a:off x="1207651" y="3725426"/>
            <a:ext cx="6210300" cy="2753868"/>
          </a:xfrm>
          <a:prstGeom prst="rect">
            <a:avLst/>
          </a:prstGeom>
        </p:spPr>
      </p:pic>
      <p:pic>
        <p:nvPicPr>
          <p:cNvPr id="10" name="Picture 9">
            <a:extLst>
              <a:ext uri="{FF2B5EF4-FFF2-40B4-BE49-F238E27FC236}">
                <a16:creationId xmlns:a16="http://schemas.microsoft.com/office/drawing/2014/main" id="{6B36EF16-6D8E-0080-1939-4CED341132F1}"/>
              </a:ext>
            </a:extLst>
          </p:cNvPr>
          <p:cNvPicPr>
            <a:picLocks noChangeAspect="1"/>
          </p:cNvPicPr>
          <p:nvPr/>
        </p:nvPicPr>
        <p:blipFill>
          <a:blip r:embed="rId3"/>
          <a:stretch>
            <a:fillRect/>
          </a:stretch>
        </p:blipFill>
        <p:spPr>
          <a:xfrm>
            <a:off x="1207651" y="778485"/>
            <a:ext cx="6210300" cy="2753868"/>
          </a:xfrm>
          <a:prstGeom prst="rect">
            <a:avLst/>
          </a:prstGeom>
        </p:spPr>
      </p:pic>
      <p:sp>
        <p:nvSpPr>
          <p:cNvPr id="11" name="Oval 10">
            <a:extLst>
              <a:ext uri="{FF2B5EF4-FFF2-40B4-BE49-F238E27FC236}">
                <a16:creationId xmlns:a16="http://schemas.microsoft.com/office/drawing/2014/main" id="{44CEEF9C-9C71-EE81-BF3A-F2955AB5F065}"/>
              </a:ext>
            </a:extLst>
          </p:cNvPr>
          <p:cNvSpPr/>
          <p:nvPr/>
        </p:nvSpPr>
        <p:spPr>
          <a:xfrm>
            <a:off x="6651446" y="2433680"/>
            <a:ext cx="877113" cy="1564640"/>
          </a:xfrm>
          <a:prstGeom prst="ellipse">
            <a:avLst/>
          </a:prstGeom>
          <a:solidFill>
            <a:schemeClr val="bg1">
              <a:alpha val="23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3" name="Straight Arrow Connector 12">
            <a:extLst>
              <a:ext uri="{FF2B5EF4-FFF2-40B4-BE49-F238E27FC236}">
                <a16:creationId xmlns:a16="http://schemas.microsoft.com/office/drawing/2014/main" id="{5E280C26-E2D9-A314-7800-4FC9F99A9059}"/>
              </a:ext>
            </a:extLst>
          </p:cNvPr>
          <p:cNvCxnSpPr/>
          <p:nvPr/>
        </p:nvCxnSpPr>
        <p:spPr>
          <a:xfrm flipH="1">
            <a:off x="5872480" y="3532353"/>
            <a:ext cx="985520" cy="379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52249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1F1840-1766-D71C-5103-9E7874B4263B}"/>
              </a:ext>
            </a:extLst>
          </p:cNvPr>
          <p:cNvSpPr>
            <a:spLocks noGrp="1"/>
          </p:cNvSpPr>
          <p:nvPr>
            <p:ph type="title"/>
          </p:nvPr>
        </p:nvSpPr>
        <p:spPr>
          <a:xfrm>
            <a:off x="210895" y="239898"/>
            <a:ext cx="6525185" cy="497915"/>
          </a:xfrm>
        </p:spPr>
        <p:txBody>
          <a:bodyPr/>
          <a:lstStyle/>
          <a:p>
            <a:r>
              <a:rPr lang="en-CA" dirty="0">
                <a:solidFill>
                  <a:srgbClr val="C00000"/>
                </a:solidFill>
              </a:rPr>
              <a:t>Stock Valuation: What about the human mind factor?</a:t>
            </a:r>
          </a:p>
        </p:txBody>
      </p:sp>
      <p:sp>
        <p:nvSpPr>
          <p:cNvPr id="4" name="Content Placeholder 4">
            <a:extLst>
              <a:ext uri="{FF2B5EF4-FFF2-40B4-BE49-F238E27FC236}">
                <a16:creationId xmlns:a16="http://schemas.microsoft.com/office/drawing/2014/main" id="{2D5F6C09-5891-9AF8-092B-A04ADE7C659F}"/>
              </a:ext>
            </a:extLst>
          </p:cNvPr>
          <p:cNvSpPr>
            <a:spLocks noGrp="1"/>
          </p:cNvSpPr>
          <p:nvPr>
            <p:ph idx="1"/>
          </p:nvPr>
        </p:nvSpPr>
        <p:spPr>
          <a:xfrm>
            <a:off x="383615" y="1329405"/>
            <a:ext cx="8186483" cy="3467669"/>
          </a:xfrm>
        </p:spPr>
        <p:txBody>
          <a:bodyPr>
            <a:normAutofit/>
          </a:bodyPr>
          <a:lstStyle/>
          <a:p>
            <a:pPr marL="0" indent="0">
              <a:buNone/>
            </a:pPr>
            <a:r>
              <a:rPr lang="en-CA" sz="2000" i="1" dirty="0">
                <a:solidFill>
                  <a:schemeClr val="tx1">
                    <a:lumMod val="75000"/>
                    <a:lumOff val="25000"/>
                  </a:schemeClr>
                </a:solidFill>
                <a:latin typeface="Arial" panose="020B0604020202020204" pitchFamily="34" charset="0"/>
                <a:cs typeface="Arial" panose="020B0604020202020204" pitchFamily="34" charset="0"/>
              </a:rPr>
              <a:t>Let’s take a pause from the sophisticated sounding economist talk and quantitative tricks. </a:t>
            </a:r>
          </a:p>
          <a:p>
            <a:pPr marL="0" indent="0">
              <a:buNone/>
            </a:pPr>
            <a:r>
              <a:rPr lang="en-CA" sz="2000" i="1" dirty="0">
                <a:solidFill>
                  <a:schemeClr val="tx1">
                    <a:lumMod val="75000"/>
                    <a:lumOff val="25000"/>
                  </a:schemeClr>
                </a:solidFill>
                <a:latin typeface="Arial" panose="020B0604020202020204" pitchFamily="34" charset="0"/>
                <a:cs typeface="Arial" panose="020B0604020202020204" pitchFamily="34" charset="0"/>
              </a:rPr>
              <a:t>Let’s see examples of reality about ‘value’</a:t>
            </a:r>
            <a:endParaRPr lang="en-CA" sz="2400" i="1" dirty="0">
              <a:solidFill>
                <a:srgbClr val="C00000"/>
              </a:solidFill>
              <a:latin typeface="Arial" panose="020B0604020202020204" pitchFamily="34" charset="0"/>
              <a:cs typeface="Arial" panose="020B0604020202020204" pitchFamily="34" charset="0"/>
            </a:endParaRPr>
          </a:p>
          <a:p>
            <a:pPr marL="0" indent="0">
              <a:buNone/>
            </a:pPr>
            <a:endParaRPr lang="en-CA" sz="2400" i="1" dirty="0">
              <a:solidFill>
                <a:srgbClr val="C00000"/>
              </a:solidFill>
              <a:latin typeface="Arial" panose="020B0604020202020204" pitchFamily="34" charset="0"/>
              <a:cs typeface="Arial" panose="020B0604020202020204" pitchFamily="34" charset="0"/>
            </a:endParaRPr>
          </a:p>
          <a:p>
            <a:pPr algn="just"/>
            <a:r>
              <a:rPr lang="en-CA" sz="2000" dirty="0">
                <a:hlinkClick r:id="rId3"/>
              </a:rPr>
              <a:t>How to Lose $20 Billion in Two Days – YouTube</a:t>
            </a:r>
            <a:endParaRPr lang="en-CA" sz="2000" dirty="0"/>
          </a:p>
          <a:p>
            <a:pPr algn="just"/>
            <a:r>
              <a:rPr lang="en-CA" sz="2000" dirty="0">
                <a:hlinkClick r:id="rId4"/>
              </a:rPr>
              <a:t>GameStop stock short squeeze: Reddit traders take GME on a wild ride I FT Film – YouTube</a:t>
            </a:r>
            <a:endParaRPr lang="en-CA" sz="2000" dirty="0"/>
          </a:p>
          <a:p>
            <a:pPr marL="0" indent="0" algn="just">
              <a:buNone/>
            </a:pPr>
            <a:endParaRPr lang="en-CA"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6595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1">
            <a:extLst>
              <a:ext uri="{FF2B5EF4-FFF2-40B4-BE49-F238E27FC236}">
                <a16:creationId xmlns:a16="http://schemas.microsoft.com/office/drawing/2014/main" id="{73C91B77-75CB-9349-9834-F6AD059A5EBA}"/>
              </a:ext>
            </a:extLst>
          </p:cNvPr>
          <p:cNvSpPr>
            <a:spLocks noGrp="1" noChangeArrowheads="1"/>
          </p:cNvSpPr>
          <p:nvPr>
            <p:ph idx="1"/>
          </p:nvPr>
        </p:nvSpPr>
        <p:spPr>
          <a:xfrm>
            <a:off x="332814" y="1007082"/>
            <a:ext cx="8257271" cy="4689722"/>
          </a:xfrm>
        </p:spPr>
        <p:txBody>
          <a:bodyPr/>
          <a:lstStyle/>
          <a:p>
            <a:r>
              <a:rPr lang="en-CA" altLang="en-US" sz="1600" dirty="0"/>
              <a:t>MMA 823 Analytics for Financial Markets is an intensive course that covers a set of selected topics on the basics of financial markets, financial instruments, data and related quantitative methods.  </a:t>
            </a:r>
          </a:p>
          <a:p>
            <a:endParaRPr lang="en-CA" altLang="en-US" sz="1600" dirty="0"/>
          </a:p>
          <a:p>
            <a:r>
              <a:rPr lang="en-CA" altLang="en-US" sz="1600" dirty="0"/>
              <a:t>The coursework will progress in two parallel channels:</a:t>
            </a:r>
          </a:p>
          <a:p>
            <a:pPr lvl="1"/>
            <a:r>
              <a:rPr lang="en-CA" altLang="en-US" sz="1500" dirty="0">
                <a:solidFill>
                  <a:schemeClr val="tx2">
                    <a:lumMod val="75000"/>
                  </a:schemeClr>
                </a:solidFill>
              </a:rPr>
              <a:t>First channel will cover the basics of financial instruments and financial market institutions. </a:t>
            </a:r>
          </a:p>
          <a:p>
            <a:pPr lvl="2"/>
            <a:r>
              <a:rPr lang="en-CA" altLang="en-US" sz="1200" dirty="0">
                <a:solidFill>
                  <a:schemeClr val="tx2">
                    <a:lumMod val="75000"/>
                  </a:schemeClr>
                </a:solidFill>
              </a:rPr>
              <a:t>MMA students will have the opportunity to build some practical knowledge on the uses and management of various financial instruments including derivatives. </a:t>
            </a:r>
          </a:p>
          <a:p>
            <a:pPr lvl="1"/>
            <a:r>
              <a:rPr lang="en-CA" altLang="en-US" sz="1500" dirty="0">
                <a:solidFill>
                  <a:schemeClr val="tx2">
                    <a:lumMod val="75000"/>
                  </a:schemeClr>
                </a:solidFill>
              </a:rPr>
              <a:t>Second channel will cover basic quantitative methods and related computational resources. </a:t>
            </a:r>
          </a:p>
          <a:p>
            <a:pPr lvl="2"/>
            <a:r>
              <a:rPr lang="en-CA" altLang="en-US" sz="1200" dirty="0">
                <a:solidFill>
                  <a:schemeClr val="tx2">
                    <a:lumMod val="75000"/>
                  </a:schemeClr>
                </a:solidFill>
              </a:rPr>
              <a:t>The students will work on hands-on data analysis and coding projects.</a:t>
            </a:r>
          </a:p>
          <a:p>
            <a:pPr lvl="2"/>
            <a:endParaRPr lang="en-CA" altLang="en-US" sz="1200" dirty="0">
              <a:solidFill>
                <a:schemeClr val="tx2">
                  <a:lumMod val="75000"/>
                </a:schemeClr>
              </a:solidFill>
            </a:endParaRPr>
          </a:p>
          <a:p>
            <a:r>
              <a:rPr lang="en-CA" altLang="en-US" sz="1600" dirty="0"/>
              <a:t>The objective of MMA823 is to provide exposure to a wide range of qualitative and quantitative analysis methods that are commonly applied in contemporary finance. </a:t>
            </a:r>
          </a:p>
          <a:p>
            <a:endParaRPr lang="en-CA" altLang="en-US" sz="1600" dirty="0"/>
          </a:p>
          <a:p>
            <a:r>
              <a:rPr lang="en-CA" altLang="en-US" sz="1600" dirty="0"/>
              <a:t>We will not dive deep into technical details or theoretical discussions. Our area of interest is the </a:t>
            </a:r>
            <a:r>
              <a:rPr lang="en-CA" altLang="en-US" sz="1600" b="1" u="sng" dirty="0">
                <a:solidFill>
                  <a:schemeClr val="tx1">
                    <a:lumMod val="75000"/>
                    <a:lumOff val="25000"/>
                  </a:schemeClr>
                </a:solidFill>
              </a:rPr>
              <a:t>intersection of financial instrument basics &amp; predictive data analysis.</a:t>
            </a:r>
          </a:p>
          <a:p>
            <a:endParaRPr lang="en-CA" altLang="en-US" sz="1600" u="sng" dirty="0"/>
          </a:p>
        </p:txBody>
      </p:sp>
      <p:sp>
        <p:nvSpPr>
          <p:cNvPr id="4" name="Title 3">
            <a:extLst>
              <a:ext uri="{FF2B5EF4-FFF2-40B4-BE49-F238E27FC236}">
                <a16:creationId xmlns:a16="http://schemas.microsoft.com/office/drawing/2014/main" id="{E3DA48AD-14DB-C997-0C19-4327C8175CBF}"/>
              </a:ext>
            </a:extLst>
          </p:cNvPr>
          <p:cNvSpPr>
            <a:spLocks noGrp="1"/>
          </p:cNvSpPr>
          <p:nvPr>
            <p:ph type="title"/>
          </p:nvPr>
        </p:nvSpPr>
        <p:spPr/>
        <p:txBody>
          <a:bodyPr/>
          <a:lstStyle/>
          <a:p>
            <a:r>
              <a:rPr lang="en-CA" dirty="0">
                <a:solidFill>
                  <a:schemeClr val="accent6">
                    <a:lumMod val="75000"/>
                  </a:schemeClr>
                </a:solidFill>
              </a:rPr>
              <a:t>Introduction</a:t>
            </a:r>
          </a:p>
        </p:txBody>
      </p:sp>
      <p:sp>
        <p:nvSpPr>
          <p:cNvPr id="2" name="Oval 1">
            <a:extLst>
              <a:ext uri="{FF2B5EF4-FFF2-40B4-BE49-F238E27FC236}">
                <a16:creationId xmlns:a16="http://schemas.microsoft.com/office/drawing/2014/main" id="{9EB0B8B8-827B-08CF-CD3C-E99BBA25DC15}"/>
              </a:ext>
            </a:extLst>
          </p:cNvPr>
          <p:cNvSpPr/>
          <p:nvPr/>
        </p:nvSpPr>
        <p:spPr>
          <a:xfrm>
            <a:off x="3595407" y="5233258"/>
            <a:ext cx="1362661" cy="1465784"/>
          </a:xfrm>
          <a:prstGeom prst="ellipse">
            <a:avLst/>
          </a:prstGeom>
          <a:solidFill>
            <a:schemeClr val="accent1">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Oval 4">
            <a:extLst>
              <a:ext uri="{FF2B5EF4-FFF2-40B4-BE49-F238E27FC236}">
                <a16:creationId xmlns:a16="http://schemas.microsoft.com/office/drawing/2014/main" id="{81805350-8325-9D08-C7FA-910CA49D420D}"/>
              </a:ext>
            </a:extLst>
          </p:cNvPr>
          <p:cNvSpPr/>
          <p:nvPr/>
        </p:nvSpPr>
        <p:spPr>
          <a:xfrm>
            <a:off x="4572000" y="5175642"/>
            <a:ext cx="1362661" cy="1465784"/>
          </a:xfrm>
          <a:prstGeom prst="ellipse">
            <a:avLst/>
          </a:prstGeom>
          <a:solidFill>
            <a:schemeClr val="accent4">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descr="&quot;&quot;">
            <a:extLst>
              <a:ext uri="{FF2B5EF4-FFF2-40B4-BE49-F238E27FC236}">
                <a16:creationId xmlns:a16="http://schemas.microsoft.com/office/drawing/2014/main" id="{6A7CBD48-4268-4541-9E60-763119E0A0A5}"/>
              </a:ext>
            </a:extLst>
          </p:cNvPr>
          <p:cNvCxnSpPr>
            <a:cxnSpLocks/>
          </p:cNvCxnSpPr>
          <p:nvPr/>
        </p:nvCxnSpPr>
        <p:spPr>
          <a:xfrm>
            <a:off x="222648" y="768239"/>
            <a:ext cx="6869906"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itle 3">
            <a:extLst>
              <a:ext uri="{FF2B5EF4-FFF2-40B4-BE49-F238E27FC236}">
                <a16:creationId xmlns:a16="http://schemas.microsoft.com/office/drawing/2014/main" id="{4C16F6AA-7341-1CC8-546E-344682F827DC}"/>
              </a:ext>
            </a:extLst>
          </p:cNvPr>
          <p:cNvSpPr txBox="1">
            <a:spLocks/>
          </p:cNvSpPr>
          <p:nvPr/>
        </p:nvSpPr>
        <p:spPr bwMode="auto">
          <a:xfrm>
            <a:off x="332815" y="189098"/>
            <a:ext cx="6525185" cy="49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algn="l" rtl="0" fontAlgn="base">
              <a:lnSpc>
                <a:spcPct val="90000"/>
              </a:lnSpc>
              <a:spcBef>
                <a:spcPct val="0"/>
              </a:spcBef>
              <a:spcAft>
                <a:spcPct val="0"/>
              </a:spcAft>
              <a:defRPr sz="2400" kern="1200">
                <a:solidFill>
                  <a:schemeClr val="tx1"/>
                </a:solidFill>
                <a:latin typeface="+mj-lt"/>
                <a:ea typeface="+mj-ea"/>
                <a:cs typeface="+mj-cs"/>
              </a:defRPr>
            </a:lvl1pPr>
            <a:lvl2pPr algn="l" rtl="0" fontAlgn="base">
              <a:lnSpc>
                <a:spcPct val="90000"/>
              </a:lnSpc>
              <a:spcBef>
                <a:spcPct val="0"/>
              </a:spcBef>
              <a:spcAft>
                <a:spcPct val="0"/>
              </a:spcAft>
              <a:defRPr sz="2400">
                <a:solidFill>
                  <a:schemeClr val="tx1"/>
                </a:solidFill>
                <a:latin typeface="Lato Black" panose="020F0502020204030203" pitchFamily="34" charset="0"/>
              </a:defRPr>
            </a:lvl2pPr>
            <a:lvl3pPr algn="l" rtl="0" fontAlgn="base">
              <a:lnSpc>
                <a:spcPct val="90000"/>
              </a:lnSpc>
              <a:spcBef>
                <a:spcPct val="0"/>
              </a:spcBef>
              <a:spcAft>
                <a:spcPct val="0"/>
              </a:spcAft>
              <a:defRPr sz="2400">
                <a:solidFill>
                  <a:schemeClr val="tx1"/>
                </a:solidFill>
                <a:latin typeface="Lato Black" panose="020F0502020204030203" pitchFamily="34" charset="0"/>
              </a:defRPr>
            </a:lvl3pPr>
            <a:lvl4pPr algn="l" rtl="0" fontAlgn="base">
              <a:lnSpc>
                <a:spcPct val="90000"/>
              </a:lnSpc>
              <a:spcBef>
                <a:spcPct val="0"/>
              </a:spcBef>
              <a:spcAft>
                <a:spcPct val="0"/>
              </a:spcAft>
              <a:defRPr sz="2400">
                <a:solidFill>
                  <a:schemeClr val="tx1"/>
                </a:solidFill>
                <a:latin typeface="Lato Black" panose="020F0502020204030203" pitchFamily="34" charset="0"/>
              </a:defRPr>
            </a:lvl4pPr>
            <a:lvl5pPr algn="l" rtl="0" fontAlgn="base">
              <a:lnSpc>
                <a:spcPct val="90000"/>
              </a:lnSpc>
              <a:spcBef>
                <a:spcPct val="0"/>
              </a:spcBef>
              <a:spcAft>
                <a:spcPct val="0"/>
              </a:spcAft>
              <a:defRPr sz="2400">
                <a:solidFill>
                  <a:schemeClr val="tx1"/>
                </a:solidFill>
                <a:latin typeface="Lato Black" panose="020F0502020204030203" pitchFamily="34" charset="0"/>
              </a:defRPr>
            </a:lvl5pPr>
            <a:lvl6pPr marL="342900" algn="l" rtl="0" fontAlgn="base">
              <a:lnSpc>
                <a:spcPct val="90000"/>
              </a:lnSpc>
              <a:spcBef>
                <a:spcPct val="0"/>
              </a:spcBef>
              <a:spcAft>
                <a:spcPct val="0"/>
              </a:spcAft>
              <a:defRPr sz="2400">
                <a:solidFill>
                  <a:schemeClr val="tx1"/>
                </a:solidFill>
                <a:latin typeface="Lato Black" panose="020F0502020204030203" pitchFamily="34" charset="0"/>
              </a:defRPr>
            </a:lvl6pPr>
            <a:lvl7pPr marL="685800" algn="l" rtl="0" fontAlgn="base">
              <a:lnSpc>
                <a:spcPct val="90000"/>
              </a:lnSpc>
              <a:spcBef>
                <a:spcPct val="0"/>
              </a:spcBef>
              <a:spcAft>
                <a:spcPct val="0"/>
              </a:spcAft>
              <a:defRPr sz="2400">
                <a:solidFill>
                  <a:schemeClr val="tx1"/>
                </a:solidFill>
                <a:latin typeface="Lato Black" panose="020F0502020204030203" pitchFamily="34" charset="0"/>
              </a:defRPr>
            </a:lvl7pPr>
            <a:lvl8pPr marL="1028700" algn="l" rtl="0" fontAlgn="base">
              <a:lnSpc>
                <a:spcPct val="90000"/>
              </a:lnSpc>
              <a:spcBef>
                <a:spcPct val="0"/>
              </a:spcBef>
              <a:spcAft>
                <a:spcPct val="0"/>
              </a:spcAft>
              <a:defRPr sz="2400">
                <a:solidFill>
                  <a:schemeClr val="tx1"/>
                </a:solidFill>
                <a:latin typeface="Lato Black" panose="020F0502020204030203" pitchFamily="34" charset="0"/>
              </a:defRPr>
            </a:lvl8pPr>
            <a:lvl9pPr marL="1371600" algn="l" rtl="0" fontAlgn="base">
              <a:lnSpc>
                <a:spcPct val="90000"/>
              </a:lnSpc>
              <a:spcBef>
                <a:spcPct val="0"/>
              </a:spcBef>
              <a:spcAft>
                <a:spcPct val="0"/>
              </a:spcAft>
              <a:defRPr sz="2400">
                <a:solidFill>
                  <a:schemeClr val="tx1"/>
                </a:solidFill>
                <a:latin typeface="Lato Black" panose="020F0502020204030203" pitchFamily="34" charset="0"/>
              </a:defRPr>
            </a:lvl9pPr>
          </a:lstStyle>
          <a:p>
            <a:pPr eaLnBrk="1" hangingPunct="1"/>
            <a:r>
              <a:rPr lang="en-CA" sz="2000" dirty="0">
                <a:solidFill>
                  <a:schemeClr val="accent6">
                    <a:lumMod val="75000"/>
                  </a:schemeClr>
                </a:solidFill>
              </a:rPr>
              <a:t>Historical Data Collection Example (Python)</a:t>
            </a:r>
          </a:p>
        </p:txBody>
      </p:sp>
      <p:pic>
        <p:nvPicPr>
          <p:cNvPr id="7" name="Picture 6">
            <a:extLst>
              <a:ext uri="{FF2B5EF4-FFF2-40B4-BE49-F238E27FC236}">
                <a16:creationId xmlns:a16="http://schemas.microsoft.com/office/drawing/2014/main" id="{34801E5B-271D-AD4D-2905-544BED6DA7AB}"/>
              </a:ext>
            </a:extLst>
          </p:cNvPr>
          <p:cNvPicPr>
            <a:picLocks noChangeAspect="1"/>
          </p:cNvPicPr>
          <p:nvPr/>
        </p:nvPicPr>
        <p:blipFill rotWithShape="1">
          <a:blip r:embed="rId3"/>
          <a:srcRect t="10037" r="9505" b="-10037"/>
          <a:stretch/>
        </p:blipFill>
        <p:spPr>
          <a:xfrm>
            <a:off x="222648" y="1000816"/>
            <a:ext cx="8200560" cy="5088940"/>
          </a:xfrm>
          <a:prstGeom prst="rect">
            <a:avLst/>
          </a:prstGeom>
        </p:spPr>
      </p:pic>
      <p:pic>
        <p:nvPicPr>
          <p:cNvPr id="6" name="Picture 5">
            <a:extLst>
              <a:ext uri="{FF2B5EF4-FFF2-40B4-BE49-F238E27FC236}">
                <a16:creationId xmlns:a16="http://schemas.microsoft.com/office/drawing/2014/main" id="{F086D99D-219A-F1EA-76CD-952C0E2A45F5}"/>
              </a:ext>
            </a:extLst>
          </p:cNvPr>
          <p:cNvPicPr>
            <a:picLocks noChangeAspect="1"/>
          </p:cNvPicPr>
          <p:nvPr/>
        </p:nvPicPr>
        <p:blipFill>
          <a:blip r:embed="rId4"/>
          <a:stretch>
            <a:fillRect/>
          </a:stretch>
        </p:blipFill>
        <p:spPr>
          <a:xfrm>
            <a:off x="3768208" y="3115792"/>
            <a:ext cx="5283472" cy="3130711"/>
          </a:xfrm>
          <a:prstGeom prst="rect">
            <a:avLst/>
          </a:prstGeom>
        </p:spPr>
      </p:pic>
    </p:spTree>
    <p:extLst>
      <p:ext uri="{BB962C8B-B14F-4D97-AF65-F5344CB8AC3E}">
        <p14:creationId xmlns:p14="http://schemas.microsoft.com/office/powerpoint/2010/main" val="13070338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descr="&quot;&quot;">
            <a:extLst>
              <a:ext uri="{FF2B5EF4-FFF2-40B4-BE49-F238E27FC236}">
                <a16:creationId xmlns:a16="http://schemas.microsoft.com/office/drawing/2014/main" id="{6A7CBD48-4268-4541-9E60-763119E0A0A5}"/>
              </a:ext>
            </a:extLst>
          </p:cNvPr>
          <p:cNvCxnSpPr>
            <a:cxnSpLocks/>
          </p:cNvCxnSpPr>
          <p:nvPr/>
        </p:nvCxnSpPr>
        <p:spPr>
          <a:xfrm>
            <a:off x="222648" y="768239"/>
            <a:ext cx="6869906"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C25C2B34-32FA-9381-3260-68F1CBB5CAB4}"/>
              </a:ext>
            </a:extLst>
          </p:cNvPr>
          <p:cNvSpPr>
            <a:spLocks noGrp="1"/>
          </p:cNvSpPr>
          <p:nvPr>
            <p:ph type="title"/>
          </p:nvPr>
        </p:nvSpPr>
        <p:spPr/>
        <p:txBody>
          <a:bodyPr/>
          <a:lstStyle/>
          <a:p>
            <a:endParaRPr lang="en-CA"/>
          </a:p>
        </p:txBody>
      </p:sp>
      <p:sp>
        <p:nvSpPr>
          <p:cNvPr id="5" name="Title 3">
            <a:extLst>
              <a:ext uri="{FF2B5EF4-FFF2-40B4-BE49-F238E27FC236}">
                <a16:creationId xmlns:a16="http://schemas.microsoft.com/office/drawing/2014/main" id="{4C16F6AA-7341-1CC8-546E-344682F827DC}"/>
              </a:ext>
            </a:extLst>
          </p:cNvPr>
          <p:cNvSpPr txBox="1">
            <a:spLocks/>
          </p:cNvSpPr>
          <p:nvPr/>
        </p:nvSpPr>
        <p:spPr bwMode="auto">
          <a:xfrm>
            <a:off x="332815" y="189098"/>
            <a:ext cx="6525185" cy="49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algn="l" rtl="0" fontAlgn="base">
              <a:lnSpc>
                <a:spcPct val="90000"/>
              </a:lnSpc>
              <a:spcBef>
                <a:spcPct val="0"/>
              </a:spcBef>
              <a:spcAft>
                <a:spcPct val="0"/>
              </a:spcAft>
              <a:defRPr sz="2400" kern="1200">
                <a:solidFill>
                  <a:schemeClr val="tx1"/>
                </a:solidFill>
                <a:latin typeface="+mj-lt"/>
                <a:ea typeface="+mj-ea"/>
                <a:cs typeface="+mj-cs"/>
              </a:defRPr>
            </a:lvl1pPr>
            <a:lvl2pPr algn="l" rtl="0" fontAlgn="base">
              <a:lnSpc>
                <a:spcPct val="90000"/>
              </a:lnSpc>
              <a:spcBef>
                <a:spcPct val="0"/>
              </a:spcBef>
              <a:spcAft>
                <a:spcPct val="0"/>
              </a:spcAft>
              <a:defRPr sz="2400">
                <a:solidFill>
                  <a:schemeClr val="tx1"/>
                </a:solidFill>
                <a:latin typeface="Lato Black" panose="020F0502020204030203" pitchFamily="34" charset="0"/>
              </a:defRPr>
            </a:lvl2pPr>
            <a:lvl3pPr algn="l" rtl="0" fontAlgn="base">
              <a:lnSpc>
                <a:spcPct val="90000"/>
              </a:lnSpc>
              <a:spcBef>
                <a:spcPct val="0"/>
              </a:spcBef>
              <a:spcAft>
                <a:spcPct val="0"/>
              </a:spcAft>
              <a:defRPr sz="2400">
                <a:solidFill>
                  <a:schemeClr val="tx1"/>
                </a:solidFill>
                <a:latin typeface="Lato Black" panose="020F0502020204030203" pitchFamily="34" charset="0"/>
              </a:defRPr>
            </a:lvl3pPr>
            <a:lvl4pPr algn="l" rtl="0" fontAlgn="base">
              <a:lnSpc>
                <a:spcPct val="90000"/>
              </a:lnSpc>
              <a:spcBef>
                <a:spcPct val="0"/>
              </a:spcBef>
              <a:spcAft>
                <a:spcPct val="0"/>
              </a:spcAft>
              <a:defRPr sz="2400">
                <a:solidFill>
                  <a:schemeClr val="tx1"/>
                </a:solidFill>
                <a:latin typeface="Lato Black" panose="020F0502020204030203" pitchFamily="34" charset="0"/>
              </a:defRPr>
            </a:lvl4pPr>
            <a:lvl5pPr algn="l" rtl="0" fontAlgn="base">
              <a:lnSpc>
                <a:spcPct val="90000"/>
              </a:lnSpc>
              <a:spcBef>
                <a:spcPct val="0"/>
              </a:spcBef>
              <a:spcAft>
                <a:spcPct val="0"/>
              </a:spcAft>
              <a:defRPr sz="2400">
                <a:solidFill>
                  <a:schemeClr val="tx1"/>
                </a:solidFill>
                <a:latin typeface="Lato Black" panose="020F0502020204030203" pitchFamily="34" charset="0"/>
              </a:defRPr>
            </a:lvl5pPr>
            <a:lvl6pPr marL="342900" algn="l" rtl="0" fontAlgn="base">
              <a:lnSpc>
                <a:spcPct val="90000"/>
              </a:lnSpc>
              <a:spcBef>
                <a:spcPct val="0"/>
              </a:spcBef>
              <a:spcAft>
                <a:spcPct val="0"/>
              </a:spcAft>
              <a:defRPr sz="2400">
                <a:solidFill>
                  <a:schemeClr val="tx1"/>
                </a:solidFill>
                <a:latin typeface="Lato Black" panose="020F0502020204030203" pitchFamily="34" charset="0"/>
              </a:defRPr>
            </a:lvl6pPr>
            <a:lvl7pPr marL="685800" algn="l" rtl="0" fontAlgn="base">
              <a:lnSpc>
                <a:spcPct val="90000"/>
              </a:lnSpc>
              <a:spcBef>
                <a:spcPct val="0"/>
              </a:spcBef>
              <a:spcAft>
                <a:spcPct val="0"/>
              </a:spcAft>
              <a:defRPr sz="2400">
                <a:solidFill>
                  <a:schemeClr val="tx1"/>
                </a:solidFill>
                <a:latin typeface="Lato Black" panose="020F0502020204030203" pitchFamily="34" charset="0"/>
              </a:defRPr>
            </a:lvl7pPr>
            <a:lvl8pPr marL="1028700" algn="l" rtl="0" fontAlgn="base">
              <a:lnSpc>
                <a:spcPct val="90000"/>
              </a:lnSpc>
              <a:spcBef>
                <a:spcPct val="0"/>
              </a:spcBef>
              <a:spcAft>
                <a:spcPct val="0"/>
              </a:spcAft>
              <a:defRPr sz="2400">
                <a:solidFill>
                  <a:schemeClr val="tx1"/>
                </a:solidFill>
                <a:latin typeface="Lato Black" panose="020F0502020204030203" pitchFamily="34" charset="0"/>
              </a:defRPr>
            </a:lvl8pPr>
            <a:lvl9pPr marL="1371600" algn="l" rtl="0" fontAlgn="base">
              <a:lnSpc>
                <a:spcPct val="90000"/>
              </a:lnSpc>
              <a:spcBef>
                <a:spcPct val="0"/>
              </a:spcBef>
              <a:spcAft>
                <a:spcPct val="0"/>
              </a:spcAft>
              <a:defRPr sz="2400">
                <a:solidFill>
                  <a:schemeClr val="tx1"/>
                </a:solidFill>
                <a:latin typeface="Lato Black" panose="020F0502020204030203" pitchFamily="34" charset="0"/>
              </a:defRPr>
            </a:lvl9pPr>
          </a:lstStyle>
          <a:p>
            <a:pPr eaLnBrk="1" hangingPunct="1"/>
            <a:r>
              <a:rPr lang="en-CA" sz="2000" dirty="0">
                <a:solidFill>
                  <a:schemeClr val="accent6">
                    <a:lumMod val="75000"/>
                  </a:schemeClr>
                </a:solidFill>
              </a:rPr>
              <a:t>From Historical Data to Simulation Scenarios</a:t>
            </a:r>
          </a:p>
        </p:txBody>
      </p:sp>
      <p:sp>
        <p:nvSpPr>
          <p:cNvPr id="2" name="TextBox 1">
            <a:extLst>
              <a:ext uri="{FF2B5EF4-FFF2-40B4-BE49-F238E27FC236}">
                <a16:creationId xmlns:a16="http://schemas.microsoft.com/office/drawing/2014/main" id="{56686CD4-A6DB-7140-39C5-767A003E304E}"/>
              </a:ext>
            </a:extLst>
          </p:cNvPr>
          <p:cNvSpPr txBox="1"/>
          <p:nvPr/>
        </p:nvSpPr>
        <p:spPr>
          <a:xfrm>
            <a:off x="489527" y="1210070"/>
            <a:ext cx="8128000" cy="5078313"/>
          </a:xfrm>
          <a:prstGeom prst="rect">
            <a:avLst/>
          </a:prstGeom>
          <a:noFill/>
        </p:spPr>
        <p:txBody>
          <a:bodyPr wrap="square" rtlCol="0">
            <a:spAutoFit/>
          </a:bodyPr>
          <a:lstStyle/>
          <a:p>
            <a:r>
              <a:rPr lang="en-CA" dirty="0">
                <a:latin typeface="Arial" panose="020B0604020202020204" pitchFamily="34" charset="0"/>
                <a:cs typeface="Arial" panose="020B0604020202020204" pitchFamily="34" charset="0"/>
              </a:rPr>
              <a:t>At this point, we have no idea why and how stock prices and returns change to predict the future movements. We only have the distribution of returns from historical data. </a:t>
            </a:r>
          </a:p>
          <a:p>
            <a:endParaRPr lang="en-CA" dirty="0">
              <a:latin typeface="Arial" panose="020B0604020202020204" pitchFamily="34" charset="0"/>
              <a:cs typeface="Arial" panose="020B0604020202020204" pitchFamily="34" charset="0"/>
            </a:endParaRPr>
          </a:p>
          <a:p>
            <a:r>
              <a:rPr lang="en-CA" dirty="0">
                <a:latin typeface="Arial" panose="020B0604020202020204" pitchFamily="34" charset="0"/>
                <a:cs typeface="Arial" panose="020B0604020202020204" pitchFamily="34" charset="0"/>
              </a:rPr>
              <a:t>The returns seem to cluster around some average with a somewhat bell-shaped curve (Gaussian)</a:t>
            </a:r>
          </a:p>
          <a:p>
            <a:endParaRPr lang="en-CA" dirty="0">
              <a:latin typeface="Arial" panose="020B0604020202020204" pitchFamily="34" charset="0"/>
              <a:cs typeface="Arial" panose="020B0604020202020204" pitchFamily="34" charset="0"/>
            </a:endParaRPr>
          </a:p>
          <a:p>
            <a:r>
              <a:rPr lang="en-CA" dirty="0">
                <a:latin typeface="Arial" panose="020B0604020202020204" pitchFamily="34" charset="0"/>
                <a:cs typeface="Arial" panose="020B0604020202020204" pitchFamily="34" charset="0"/>
              </a:rPr>
              <a:t>If we assume, historical data present a picture of likely events, the probability distribution of past data might guide us about the “statistics” to be observed in the future.  (</a:t>
            </a:r>
            <a:r>
              <a:rPr lang="en-CA" b="1" dirty="0">
                <a:latin typeface="Arial" panose="020B0604020202020204" pitchFamily="34" charset="0"/>
                <a:cs typeface="Arial" panose="020B0604020202020204" pitchFamily="34" charset="0"/>
              </a:rPr>
              <a:t>very strong assumption</a:t>
            </a:r>
            <a:r>
              <a:rPr lang="en-CA" dirty="0">
                <a:latin typeface="Arial" panose="020B0604020202020204" pitchFamily="34" charset="0"/>
                <a:cs typeface="Arial" panose="020B0604020202020204" pitchFamily="34" charset="0"/>
              </a:rPr>
              <a:t>)</a:t>
            </a:r>
          </a:p>
          <a:p>
            <a:endParaRPr lang="en-CA" dirty="0">
              <a:latin typeface="Arial" panose="020B0604020202020204" pitchFamily="34" charset="0"/>
              <a:cs typeface="Arial" panose="020B0604020202020204" pitchFamily="34" charset="0"/>
            </a:endParaRPr>
          </a:p>
          <a:p>
            <a:r>
              <a:rPr lang="en-CA" dirty="0">
                <a:latin typeface="Arial" panose="020B0604020202020204" pitchFamily="34" charset="0"/>
                <a:cs typeface="Arial" panose="020B0604020202020204" pitchFamily="34" charset="0"/>
              </a:rPr>
              <a:t>Let’s consider a set of </a:t>
            </a:r>
            <a:r>
              <a:rPr lang="en-CA" u="sng" dirty="0">
                <a:latin typeface="Arial" panose="020B0604020202020204" pitchFamily="34" charset="0"/>
                <a:cs typeface="Arial" panose="020B0604020202020204" pitchFamily="34" charset="0"/>
              </a:rPr>
              <a:t>stochastic processes </a:t>
            </a:r>
            <a:r>
              <a:rPr lang="en-CA" dirty="0">
                <a:latin typeface="Arial" panose="020B0604020202020204" pitchFamily="34" charset="0"/>
                <a:cs typeface="Arial" panose="020B0604020202020204" pitchFamily="34" charset="0"/>
              </a:rPr>
              <a:t>that can </a:t>
            </a:r>
            <a:r>
              <a:rPr lang="en-CA" u="sng" dirty="0">
                <a:latin typeface="Arial" panose="020B0604020202020204" pitchFamily="34" charset="0"/>
                <a:cs typeface="Arial" panose="020B0604020202020204" pitchFamily="34" charset="0"/>
              </a:rPr>
              <a:t>help us specify the mathematical characteristics with parameters</a:t>
            </a:r>
            <a:r>
              <a:rPr lang="en-CA" dirty="0">
                <a:latin typeface="Arial" panose="020B0604020202020204" pitchFamily="34" charset="0"/>
                <a:cs typeface="Arial" panose="020B0604020202020204" pitchFamily="34" charset="0"/>
              </a:rPr>
              <a:t>.</a:t>
            </a:r>
          </a:p>
          <a:p>
            <a:endParaRPr lang="en-CA" dirty="0">
              <a:latin typeface="Arial" panose="020B0604020202020204" pitchFamily="34" charset="0"/>
              <a:cs typeface="Arial" panose="020B0604020202020204" pitchFamily="34" charset="0"/>
            </a:endParaRPr>
          </a:p>
          <a:p>
            <a:r>
              <a:rPr lang="en-CA" b="1" i="1" dirty="0">
                <a:latin typeface="Arial" panose="020B0604020202020204" pitchFamily="34" charset="0"/>
                <a:cs typeface="Arial" panose="020B0604020202020204" pitchFamily="34" charset="0"/>
              </a:rPr>
              <a:t>Specify the mathematical form of the price dynamics with a tractable stochastic function, and use the historical data to infer the parameters. </a:t>
            </a:r>
          </a:p>
          <a:p>
            <a:endParaRPr lang="en-CA" dirty="0">
              <a:latin typeface="Arial" panose="020B0604020202020204" pitchFamily="34" charset="0"/>
              <a:cs typeface="Arial" panose="020B0604020202020204" pitchFamily="34" charset="0"/>
            </a:endParaRPr>
          </a:p>
          <a:p>
            <a:r>
              <a:rPr lang="en-CA" dirty="0">
                <a:latin typeface="Arial" panose="020B0604020202020204" pitchFamily="34" charset="0"/>
                <a:cs typeface="Arial" panose="020B0604020202020204" pitchFamily="34" charset="0"/>
              </a:rPr>
              <a:t>							&gt;&gt;</a:t>
            </a:r>
          </a:p>
        </p:txBody>
      </p:sp>
    </p:spTree>
    <p:extLst>
      <p:ext uri="{BB962C8B-B14F-4D97-AF65-F5344CB8AC3E}">
        <p14:creationId xmlns:p14="http://schemas.microsoft.com/office/powerpoint/2010/main" val="38163015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descr="&quot;&quot;">
            <a:extLst>
              <a:ext uri="{FF2B5EF4-FFF2-40B4-BE49-F238E27FC236}">
                <a16:creationId xmlns:a16="http://schemas.microsoft.com/office/drawing/2014/main" id="{6A7CBD48-4268-4541-9E60-763119E0A0A5}"/>
              </a:ext>
            </a:extLst>
          </p:cNvPr>
          <p:cNvCxnSpPr>
            <a:cxnSpLocks/>
          </p:cNvCxnSpPr>
          <p:nvPr/>
        </p:nvCxnSpPr>
        <p:spPr>
          <a:xfrm>
            <a:off x="222648" y="768239"/>
            <a:ext cx="6869906"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itle 3">
            <a:extLst>
              <a:ext uri="{FF2B5EF4-FFF2-40B4-BE49-F238E27FC236}">
                <a16:creationId xmlns:a16="http://schemas.microsoft.com/office/drawing/2014/main" id="{4C16F6AA-7341-1CC8-546E-344682F827DC}"/>
              </a:ext>
            </a:extLst>
          </p:cNvPr>
          <p:cNvSpPr txBox="1">
            <a:spLocks/>
          </p:cNvSpPr>
          <p:nvPr/>
        </p:nvSpPr>
        <p:spPr bwMode="auto">
          <a:xfrm>
            <a:off x="332815" y="189098"/>
            <a:ext cx="6525185" cy="49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algn="l" rtl="0" fontAlgn="base">
              <a:lnSpc>
                <a:spcPct val="90000"/>
              </a:lnSpc>
              <a:spcBef>
                <a:spcPct val="0"/>
              </a:spcBef>
              <a:spcAft>
                <a:spcPct val="0"/>
              </a:spcAft>
              <a:defRPr sz="2400" kern="1200">
                <a:solidFill>
                  <a:schemeClr val="tx1"/>
                </a:solidFill>
                <a:latin typeface="+mj-lt"/>
                <a:ea typeface="+mj-ea"/>
                <a:cs typeface="+mj-cs"/>
              </a:defRPr>
            </a:lvl1pPr>
            <a:lvl2pPr algn="l" rtl="0" fontAlgn="base">
              <a:lnSpc>
                <a:spcPct val="90000"/>
              </a:lnSpc>
              <a:spcBef>
                <a:spcPct val="0"/>
              </a:spcBef>
              <a:spcAft>
                <a:spcPct val="0"/>
              </a:spcAft>
              <a:defRPr sz="2400">
                <a:solidFill>
                  <a:schemeClr val="tx1"/>
                </a:solidFill>
                <a:latin typeface="Lato Black" panose="020F0502020204030203" pitchFamily="34" charset="0"/>
              </a:defRPr>
            </a:lvl2pPr>
            <a:lvl3pPr algn="l" rtl="0" fontAlgn="base">
              <a:lnSpc>
                <a:spcPct val="90000"/>
              </a:lnSpc>
              <a:spcBef>
                <a:spcPct val="0"/>
              </a:spcBef>
              <a:spcAft>
                <a:spcPct val="0"/>
              </a:spcAft>
              <a:defRPr sz="2400">
                <a:solidFill>
                  <a:schemeClr val="tx1"/>
                </a:solidFill>
                <a:latin typeface="Lato Black" panose="020F0502020204030203" pitchFamily="34" charset="0"/>
              </a:defRPr>
            </a:lvl3pPr>
            <a:lvl4pPr algn="l" rtl="0" fontAlgn="base">
              <a:lnSpc>
                <a:spcPct val="90000"/>
              </a:lnSpc>
              <a:spcBef>
                <a:spcPct val="0"/>
              </a:spcBef>
              <a:spcAft>
                <a:spcPct val="0"/>
              </a:spcAft>
              <a:defRPr sz="2400">
                <a:solidFill>
                  <a:schemeClr val="tx1"/>
                </a:solidFill>
                <a:latin typeface="Lato Black" panose="020F0502020204030203" pitchFamily="34" charset="0"/>
              </a:defRPr>
            </a:lvl4pPr>
            <a:lvl5pPr algn="l" rtl="0" fontAlgn="base">
              <a:lnSpc>
                <a:spcPct val="90000"/>
              </a:lnSpc>
              <a:spcBef>
                <a:spcPct val="0"/>
              </a:spcBef>
              <a:spcAft>
                <a:spcPct val="0"/>
              </a:spcAft>
              <a:defRPr sz="2400">
                <a:solidFill>
                  <a:schemeClr val="tx1"/>
                </a:solidFill>
                <a:latin typeface="Lato Black" panose="020F0502020204030203" pitchFamily="34" charset="0"/>
              </a:defRPr>
            </a:lvl5pPr>
            <a:lvl6pPr marL="342900" algn="l" rtl="0" fontAlgn="base">
              <a:lnSpc>
                <a:spcPct val="90000"/>
              </a:lnSpc>
              <a:spcBef>
                <a:spcPct val="0"/>
              </a:spcBef>
              <a:spcAft>
                <a:spcPct val="0"/>
              </a:spcAft>
              <a:defRPr sz="2400">
                <a:solidFill>
                  <a:schemeClr val="tx1"/>
                </a:solidFill>
                <a:latin typeface="Lato Black" panose="020F0502020204030203" pitchFamily="34" charset="0"/>
              </a:defRPr>
            </a:lvl6pPr>
            <a:lvl7pPr marL="685800" algn="l" rtl="0" fontAlgn="base">
              <a:lnSpc>
                <a:spcPct val="90000"/>
              </a:lnSpc>
              <a:spcBef>
                <a:spcPct val="0"/>
              </a:spcBef>
              <a:spcAft>
                <a:spcPct val="0"/>
              </a:spcAft>
              <a:defRPr sz="2400">
                <a:solidFill>
                  <a:schemeClr val="tx1"/>
                </a:solidFill>
                <a:latin typeface="Lato Black" panose="020F0502020204030203" pitchFamily="34" charset="0"/>
              </a:defRPr>
            </a:lvl7pPr>
            <a:lvl8pPr marL="1028700" algn="l" rtl="0" fontAlgn="base">
              <a:lnSpc>
                <a:spcPct val="90000"/>
              </a:lnSpc>
              <a:spcBef>
                <a:spcPct val="0"/>
              </a:spcBef>
              <a:spcAft>
                <a:spcPct val="0"/>
              </a:spcAft>
              <a:defRPr sz="2400">
                <a:solidFill>
                  <a:schemeClr val="tx1"/>
                </a:solidFill>
                <a:latin typeface="Lato Black" panose="020F0502020204030203" pitchFamily="34" charset="0"/>
              </a:defRPr>
            </a:lvl8pPr>
            <a:lvl9pPr marL="1371600" algn="l" rtl="0" fontAlgn="base">
              <a:lnSpc>
                <a:spcPct val="90000"/>
              </a:lnSpc>
              <a:spcBef>
                <a:spcPct val="0"/>
              </a:spcBef>
              <a:spcAft>
                <a:spcPct val="0"/>
              </a:spcAft>
              <a:defRPr sz="2400">
                <a:solidFill>
                  <a:schemeClr val="tx1"/>
                </a:solidFill>
                <a:latin typeface="Lato Black" panose="020F0502020204030203" pitchFamily="34" charset="0"/>
              </a:defRPr>
            </a:lvl9pPr>
          </a:lstStyle>
          <a:p>
            <a:pPr eaLnBrk="1" hangingPunct="1"/>
            <a:r>
              <a:rPr lang="en-CA" sz="2000" dirty="0">
                <a:solidFill>
                  <a:schemeClr val="accent6">
                    <a:lumMod val="75000"/>
                  </a:schemeClr>
                </a:solidFill>
              </a:rPr>
              <a:t>Simple Stochastic Processes</a:t>
            </a:r>
          </a:p>
        </p:txBody>
      </p:sp>
      <p:sp>
        <p:nvSpPr>
          <p:cNvPr id="6" name="TextBox 5">
            <a:extLst>
              <a:ext uri="{FF2B5EF4-FFF2-40B4-BE49-F238E27FC236}">
                <a16:creationId xmlns:a16="http://schemas.microsoft.com/office/drawing/2014/main" id="{01741560-A8A1-2D9D-DA3F-1375CB3C39C6}"/>
              </a:ext>
            </a:extLst>
          </p:cNvPr>
          <p:cNvSpPr txBox="1"/>
          <p:nvPr/>
        </p:nvSpPr>
        <p:spPr>
          <a:xfrm>
            <a:off x="433182" y="1920974"/>
            <a:ext cx="7020335" cy="3416320"/>
          </a:xfrm>
          <a:prstGeom prst="rect">
            <a:avLst/>
          </a:prstGeom>
          <a:noFill/>
        </p:spPr>
        <p:txBody>
          <a:bodyPr wrap="square" rtlCol="0">
            <a:spAutoFit/>
          </a:bodyPr>
          <a:lstStyle/>
          <a:p>
            <a:r>
              <a:rPr lang="en-CA" dirty="0">
                <a:solidFill>
                  <a:schemeClr val="tx2">
                    <a:lumMod val="50000"/>
                  </a:schemeClr>
                </a:solidFill>
              </a:rPr>
              <a:t>A function that generates values that are time and/or state dependent and show uncertainty. Not deterministic. </a:t>
            </a:r>
          </a:p>
          <a:p>
            <a:endParaRPr lang="en-CA" dirty="0">
              <a:solidFill>
                <a:schemeClr val="tx2">
                  <a:lumMod val="50000"/>
                </a:schemeClr>
              </a:solidFill>
            </a:endParaRPr>
          </a:p>
          <a:p>
            <a:r>
              <a:rPr lang="en-CA" dirty="0">
                <a:solidFill>
                  <a:schemeClr val="tx2">
                    <a:lumMod val="50000"/>
                  </a:schemeClr>
                </a:solidFill>
              </a:rPr>
              <a:t>Finance, in essence, is about decisions under uncertainty about future outcomes. It is very rare that we find near-certain outcomes of economic decisions.</a:t>
            </a:r>
          </a:p>
          <a:p>
            <a:endParaRPr lang="en-CA" dirty="0">
              <a:solidFill>
                <a:schemeClr val="tx2">
                  <a:lumMod val="50000"/>
                </a:schemeClr>
              </a:solidFill>
            </a:endParaRPr>
          </a:p>
          <a:p>
            <a:r>
              <a:rPr lang="en-CA" dirty="0">
                <a:solidFill>
                  <a:schemeClr val="tx2">
                    <a:lumMod val="50000"/>
                  </a:schemeClr>
                </a:solidFill>
              </a:rPr>
              <a:t>Financial markets are constructed environments that deliver price signals about the expected outcomes, and risks, and how desirable they are for the economic agents at a point in time. </a:t>
            </a:r>
          </a:p>
          <a:p>
            <a:endParaRPr lang="en-CA" dirty="0">
              <a:solidFill>
                <a:schemeClr val="tx2">
                  <a:lumMod val="50000"/>
                </a:schemeClr>
              </a:solidFill>
            </a:endParaRPr>
          </a:p>
          <a:p>
            <a:endParaRPr lang="en-CA" dirty="0">
              <a:solidFill>
                <a:schemeClr val="tx2">
                  <a:lumMod val="50000"/>
                </a:schemeClr>
              </a:solidFill>
            </a:endParaRPr>
          </a:p>
        </p:txBody>
      </p:sp>
      <p:sp>
        <p:nvSpPr>
          <p:cNvPr id="8" name="TextBox 7">
            <a:extLst>
              <a:ext uri="{FF2B5EF4-FFF2-40B4-BE49-F238E27FC236}">
                <a16:creationId xmlns:a16="http://schemas.microsoft.com/office/drawing/2014/main" id="{F373F210-552E-6E46-214F-2CD5AC596843}"/>
              </a:ext>
            </a:extLst>
          </p:cNvPr>
          <p:cNvSpPr txBox="1"/>
          <p:nvPr/>
        </p:nvSpPr>
        <p:spPr>
          <a:xfrm>
            <a:off x="433182" y="1159941"/>
            <a:ext cx="3675020" cy="369332"/>
          </a:xfrm>
          <a:prstGeom prst="rect">
            <a:avLst/>
          </a:prstGeom>
          <a:noFill/>
        </p:spPr>
        <p:txBody>
          <a:bodyPr wrap="square" rtlCol="0">
            <a:spAutoFit/>
          </a:bodyPr>
          <a:lstStyle/>
          <a:p>
            <a:r>
              <a:rPr lang="en-CA" dirty="0">
                <a:solidFill>
                  <a:srgbClr val="C00000"/>
                </a:solidFill>
              </a:rPr>
              <a:t>Stochastic Process : </a:t>
            </a:r>
          </a:p>
        </p:txBody>
      </p:sp>
    </p:spTree>
    <p:extLst>
      <p:ext uri="{BB962C8B-B14F-4D97-AF65-F5344CB8AC3E}">
        <p14:creationId xmlns:p14="http://schemas.microsoft.com/office/powerpoint/2010/main" val="15541918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descr="&quot;&quot;">
            <a:extLst>
              <a:ext uri="{FF2B5EF4-FFF2-40B4-BE49-F238E27FC236}">
                <a16:creationId xmlns:a16="http://schemas.microsoft.com/office/drawing/2014/main" id="{6A7CBD48-4268-4541-9E60-763119E0A0A5}"/>
              </a:ext>
            </a:extLst>
          </p:cNvPr>
          <p:cNvCxnSpPr>
            <a:cxnSpLocks/>
          </p:cNvCxnSpPr>
          <p:nvPr/>
        </p:nvCxnSpPr>
        <p:spPr>
          <a:xfrm>
            <a:off x="222648" y="768239"/>
            <a:ext cx="6869906"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C25C2B34-32FA-9381-3260-68F1CBB5CAB4}"/>
              </a:ext>
            </a:extLst>
          </p:cNvPr>
          <p:cNvSpPr>
            <a:spLocks noGrp="1"/>
          </p:cNvSpPr>
          <p:nvPr>
            <p:ph type="title"/>
          </p:nvPr>
        </p:nvSpPr>
        <p:spPr/>
        <p:txBody>
          <a:bodyPr/>
          <a:lstStyle/>
          <a:p>
            <a:endParaRPr lang="en-CA"/>
          </a:p>
        </p:txBody>
      </p:sp>
      <p:sp>
        <p:nvSpPr>
          <p:cNvPr id="5" name="Title 3">
            <a:extLst>
              <a:ext uri="{FF2B5EF4-FFF2-40B4-BE49-F238E27FC236}">
                <a16:creationId xmlns:a16="http://schemas.microsoft.com/office/drawing/2014/main" id="{4C16F6AA-7341-1CC8-546E-344682F827DC}"/>
              </a:ext>
            </a:extLst>
          </p:cNvPr>
          <p:cNvSpPr txBox="1">
            <a:spLocks/>
          </p:cNvSpPr>
          <p:nvPr/>
        </p:nvSpPr>
        <p:spPr bwMode="auto">
          <a:xfrm>
            <a:off x="332815" y="189098"/>
            <a:ext cx="6525185" cy="49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algn="l" rtl="0" fontAlgn="base">
              <a:lnSpc>
                <a:spcPct val="90000"/>
              </a:lnSpc>
              <a:spcBef>
                <a:spcPct val="0"/>
              </a:spcBef>
              <a:spcAft>
                <a:spcPct val="0"/>
              </a:spcAft>
              <a:defRPr sz="2400" kern="1200">
                <a:solidFill>
                  <a:schemeClr val="tx1"/>
                </a:solidFill>
                <a:latin typeface="+mj-lt"/>
                <a:ea typeface="+mj-ea"/>
                <a:cs typeface="+mj-cs"/>
              </a:defRPr>
            </a:lvl1pPr>
            <a:lvl2pPr algn="l" rtl="0" fontAlgn="base">
              <a:lnSpc>
                <a:spcPct val="90000"/>
              </a:lnSpc>
              <a:spcBef>
                <a:spcPct val="0"/>
              </a:spcBef>
              <a:spcAft>
                <a:spcPct val="0"/>
              </a:spcAft>
              <a:defRPr sz="2400">
                <a:solidFill>
                  <a:schemeClr val="tx1"/>
                </a:solidFill>
                <a:latin typeface="Lato Black" panose="020F0502020204030203" pitchFamily="34" charset="0"/>
              </a:defRPr>
            </a:lvl2pPr>
            <a:lvl3pPr algn="l" rtl="0" fontAlgn="base">
              <a:lnSpc>
                <a:spcPct val="90000"/>
              </a:lnSpc>
              <a:spcBef>
                <a:spcPct val="0"/>
              </a:spcBef>
              <a:spcAft>
                <a:spcPct val="0"/>
              </a:spcAft>
              <a:defRPr sz="2400">
                <a:solidFill>
                  <a:schemeClr val="tx1"/>
                </a:solidFill>
                <a:latin typeface="Lato Black" panose="020F0502020204030203" pitchFamily="34" charset="0"/>
              </a:defRPr>
            </a:lvl3pPr>
            <a:lvl4pPr algn="l" rtl="0" fontAlgn="base">
              <a:lnSpc>
                <a:spcPct val="90000"/>
              </a:lnSpc>
              <a:spcBef>
                <a:spcPct val="0"/>
              </a:spcBef>
              <a:spcAft>
                <a:spcPct val="0"/>
              </a:spcAft>
              <a:defRPr sz="2400">
                <a:solidFill>
                  <a:schemeClr val="tx1"/>
                </a:solidFill>
                <a:latin typeface="Lato Black" panose="020F0502020204030203" pitchFamily="34" charset="0"/>
              </a:defRPr>
            </a:lvl4pPr>
            <a:lvl5pPr algn="l" rtl="0" fontAlgn="base">
              <a:lnSpc>
                <a:spcPct val="90000"/>
              </a:lnSpc>
              <a:spcBef>
                <a:spcPct val="0"/>
              </a:spcBef>
              <a:spcAft>
                <a:spcPct val="0"/>
              </a:spcAft>
              <a:defRPr sz="2400">
                <a:solidFill>
                  <a:schemeClr val="tx1"/>
                </a:solidFill>
                <a:latin typeface="Lato Black" panose="020F0502020204030203" pitchFamily="34" charset="0"/>
              </a:defRPr>
            </a:lvl5pPr>
            <a:lvl6pPr marL="342900" algn="l" rtl="0" fontAlgn="base">
              <a:lnSpc>
                <a:spcPct val="90000"/>
              </a:lnSpc>
              <a:spcBef>
                <a:spcPct val="0"/>
              </a:spcBef>
              <a:spcAft>
                <a:spcPct val="0"/>
              </a:spcAft>
              <a:defRPr sz="2400">
                <a:solidFill>
                  <a:schemeClr val="tx1"/>
                </a:solidFill>
                <a:latin typeface="Lato Black" panose="020F0502020204030203" pitchFamily="34" charset="0"/>
              </a:defRPr>
            </a:lvl6pPr>
            <a:lvl7pPr marL="685800" algn="l" rtl="0" fontAlgn="base">
              <a:lnSpc>
                <a:spcPct val="90000"/>
              </a:lnSpc>
              <a:spcBef>
                <a:spcPct val="0"/>
              </a:spcBef>
              <a:spcAft>
                <a:spcPct val="0"/>
              </a:spcAft>
              <a:defRPr sz="2400">
                <a:solidFill>
                  <a:schemeClr val="tx1"/>
                </a:solidFill>
                <a:latin typeface="Lato Black" panose="020F0502020204030203" pitchFamily="34" charset="0"/>
              </a:defRPr>
            </a:lvl7pPr>
            <a:lvl8pPr marL="1028700" algn="l" rtl="0" fontAlgn="base">
              <a:lnSpc>
                <a:spcPct val="90000"/>
              </a:lnSpc>
              <a:spcBef>
                <a:spcPct val="0"/>
              </a:spcBef>
              <a:spcAft>
                <a:spcPct val="0"/>
              </a:spcAft>
              <a:defRPr sz="2400">
                <a:solidFill>
                  <a:schemeClr val="tx1"/>
                </a:solidFill>
                <a:latin typeface="Lato Black" panose="020F0502020204030203" pitchFamily="34" charset="0"/>
              </a:defRPr>
            </a:lvl8pPr>
            <a:lvl9pPr marL="1371600" algn="l" rtl="0" fontAlgn="base">
              <a:lnSpc>
                <a:spcPct val="90000"/>
              </a:lnSpc>
              <a:spcBef>
                <a:spcPct val="0"/>
              </a:spcBef>
              <a:spcAft>
                <a:spcPct val="0"/>
              </a:spcAft>
              <a:defRPr sz="2400">
                <a:solidFill>
                  <a:schemeClr val="tx1"/>
                </a:solidFill>
                <a:latin typeface="Lato Black" panose="020F0502020204030203" pitchFamily="34" charset="0"/>
              </a:defRPr>
            </a:lvl9pPr>
          </a:lstStyle>
          <a:p>
            <a:pPr eaLnBrk="1" hangingPunct="1"/>
            <a:r>
              <a:rPr lang="en-CA" sz="2000" dirty="0">
                <a:solidFill>
                  <a:schemeClr val="accent6">
                    <a:lumMod val="75000"/>
                  </a:schemeClr>
                </a:solidFill>
              </a:rPr>
              <a:t>Simple Stochastic Processes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47EE64B-FB5F-4B85-6431-0D1C43A4E6F4}"/>
                  </a:ext>
                </a:extLst>
              </p:cNvPr>
              <p:cNvSpPr txBox="1"/>
              <p:nvPr/>
            </p:nvSpPr>
            <p:spPr>
              <a:xfrm>
                <a:off x="157649" y="989041"/>
                <a:ext cx="4932236" cy="3680431"/>
              </a:xfrm>
              <a:prstGeom prst="rect">
                <a:avLst/>
              </a:prstGeom>
              <a:noFill/>
            </p:spPr>
            <p:txBody>
              <a:bodyPr wrap="square" rtlCol="0">
                <a:spAutoFit/>
              </a:bodyPr>
              <a:lstStyle/>
              <a:p>
                <a:r>
                  <a:rPr lang="en-CA" sz="1600" dirty="0">
                    <a:solidFill>
                      <a:srgbClr val="C00000"/>
                    </a:solidFill>
                  </a:rPr>
                  <a:t>Random Walk Models</a:t>
                </a:r>
              </a:p>
              <a:p>
                <a:pPr lvl="0"/>
                <a:r>
                  <a:rPr lang="en-CA" sz="1400" dirty="0">
                    <a:solidFill>
                      <a:schemeClr val="tx2">
                        <a:lumMod val="50000"/>
                      </a:schemeClr>
                    </a:solidFill>
                  </a:rPr>
                  <a:t> * Based on efficient market hypothesis</a:t>
                </a:r>
              </a:p>
              <a:p>
                <a:pPr lvl="0"/>
                <a:r>
                  <a:rPr lang="en-CA" sz="1400" dirty="0">
                    <a:solidFill>
                      <a:schemeClr val="tx2">
                        <a:lumMod val="50000"/>
                      </a:schemeClr>
                    </a:solidFill>
                  </a:rPr>
                  <a:t>*  Assuming non-forecast-able random noise</a:t>
                </a:r>
              </a:p>
              <a:p>
                <a:endParaRPr lang="en-CA" sz="1400" dirty="0">
                  <a:solidFill>
                    <a:schemeClr val="tx2">
                      <a:lumMod val="50000"/>
                    </a:schemeClr>
                  </a:solidFill>
                </a:endParaRPr>
              </a:p>
              <a:p>
                <a:endParaRPr lang="en-CA" sz="1400" dirty="0">
                  <a:solidFill>
                    <a:schemeClr val="tx2">
                      <a:lumMod val="50000"/>
                    </a:schemeClr>
                  </a:solidFill>
                </a:endParaRPr>
              </a:p>
              <a:p>
                <a:r>
                  <a:rPr lang="en-CA" sz="1400" dirty="0">
                    <a:solidFill>
                      <a:schemeClr val="tx2">
                        <a:lumMod val="50000"/>
                      </a:schemeClr>
                    </a:solidFill>
                  </a:rPr>
                  <a:t>Arithmetic Random Walk</a:t>
                </a:r>
              </a:p>
              <a:p>
                <a:pPr/>
                <a14:m>
                  <m:oMathPara xmlns:m="http://schemas.openxmlformats.org/officeDocument/2006/math">
                    <m:oMathParaPr>
                      <m:jc m:val="centerGroup"/>
                    </m:oMathParaPr>
                    <m:oMath xmlns:m="http://schemas.openxmlformats.org/officeDocument/2006/math">
                      <m:sSub>
                        <m:sSubPr>
                          <m:ctrlPr>
                            <a:rPr lang="en-CA" sz="1400" i="1">
                              <a:solidFill>
                                <a:schemeClr val="tx2">
                                  <a:lumMod val="50000"/>
                                </a:schemeClr>
                              </a:solidFill>
                              <a:latin typeface="Cambria Math" panose="02040503050406030204" pitchFamily="18" charset="0"/>
                            </a:rPr>
                          </m:ctrlPr>
                        </m:sSubPr>
                        <m:e>
                          <m:r>
                            <a:rPr lang="en-CA" sz="1400" b="0" i="1" smtClean="0">
                              <a:solidFill>
                                <a:schemeClr val="tx2">
                                  <a:lumMod val="50000"/>
                                </a:schemeClr>
                              </a:solidFill>
                              <a:latin typeface="Cambria Math" panose="02040503050406030204" pitchFamily="18" charset="0"/>
                            </a:rPr>
                            <m:t>𝑃</m:t>
                          </m:r>
                        </m:e>
                        <m:sub>
                          <m:r>
                            <a:rPr lang="en-CA" sz="1400" b="0" i="1" smtClean="0">
                              <a:solidFill>
                                <a:schemeClr val="tx2">
                                  <a:lumMod val="50000"/>
                                </a:schemeClr>
                              </a:solidFill>
                              <a:latin typeface="Cambria Math" panose="02040503050406030204" pitchFamily="18" charset="0"/>
                            </a:rPr>
                            <m:t>𝑡</m:t>
                          </m:r>
                        </m:sub>
                      </m:sSub>
                      <m:r>
                        <a:rPr lang="en-CA" sz="1400" b="0" smtClean="0">
                          <a:solidFill>
                            <a:schemeClr val="tx2">
                              <a:lumMod val="50000"/>
                            </a:schemeClr>
                          </a:solidFill>
                          <a:latin typeface="Cambria Math" panose="02040503050406030204" pitchFamily="18" charset="0"/>
                        </a:rPr>
                        <m:t>=</m:t>
                      </m:r>
                      <m:sSub>
                        <m:sSubPr>
                          <m:ctrlPr>
                            <a:rPr lang="en-CA" sz="1400" i="1">
                              <a:solidFill>
                                <a:schemeClr val="tx2">
                                  <a:lumMod val="50000"/>
                                </a:schemeClr>
                              </a:solidFill>
                              <a:latin typeface="Cambria Math" panose="02040503050406030204" pitchFamily="18" charset="0"/>
                            </a:rPr>
                          </m:ctrlPr>
                        </m:sSubPr>
                        <m:e>
                          <m:r>
                            <a:rPr lang="en-CA" sz="1400" b="0" i="1" smtClean="0">
                              <a:solidFill>
                                <a:schemeClr val="tx2">
                                  <a:lumMod val="50000"/>
                                </a:schemeClr>
                              </a:solidFill>
                              <a:latin typeface="Cambria Math" panose="02040503050406030204" pitchFamily="18" charset="0"/>
                            </a:rPr>
                            <m:t>𝑃</m:t>
                          </m:r>
                        </m:e>
                        <m:sub>
                          <m:r>
                            <a:rPr lang="en-CA" sz="1400" b="0" i="1" smtClean="0">
                              <a:solidFill>
                                <a:schemeClr val="tx2">
                                  <a:lumMod val="50000"/>
                                </a:schemeClr>
                              </a:solidFill>
                              <a:latin typeface="Cambria Math" panose="02040503050406030204" pitchFamily="18" charset="0"/>
                            </a:rPr>
                            <m:t>0</m:t>
                          </m:r>
                        </m:sub>
                      </m:sSub>
                      <m:r>
                        <a:rPr lang="en-CA" sz="1400" b="0" smtClean="0">
                          <a:solidFill>
                            <a:schemeClr val="tx2">
                              <a:lumMod val="50000"/>
                            </a:schemeClr>
                          </a:solidFill>
                          <a:latin typeface="Cambria Math" panose="02040503050406030204" pitchFamily="18" charset="0"/>
                        </a:rPr>
                        <m:t>+</m:t>
                      </m:r>
                      <m:sSub>
                        <m:sSubPr>
                          <m:ctrlPr>
                            <a:rPr lang="en-CA" sz="1400" i="1">
                              <a:solidFill>
                                <a:schemeClr val="tx2">
                                  <a:lumMod val="50000"/>
                                </a:schemeClr>
                              </a:solidFill>
                              <a:latin typeface="Cambria Math" panose="02040503050406030204" pitchFamily="18" charset="0"/>
                            </a:rPr>
                          </m:ctrlPr>
                        </m:sSubPr>
                        <m:e>
                          <m:r>
                            <a:rPr lang="en-CA" sz="1400" b="0" i="1" smtClean="0">
                              <a:solidFill>
                                <a:schemeClr val="tx2">
                                  <a:lumMod val="50000"/>
                                </a:schemeClr>
                              </a:solidFill>
                              <a:latin typeface="Cambria Math" panose="02040503050406030204" pitchFamily="18" charset="0"/>
                            </a:rPr>
                            <m:t>𝑡</m:t>
                          </m:r>
                        </m:e>
                        <m:sub>
                          <m:r>
                            <a:rPr lang="en-CA" sz="1400" b="0" smtClean="0">
                              <a:solidFill>
                                <a:schemeClr val="tx2">
                                  <a:lumMod val="50000"/>
                                </a:schemeClr>
                              </a:solidFill>
                              <a:latin typeface="Cambria Math" panose="02040503050406030204" pitchFamily="18" charset="0"/>
                            </a:rPr>
                            <m:t>µ</m:t>
                          </m:r>
                        </m:sub>
                      </m:sSub>
                      <m:r>
                        <a:rPr lang="en-CA" sz="1400" b="0" smtClean="0">
                          <a:solidFill>
                            <a:schemeClr val="tx2">
                              <a:lumMod val="50000"/>
                            </a:schemeClr>
                          </a:solidFill>
                          <a:latin typeface="Cambria Math" panose="02040503050406030204" pitchFamily="18" charset="0"/>
                        </a:rPr>
                        <m:t>+</m:t>
                      </m:r>
                      <m:nary>
                        <m:naryPr>
                          <m:chr m:val="∑"/>
                          <m:limLoc m:val="undOvr"/>
                          <m:ctrlPr>
                            <a:rPr lang="en-CA" sz="1400" i="1">
                              <a:solidFill>
                                <a:schemeClr val="tx2">
                                  <a:lumMod val="50000"/>
                                </a:schemeClr>
                              </a:solidFill>
                              <a:latin typeface="Cambria Math" panose="02040503050406030204" pitchFamily="18" charset="0"/>
                            </a:rPr>
                          </m:ctrlPr>
                        </m:naryPr>
                        <m:sub>
                          <m:r>
                            <a:rPr lang="en-CA" sz="1400" b="0" i="1" smtClean="0">
                              <a:solidFill>
                                <a:schemeClr val="tx2">
                                  <a:lumMod val="50000"/>
                                </a:schemeClr>
                              </a:solidFill>
                              <a:latin typeface="Cambria Math" panose="02040503050406030204" pitchFamily="18" charset="0"/>
                            </a:rPr>
                            <m:t>𝑖</m:t>
                          </m:r>
                          <m:r>
                            <a:rPr lang="en-CA" sz="1400" b="0" smtClean="0">
                              <a:solidFill>
                                <a:schemeClr val="tx2">
                                  <a:lumMod val="50000"/>
                                </a:schemeClr>
                              </a:solidFill>
                              <a:latin typeface="Cambria Math" panose="02040503050406030204" pitchFamily="18" charset="0"/>
                            </a:rPr>
                            <m:t>=</m:t>
                          </m:r>
                          <m:r>
                            <a:rPr lang="en-CA" sz="1400" b="0" i="1" smtClean="0">
                              <a:solidFill>
                                <a:schemeClr val="tx2">
                                  <a:lumMod val="50000"/>
                                </a:schemeClr>
                              </a:solidFill>
                              <a:latin typeface="Cambria Math" panose="02040503050406030204" pitchFamily="18" charset="0"/>
                            </a:rPr>
                            <m:t>1</m:t>
                          </m:r>
                        </m:sub>
                        <m:sup>
                          <m:r>
                            <a:rPr lang="en-CA" sz="1400" b="0" i="1" smtClean="0">
                              <a:solidFill>
                                <a:schemeClr val="tx2">
                                  <a:lumMod val="50000"/>
                                </a:schemeClr>
                              </a:solidFill>
                              <a:latin typeface="Cambria Math" panose="02040503050406030204" pitchFamily="18" charset="0"/>
                            </a:rPr>
                            <m:t>𝑡</m:t>
                          </m:r>
                        </m:sup>
                        <m:e>
                          <m:sSub>
                            <m:sSubPr>
                              <m:ctrlPr>
                                <a:rPr lang="en-CA" sz="1400" i="1">
                                  <a:solidFill>
                                    <a:schemeClr val="tx2">
                                      <a:lumMod val="50000"/>
                                    </a:schemeClr>
                                  </a:solidFill>
                                  <a:latin typeface="Cambria Math" panose="02040503050406030204" pitchFamily="18" charset="0"/>
                                </a:rPr>
                              </m:ctrlPr>
                            </m:sSubPr>
                            <m:e>
                              <m:r>
                                <a:rPr lang="en-CA" sz="1400" b="0" i="1" smtClean="0">
                                  <a:solidFill>
                                    <a:schemeClr val="tx2">
                                      <a:lumMod val="50000"/>
                                    </a:schemeClr>
                                  </a:solidFill>
                                  <a:latin typeface="Cambria Math" panose="02040503050406030204" pitchFamily="18" charset="0"/>
                                </a:rPr>
                                <m:t>𝜂</m:t>
                              </m:r>
                            </m:e>
                            <m:sub>
                              <m:r>
                                <a:rPr lang="en-CA" sz="1400" b="0" i="1" smtClean="0">
                                  <a:solidFill>
                                    <a:schemeClr val="tx2">
                                      <a:lumMod val="50000"/>
                                    </a:schemeClr>
                                  </a:solidFill>
                                  <a:latin typeface="Cambria Math" panose="02040503050406030204" pitchFamily="18" charset="0"/>
                                </a:rPr>
                                <m:t>𝑖</m:t>
                              </m:r>
                            </m:sub>
                          </m:sSub>
                        </m:e>
                      </m:nary>
                    </m:oMath>
                  </m:oMathPara>
                </a14:m>
                <a:endParaRPr lang="en-CA" sz="1400" dirty="0">
                  <a:solidFill>
                    <a:schemeClr val="tx2">
                      <a:lumMod val="50000"/>
                    </a:schemeClr>
                  </a:solidFill>
                </a:endParaRPr>
              </a:p>
              <a:p>
                <a:r>
                  <a:rPr lang="en-CA" sz="1400" dirty="0">
                    <a:solidFill>
                      <a:schemeClr val="tx2">
                        <a:lumMod val="50000"/>
                      </a:schemeClr>
                    </a:solidFill>
                  </a:rPr>
                  <a:t>this allows prices to go negative!</a:t>
                </a:r>
              </a:p>
              <a:p>
                <a:endParaRPr lang="en-CA" sz="1400" dirty="0">
                  <a:solidFill>
                    <a:schemeClr val="tx2">
                      <a:lumMod val="50000"/>
                    </a:schemeClr>
                  </a:solidFill>
                </a:endParaRPr>
              </a:p>
              <a:p>
                <a:endParaRPr lang="en-CA" sz="1400" dirty="0">
                  <a:solidFill>
                    <a:schemeClr val="tx2">
                      <a:lumMod val="50000"/>
                    </a:schemeClr>
                  </a:solidFill>
                </a:endParaRPr>
              </a:p>
              <a:p>
                <a:r>
                  <a:rPr lang="en-CA" sz="1400" dirty="0">
                    <a:solidFill>
                      <a:schemeClr val="tx2">
                        <a:lumMod val="50000"/>
                      </a:schemeClr>
                    </a:solidFill>
                  </a:rPr>
                  <a:t>Log normal model</a:t>
                </a:r>
              </a:p>
              <a:p>
                <a:pPr/>
                <a14:m>
                  <m:oMathPara xmlns:m="http://schemas.openxmlformats.org/officeDocument/2006/math">
                    <m:oMathParaPr>
                      <m:jc m:val="centerGroup"/>
                    </m:oMathParaPr>
                    <m:oMath xmlns:m="http://schemas.openxmlformats.org/officeDocument/2006/math">
                      <m:sSub>
                        <m:sSubPr>
                          <m:ctrlPr>
                            <a:rPr lang="en-CA" sz="1400" i="1">
                              <a:solidFill>
                                <a:schemeClr val="tx2">
                                  <a:lumMod val="50000"/>
                                </a:schemeClr>
                              </a:solidFill>
                              <a:latin typeface="Cambria Math" panose="02040503050406030204" pitchFamily="18" charset="0"/>
                            </a:rPr>
                          </m:ctrlPr>
                        </m:sSubPr>
                        <m:e>
                          <m:r>
                            <a:rPr lang="en-CA" sz="1400" b="0" i="1" smtClean="0">
                              <a:solidFill>
                                <a:schemeClr val="tx2">
                                  <a:lumMod val="50000"/>
                                </a:schemeClr>
                              </a:solidFill>
                              <a:latin typeface="Cambria Math" panose="02040503050406030204" pitchFamily="18" charset="0"/>
                            </a:rPr>
                            <m:t>𝑃</m:t>
                          </m:r>
                        </m:e>
                        <m:sub>
                          <m:r>
                            <a:rPr lang="en-CA" sz="1400" b="0" i="1" smtClean="0">
                              <a:solidFill>
                                <a:schemeClr val="tx2">
                                  <a:lumMod val="50000"/>
                                </a:schemeClr>
                              </a:solidFill>
                              <a:latin typeface="Cambria Math" panose="02040503050406030204" pitchFamily="18" charset="0"/>
                            </a:rPr>
                            <m:t>𝑡</m:t>
                          </m:r>
                        </m:sub>
                      </m:sSub>
                      <m:r>
                        <a:rPr lang="en-CA" sz="1400" b="0" smtClean="0">
                          <a:solidFill>
                            <a:schemeClr val="tx2">
                              <a:lumMod val="50000"/>
                            </a:schemeClr>
                          </a:solidFill>
                          <a:latin typeface="Cambria Math" panose="02040503050406030204" pitchFamily="18" charset="0"/>
                        </a:rPr>
                        <m:t>=</m:t>
                      </m:r>
                      <m:sSub>
                        <m:sSubPr>
                          <m:ctrlPr>
                            <a:rPr lang="en-CA" sz="1400" i="1">
                              <a:solidFill>
                                <a:schemeClr val="tx2">
                                  <a:lumMod val="50000"/>
                                </a:schemeClr>
                              </a:solidFill>
                              <a:latin typeface="Cambria Math" panose="02040503050406030204" pitchFamily="18" charset="0"/>
                            </a:rPr>
                          </m:ctrlPr>
                        </m:sSubPr>
                        <m:e>
                          <m:r>
                            <a:rPr lang="en-CA" sz="1400" b="0" i="1" smtClean="0">
                              <a:solidFill>
                                <a:schemeClr val="tx2">
                                  <a:lumMod val="50000"/>
                                </a:schemeClr>
                              </a:solidFill>
                              <a:latin typeface="Cambria Math" panose="02040503050406030204" pitchFamily="18" charset="0"/>
                            </a:rPr>
                            <m:t>𝑃</m:t>
                          </m:r>
                        </m:e>
                        <m:sub>
                          <m:r>
                            <a:rPr lang="en-CA" sz="1400" b="0" i="1" smtClean="0">
                              <a:solidFill>
                                <a:schemeClr val="tx2">
                                  <a:lumMod val="50000"/>
                                </a:schemeClr>
                              </a:solidFill>
                              <a:latin typeface="Cambria Math" panose="02040503050406030204" pitchFamily="18" charset="0"/>
                            </a:rPr>
                            <m:t>0</m:t>
                          </m:r>
                        </m:sub>
                      </m:sSub>
                      <m:sSup>
                        <m:sSupPr>
                          <m:ctrlPr>
                            <a:rPr lang="en-CA" sz="1400" i="1">
                              <a:solidFill>
                                <a:schemeClr val="tx2">
                                  <a:lumMod val="50000"/>
                                </a:schemeClr>
                              </a:solidFill>
                              <a:latin typeface="Cambria Math" panose="02040503050406030204" pitchFamily="18" charset="0"/>
                            </a:rPr>
                          </m:ctrlPr>
                        </m:sSupPr>
                        <m:e>
                          <m:r>
                            <a:rPr lang="en-CA" sz="1400" b="0" i="1" smtClean="0">
                              <a:solidFill>
                                <a:schemeClr val="tx2">
                                  <a:lumMod val="50000"/>
                                </a:schemeClr>
                              </a:solidFill>
                              <a:latin typeface="Cambria Math" panose="02040503050406030204" pitchFamily="18" charset="0"/>
                            </a:rPr>
                            <m:t>𝑒</m:t>
                          </m:r>
                        </m:e>
                        <m:sup>
                          <m:d>
                            <m:dPr>
                              <m:ctrlPr>
                                <a:rPr lang="en-CA" sz="1400" i="1">
                                  <a:solidFill>
                                    <a:schemeClr val="tx2">
                                      <a:lumMod val="50000"/>
                                    </a:schemeClr>
                                  </a:solidFill>
                                  <a:latin typeface="Cambria Math" panose="02040503050406030204" pitchFamily="18" charset="0"/>
                                </a:rPr>
                              </m:ctrlPr>
                            </m:dPr>
                            <m:e>
                              <m:r>
                                <a:rPr lang="en-CA" sz="1400" b="0" smtClean="0">
                                  <a:solidFill>
                                    <a:schemeClr val="tx2">
                                      <a:lumMod val="50000"/>
                                    </a:schemeClr>
                                  </a:solidFill>
                                  <a:latin typeface="Cambria Math" panose="02040503050406030204" pitchFamily="18" charset="0"/>
                                </a:rPr>
                                <m:t>µ+</m:t>
                              </m:r>
                              <m:f>
                                <m:fPr>
                                  <m:ctrlPr>
                                    <a:rPr lang="en-CA" sz="1400" i="1">
                                      <a:solidFill>
                                        <a:schemeClr val="tx2">
                                          <a:lumMod val="50000"/>
                                        </a:schemeClr>
                                      </a:solidFill>
                                      <a:latin typeface="Cambria Math" panose="02040503050406030204" pitchFamily="18" charset="0"/>
                                    </a:rPr>
                                  </m:ctrlPr>
                                </m:fPr>
                                <m:num>
                                  <m:sSup>
                                    <m:sSupPr>
                                      <m:ctrlPr>
                                        <a:rPr lang="en-CA" sz="1400" i="1">
                                          <a:solidFill>
                                            <a:schemeClr val="tx2">
                                              <a:lumMod val="50000"/>
                                            </a:schemeClr>
                                          </a:solidFill>
                                          <a:latin typeface="Cambria Math" panose="02040503050406030204" pitchFamily="18" charset="0"/>
                                        </a:rPr>
                                      </m:ctrlPr>
                                    </m:sSupPr>
                                    <m:e>
                                      <m:r>
                                        <a:rPr lang="en-CA" sz="1400" b="0" i="1" smtClean="0">
                                          <a:solidFill>
                                            <a:schemeClr val="tx2">
                                              <a:lumMod val="50000"/>
                                            </a:schemeClr>
                                          </a:solidFill>
                                          <a:latin typeface="Cambria Math" panose="02040503050406030204" pitchFamily="18" charset="0"/>
                                        </a:rPr>
                                        <m:t>𝜎</m:t>
                                      </m:r>
                                    </m:e>
                                    <m:sup>
                                      <m:r>
                                        <a:rPr lang="en-CA" sz="1400" b="0" i="1" smtClean="0">
                                          <a:solidFill>
                                            <a:schemeClr val="tx2">
                                              <a:lumMod val="50000"/>
                                            </a:schemeClr>
                                          </a:solidFill>
                                          <a:latin typeface="Cambria Math" panose="02040503050406030204" pitchFamily="18" charset="0"/>
                                        </a:rPr>
                                        <m:t>2</m:t>
                                      </m:r>
                                    </m:sup>
                                  </m:sSup>
                                </m:num>
                                <m:den>
                                  <m:r>
                                    <a:rPr lang="en-CA" sz="1400" b="0" i="1" smtClean="0">
                                      <a:solidFill>
                                        <a:schemeClr val="tx2">
                                          <a:lumMod val="50000"/>
                                        </a:schemeClr>
                                      </a:solidFill>
                                      <a:latin typeface="Cambria Math" panose="02040503050406030204" pitchFamily="18" charset="0"/>
                                    </a:rPr>
                                    <m:t>2</m:t>
                                  </m:r>
                                </m:den>
                              </m:f>
                            </m:e>
                          </m:d>
                          <m:r>
                            <a:rPr lang="en-CA" sz="1400" b="0" i="1" smtClean="0">
                              <a:solidFill>
                                <a:schemeClr val="tx2">
                                  <a:lumMod val="50000"/>
                                </a:schemeClr>
                              </a:solidFill>
                              <a:latin typeface="Cambria Math" panose="02040503050406030204" pitchFamily="18" charset="0"/>
                            </a:rPr>
                            <m:t>𝑡</m:t>
                          </m:r>
                        </m:sup>
                      </m:sSup>
                      <m:r>
                        <a:rPr lang="en-CA" sz="1400" b="0" i="1" smtClean="0">
                          <a:solidFill>
                            <a:schemeClr val="tx2">
                              <a:lumMod val="50000"/>
                            </a:schemeClr>
                          </a:solidFill>
                          <a:latin typeface="Cambria Math" panose="02040503050406030204" pitchFamily="18" charset="0"/>
                        </a:rPr>
                        <m:t>            </m:t>
                      </m:r>
                    </m:oMath>
                  </m:oMathPara>
                </a14:m>
                <a:endParaRPr lang="en-CA" sz="1400" dirty="0">
                  <a:solidFill>
                    <a:schemeClr val="tx2">
                      <a:lumMod val="50000"/>
                    </a:schemeClr>
                  </a:solidFill>
                </a:endParaRPr>
              </a:p>
              <a:p>
                <a:pPr/>
                <a14:m>
                  <m:oMathPara xmlns:m="http://schemas.openxmlformats.org/officeDocument/2006/math">
                    <m:oMathParaPr>
                      <m:jc m:val="centerGroup"/>
                    </m:oMathParaPr>
                    <m:oMath xmlns:m="http://schemas.openxmlformats.org/officeDocument/2006/math">
                      <m:sSub>
                        <m:sSubPr>
                          <m:ctrlPr>
                            <a:rPr lang="en-CA" sz="1400" i="1">
                              <a:solidFill>
                                <a:schemeClr val="tx2">
                                  <a:lumMod val="50000"/>
                                </a:schemeClr>
                              </a:solidFill>
                              <a:latin typeface="Cambria Math" panose="02040503050406030204" pitchFamily="18" charset="0"/>
                            </a:rPr>
                          </m:ctrlPr>
                        </m:sSubPr>
                        <m:e>
                          <m:r>
                            <a:rPr lang="en-CA" sz="1400" b="0" i="1" smtClean="0">
                              <a:solidFill>
                                <a:schemeClr val="tx2">
                                  <a:lumMod val="50000"/>
                                </a:schemeClr>
                              </a:solidFill>
                              <a:latin typeface="Cambria Math" panose="02040503050406030204" pitchFamily="18" charset="0"/>
                            </a:rPr>
                            <m:t>𝑟</m:t>
                          </m:r>
                        </m:e>
                        <m:sub>
                          <m:r>
                            <a:rPr lang="en-CA" sz="1400" b="0" i="1" smtClean="0">
                              <a:solidFill>
                                <a:schemeClr val="tx2">
                                  <a:lumMod val="50000"/>
                                </a:schemeClr>
                              </a:solidFill>
                              <a:latin typeface="Cambria Math" panose="02040503050406030204" pitchFamily="18" charset="0"/>
                            </a:rPr>
                            <m:t>𝑡</m:t>
                          </m:r>
                        </m:sub>
                      </m:sSub>
                      <m:r>
                        <a:rPr lang="en-CA" sz="1400" b="0" i="1" smtClean="0">
                          <a:solidFill>
                            <a:schemeClr val="tx2">
                              <a:lumMod val="50000"/>
                            </a:schemeClr>
                          </a:solidFill>
                          <a:latin typeface="Cambria Math" panose="02040503050406030204" pitchFamily="18" charset="0"/>
                        </a:rPr>
                        <m:t>=</m:t>
                      </m:r>
                      <m:sSub>
                        <m:sSubPr>
                          <m:ctrlPr>
                            <a:rPr lang="en-CA" sz="1400" i="1">
                              <a:solidFill>
                                <a:schemeClr val="tx2">
                                  <a:lumMod val="50000"/>
                                </a:schemeClr>
                              </a:solidFill>
                              <a:latin typeface="Cambria Math" panose="02040503050406030204" pitchFamily="18" charset="0"/>
                            </a:rPr>
                          </m:ctrlPr>
                        </m:sSubPr>
                        <m:e>
                          <m:r>
                            <a:rPr lang="en-CA" sz="1400" b="0" i="1" smtClean="0">
                              <a:solidFill>
                                <a:schemeClr val="tx2">
                                  <a:lumMod val="50000"/>
                                </a:schemeClr>
                              </a:solidFill>
                              <a:latin typeface="Cambria Math" panose="02040503050406030204" pitchFamily="18" charset="0"/>
                            </a:rPr>
                            <m:t>𝑝</m:t>
                          </m:r>
                        </m:e>
                        <m:sub>
                          <m:r>
                            <a:rPr lang="en-CA" sz="1400" b="0" i="1" smtClean="0">
                              <a:solidFill>
                                <a:schemeClr val="tx2">
                                  <a:lumMod val="50000"/>
                                </a:schemeClr>
                              </a:solidFill>
                              <a:latin typeface="Cambria Math" panose="02040503050406030204" pitchFamily="18" charset="0"/>
                            </a:rPr>
                            <m:t>𝑡</m:t>
                          </m:r>
                        </m:sub>
                      </m:sSub>
                      <m:r>
                        <a:rPr lang="en-CA" sz="1400" b="0" i="1" smtClean="0">
                          <a:solidFill>
                            <a:schemeClr val="tx2">
                              <a:lumMod val="50000"/>
                            </a:schemeClr>
                          </a:solidFill>
                          <a:latin typeface="Cambria Math" panose="02040503050406030204" pitchFamily="18" charset="0"/>
                        </a:rPr>
                        <m:t>−</m:t>
                      </m:r>
                      <m:sSub>
                        <m:sSubPr>
                          <m:ctrlPr>
                            <a:rPr lang="en-CA" sz="1400" i="1">
                              <a:solidFill>
                                <a:schemeClr val="tx2">
                                  <a:lumMod val="50000"/>
                                </a:schemeClr>
                              </a:solidFill>
                              <a:latin typeface="Cambria Math" panose="02040503050406030204" pitchFamily="18" charset="0"/>
                            </a:rPr>
                          </m:ctrlPr>
                        </m:sSubPr>
                        <m:e>
                          <m:r>
                            <a:rPr lang="en-CA" sz="1400" b="0" i="1" smtClean="0">
                              <a:solidFill>
                                <a:schemeClr val="tx2">
                                  <a:lumMod val="50000"/>
                                </a:schemeClr>
                              </a:solidFill>
                              <a:latin typeface="Cambria Math" panose="02040503050406030204" pitchFamily="18" charset="0"/>
                            </a:rPr>
                            <m:t>𝑝</m:t>
                          </m:r>
                        </m:e>
                        <m:sub>
                          <m:r>
                            <a:rPr lang="en-CA" sz="1400" b="0" i="1" smtClean="0">
                              <a:solidFill>
                                <a:schemeClr val="tx2">
                                  <a:lumMod val="50000"/>
                                </a:schemeClr>
                              </a:solidFill>
                              <a:latin typeface="Cambria Math" panose="02040503050406030204" pitchFamily="18" charset="0"/>
                            </a:rPr>
                            <m:t>𝑡</m:t>
                          </m:r>
                          <m:r>
                            <a:rPr lang="en-CA" sz="1400" b="0" i="1" smtClean="0">
                              <a:solidFill>
                                <a:schemeClr val="tx2">
                                  <a:lumMod val="50000"/>
                                </a:schemeClr>
                              </a:solidFill>
                              <a:latin typeface="Cambria Math" panose="02040503050406030204" pitchFamily="18" charset="0"/>
                            </a:rPr>
                            <m:t>−1</m:t>
                          </m:r>
                        </m:sub>
                      </m:sSub>
                      <m:r>
                        <a:rPr lang="en-CA" sz="1400" b="0" i="1" smtClean="0">
                          <a:solidFill>
                            <a:schemeClr val="tx2">
                              <a:lumMod val="50000"/>
                            </a:schemeClr>
                          </a:solidFill>
                          <a:latin typeface="Cambria Math" panose="02040503050406030204" pitchFamily="18" charset="0"/>
                        </a:rPr>
                        <m:t>=</m:t>
                      </m:r>
                      <m:r>
                        <a:rPr lang="en-CA" sz="1400" b="0" i="1" smtClean="0">
                          <a:solidFill>
                            <a:schemeClr val="tx2">
                              <a:lumMod val="50000"/>
                            </a:schemeClr>
                          </a:solidFill>
                          <a:latin typeface="Cambria Math" panose="02040503050406030204" pitchFamily="18" charset="0"/>
                        </a:rPr>
                        <m:t>𝜇</m:t>
                      </m:r>
                      <m:r>
                        <a:rPr lang="en-CA" sz="1400" b="0" i="1" smtClean="0">
                          <a:solidFill>
                            <a:schemeClr val="tx2">
                              <a:lumMod val="50000"/>
                            </a:schemeClr>
                          </a:solidFill>
                          <a:latin typeface="Cambria Math" panose="02040503050406030204" pitchFamily="18" charset="0"/>
                        </a:rPr>
                        <m:t>+</m:t>
                      </m:r>
                      <m:sSub>
                        <m:sSubPr>
                          <m:ctrlPr>
                            <a:rPr lang="en-CA" sz="1400" i="1">
                              <a:solidFill>
                                <a:schemeClr val="tx2">
                                  <a:lumMod val="50000"/>
                                </a:schemeClr>
                              </a:solidFill>
                              <a:latin typeface="Cambria Math" panose="02040503050406030204" pitchFamily="18" charset="0"/>
                            </a:rPr>
                          </m:ctrlPr>
                        </m:sSubPr>
                        <m:e>
                          <m:r>
                            <a:rPr lang="en-CA" sz="1400" b="0" i="1" smtClean="0">
                              <a:solidFill>
                                <a:schemeClr val="tx2">
                                  <a:lumMod val="50000"/>
                                </a:schemeClr>
                              </a:solidFill>
                              <a:latin typeface="Cambria Math" panose="02040503050406030204" pitchFamily="18" charset="0"/>
                            </a:rPr>
                            <m:t>𝜀</m:t>
                          </m:r>
                        </m:e>
                        <m:sub>
                          <m:r>
                            <a:rPr lang="en-CA" sz="1400" b="0" i="1" smtClean="0">
                              <a:solidFill>
                                <a:schemeClr val="tx2">
                                  <a:lumMod val="50000"/>
                                </a:schemeClr>
                              </a:solidFill>
                              <a:latin typeface="Cambria Math" panose="02040503050406030204" pitchFamily="18" charset="0"/>
                            </a:rPr>
                            <m:t>𝑡</m:t>
                          </m:r>
                        </m:sub>
                      </m:sSub>
                    </m:oMath>
                  </m:oMathPara>
                </a14:m>
                <a:endParaRPr lang="en-CA" sz="1400" dirty="0">
                  <a:solidFill>
                    <a:schemeClr val="tx2">
                      <a:lumMod val="50000"/>
                    </a:schemeClr>
                  </a:solidFill>
                </a:endParaRPr>
              </a:p>
              <a:p>
                <a:endParaRPr lang="en-CA" sz="1400" dirty="0">
                  <a:solidFill>
                    <a:schemeClr val="tx2">
                      <a:lumMod val="50000"/>
                    </a:schemeClr>
                  </a:solidFill>
                </a:endParaRPr>
              </a:p>
            </p:txBody>
          </p:sp>
        </mc:Choice>
        <mc:Fallback xmlns="">
          <p:sp>
            <p:nvSpPr>
              <p:cNvPr id="3" name="TextBox 2">
                <a:extLst>
                  <a:ext uri="{FF2B5EF4-FFF2-40B4-BE49-F238E27FC236}">
                    <a16:creationId xmlns:a16="http://schemas.microsoft.com/office/drawing/2014/main" id="{B47EE64B-FB5F-4B85-6431-0D1C43A4E6F4}"/>
                  </a:ext>
                </a:extLst>
              </p:cNvPr>
              <p:cNvSpPr txBox="1">
                <a:spLocks noRot="1" noChangeAspect="1" noMove="1" noResize="1" noEditPoints="1" noAdjustHandles="1" noChangeArrowheads="1" noChangeShapeType="1" noTextEdit="1"/>
              </p:cNvSpPr>
              <p:nvPr/>
            </p:nvSpPr>
            <p:spPr>
              <a:xfrm>
                <a:off x="157649" y="989041"/>
                <a:ext cx="4932236" cy="3680431"/>
              </a:xfrm>
              <a:prstGeom prst="rect">
                <a:avLst/>
              </a:prstGeom>
              <a:blipFill>
                <a:blip r:embed="rId3"/>
                <a:stretch>
                  <a:fillRect l="-742" t="-497"/>
                </a:stretch>
              </a:blipFill>
            </p:spPr>
            <p:txBody>
              <a:bodyPr/>
              <a:lstStyle/>
              <a:p>
                <a:r>
                  <a:rPr lang="en-CA">
                    <a:noFill/>
                  </a:rPr>
                  <a:t> </a:t>
                </a:r>
              </a:p>
            </p:txBody>
          </p:sp>
        </mc:Fallback>
      </mc:AlternateContent>
      <p:sp>
        <p:nvSpPr>
          <p:cNvPr id="9" name="TextBox 8">
            <a:extLst>
              <a:ext uri="{FF2B5EF4-FFF2-40B4-BE49-F238E27FC236}">
                <a16:creationId xmlns:a16="http://schemas.microsoft.com/office/drawing/2014/main" id="{EFD14CAA-F878-A098-077D-DCF0FDC66F97}"/>
              </a:ext>
            </a:extLst>
          </p:cNvPr>
          <p:cNvSpPr txBox="1"/>
          <p:nvPr/>
        </p:nvSpPr>
        <p:spPr>
          <a:xfrm>
            <a:off x="5024256" y="926887"/>
            <a:ext cx="2068298" cy="338554"/>
          </a:xfrm>
          <a:prstGeom prst="rect">
            <a:avLst/>
          </a:prstGeom>
          <a:noFill/>
        </p:spPr>
        <p:txBody>
          <a:bodyPr wrap="square" rtlCol="0">
            <a:spAutoFit/>
          </a:bodyPr>
          <a:lstStyle/>
          <a:p>
            <a:r>
              <a:rPr lang="en-CA" sz="1600" dirty="0">
                <a:solidFill>
                  <a:srgbClr val="C00000"/>
                </a:solidFill>
              </a:rPr>
              <a:t>Brownian Motion: </a:t>
            </a:r>
          </a:p>
        </p:txBody>
      </p:sp>
      <p:sp>
        <p:nvSpPr>
          <p:cNvPr id="11" name="TextBox 10">
            <a:extLst>
              <a:ext uri="{FF2B5EF4-FFF2-40B4-BE49-F238E27FC236}">
                <a16:creationId xmlns:a16="http://schemas.microsoft.com/office/drawing/2014/main" id="{4F1B8754-6392-0618-F7A2-3C1033ED79B3}"/>
              </a:ext>
            </a:extLst>
          </p:cNvPr>
          <p:cNvSpPr txBox="1"/>
          <p:nvPr/>
        </p:nvSpPr>
        <p:spPr>
          <a:xfrm>
            <a:off x="4211782" y="1330861"/>
            <a:ext cx="4774569" cy="4185761"/>
          </a:xfrm>
          <a:prstGeom prst="rect">
            <a:avLst/>
          </a:prstGeom>
          <a:noFill/>
        </p:spPr>
        <p:txBody>
          <a:bodyPr wrap="square">
            <a:spAutoFit/>
          </a:bodyPr>
          <a:lstStyle/>
          <a:p>
            <a:pPr algn="just"/>
            <a:r>
              <a:rPr lang="en-CA" sz="1400" dirty="0">
                <a:solidFill>
                  <a:schemeClr val="tx2">
                    <a:lumMod val="75000"/>
                  </a:schemeClr>
                </a:solidFill>
                <a:latin typeface="Arial" panose="020B0604020202020204" pitchFamily="34" charset="0"/>
                <a:cs typeface="Arial" panose="020B0604020202020204" pitchFamily="34" charset="0"/>
              </a:rPr>
              <a:t>Brownian motion is formally represented by a continuous time Gaussian process, and has as a discrete time counterpart the random walk. By continuous time process it is meant that the process (e.g. the price, if we are modeling a stock price) evolves continuously in time, although we generally observe its values at discrete times.</a:t>
            </a:r>
          </a:p>
          <a:p>
            <a:pPr algn="just"/>
            <a:endParaRPr lang="en-CA" sz="1400" dirty="0">
              <a:solidFill>
                <a:schemeClr val="tx2">
                  <a:lumMod val="75000"/>
                </a:schemeClr>
              </a:solidFill>
              <a:latin typeface="Arial" panose="020B0604020202020204" pitchFamily="34" charset="0"/>
              <a:cs typeface="Arial" panose="020B0604020202020204" pitchFamily="34" charset="0"/>
            </a:endParaRPr>
          </a:p>
          <a:p>
            <a:pPr algn="just"/>
            <a:r>
              <a:rPr lang="en-CA" sz="1400" dirty="0">
                <a:solidFill>
                  <a:schemeClr val="tx2">
                    <a:lumMod val="75000"/>
                  </a:schemeClr>
                </a:solidFill>
                <a:latin typeface="Arial" panose="020B0604020202020204" pitchFamily="34" charset="0"/>
                <a:cs typeface="Arial" panose="020B0604020202020204" pitchFamily="34" charset="0"/>
              </a:rPr>
              <a:t>The assumption of continuity has many advantages. An important one, is that the continuous model is independent of the timing intervals, and closed formulas for pricing might be possible (as opposed to recursive numerical procedures). Also the assumption of continuously evolving prices is fundamental for the derivation of the Black–Scholes option pricing formula. </a:t>
            </a:r>
          </a:p>
          <a:p>
            <a:pPr algn="just"/>
            <a:endParaRPr lang="en-CA" sz="1400" dirty="0">
              <a:solidFill>
                <a:schemeClr val="tx2">
                  <a:lumMod val="75000"/>
                </a:schemeClr>
              </a:solidFill>
              <a:latin typeface="Arial" panose="020B0604020202020204" pitchFamily="34" charset="0"/>
              <a:cs typeface="Arial" panose="020B0604020202020204" pitchFamily="34" charset="0"/>
            </a:endParaRPr>
          </a:p>
          <a:p>
            <a:pPr algn="just"/>
            <a:r>
              <a:rPr lang="en-CA" sz="1400" dirty="0">
                <a:solidFill>
                  <a:schemeClr val="tx2">
                    <a:lumMod val="75000"/>
                  </a:schemeClr>
                </a:solidFill>
                <a:latin typeface="Arial" panose="020B0604020202020204" pitchFamily="34" charset="0"/>
                <a:cs typeface="Arial" panose="020B0604020202020204" pitchFamily="34" charset="0"/>
              </a:rPr>
              <a:t>Brownian motion, also known as Wiener process. This is the most fundamental continuous-time model in finance. On top of the Brownian motion other more elaborated continuous processes are built.</a:t>
            </a:r>
          </a:p>
        </p:txBody>
      </p:sp>
      <p:cxnSp>
        <p:nvCxnSpPr>
          <p:cNvPr id="13" name="Straight Connector 12">
            <a:extLst>
              <a:ext uri="{FF2B5EF4-FFF2-40B4-BE49-F238E27FC236}">
                <a16:creationId xmlns:a16="http://schemas.microsoft.com/office/drawing/2014/main" id="{8AAF06AF-23BB-B37B-40C0-7F94B07B9530}"/>
              </a:ext>
            </a:extLst>
          </p:cNvPr>
          <p:cNvCxnSpPr>
            <a:cxnSpLocks/>
          </p:cNvCxnSpPr>
          <p:nvPr/>
        </p:nvCxnSpPr>
        <p:spPr>
          <a:xfrm>
            <a:off x="3934691" y="926887"/>
            <a:ext cx="0" cy="4319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64666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64941D-2836-8296-06ED-30DA1D508DE9}"/>
              </a:ext>
            </a:extLst>
          </p:cNvPr>
          <p:cNvPicPr>
            <a:picLocks noChangeAspect="1"/>
          </p:cNvPicPr>
          <p:nvPr/>
        </p:nvPicPr>
        <p:blipFill>
          <a:blip r:embed="rId3"/>
          <a:stretch>
            <a:fillRect/>
          </a:stretch>
        </p:blipFill>
        <p:spPr>
          <a:xfrm>
            <a:off x="767668" y="1664685"/>
            <a:ext cx="3804332" cy="1854369"/>
          </a:xfrm>
          <a:prstGeom prst="rect">
            <a:avLst/>
          </a:prstGeom>
        </p:spPr>
      </p:pic>
      <p:sp>
        <p:nvSpPr>
          <p:cNvPr id="6" name="TextBox 5">
            <a:extLst>
              <a:ext uri="{FF2B5EF4-FFF2-40B4-BE49-F238E27FC236}">
                <a16:creationId xmlns:a16="http://schemas.microsoft.com/office/drawing/2014/main" id="{19427619-703A-ECD5-29FE-D69ACEC55BE2}"/>
              </a:ext>
            </a:extLst>
          </p:cNvPr>
          <p:cNvSpPr txBox="1"/>
          <p:nvPr/>
        </p:nvSpPr>
        <p:spPr>
          <a:xfrm>
            <a:off x="684541" y="1173142"/>
            <a:ext cx="2068298" cy="338554"/>
          </a:xfrm>
          <a:prstGeom prst="rect">
            <a:avLst/>
          </a:prstGeom>
          <a:noFill/>
        </p:spPr>
        <p:txBody>
          <a:bodyPr wrap="square" rtlCol="0">
            <a:spAutoFit/>
          </a:bodyPr>
          <a:lstStyle/>
          <a:p>
            <a:r>
              <a:rPr lang="en-CA" sz="1600" dirty="0">
                <a:solidFill>
                  <a:srgbClr val="C00000"/>
                </a:solidFill>
              </a:rPr>
              <a:t>Brownian Motion: </a:t>
            </a:r>
          </a:p>
        </p:txBody>
      </p:sp>
      <p:sp>
        <p:nvSpPr>
          <p:cNvPr id="7" name="Rectangle 6">
            <a:extLst>
              <a:ext uri="{FF2B5EF4-FFF2-40B4-BE49-F238E27FC236}">
                <a16:creationId xmlns:a16="http://schemas.microsoft.com/office/drawing/2014/main" id="{1F093096-6DAB-5B92-DBB9-68BEB7F5FFB6}"/>
              </a:ext>
            </a:extLst>
          </p:cNvPr>
          <p:cNvSpPr/>
          <p:nvPr/>
        </p:nvSpPr>
        <p:spPr>
          <a:xfrm>
            <a:off x="767668" y="3084945"/>
            <a:ext cx="165205" cy="2309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FC48A477-47C6-AA1C-8B51-333F9742957E}"/>
              </a:ext>
            </a:extLst>
          </p:cNvPr>
          <p:cNvSpPr txBox="1"/>
          <p:nvPr/>
        </p:nvSpPr>
        <p:spPr>
          <a:xfrm>
            <a:off x="3411779" y="2449832"/>
            <a:ext cx="5555680" cy="523220"/>
          </a:xfrm>
          <a:prstGeom prst="rect">
            <a:avLst/>
          </a:prstGeom>
          <a:noFill/>
        </p:spPr>
        <p:txBody>
          <a:bodyPr wrap="square" rtlCol="0">
            <a:spAutoFit/>
          </a:bodyPr>
          <a:lstStyle/>
          <a:p>
            <a:r>
              <a:rPr lang="en-CA" sz="1400" dirty="0">
                <a:solidFill>
                  <a:schemeClr val="tx2">
                    <a:lumMod val="75000"/>
                  </a:schemeClr>
                </a:solidFill>
              </a:rPr>
              <a:t>Some expected incremental change</a:t>
            </a:r>
          </a:p>
          <a:p>
            <a:r>
              <a:rPr lang="en-CA" sz="1400" dirty="0">
                <a:solidFill>
                  <a:schemeClr val="tx2">
                    <a:lumMod val="75000"/>
                  </a:schemeClr>
                </a:solidFill>
              </a:rPr>
              <a:t>+ Some erratic fluctuation </a:t>
            </a:r>
          </a:p>
        </p:txBody>
      </p:sp>
      <p:sp>
        <p:nvSpPr>
          <p:cNvPr id="11" name="TextBox 10">
            <a:extLst>
              <a:ext uri="{FF2B5EF4-FFF2-40B4-BE49-F238E27FC236}">
                <a16:creationId xmlns:a16="http://schemas.microsoft.com/office/drawing/2014/main" id="{61843A68-EBDF-1B65-1E42-E86CE82B13AA}"/>
              </a:ext>
            </a:extLst>
          </p:cNvPr>
          <p:cNvSpPr txBox="1"/>
          <p:nvPr/>
        </p:nvSpPr>
        <p:spPr>
          <a:xfrm>
            <a:off x="6428173" y="2437980"/>
            <a:ext cx="1576527" cy="307777"/>
          </a:xfrm>
          <a:prstGeom prst="rect">
            <a:avLst/>
          </a:prstGeom>
          <a:noFill/>
        </p:spPr>
        <p:txBody>
          <a:bodyPr wrap="square" rtlCol="0">
            <a:spAutoFit/>
          </a:bodyPr>
          <a:lstStyle/>
          <a:p>
            <a:r>
              <a:rPr lang="en-CA" sz="1400" i="1" dirty="0">
                <a:solidFill>
                  <a:schemeClr val="accent2">
                    <a:lumMod val="75000"/>
                  </a:schemeClr>
                </a:solidFill>
              </a:rPr>
              <a:t>Proportional to </a:t>
            </a:r>
            <a:r>
              <a:rPr lang="en-CA" sz="1400" i="1" dirty="0">
                <a:solidFill>
                  <a:schemeClr val="accent2">
                    <a:lumMod val="75000"/>
                  </a:schemeClr>
                </a:solidFill>
                <a:latin typeface="Symbol" panose="05050102010706020507" pitchFamily="18" charset="2"/>
              </a:rPr>
              <a:t>a</a:t>
            </a:r>
            <a:r>
              <a:rPr lang="en-CA" sz="1400" i="1" dirty="0"/>
              <a:t> </a:t>
            </a:r>
          </a:p>
        </p:txBody>
      </p:sp>
      <p:sp>
        <p:nvSpPr>
          <p:cNvPr id="13" name="TextBox 12">
            <a:extLst>
              <a:ext uri="{FF2B5EF4-FFF2-40B4-BE49-F238E27FC236}">
                <a16:creationId xmlns:a16="http://schemas.microsoft.com/office/drawing/2014/main" id="{D792A3BB-152D-8ADC-6929-6F2EA9A3BA68}"/>
              </a:ext>
            </a:extLst>
          </p:cNvPr>
          <p:cNvSpPr txBox="1"/>
          <p:nvPr/>
        </p:nvSpPr>
        <p:spPr>
          <a:xfrm>
            <a:off x="5639584" y="2666261"/>
            <a:ext cx="1576527" cy="307777"/>
          </a:xfrm>
          <a:prstGeom prst="rect">
            <a:avLst/>
          </a:prstGeom>
          <a:noFill/>
        </p:spPr>
        <p:txBody>
          <a:bodyPr wrap="square" rtlCol="0">
            <a:spAutoFit/>
          </a:bodyPr>
          <a:lstStyle/>
          <a:p>
            <a:r>
              <a:rPr lang="en-CA" sz="1400" i="1" dirty="0">
                <a:solidFill>
                  <a:schemeClr val="accent2">
                    <a:lumMod val="75000"/>
                  </a:schemeClr>
                </a:solidFill>
              </a:rPr>
              <a:t>Proportional to </a:t>
            </a:r>
            <a:r>
              <a:rPr lang="en-CA" sz="1400" i="1" dirty="0">
                <a:solidFill>
                  <a:schemeClr val="accent2">
                    <a:lumMod val="75000"/>
                  </a:schemeClr>
                </a:solidFill>
                <a:latin typeface="Symbol" panose="05050102010706020507" pitchFamily="18" charset="2"/>
              </a:rPr>
              <a:t>s</a:t>
            </a:r>
            <a:r>
              <a:rPr lang="en-CA" sz="1400" i="1" dirty="0"/>
              <a:t> </a:t>
            </a:r>
          </a:p>
        </p:txBody>
      </p:sp>
      <p:sp>
        <p:nvSpPr>
          <p:cNvPr id="15" name="TextBox 14">
            <a:extLst>
              <a:ext uri="{FF2B5EF4-FFF2-40B4-BE49-F238E27FC236}">
                <a16:creationId xmlns:a16="http://schemas.microsoft.com/office/drawing/2014/main" id="{7AE23AF1-ADF5-C64E-FC53-8149BC5E16A4}"/>
              </a:ext>
            </a:extLst>
          </p:cNvPr>
          <p:cNvSpPr txBox="1"/>
          <p:nvPr/>
        </p:nvSpPr>
        <p:spPr>
          <a:xfrm>
            <a:off x="850270" y="3576079"/>
            <a:ext cx="6574658" cy="584775"/>
          </a:xfrm>
          <a:prstGeom prst="rect">
            <a:avLst/>
          </a:prstGeom>
          <a:noFill/>
        </p:spPr>
        <p:txBody>
          <a:bodyPr wrap="square" rtlCol="0">
            <a:spAutoFit/>
          </a:bodyPr>
          <a:lstStyle/>
          <a:p>
            <a:pPr algn="just"/>
            <a:r>
              <a:rPr lang="en-CA" sz="1600" i="1" dirty="0">
                <a:solidFill>
                  <a:schemeClr val="accent1">
                    <a:lumMod val="75000"/>
                  </a:schemeClr>
                </a:solidFill>
              </a:rPr>
              <a:t>This is an extreme simplification but a reasonable starting point to the mathematics of behavior of financial asset prices.</a:t>
            </a:r>
          </a:p>
        </p:txBody>
      </p:sp>
      <p:sp>
        <p:nvSpPr>
          <p:cNvPr id="20" name="TextBox 19">
            <a:extLst>
              <a:ext uri="{FF2B5EF4-FFF2-40B4-BE49-F238E27FC236}">
                <a16:creationId xmlns:a16="http://schemas.microsoft.com/office/drawing/2014/main" id="{A83C6DBA-7C7A-DBCF-EEF1-C3A2173FE2EC}"/>
              </a:ext>
            </a:extLst>
          </p:cNvPr>
          <p:cNvSpPr txBox="1"/>
          <p:nvPr/>
        </p:nvSpPr>
        <p:spPr>
          <a:xfrm>
            <a:off x="684541" y="4438285"/>
            <a:ext cx="7984367" cy="1631216"/>
          </a:xfrm>
          <a:prstGeom prst="rect">
            <a:avLst/>
          </a:prstGeom>
          <a:noFill/>
        </p:spPr>
        <p:txBody>
          <a:bodyPr wrap="square" rtlCol="0">
            <a:spAutoFit/>
          </a:bodyPr>
          <a:lstStyle/>
          <a:p>
            <a:r>
              <a:rPr lang="en-CA" b="1" dirty="0">
                <a:solidFill>
                  <a:schemeClr val="tx2">
                    <a:lumMod val="75000"/>
                  </a:schemeClr>
                </a:solidFill>
              </a:rPr>
              <a:t>Note that a mathematical representation such as above carries no information about how things work, or is supposed behave. </a:t>
            </a:r>
          </a:p>
          <a:p>
            <a:r>
              <a:rPr lang="en-CA" dirty="0">
                <a:solidFill>
                  <a:schemeClr val="tx2">
                    <a:lumMod val="75000"/>
                  </a:schemeClr>
                </a:solidFill>
              </a:rPr>
              <a:t>There is no science here, it is only some mathematical representation. </a:t>
            </a:r>
          </a:p>
          <a:p>
            <a:endParaRPr lang="en-CA" sz="1400" i="1" dirty="0">
              <a:solidFill>
                <a:schemeClr val="tx2">
                  <a:lumMod val="75000"/>
                </a:schemeClr>
              </a:solidFill>
            </a:endParaRPr>
          </a:p>
          <a:p>
            <a:r>
              <a:rPr lang="en-CA" sz="1600" i="1" dirty="0">
                <a:solidFill>
                  <a:schemeClr val="accent1">
                    <a:lumMod val="75000"/>
                  </a:schemeClr>
                </a:solidFill>
              </a:rPr>
              <a:t>(Same is true for most of Finance! There is lots of mathematics of convenience with little understanding of the fundamental nature of the system. ) </a:t>
            </a:r>
          </a:p>
        </p:txBody>
      </p:sp>
      <p:sp>
        <p:nvSpPr>
          <p:cNvPr id="25" name="Title 3">
            <a:extLst>
              <a:ext uri="{FF2B5EF4-FFF2-40B4-BE49-F238E27FC236}">
                <a16:creationId xmlns:a16="http://schemas.microsoft.com/office/drawing/2014/main" id="{E61C906E-D84C-7FE8-16C8-64EC2CBD1DAD}"/>
              </a:ext>
            </a:extLst>
          </p:cNvPr>
          <p:cNvSpPr txBox="1">
            <a:spLocks noGrp="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algn="l" rtl="0" fontAlgn="base">
              <a:lnSpc>
                <a:spcPct val="90000"/>
              </a:lnSpc>
              <a:spcBef>
                <a:spcPct val="0"/>
              </a:spcBef>
              <a:spcAft>
                <a:spcPct val="0"/>
              </a:spcAft>
              <a:defRPr sz="2400" kern="1200">
                <a:solidFill>
                  <a:schemeClr val="tx1"/>
                </a:solidFill>
                <a:latin typeface="+mj-lt"/>
                <a:ea typeface="+mj-ea"/>
                <a:cs typeface="+mj-cs"/>
              </a:defRPr>
            </a:lvl1pPr>
            <a:lvl2pPr algn="l" rtl="0" fontAlgn="base">
              <a:lnSpc>
                <a:spcPct val="90000"/>
              </a:lnSpc>
              <a:spcBef>
                <a:spcPct val="0"/>
              </a:spcBef>
              <a:spcAft>
                <a:spcPct val="0"/>
              </a:spcAft>
              <a:defRPr sz="2400">
                <a:solidFill>
                  <a:schemeClr val="tx1"/>
                </a:solidFill>
                <a:latin typeface="Lato Black" panose="020F0502020204030203" pitchFamily="34" charset="0"/>
              </a:defRPr>
            </a:lvl2pPr>
            <a:lvl3pPr algn="l" rtl="0" fontAlgn="base">
              <a:lnSpc>
                <a:spcPct val="90000"/>
              </a:lnSpc>
              <a:spcBef>
                <a:spcPct val="0"/>
              </a:spcBef>
              <a:spcAft>
                <a:spcPct val="0"/>
              </a:spcAft>
              <a:defRPr sz="2400">
                <a:solidFill>
                  <a:schemeClr val="tx1"/>
                </a:solidFill>
                <a:latin typeface="Lato Black" panose="020F0502020204030203" pitchFamily="34" charset="0"/>
              </a:defRPr>
            </a:lvl3pPr>
            <a:lvl4pPr algn="l" rtl="0" fontAlgn="base">
              <a:lnSpc>
                <a:spcPct val="90000"/>
              </a:lnSpc>
              <a:spcBef>
                <a:spcPct val="0"/>
              </a:spcBef>
              <a:spcAft>
                <a:spcPct val="0"/>
              </a:spcAft>
              <a:defRPr sz="2400">
                <a:solidFill>
                  <a:schemeClr val="tx1"/>
                </a:solidFill>
                <a:latin typeface="Lato Black" panose="020F0502020204030203" pitchFamily="34" charset="0"/>
              </a:defRPr>
            </a:lvl4pPr>
            <a:lvl5pPr algn="l" rtl="0" fontAlgn="base">
              <a:lnSpc>
                <a:spcPct val="90000"/>
              </a:lnSpc>
              <a:spcBef>
                <a:spcPct val="0"/>
              </a:spcBef>
              <a:spcAft>
                <a:spcPct val="0"/>
              </a:spcAft>
              <a:defRPr sz="2400">
                <a:solidFill>
                  <a:schemeClr val="tx1"/>
                </a:solidFill>
                <a:latin typeface="Lato Black" panose="020F0502020204030203" pitchFamily="34" charset="0"/>
              </a:defRPr>
            </a:lvl5pPr>
            <a:lvl6pPr marL="342900" algn="l" rtl="0" fontAlgn="base">
              <a:lnSpc>
                <a:spcPct val="90000"/>
              </a:lnSpc>
              <a:spcBef>
                <a:spcPct val="0"/>
              </a:spcBef>
              <a:spcAft>
                <a:spcPct val="0"/>
              </a:spcAft>
              <a:defRPr sz="2400">
                <a:solidFill>
                  <a:schemeClr val="tx1"/>
                </a:solidFill>
                <a:latin typeface="Lato Black" panose="020F0502020204030203" pitchFamily="34" charset="0"/>
              </a:defRPr>
            </a:lvl6pPr>
            <a:lvl7pPr marL="685800" algn="l" rtl="0" fontAlgn="base">
              <a:lnSpc>
                <a:spcPct val="90000"/>
              </a:lnSpc>
              <a:spcBef>
                <a:spcPct val="0"/>
              </a:spcBef>
              <a:spcAft>
                <a:spcPct val="0"/>
              </a:spcAft>
              <a:defRPr sz="2400">
                <a:solidFill>
                  <a:schemeClr val="tx1"/>
                </a:solidFill>
                <a:latin typeface="Lato Black" panose="020F0502020204030203" pitchFamily="34" charset="0"/>
              </a:defRPr>
            </a:lvl7pPr>
            <a:lvl8pPr marL="1028700" algn="l" rtl="0" fontAlgn="base">
              <a:lnSpc>
                <a:spcPct val="90000"/>
              </a:lnSpc>
              <a:spcBef>
                <a:spcPct val="0"/>
              </a:spcBef>
              <a:spcAft>
                <a:spcPct val="0"/>
              </a:spcAft>
              <a:defRPr sz="2400">
                <a:solidFill>
                  <a:schemeClr val="tx1"/>
                </a:solidFill>
                <a:latin typeface="Lato Black" panose="020F0502020204030203" pitchFamily="34" charset="0"/>
              </a:defRPr>
            </a:lvl8pPr>
            <a:lvl9pPr marL="1371600" algn="l" rtl="0" fontAlgn="base">
              <a:lnSpc>
                <a:spcPct val="90000"/>
              </a:lnSpc>
              <a:spcBef>
                <a:spcPct val="0"/>
              </a:spcBef>
              <a:spcAft>
                <a:spcPct val="0"/>
              </a:spcAft>
              <a:defRPr sz="2400">
                <a:solidFill>
                  <a:schemeClr val="tx1"/>
                </a:solidFill>
                <a:latin typeface="Lato Black" panose="020F0502020204030203" pitchFamily="34" charset="0"/>
              </a:defRPr>
            </a:lvl9pPr>
          </a:lstStyle>
          <a:p>
            <a:pPr eaLnBrk="1" hangingPunct="1"/>
            <a:r>
              <a:rPr lang="en-CA" sz="2000" dirty="0">
                <a:solidFill>
                  <a:schemeClr val="accent6">
                    <a:lumMod val="75000"/>
                  </a:schemeClr>
                </a:solidFill>
              </a:rPr>
              <a:t>Simple Stochastic Processes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9427619-703A-ECD5-29FE-D69ACEC55BE2}"/>
              </a:ext>
            </a:extLst>
          </p:cNvPr>
          <p:cNvSpPr txBox="1"/>
          <p:nvPr/>
        </p:nvSpPr>
        <p:spPr>
          <a:xfrm>
            <a:off x="684540" y="1173142"/>
            <a:ext cx="3019241" cy="338554"/>
          </a:xfrm>
          <a:prstGeom prst="rect">
            <a:avLst/>
          </a:prstGeom>
          <a:noFill/>
        </p:spPr>
        <p:txBody>
          <a:bodyPr wrap="square" rtlCol="0">
            <a:spAutoFit/>
          </a:bodyPr>
          <a:lstStyle/>
          <a:p>
            <a:r>
              <a:rPr lang="en-CA" sz="1600" dirty="0">
                <a:solidFill>
                  <a:srgbClr val="C00000"/>
                </a:solidFill>
              </a:rPr>
              <a:t>Geometric Brownian Motion: </a:t>
            </a:r>
          </a:p>
        </p:txBody>
      </p:sp>
      <p:sp>
        <p:nvSpPr>
          <p:cNvPr id="7" name="Rectangle 6">
            <a:extLst>
              <a:ext uri="{FF2B5EF4-FFF2-40B4-BE49-F238E27FC236}">
                <a16:creationId xmlns:a16="http://schemas.microsoft.com/office/drawing/2014/main" id="{1F093096-6DAB-5B92-DBB9-68BEB7F5FFB6}"/>
              </a:ext>
            </a:extLst>
          </p:cNvPr>
          <p:cNvSpPr/>
          <p:nvPr/>
        </p:nvSpPr>
        <p:spPr>
          <a:xfrm>
            <a:off x="767668" y="3084945"/>
            <a:ext cx="165205" cy="2309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Title 3">
            <a:extLst>
              <a:ext uri="{FF2B5EF4-FFF2-40B4-BE49-F238E27FC236}">
                <a16:creationId xmlns:a16="http://schemas.microsoft.com/office/drawing/2014/main" id="{E61C906E-D84C-7FE8-16C8-64EC2CBD1DAD}"/>
              </a:ext>
            </a:extLst>
          </p:cNvPr>
          <p:cNvSpPr txBox="1">
            <a:spLocks noGrp="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algn="l" rtl="0" fontAlgn="base">
              <a:lnSpc>
                <a:spcPct val="90000"/>
              </a:lnSpc>
              <a:spcBef>
                <a:spcPct val="0"/>
              </a:spcBef>
              <a:spcAft>
                <a:spcPct val="0"/>
              </a:spcAft>
              <a:defRPr sz="2400" kern="1200">
                <a:solidFill>
                  <a:schemeClr val="tx1"/>
                </a:solidFill>
                <a:latin typeface="+mj-lt"/>
                <a:ea typeface="+mj-ea"/>
                <a:cs typeface="+mj-cs"/>
              </a:defRPr>
            </a:lvl1pPr>
            <a:lvl2pPr algn="l" rtl="0" fontAlgn="base">
              <a:lnSpc>
                <a:spcPct val="90000"/>
              </a:lnSpc>
              <a:spcBef>
                <a:spcPct val="0"/>
              </a:spcBef>
              <a:spcAft>
                <a:spcPct val="0"/>
              </a:spcAft>
              <a:defRPr sz="2400">
                <a:solidFill>
                  <a:schemeClr val="tx1"/>
                </a:solidFill>
                <a:latin typeface="Lato Black" panose="020F0502020204030203" pitchFamily="34" charset="0"/>
              </a:defRPr>
            </a:lvl2pPr>
            <a:lvl3pPr algn="l" rtl="0" fontAlgn="base">
              <a:lnSpc>
                <a:spcPct val="90000"/>
              </a:lnSpc>
              <a:spcBef>
                <a:spcPct val="0"/>
              </a:spcBef>
              <a:spcAft>
                <a:spcPct val="0"/>
              </a:spcAft>
              <a:defRPr sz="2400">
                <a:solidFill>
                  <a:schemeClr val="tx1"/>
                </a:solidFill>
                <a:latin typeface="Lato Black" panose="020F0502020204030203" pitchFamily="34" charset="0"/>
              </a:defRPr>
            </a:lvl3pPr>
            <a:lvl4pPr algn="l" rtl="0" fontAlgn="base">
              <a:lnSpc>
                <a:spcPct val="90000"/>
              </a:lnSpc>
              <a:spcBef>
                <a:spcPct val="0"/>
              </a:spcBef>
              <a:spcAft>
                <a:spcPct val="0"/>
              </a:spcAft>
              <a:defRPr sz="2400">
                <a:solidFill>
                  <a:schemeClr val="tx1"/>
                </a:solidFill>
                <a:latin typeface="Lato Black" panose="020F0502020204030203" pitchFamily="34" charset="0"/>
              </a:defRPr>
            </a:lvl4pPr>
            <a:lvl5pPr algn="l" rtl="0" fontAlgn="base">
              <a:lnSpc>
                <a:spcPct val="90000"/>
              </a:lnSpc>
              <a:spcBef>
                <a:spcPct val="0"/>
              </a:spcBef>
              <a:spcAft>
                <a:spcPct val="0"/>
              </a:spcAft>
              <a:defRPr sz="2400">
                <a:solidFill>
                  <a:schemeClr val="tx1"/>
                </a:solidFill>
                <a:latin typeface="Lato Black" panose="020F0502020204030203" pitchFamily="34" charset="0"/>
              </a:defRPr>
            </a:lvl5pPr>
            <a:lvl6pPr marL="342900" algn="l" rtl="0" fontAlgn="base">
              <a:lnSpc>
                <a:spcPct val="90000"/>
              </a:lnSpc>
              <a:spcBef>
                <a:spcPct val="0"/>
              </a:spcBef>
              <a:spcAft>
                <a:spcPct val="0"/>
              </a:spcAft>
              <a:defRPr sz="2400">
                <a:solidFill>
                  <a:schemeClr val="tx1"/>
                </a:solidFill>
                <a:latin typeface="Lato Black" panose="020F0502020204030203" pitchFamily="34" charset="0"/>
              </a:defRPr>
            </a:lvl6pPr>
            <a:lvl7pPr marL="685800" algn="l" rtl="0" fontAlgn="base">
              <a:lnSpc>
                <a:spcPct val="90000"/>
              </a:lnSpc>
              <a:spcBef>
                <a:spcPct val="0"/>
              </a:spcBef>
              <a:spcAft>
                <a:spcPct val="0"/>
              </a:spcAft>
              <a:defRPr sz="2400">
                <a:solidFill>
                  <a:schemeClr val="tx1"/>
                </a:solidFill>
                <a:latin typeface="Lato Black" panose="020F0502020204030203" pitchFamily="34" charset="0"/>
              </a:defRPr>
            </a:lvl7pPr>
            <a:lvl8pPr marL="1028700" algn="l" rtl="0" fontAlgn="base">
              <a:lnSpc>
                <a:spcPct val="90000"/>
              </a:lnSpc>
              <a:spcBef>
                <a:spcPct val="0"/>
              </a:spcBef>
              <a:spcAft>
                <a:spcPct val="0"/>
              </a:spcAft>
              <a:defRPr sz="2400">
                <a:solidFill>
                  <a:schemeClr val="tx1"/>
                </a:solidFill>
                <a:latin typeface="Lato Black" panose="020F0502020204030203" pitchFamily="34" charset="0"/>
              </a:defRPr>
            </a:lvl8pPr>
            <a:lvl9pPr marL="1371600" algn="l" rtl="0" fontAlgn="base">
              <a:lnSpc>
                <a:spcPct val="90000"/>
              </a:lnSpc>
              <a:spcBef>
                <a:spcPct val="0"/>
              </a:spcBef>
              <a:spcAft>
                <a:spcPct val="0"/>
              </a:spcAft>
              <a:defRPr sz="2400">
                <a:solidFill>
                  <a:schemeClr val="tx1"/>
                </a:solidFill>
                <a:latin typeface="Lato Black" panose="020F0502020204030203" pitchFamily="34" charset="0"/>
              </a:defRPr>
            </a:lvl9pPr>
          </a:lstStyle>
          <a:p>
            <a:pPr eaLnBrk="1" hangingPunct="1"/>
            <a:r>
              <a:rPr lang="en-CA" sz="2000" dirty="0">
                <a:solidFill>
                  <a:schemeClr val="accent6">
                    <a:lumMod val="75000"/>
                  </a:schemeClr>
                </a:solidFill>
              </a:rPr>
              <a:t>Simple Stochastic Processes</a:t>
            </a:r>
          </a:p>
        </p:txBody>
      </p:sp>
      <p:pic>
        <p:nvPicPr>
          <p:cNvPr id="3" name="Picture 2">
            <a:extLst>
              <a:ext uri="{FF2B5EF4-FFF2-40B4-BE49-F238E27FC236}">
                <a16:creationId xmlns:a16="http://schemas.microsoft.com/office/drawing/2014/main" id="{D3F34E2E-DD0F-55E9-0882-5ADE64A25C60}"/>
              </a:ext>
            </a:extLst>
          </p:cNvPr>
          <p:cNvPicPr>
            <a:picLocks noChangeAspect="1"/>
          </p:cNvPicPr>
          <p:nvPr/>
        </p:nvPicPr>
        <p:blipFill>
          <a:blip r:embed="rId3"/>
          <a:stretch>
            <a:fillRect/>
          </a:stretch>
        </p:blipFill>
        <p:spPr>
          <a:xfrm>
            <a:off x="850270" y="1723831"/>
            <a:ext cx="859459" cy="375594"/>
          </a:xfrm>
          <a:prstGeom prst="rect">
            <a:avLst/>
          </a:prstGeom>
        </p:spPr>
      </p:pic>
      <p:pic>
        <p:nvPicPr>
          <p:cNvPr id="8" name="Picture 7">
            <a:extLst>
              <a:ext uri="{FF2B5EF4-FFF2-40B4-BE49-F238E27FC236}">
                <a16:creationId xmlns:a16="http://schemas.microsoft.com/office/drawing/2014/main" id="{8BB246DA-CB01-4FCE-F09B-34F719E5C99B}"/>
              </a:ext>
            </a:extLst>
          </p:cNvPr>
          <p:cNvPicPr>
            <a:picLocks noChangeAspect="1"/>
          </p:cNvPicPr>
          <p:nvPr/>
        </p:nvPicPr>
        <p:blipFill>
          <a:blip r:embed="rId4"/>
          <a:stretch>
            <a:fillRect/>
          </a:stretch>
        </p:blipFill>
        <p:spPr>
          <a:xfrm>
            <a:off x="811979" y="2226661"/>
            <a:ext cx="1751514" cy="309374"/>
          </a:xfrm>
          <a:prstGeom prst="rect">
            <a:avLst/>
          </a:prstGeom>
        </p:spPr>
      </p:pic>
      <p:pic>
        <p:nvPicPr>
          <p:cNvPr id="12" name="Picture 11">
            <a:extLst>
              <a:ext uri="{FF2B5EF4-FFF2-40B4-BE49-F238E27FC236}">
                <a16:creationId xmlns:a16="http://schemas.microsoft.com/office/drawing/2014/main" id="{DBEF6C2A-1917-5563-7268-908C41D15B5E}"/>
              </a:ext>
            </a:extLst>
          </p:cNvPr>
          <p:cNvPicPr>
            <a:picLocks noChangeAspect="1"/>
          </p:cNvPicPr>
          <p:nvPr/>
        </p:nvPicPr>
        <p:blipFill>
          <a:blip r:embed="rId5"/>
          <a:stretch>
            <a:fillRect/>
          </a:stretch>
        </p:blipFill>
        <p:spPr>
          <a:xfrm>
            <a:off x="2353716" y="2110762"/>
            <a:ext cx="1597834" cy="593128"/>
          </a:xfrm>
          <a:prstGeom prst="rect">
            <a:avLst/>
          </a:prstGeom>
        </p:spPr>
      </p:pic>
      <p:pic>
        <p:nvPicPr>
          <p:cNvPr id="16" name="Picture 15">
            <a:extLst>
              <a:ext uri="{FF2B5EF4-FFF2-40B4-BE49-F238E27FC236}">
                <a16:creationId xmlns:a16="http://schemas.microsoft.com/office/drawing/2014/main" id="{F7E578F6-EBAF-F4EF-AF48-B1C7768C7F4A}"/>
              </a:ext>
            </a:extLst>
          </p:cNvPr>
          <p:cNvPicPr>
            <a:picLocks noChangeAspect="1"/>
          </p:cNvPicPr>
          <p:nvPr/>
        </p:nvPicPr>
        <p:blipFill>
          <a:blip r:embed="rId6"/>
          <a:stretch>
            <a:fillRect/>
          </a:stretch>
        </p:blipFill>
        <p:spPr>
          <a:xfrm>
            <a:off x="684540" y="2663271"/>
            <a:ext cx="3757907" cy="539098"/>
          </a:xfrm>
          <a:prstGeom prst="rect">
            <a:avLst/>
          </a:prstGeom>
        </p:spPr>
      </p:pic>
      <p:pic>
        <p:nvPicPr>
          <p:cNvPr id="18" name="Picture 17">
            <a:extLst>
              <a:ext uri="{FF2B5EF4-FFF2-40B4-BE49-F238E27FC236}">
                <a16:creationId xmlns:a16="http://schemas.microsoft.com/office/drawing/2014/main" id="{6D151A99-EB38-E150-1B23-CF4633F9028C}"/>
              </a:ext>
            </a:extLst>
          </p:cNvPr>
          <p:cNvPicPr>
            <a:picLocks noChangeAspect="1"/>
          </p:cNvPicPr>
          <p:nvPr/>
        </p:nvPicPr>
        <p:blipFill>
          <a:blip r:embed="rId7"/>
          <a:stretch>
            <a:fillRect/>
          </a:stretch>
        </p:blipFill>
        <p:spPr>
          <a:xfrm>
            <a:off x="552817" y="3202369"/>
            <a:ext cx="3480661" cy="690898"/>
          </a:xfrm>
          <a:prstGeom prst="rect">
            <a:avLst/>
          </a:prstGeom>
        </p:spPr>
      </p:pic>
      <p:sp>
        <p:nvSpPr>
          <p:cNvPr id="21" name="TextBox 20">
            <a:extLst>
              <a:ext uri="{FF2B5EF4-FFF2-40B4-BE49-F238E27FC236}">
                <a16:creationId xmlns:a16="http://schemas.microsoft.com/office/drawing/2014/main" id="{0E179988-8AEE-C26A-1E4A-4D4463FA168B}"/>
              </a:ext>
            </a:extLst>
          </p:cNvPr>
          <p:cNvSpPr txBox="1"/>
          <p:nvPr/>
        </p:nvSpPr>
        <p:spPr>
          <a:xfrm>
            <a:off x="4572000" y="2536035"/>
            <a:ext cx="4283554" cy="954107"/>
          </a:xfrm>
          <a:prstGeom prst="rect">
            <a:avLst/>
          </a:prstGeom>
          <a:noFill/>
        </p:spPr>
        <p:txBody>
          <a:bodyPr wrap="square" rtlCol="0">
            <a:spAutoFit/>
          </a:bodyPr>
          <a:lstStyle/>
          <a:p>
            <a:r>
              <a:rPr lang="en-CA" sz="1400" i="1" dirty="0">
                <a:solidFill>
                  <a:schemeClr val="accent1">
                    <a:lumMod val="75000"/>
                  </a:schemeClr>
                </a:solidFill>
                <a:latin typeface="Arial" panose="020B0604020202020204" pitchFamily="34" charset="0"/>
                <a:cs typeface="Arial" panose="020B0604020202020204" pitchFamily="34" charset="0"/>
              </a:rPr>
              <a:t>Easy to simulate by compounding a drift and normally distributed fluctuations.</a:t>
            </a:r>
          </a:p>
          <a:p>
            <a:endParaRPr lang="en-CA" sz="1400" i="1" dirty="0">
              <a:solidFill>
                <a:schemeClr val="accent1">
                  <a:lumMod val="75000"/>
                </a:schemeClr>
              </a:solidFill>
              <a:latin typeface="Arial" panose="020B0604020202020204" pitchFamily="34" charset="0"/>
              <a:cs typeface="Arial" panose="020B0604020202020204" pitchFamily="34" charset="0"/>
            </a:endParaRPr>
          </a:p>
          <a:p>
            <a:r>
              <a:rPr lang="en-CA" sz="1400" i="1" dirty="0">
                <a:solidFill>
                  <a:schemeClr val="accent1">
                    <a:lumMod val="75000"/>
                  </a:schemeClr>
                </a:solidFill>
                <a:latin typeface="Arial" panose="020B0604020202020204" pitchFamily="34" charset="0"/>
                <a:cs typeface="Arial" panose="020B0604020202020204" pitchFamily="34" charset="0"/>
              </a:rPr>
              <a:t>Use Excel, Python or R to create a simulation</a:t>
            </a:r>
          </a:p>
        </p:txBody>
      </p:sp>
      <p:sp>
        <p:nvSpPr>
          <p:cNvPr id="23" name="TextBox 22">
            <a:extLst>
              <a:ext uri="{FF2B5EF4-FFF2-40B4-BE49-F238E27FC236}">
                <a16:creationId xmlns:a16="http://schemas.microsoft.com/office/drawing/2014/main" id="{3271E5D2-6201-AEAA-4B47-52CB94569B68}"/>
              </a:ext>
            </a:extLst>
          </p:cNvPr>
          <p:cNvSpPr txBox="1"/>
          <p:nvPr/>
        </p:nvSpPr>
        <p:spPr>
          <a:xfrm>
            <a:off x="932873" y="4353944"/>
            <a:ext cx="6525185" cy="1573892"/>
          </a:xfrm>
          <a:prstGeom prst="rect">
            <a:avLst/>
          </a:prstGeom>
          <a:noFill/>
        </p:spPr>
        <p:txBody>
          <a:bodyPr wrap="square">
            <a:spAutoFit/>
          </a:bodyPr>
          <a:lstStyle/>
          <a:p>
            <a:r>
              <a:rPr lang="en-CA" sz="1200" dirty="0">
                <a:effectLst/>
                <a:latin typeface="Calibri" panose="020F0502020204030204" pitchFamily="34" charset="0"/>
                <a:ea typeface="Calibri" panose="020F0502020204030204" pitchFamily="34" charset="0"/>
                <a:cs typeface="Arial" panose="020B0604020202020204" pitchFamily="34" charset="0"/>
              </a:rPr>
              <a:t>Write a simple code that simulates a Geometric Brownian Motion. Use it to generate 5 different paths with the following parameters:</a:t>
            </a:r>
            <a:endParaRPr lang="en-CA" sz="1200" dirty="0">
              <a:effectLst/>
              <a:latin typeface="Times New Roman" panose="02020603050405020304" pitchFamily="18" charset="0"/>
              <a:ea typeface="Times New Roman" panose="02020603050405020304" pitchFamily="18" charset="0"/>
            </a:endParaRPr>
          </a:p>
          <a:p>
            <a:pPr indent="449580"/>
            <a:r>
              <a:rPr lang="en-CA" sz="1200" dirty="0">
                <a:effectLst/>
                <a:latin typeface="Calibri" panose="020F0502020204030204" pitchFamily="34" charset="0"/>
                <a:ea typeface="Calibri" panose="020F0502020204030204" pitchFamily="34" charset="0"/>
                <a:cs typeface="Arial" panose="020B0604020202020204" pitchFamily="34" charset="0"/>
              </a:rPr>
              <a:t>Starting Value = 100</a:t>
            </a:r>
            <a:endParaRPr lang="en-CA" sz="1200" dirty="0">
              <a:effectLst/>
              <a:latin typeface="Times New Roman" panose="02020603050405020304" pitchFamily="18" charset="0"/>
              <a:ea typeface="Times New Roman" panose="02020603050405020304" pitchFamily="18" charset="0"/>
            </a:endParaRPr>
          </a:p>
          <a:p>
            <a:pPr indent="449580"/>
            <a:r>
              <a:rPr lang="en-CA" sz="1200" dirty="0">
                <a:effectLst/>
                <a:latin typeface="Calibri" panose="020F0502020204030204" pitchFamily="34" charset="0"/>
                <a:ea typeface="Calibri" panose="020F0502020204030204" pitchFamily="34" charset="0"/>
                <a:cs typeface="Arial" panose="020B0604020202020204" pitchFamily="34" charset="0"/>
              </a:rPr>
              <a:t>Drift = 5% </a:t>
            </a:r>
            <a:r>
              <a:rPr lang="en-CA" sz="1200" dirty="0">
                <a:effectLst/>
                <a:latin typeface="Calibri" panose="020F0502020204030204" pitchFamily="34" charset="0"/>
                <a:ea typeface="Calibri" panose="020F0502020204030204" pitchFamily="34" charset="0"/>
                <a:cs typeface="Arial" panose="020B0604020202020204" pitchFamily="34" charset="0"/>
                <a:sym typeface="Wingdings" panose="05000000000000000000" pitchFamily="2" charset="2"/>
              </a:rPr>
              <a:t></a:t>
            </a:r>
            <a:r>
              <a:rPr lang="en-CA" sz="1200" dirty="0">
                <a:effectLst/>
                <a:latin typeface="Calibri" panose="020F0502020204030204" pitchFamily="34" charset="0"/>
                <a:ea typeface="Calibri" panose="020F0502020204030204" pitchFamily="34" charset="0"/>
                <a:cs typeface="Arial" panose="020B0604020202020204" pitchFamily="34" charset="0"/>
              </a:rPr>
              <a:t> mu</a:t>
            </a:r>
            <a:endParaRPr lang="en-CA" sz="1200" dirty="0">
              <a:effectLst/>
              <a:latin typeface="Times New Roman" panose="02020603050405020304" pitchFamily="18" charset="0"/>
              <a:ea typeface="Times New Roman" panose="02020603050405020304" pitchFamily="18" charset="0"/>
            </a:endParaRPr>
          </a:p>
          <a:p>
            <a:pPr indent="449580"/>
            <a:r>
              <a:rPr lang="en-CA" sz="1200" dirty="0">
                <a:effectLst/>
                <a:latin typeface="Calibri" panose="020F0502020204030204" pitchFamily="34" charset="0"/>
                <a:ea typeface="Calibri" panose="020F0502020204030204" pitchFamily="34" charset="0"/>
                <a:cs typeface="Arial" panose="020B0604020202020204" pitchFamily="34" charset="0"/>
              </a:rPr>
              <a:t>Simulation Period: 1 Year divided to 250 days (</a:t>
            </a:r>
            <a:r>
              <a:rPr lang="en-CA" sz="1200" dirty="0" err="1">
                <a:effectLst/>
                <a:latin typeface="Calibri" panose="020F0502020204030204" pitchFamily="34" charset="0"/>
                <a:ea typeface="Calibri" panose="020F0502020204030204" pitchFamily="34" charset="0"/>
                <a:cs typeface="Arial" panose="020B0604020202020204" pitchFamily="34" charset="0"/>
              </a:rPr>
              <a:t>ie</a:t>
            </a:r>
            <a:r>
              <a:rPr lang="en-CA" sz="1200" dirty="0">
                <a:effectLst/>
                <a:latin typeface="Calibri" panose="020F0502020204030204" pitchFamily="34" charset="0"/>
                <a:ea typeface="Calibri" panose="020F0502020204030204" pitchFamily="34" charset="0"/>
                <a:cs typeface="Arial" panose="020B0604020202020204" pitchFamily="34" charset="0"/>
              </a:rPr>
              <a:t>. 250 incremental steps of 1/250)</a:t>
            </a:r>
            <a:endParaRPr lang="en-CA" sz="1200" dirty="0">
              <a:effectLst/>
              <a:latin typeface="Times New Roman" panose="02020603050405020304" pitchFamily="18" charset="0"/>
              <a:ea typeface="Times New Roman" panose="02020603050405020304" pitchFamily="18" charset="0"/>
            </a:endParaRPr>
          </a:p>
          <a:p>
            <a:pPr indent="449580"/>
            <a:r>
              <a:rPr lang="en-CA" sz="1200" dirty="0">
                <a:effectLst/>
                <a:latin typeface="Calibri" panose="020F0502020204030204" pitchFamily="34" charset="0"/>
                <a:ea typeface="Calibri" panose="020F0502020204030204" pitchFamily="34" charset="0"/>
                <a:cs typeface="Arial" panose="020B0604020202020204" pitchFamily="34" charset="0"/>
              </a:rPr>
              <a:t>Volatility: 20% (annual)</a:t>
            </a:r>
            <a:endParaRPr lang="en-CA" sz="1200" dirty="0">
              <a:effectLst/>
              <a:latin typeface="Times New Roman" panose="02020603050405020304" pitchFamily="18" charset="0"/>
              <a:ea typeface="Times New Roman" panose="02020603050405020304" pitchFamily="18" charset="0"/>
            </a:endParaRPr>
          </a:p>
          <a:p>
            <a:pPr indent="449580"/>
            <a:r>
              <a:rPr lang="en-CA" sz="1200" dirty="0">
                <a:effectLst/>
                <a:latin typeface="Calibri" panose="020F0502020204030204" pitchFamily="34" charset="0"/>
                <a:ea typeface="Calibri" panose="020F0502020204030204" pitchFamily="34" charset="0"/>
                <a:cs typeface="Arial" panose="020B0604020202020204" pitchFamily="34" charset="0"/>
              </a:rPr>
              <a:t>Assume T stands for number of years. </a:t>
            </a:r>
            <a:endParaRPr lang="en-CA" sz="1200" dirty="0">
              <a:effectLst/>
              <a:latin typeface="Times New Roman" panose="02020603050405020304" pitchFamily="18" charset="0"/>
              <a:ea typeface="Times New Roman" panose="02020603050405020304" pitchFamily="18" charset="0"/>
            </a:endParaRPr>
          </a:p>
          <a:p>
            <a:pPr indent="449580">
              <a:lnSpc>
                <a:spcPct val="107000"/>
              </a:lnSpc>
              <a:spcAft>
                <a:spcPts val="800"/>
              </a:spcAft>
            </a:pPr>
            <a:r>
              <a:rPr lang="en-CA" sz="1200" dirty="0">
                <a:effectLst/>
                <a:latin typeface="Calibri" panose="020F0502020204030204" pitchFamily="34" charset="0"/>
                <a:ea typeface="Calibri" panose="020F0502020204030204" pitchFamily="34" charset="0"/>
                <a:cs typeface="Arial" panose="020B0604020202020204" pitchFamily="34" charset="0"/>
              </a:rPr>
              <a:t>Increment = 1/250</a:t>
            </a:r>
          </a:p>
        </p:txBody>
      </p:sp>
    </p:spTree>
    <p:extLst>
      <p:ext uri="{BB962C8B-B14F-4D97-AF65-F5344CB8AC3E}">
        <p14:creationId xmlns:p14="http://schemas.microsoft.com/office/powerpoint/2010/main" val="7670482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9427619-703A-ECD5-29FE-D69ACEC55BE2}"/>
              </a:ext>
            </a:extLst>
          </p:cNvPr>
          <p:cNvSpPr txBox="1"/>
          <p:nvPr/>
        </p:nvSpPr>
        <p:spPr>
          <a:xfrm>
            <a:off x="332815" y="942562"/>
            <a:ext cx="5441940" cy="338554"/>
          </a:xfrm>
          <a:prstGeom prst="rect">
            <a:avLst/>
          </a:prstGeom>
          <a:noFill/>
        </p:spPr>
        <p:txBody>
          <a:bodyPr wrap="square" rtlCol="0">
            <a:spAutoFit/>
          </a:bodyPr>
          <a:lstStyle/>
          <a:p>
            <a:r>
              <a:rPr lang="en-CA" sz="1600" dirty="0">
                <a:solidFill>
                  <a:srgbClr val="C00000"/>
                </a:solidFill>
              </a:rPr>
              <a:t>Correlated Multiple Geometric Brownian Motion Paths: </a:t>
            </a:r>
          </a:p>
        </p:txBody>
      </p:sp>
      <p:sp>
        <p:nvSpPr>
          <p:cNvPr id="7" name="Rectangle 6">
            <a:extLst>
              <a:ext uri="{FF2B5EF4-FFF2-40B4-BE49-F238E27FC236}">
                <a16:creationId xmlns:a16="http://schemas.microsoft.com/office/drawing/2014/main" id="{1F093096-6DAB-5B92-DBB9-68BEB7F5FFB6}"/>
              </a:ext>
            </a:extLst>
          </p:cNvPr>
          <p:cNvSpPr/>
          <p:nvPr/>
        </p:nvSpPr>
        <p:spPr>
          <a:xfrm>
            <a:off x="767668" y="3084945"/>
            <a:ext cx="165205" cy="2309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Title 3">
            <a:extLst>
              <a:ext uri="{FF2B5EF4-FFF2-40B4-BE49-F238E27FC236}">
                <a16:creationId xmlns:a16="http://schemas.microsoft.com/office/drawing/2014/main" id="{E61C906E-D84C-7FE8-16C8-64EC2CBD1DAD}"/>
              </a:ext>
            </a:extLst>
          </p:cNvPr>
          <p:cNvSpPr txBox="1">
            <a:spLocks noGrp="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algn="l" rtl="0" fontAlgn="base">
              <a:lnSpc>
                <a:spcPct val="90000"/>
              </a:lnSpc>
              <a:spcBef>
                <a:spcPct val="0"/>
              </a:spcBef>
              <a:spcAft>
                <a:spcPct val="0"/>
              </a:spcAft>
              <a:defRPr sz="2400" kern="1200">
                <a:solidFill>
                  <a:schemeClr val="tx1"/>
                </a:solidFill>
                <a:latin typeface="+mj-lt"/>
                <a:ea typeface="+mj-ea"/>
                <a:cs typeface="+mj-cs"/>
              </a:defRPr>
            </a:lvl1pPr>
            <a:lvl2pPr algn="l" rtl="0" fontAlgn="base">
              <a:lnSpc>
                <a:spcPct val="90000"/>
              </a:lnSpc>
              <a:spcBef>
                <a:spcPct val="0"/>
              </a:spcBef>
              <a:spcAft>
                <a:spcPct val="0"/>
              </a:spcAft>
              <a:defRPr sz="2400">
                <a:solidFill>
                  <a:schemeClr val="tx1"/>
                </a:solidFill>
                <a:latin typeface="Lato Black" panose="020F0502020204030203" pitchFamily="34" charset="0"/>
              </a:defRPr>
            </a:lvl2pPr>
            <a:lvl3pPr algn="l" rtl="0" fontAlgn="base">
              <a:lnSpc>
                <a:spcPct val="90000"/>
              </a:lnSpc>
              <a:spcBef>
                <a:spcPct val="0"/>
              </a:spcBef>
              <a:spcAft>
                <a:spcPct val="0"/>
              </a:spcAft>
              <a:defRPr sz="2400">
                <a:solidFill>
                  <a:schemeClr val="tx1"/>
                </a:solidFill>
                <a:latin typeface="Lato Black" panose="020F0502020204030203" pitchFamily="34" charset="0"/>
              </a:defRPr>
            </a:lvl3pPr>
            <a:lvl4pPr algn="l" rtl="0" fontAlgn="base">
              <a:lnSpc>
                <a:spcPct val="90000"/>
              </a:lnSpc>
              <a:spcBef>
                <a:spcPct val="0"/>
              </a:spcBef>
              <a:spcAft>
                <a:spcPct val="0"/>
              </a:spcAft>
              <a:defRPr sz="2400">
                <a:solidFill>
                  <a:schemeClr val="tx1"/>
                </a:solidFill>
                <a:latin typeface="Lato Black" panose="020F0502020204030203" pitchFamily="34" charset="0"/>
              </a:defRPr>
            </a:lvl4pPr>
            <a:lvl5pPr algn="l" rtl="0" fontAlgn="base">
              <a:lnSpc>
                <a:spcPct val="90000"/>
              </a:lnSpc>
              <a:spcBef>
                <a:spcPct val="0"/>
              </a:spcBef>
              <a:spcAft>
                <a:spcPct val="0"/>
              </a:spcAft>
              <a:defRPr sz="2400">
                <a:solidFill>
                  <a:schemeClr val="tx1"/>
                </a:solidFill>
                <a:latin typeface="Lato Black" panose="020F0502020204030203" pitchFamily="34" charset="0"/>
              </a:defRPr>
            </a:lvl5pPr>
            <a:lvl6pPr marL="342900" algn="l" rtl="0" fontAlgn="base">
              <a:lnSpc>
                <a:spcPct val="90000"/>
              </a:lnSpc>
              <a:spcBef>
                <a:spcPct val="0"/>
              </a:spcBef>
              <a:spcAft>
                <a:spcPct val="0"/>
              </a:spcAft>
              <a:defRPr sz="2400">
                <a:solidFill>
                  <a:schemeClr val="tx1"/>
                </a:solidFill>
                <a:latin typeface="Lato Black" panose="020F0502020204030203" pitchFamily="34" charset="0"/>
              </a:defRPr>
            </a:lvl6pPr>
            <a:lvl7pPr marL="685800" algn="l" rtl="0" fontAlgn="base">
              <a:lnSpc>
                <a:spcPct val="90000"/>
              </a:lnSpc>
              <a:spcBef>
                <a:spcPct val="0"/>
              </a:spcBef>
              <a:spcAft>
                <a:spcPct val="0"/>
              </a:spcAft>
              <a:defRPr sz="2400">
                <a:solidFill>
                  <a:schemeClr val="tx1"/>
                </a:solidFill>
                <a:latin typeface="Lato Black" panose="020F0502020204030203" pitchFamily="34" charset="0"/>
              </a:defRPr>
            </a:lvl7pPr>
            <a:lvl8pPr marL="1028700" algn="l" rtl="0" fontAlgn="base">
              <a:lnSpc>
                <a:spcPct val="90000"/>
              </a:lnSpc>
              <a:spcBef>
                <a:spcPct val="0"/>
              </a:spcBef>
              <a:spcAft>
                <a:spcPct val="0"/>
              </a:spcAft>
              <a:defRPr sz="2400">
                <a:solidFill>
                  <a:schemeClr val="tx1"/>
                </a:solidFill>
                <a:latin typeface="Lato Black" panose="020F0502020204030203" pitchFamily="34" charset="0"/>
              </a:defRPr>
            </a:lvl8pPr>
            <a:lvl9pPr marL="1371600" algn="l" rtl="0" fontAlgn="base">
              <a:lnSpc>
                <a:spcPct val="90000"/>
              </a:lnSpc>
              <a:spcBef>
                <a:spcPct val="0"/>
              </a:spcBef>
              <a:spcAft>
                <a:spcPct val="0"/>
              </a:spcAft>
              <a:defRPr sz="2400">
                <a:solidFill>
                  <a:schemeClr val="tx1"/>
                </a:solidFill>
                <a:latin typeface="Lato Black" panose="020F0502020204030203" pitchFamily="34" charset="0"/>
              </a:defRPr>
            </a:lvl9pPr>
          </a:lstStyle>
          <a:p>
            <a:pPr eaLnBrk="1" hangingPunct="1"/>
            <a:r>
              <a:rPr lang="en-CA" sz="2000" dirty="0">
                <a:solidFill>
                  <a:schemeClr val="accent6">
                    <a:lumMod val="75000"/>
                  </a:schemeClr>
                </a:solidFill>
              </a:rPr>
              <a:t>Simple Stochastic Processes of Portfolios</a:t>
            </a:r>
          </a:p>
        </p:txBody>
      </p:sp>
      <p:sp>
        <p:nvSpPr>
          <p:cNvPr id="4" name="TextBox 3">
            <a:extLst>
              <a:ext uri="{FF2B5EF4-FFF2-40B4-BE49-F238E27FC236}">
                <a16:creationId xmlns:a16="http://schemas.microsoft.com/office/drawing/2014/main" id="{074CE005-192B-0057-A90C-A50B3EE8142B}"/>
              </a:ext>
            </a:extLst>
          </p:cNvPr>
          <p:cNvSpPr txBox="1"/>
          <p:nvPr/>
        </p:nvSpPr>
        <p:spPr>
          <a:xfrm>
            <a:off x="403192" y="1408293"/>
            <a:ext cx="5533485" cy="400110"/>
          </a:xfrm>
          <a:prstGeom prst="rect">
            <a:avLst/>
          </a:prstGeom>
          <a:noFill/>
        </p:spPr>
        <p:txBody>
          <a:bodyPr wrap="square" rtlCol="0">
            <a:spAutoFit/>
          </a:bodyPr>
          <a:lstStyle/>
          <a:p>
            <a:r>
              <a:rPr lang="en-CA" sz="2000" dirty="0"/>
              <a:t>Consider the following </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1EBF76E-0EB7-DC04-432D-6A45B840B78B}"/>
                  </a:ext>
                </a:extLst>
              </p:cNvPr>
              <p:cNvSpPr txBox="1"/>
              <p:nvPr/>
            </p:nvSpPr>
            <p:spPr>
              <a:xfrm>
                <a:off x="1060222" y="5038498"/>
                <a:ext cx="4040017" cy="8803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CA" i="1" smtClean="0">
                              <a:solidFill>
                                <a:schemeClr val="tx1"/>
                              </a:solidFill>
                              <a:latin typeface="Cambria Math" panose="02040503050406030204" pitchFamily="18" charset="0"/>
                            </a:rPr>
                          </m:ctrlPr>
                        </m:dPr>
                        <m:e>
                          <m:m>
                            <m:mPr>
                              <m:plcHide m:val="on"/>
                              <m:mcs>
                                <m:mc>
                                  <m:mcPr>
                                    <m:count m:val="1"/>
                                    <m:mcJc m:val="center"/>
                                  </m:mcPr>
                                </m:mc>
                              </m:mcs>
                              <m:ctrlPr>
                                <a:rPr lang="en-CA" i="1">
                                  <a:solidFill>
                                    <a:schemeClr val="tx1"/>
                                  </a:solidFill>
                                  <a:latin typeface="Cambria Math" panose="02040503050406030204" pitchFamily="18" charset="0"/>
                                </a:rPr>
                              </m:ctrlPr>
                            </m:mPr>
                            <m:mr>
                              <m:e>
                                <m:r>
                                  <a:rPr lang="en-CA">
                                    <a:solidFill>
                                      <a:schemeClr val="tx1"/>
                                    </a:solidFill>
                                    <a:latin typeface="Cambria Math" panose="02040503050406030204" pitchFamily="18" charset="0"/>
                                  </a:rPr>
                                  <m:t>ⅆ</m:t>
                                </m:r>
                                <m:sSub>
                                  <m:sSubPr>
                                    <m:ctrlPr>
                                      <a:rPr lang="en-CA" i="1">
                                        <a:solidFill>
                                          <a:schemeClr val="tx1"/>
                                        </a:solidFill>
                                        <a:latin typeface="Cambria Math" panose="02040503050406030204" pitchFamily="18" charset="0"/>
                                      </a:rPr>
                                    </m:ctrlPr>
                                  </m:sSubPr>
                                  <m:e>
                                    <m:r>
                                      <a:rPr lang="en-CA" i="1">
                                        <a:solidFill>
                                          <a:schemeClr val="tx1"/>
                                        </a:solidFill>
                                        <a:latin typeface="Cambria Math" panose="02040503050406030204" pitchFamily="18" charset="0"/>
                                      </a:rPr>
                                      <m:t>𝑥</m:t>
                                    </m:r>
                                  </m:e>
                                  <m:sub>
                                    <m:r>
                                      <a:rPr lang="en-CA" i="0">
                                        <a:solidFill>
                                          <a:schemeClr val="tx1"/>
                                        </a:solidFill>
                                        <a:latin typeface="Cambria Math" panose="02040503050406030204" pitchFamily="18" charset="0"/>
                                      </a:rPr>
                                      <m:t>1</m:t>
                                    </m:r>
                                  </m:sub>
                                </m:sSub>
                              </m:e>
                            </m:mr>
                            <m:mr>
                              <m:e>
                                <m:r>
                                  <a:rPr lang="en-CA" i="0">
                                    <a:solidFill>
                                      <a:schemeClr val="tx1"/>
                                    </a:solidFill>
                                    <a:latin typeface="Cambria Math" panose="02040503050406030204" pitchFamily="18" charset="0"/>
                                  </a:rPr>
                                  <m:t>ⅆ</m:t>
                                </m:r>
                                <m:sSub>
                                  <m:sSubPr>
                                    <m:ctrlPr>
                                      <a:rPr lang="en-CA" i="1">
                                        <a:solidFill>
                                          <a:schemeClr val="tx1"/>
                                        </a:solidFill>
                                        <a:latin typeface="Cambria Math" panose="02040503050406030204" pitchFamily="18" charset="0"/>
                                      </a:rPr>
                                    </m:ctrlPr>
                                  </m:sSubPr>
                                  <m:e>
                                    <m:r>
                                      <a:rPr lang="en-CA" i="1">
                                        <a:solidFill>
                                          <a:schemeClr val="tx1"/>
                                        </a:solidFill>
                                        <a:latin typeface="Cambria Math" panose="02040503050406030204" pitchFamily="18" charset="0"/>
                                      </a:rPr>
                                      <m:t>𝑥</m:t>
                                    </m:r>
                                  </m:e>
                                  <m:sub>
                                    <m:r>
                                      <a:rPr lang="en-CA" i="0">
                                        <a:solidFill>
                                          <a:schemeClr val="tx1"/>
                                        </a:solidFill>
                                        <a:latin typeface="Cambria Math" panose="02040503050406030204" pitchFamily="18" charset="0"/>
                                      </a:rPr>
                                      <m:t>2</m:t>
                                    </m:r>
                                  </m:sub>
                                </m:sSub>
                              </m:e>
                            </m:mr>
                            <m:mr>
                              <m:e>
                                <m:r>
                                  <a:rPr lang="en-CA" i="0">
                                    <a:solidFill>
                                      <a:schemeClr val="tx1"/>
                                    </a:solidFill>
                                    <a:latin typeface="Cambria Math" panose="02040503050406030204" pitchFamily="18" charset="0"/>
                                  </a:rPr>
                                  <m:t>ⅆ</m:t>
                                </m:r>
                                <m:sSub>
                                  <m:sSubPr>
                                    <m:ctrlPr>
                                      <a:rPr lang="en-CA" i="1">
                                        <a:solidFill>
                                          <a:schemeClr val="tx1"/>
                                        </a:solidFill>
                                        <a:latin typeface="Cambria Math" panose="02040503050406030204" pitchFamily="18" charset="0"/>
                                      </a:rPr>
                                    </m:ctrlPr>
                                  </m:sSubPr>
                                  <m:e>
                                    <m:r>
                                      <a:rPr lang="en-CA" i="1">
                                        <a:solidFill>
                                          <a:schemeClr val="tx1"/>
                                        </a:solidFill>
                                        <a:latin typeface="Cambria Math" panose="02040503050406030204" pitchFamily="18" charset="0"/>
                                      </a:rPr>
                                      <m:t>𝑥</m:t>
                                    </m:r>
                                  </m:e>
                                  <m:sub>
                                    <m:r>
                                      <a:rPr lang="en-CA" i="0">
                                        <a:solidFill>
                                          <a:schemeClr val="tx1"/>
                                        </a:solidFill>
                                        <a:latin typeface="Cambria Math" panose="02040503050406030204" pitchFamily="18" charset="0"/>
                                      </a:rPr>
                                      <m:t>3</m:t>
                                    </m:r>
                                  </m:sub>
                                </m:sSub>
                              </m:e>
                            </m:mr>
                          </m:m>
                        </m:e>
                      </m:d>
                      <m:r>
                        <a:rPr lang="en-CA" i="0">
                          <a:solidFill>
                            <a:schemeClr val="tx1"/>
                          </a:solidFill>
                          <a:latin typeface="Cambria Math" panose="02040503050406030204" pitchFamily="18" charset="0"/>
                        </a:rPr>
                        <m:t>=</m:t>
                      </m:r>
                      <m:d>
                        <m:dPr>
                          <m:begChr m:val="["/>
                          <m:endChr m:val="]"/>
                          <m:ctrlPr>
                            <a:rPr lang="en-CA" i="1">
                              <a:solidFill>
                                <a:schemeClr val="tx1"/>
                              </a:solidFill>
                              <a:latin typeface="Cambria Math" panose="02040503050406030204" pitchFamily="18" charset="0"/>
                            </a:rPr>
                          </m:ctrlPr>
                        </m:dPr>
                        <m:e>
                          <m:m>
                            <m:mPr>
                              <m:plcHide m:val="on"/>
                              <m:mcs>
                                <m:mc>
                                  <m:mcPr>
                                    <m:count m:val="1"/>
                                    <m:mcJc m:val="center"/>
                                  </m:mcPr>
                                </m:mc>
                              </m:mcs>
                              <m:ctrlPr>
                                <a:rPr lang="en-CA" i="1">
                                  <a:solidFill>
                                    <a:schemeClr val="tx1"/>
                                  </a:solidFill>
                                  <a:latin typeface="Cambria Math" panose="02040503050406030204" pitchFamily="18" charset="0"/>
                                </a:rPr>
                              </m:ctrlPr>
                            </m:mPr>
                            <m:mr>
                              <m:e>
                                <m:sSub>
                                  <m:sSubPr>
                                    <m:ctrlPr>
                                      <a:rPr lang="en-CA" i="1">
                                        <a:solidFill>
                                          <a:schemeClr val="tx1"/>
                                        </a:solidFill>
                                        <a:latin typeface="Cambria Math" panose="02040503050406030204" pitchFamily="18" charset="0"/>
                                      </a:rPr>
                                    </m:ctrlPr>
                                  </m:sSubPr>
                                  <m:e>
                                    <m:r>
                                      <a:rPr lang="en-CA" i="1">
                                        <a:solidFill>
                                          <a:schemeClr val="tx1"/>
                                        </a:solidFill>
                                        <a:latin typeface="Cambria Math" panose="02040503050406030204" pitchFamily="18" charset="0"/>
                                      </a:rPr>
                                      <m:t>𝑏</m:t>
                                    </m:r>
                                  </m:e>
                                  <m:sub>
                                    <m:r>
                                      <a:rPr lang="en-CA" i="0">
                                        <a:solidFill>
                                          <a:schemeClr val="tx1"/>
                                        </a:solidFill>
                                        <a:latin typeface="Cambria Math" panose="02040503050406030204" pitchFamily="18" charset="0"/>
                                      </a:rPr>
                                      <m:t>1</m:t>
                                    </m:r>
                                  </m:sub>
                                </m:sSub>
                                <m:sSub>
                                  <m:sSubPr>
                                    <m:ctrlPr>
                                      <a:rPr lang="en-CA" i="1">
                                        <a:solidFill>
                                          <a:schemeClr val="tx1"/>
                                        </a:solidFill>
                                        <a:latin typeface="Cambria Math" panose="02040503050406030204" pitchFamily="18" charset="0"/>
                                      </a:rPr>
                                    </m:ctrlPr>
                                  </m:sSubPr>
                                  <m:e>
                                    <m:r>
                                      <a:rPr lang="en-CA" i="1">
                                        <a:solidFill>
                                          <a:schemeClr val="tx1"/>
                                        </a:solidFill>
                                        <a:latin typeface="Cambria Math" panose="02040503050406030204" pitchFamily="18" charset="0"/>
                                      </a:rPr>
                                      <m:t>𝑥</m:t>
                                    </m:r>
                                  </m:e>
                                  <m:sub>
                                    <m:r>
                                      <a:rPr lang="en-CA" i="0">
                                        <a:solidFill>
                                          <a:schemeClr val="tx1"/>
                                        </a:solidFill>
                                        <a:latin typeface="Cambria Math" panose="02040503050406030204" pitchFamily="18" charset="0"/>
                                      </a:rPr>
                                      <m:t>1</m:t>
                                    </m:r>
                                  </m:sub>
                                </m:sSub>
                              </m:e>
                            </m:mr>
                            <m:mr>
                              <m:e>
                                <m:sSub>
                                  <m:sSubPr>
                                    <m:ctrlPr>
                                      <a:rPr lang="en-CA" i="1">
                                        <a:solidFill>
                                          <a:schemeClr val="tx1"/>
                                        </a:solidFill>
                                        <a:latin typeface="Cambria Math" panose="02040503050406030204" pitchFamily="18" charset="0"/>
                                      </a:rPr>
                                    </m:ctrlPr>
                                  </m:sSubPr>
                                  <m:e>
                                    <m:r>
                                      <a:rPr lang="en-CA" i="1">
                                        <a:solidFill>
                                          <a:schemeClr val="tx1"/>
                                        </a:solidFill>
                                        <a:latin typeface="Cambria Math" panose="02040503050406030204" pitchFamily="18" charset="0"/>
                                      </a:rPr>
                                      <m:t>𝑏</m:t>
                                    </m:r>
                                  </m:e>
                                  <m:sub>
                                    <m:r>
                                      <a:rPr lang="en-CA" i="0">
                                        <a:solidFill>
                                          <a:schemeClr val="tx1"/>
                                        </a:solidFill>
                                        <a:latin typeface="Cambria Math" panose="02040503050406030204" pitchFamily="18" charset="0"/>
                                      </a:rPr>
                                      <m:t>2</m:t>
                                    </m:r>
                                  </m:sub>
                                </m:sSub>
                                <m:sSub>
                                  <m:sSubPr>
                                    <m:ctrlPr>
                                      <a:rPr lang="en-CA" i="1">
                                        <a:solidFill>
                                          <a:schemeClr val="tx1"/>
                                        </a:solidFill>
                                        <a:latin typeface="Cambria Math" panose="02040503050406030204" pitchFamily="18" charset="0"/>
                                      </a:rPr>
                                    </m:ctrlPr>
                                  </m:sSubPr>
                                  <m:e>
                                    <m:r>
                                      <a:rPr lang="en-CA" i="1">
                                        <a:solidFill>
                                          <a:schemeClr val="tx1"/>
                                        </a:solidFill>
                                        <a:latin typeface="Cambria Math" panose="02040503050406030204" pitchFamily="18" charset="0"/>
                                      </a:rPr>
                                      <m:t>𝑥</m:t>
                                    </m:r>
                                  </m:e>
                                  <m:sub>
                                    <m:r>
                                      <a:rPr lang="en-CA" b="0" i="0" smtClean="0">
                                        <a:solidFill>
                                          <a:schemeClr val="tx1"/>
                                        </a:solidFill>
                                        <a:latin typeface="Cambria Math" panose="02040503050406030204" pitchFamily="18" charset="0"/>
                                      </a:rPr>
                                      <m:t>2</m:t>
                                    </m:r>
                                  </m:sub>
                                </m:sSub>
                              </m:e>
                            </m:mr>
                            <m:mr>
                              <m:e>
                                <m:sSub>
                                  <m:sSubPr>
                                    <m:ctrlPr>
                                      <a:rPr lang="en-CA" i="1">
                                        <a:solidFill>
                                          <a:schemeClr val="tx1"/>
                                        </a:solidFill>
                                        <a:latin typeface="Cambria Math" panose="02040503050406030204" pitchFamily="18" charset="0"/>
                                      </a:rPr>
                                    </m:ctrlPr>
                                  </m:sSubPr>
                                  <m:e>
                                    <m:r>
                                      <a:rPr lang="en-CA" i="1">
                                        <a:solidFill>
                                          <a:schemeClr val="tx1"/>
                                        </a:solidFill>
                                        <a:latin typeface="Cambria Math" panose="02040503050406030204" pitchFamily="18" charset="0"/>
                                      </a:rPr>
                                      <m:t>𝑏</m:t>
                                    </m:r>
                                  </m:e>
                                  <m:sub>
                                    <m:r>
                                      <a:rPr lang="en-CA" i="0">
                                        <a:solidFill>
                                          <a:schemeClr val="tx1"/>
                                        </a:solidFill>
                                        <a:latin typeface="Cambria Math" panose="02040503050406030204" pitchFamily="18" charset="0"/>
                                      </a:rPr>
                                      <m:t>3</m:t>
                                    </m:r>
                                  </m:sub>
                                </m:sSub>
                                <m:r>
                                  <m:rPr>
                                    <m:sty m:val="p"/>
                                  </m:rPr>
                                  <a:rPr lang="en-CA" b="0" i="0" smtClean="0">
                                    <a:solidFill>
                                      <a:schemeClr val="tx1"/>
                                    </a:solidFill>
                                    <a:latin typeface="Cambria Math" panose="02040503050406030204" pitchFamily="18" charset="0"/>
                                  </a:rPr>
                                  <m:t>x</m:t>
                                </m:r>
                                <m:r>
                                  <a:rPr lang="en-CA" b="0" i="0" smtClean="0">
                                    <a:solidFill>
                                      <a:schemeClr val="tx1"/>
                                    </a:solidFill>
                                    <a:latin typeface="Cambria Math" panose="02040503050406030204" pitchFamily="18" charset="0"/>
                                  </a:rPr>
                                  <m:t>3</m:t>
                                </m:r>
                              </m:e>
                            </m:mr>
                          </m:m>
                        </m:e>
                      </m:d>
                      <m:r>
                        <a:rPr lang="en-CA" i="0">
                          <a:solidFill>
                            <a:schemeClr val="tx1"/>
                          </a:solidFill>
                          <a:latin typeface="Cambria Math" panose="02040503050406030204" pitchFamily="18" charset="0"/>
                        </a:rPr>
                        <m:t>ⅆ</m:t>
                      </m:r>
                      <m:r>
                        <a:rPr lang="en-CA" i="1">
                          <a:solidFill>
                            <a:schemeClr val="tx1"/>
                          </a:solidFill>
                          <a:latin typeface="Cambria Math" panose="02040503050406030204" pitchFamily="18" charset="0"/>
                        </a:rPr>
                        <m:t>𝑡</m:t>
                      </m:r>
                      <m:r>
                        <a:rPr lang="en-CA" i="0">
                          <a:solidFill>
                            <a:schemeClr val="tx1"/>
                          </a:solidFill>
                          <a:latin typeface="Cambria Math" panose="02040503050406030204" pitchFamily="18" charset="0"/>
                        </a:rPr>
                        <m:t>+</m:t>
                      </m:r>
                      <m:d>
                        <m:dPr>
                          <m:begChr m:val="["/>
                          <m:endChr m:val="]"/>
                          <m:ctrlPr>
                            <a:rPr lang="en-CA" i="1">
                              <a:solidFill>
                                <a:schemeClr val="tx1"/>
                              </a:solidFill>
                              <a:latin typeface="Cambria Math" panose="02040503050406030204" pitchFamily="18" charset="0"/>
                            </a:rPr>
                          </m:ctrlPr>
                        </m:dPr>
                        <m:e>
                          <m:m>
                            <m:mPr>
                              <m:plcHide m:val="on"/>
                              <m:mcs>
                                <m:mc>
                                  <m:mcPr>
                                    <m:count m:val="3"/>
                                    <m:mcJc m:val="center"/>
                                  </m:mcPr>
                                </m:mc>
                              </m:mcs>
                              <m:ctrlPr>
                                <a:rPr lang="en-CA" i="1">
                                  <a:solidFill>
                                    <a:schemeClr val="tx1"/>
                                  </a:solidFill>
                                  <a:latin typeface="Cambria Math" panose="02040503050406030204" pitchFamily="18" charset="0"/>
                                </a:rPr>
                              </m:ctrlPr>
                            </m:mPr>
                            <m:mr>
                              <m:e>
                                <m:sSub>
                                  <m:sSubPr>
                                    <m:ctrlPr>
                                      <a:rPr lang="en-CA" i="1">
                                        <a:solidFill>
                                          <a:schemeClr val="tx1"/>
                                        </a:solidFill>
                                        <a:latin typeface="Cambria Math" panose="02040503050406030204" pitchFamily="18" charset="0"/>
                                      </a:rPr>
                                    </m:ctrlPr>
                                  </m:sSubPr>
                                  <m:e>
                                    <m:r>
                                      <a:rPr lang="en-CA" i="1">
                                        <a:solidFill>
                                          <a:schemeClr val="tx1"/>
                                        </a:solidFill>
                                        <a:latin typeface="Cambria Math" panose="02040503050406030204" pitchFamily="18" charset="0"/>
                                      </a:rPr>
                                      <m:t>𝑐</m:t>
                                    </m:r>
                                  </m:e>
                                  <m:sub>
                                    <m:r>
                                      <a:rPr lang="en-CA" i="0">
                                        <a:solidFill>
                                          <a:schemeClr val="tx1"/>
                                        </a:solidFill>
                                        <a:latin typeface="Cambria Math" panose="02040503050406030204" pitchFamily="18" charset="0"/>
                                      </a:rPr>
                                      <m:t>1</m:t>
                                    </m:r>
                                  </m:sub>
                                </m:sSub>
                              </m:e>
                              <m:e>
                                <m:sSub>
                                  <m:sSubPr>
                                    <m:ctrlPr>
                                      <a:rPr lang="en-CA" i="1">
                                        <a:solidFill>
                                          <a:schemeClr val="tx1"/>
                                        </a:solidFill>
                                        <a:latin typeface="Cambria Math" panose="02040503050406030204" pitchFamily="18" charset="0"/>
                                      </a:rPr>
                                    </m:ctrlPr>
                                  </m:sSubPr>
                                  <m:e>
                                    <m:r>
                                      <a:rPr lang="en-CA" i="1">
                                        <a:solidFill>
                                          <a:schemeClr val="tx1"/>
                                        </a:solidFill>
                                        <a:latin typeface="Cambria Math" panose="02040503050406030204" pitchFamily="18" charset="0"/>
                                      </a:rPr>
                                      <m:t>𝑐</m:t>
                                    </m:r>
                                  </m:e>
                                  <m:sub>
                                    <m:r>
                                      <a:rPr lang="en-CA" i="0">
                                        <a:solidFill>
                                          <a:schemeClr val="tx1"/>
                                        </a:solidFill>
                                        <a:latin typeface="Cambria Math" panose="02040503050406030204" pitchFamily="18" charset="0"/>
                                      </a:rPr>
                                      <m:t>2</m:t>
                                    </m:r>
                                  </m:sub>
                                </m:sSub>
                              </m:e>
                              <m:e>
                                <m:sSub>
                                  <m:sSubPr>
                                    <m:ctrlPr>
                                      <a:rPr lang="en-CA" i="1">
                                        <a:solidFill>
                                          <a:schemeClr val="tx1"/>
                                        </a:solidFill>
                                        <a:latin typeface="Cambria Math" panose="02040503050406030204" pitchFamily="18" charset="0"/>
                                      </a:rPr>
                                    </m:ctrlPr>
                                  </m:sSubPr>
                                  <m:e>
                                    <m:r>
                                      <a:rPr lang="en-CA" i="1">
                                        <a:solidFill>
                                          <a:schemeClr val="tx1"/>
                                        </a:solidFill>
                                        <a:latin typeface="Cambria Math" panose="02040503050406030204" pitchFamily="18" charset="0"/>
                                      </a:rPr>
                                      <m:t>𝑐</m:t>
                                    </m:r>
                                  </m:e>
                                  <m:sub>
                                    <m:r>
                                      <a:rPr lang="en-CA" i="0">
                                        <a:solidFill>
                                          <a:schemeClr val="tx1"/>
                                        </a:solidFill>
                                        <a:latin typeface="Cambria Math" panose="02040503050406030204" pitchFamily="18" charset="0"/>
                                      </a:rPr>
                                      <m:t>3</m:t>
                                    </m:r>
                                  </m:sub>
                                </m:sSub>
                              </m:e>
                            </m:mr>
                            <m:mr>
                              <m:e>
                                <m:r>
                                  <a:rPr lang="en-CA" i="0">
                                    <a:solidFill>
                                      <a:schemeClr val="tx1"/>
                                    </a:solidFill>
                                    <a:latin typeface="Cambria Math" panose="02040503050406030204" pitchFamily="18" charset="0"/>
                                  </a:rPr>
                                  <m:t>0</m:t>
                                </m:r>
                              </m:e>
                              <m:e>
                                <m:sSub>
                                  <m:sSubPr>
                                    <m:ctrlPr>
                                      <a:rPr lang="en-CA" i="1">
                                        <a:solidFill>
                                          <a:schemeClr val="tx1"/>
                                        </a:solidFill>
                                        <a:latin typeface="Cambria Math" panose="02040503050406030204" pitchFamily="18" charset="0"/>
                                      </a:rPr>
                                    </m:ctrlPr>
                                  </m:sSubPr>
                                  <m:e>
                                    <m:r>
                                      <a:rPr lang="en-CA" i="1">
                                        <a:solidFill>
                                          <a:schemeClr val="tx1"/>
                                        </a:solidFill>
                                        <a:latin typeface="Cambria Math" panose="02040503050406030204" pitchFamily="18" charset="0"/>
                                      </a:rPr>
                                      <m:t>𝑐</m:t>
                                    </m:r>
                                  </m:e>
                                  <m:sub>
                                    <m:r>
                                      <a:rPr lang="en-CA" i="0">
                                        <a:solidFill>
                                          <a:schemeClr val="tx1"/>
                                        </a:solidFill>
                                        <a:latin typeface="Cambria Math" panose="02040503050406030204" pitchFamily="18" charset="0"/>
                                      </a:rPr>
                                      <m:t>4</m:t>
                                    </m:r>
                                  </m:sub>
                                </m:sSub>
                              </m:e>
                              <m:e>
                                <m:sSub>
                                  <m:sSubPr>
                                    <m:ctrlPr>
                                      <a:rPr lang="en-CA" i="1">
                                        <a:solidFill>
                                          <a:schemeClr val="tx1"/>
                                        </a:solidFill>
                                        <a:latin typeface="Cambria Math" panose="02040503050406030204" pitchFamily="18" charset="0"/>
                                      </a:rPr>
                                    </m:ctrlPr>
                                  </m:sSubPr>
                                  <m:e>
                                    <m:r>
                                      <a:rPr lang="en-CA" i="1">
                                        <a:solidFill>
                                          <a:schemeClr val="tx1"/>
                                        </a:solidFill>
                                        <a:latin typeface="Cambria Math" panose="02040503050406030204" pitchFamily="18" charset="0"/>
                                      </a:rPr>
                                      <m:t>𝑐</m:t>
                                    </m:r>
                                  </m:e>
                                  <m:sub>
                                    <m:r>
                                      <a:rPr lang="en-CA" i="0">
                                        <a:solidFill>
                                          <a:schemeClr val="tx1"/>
                                        </a:solidFill>
                                        <a:latin typeface="Cambria Math" panose="02040503050406030204" pitchFamily="18" charset="0"/>
                                      </a:rPr>
                                      <m:t>5</m:t>
                                    </m:r>
                                  </m:sub>
                                </m:sSub>
                              </m:e>
                            </m:mr>
                            <m:mr>
                              <m:e>
                                <m:r>
                                  <a:rPr lang="en-CA" i="0">
                                    <a:solidFill>
                                      <a:schemeClr val="tx1"/>
                                    </a:solidFill>
                                    <a:latin typeface="Cambria Math" panose="02040503050406030204" pitchFamily="18" charset="0"/>
                                  </a:rPr>
                                  <m:t>0</m:t>
                                </m:r>
                              </m:e>
                              <m:e>
                                <m:r>
                                  <a:rPr lang="en-CA" i="0">
                                    <a:solidFill>
                                      <a:schemeClr val="tx1"/>
                                    </a:solidFill>
                                    <a:latin typeface="Cambria Math" panose="02040503050406030204" pitchFamily="18" charset="0"/>
                                  </a:rPr>
                                  <m:t>0</m:t>
                                </m:r>
                              </m:e>
                              <m:e>
                                <m:sSub>
                                  <m:sSubPr>
                                    <m:ctrlPr>
                                      <a:rPr lang="en-CA" i="1">
                                        <a:solidFill>
                                          <a:schemeClr val="tx1"/>
                                        </a:solidFill>
                                        <a:latin typeface="Cambria Math" panose="02040503050406030204" pitchFamily="18" charset="0"/>
                                      </a:rPr>
                                    </m:ctrlPr>
                                  </m:sSubPr>
                                  <m:e>
                                    <m:r>
                                      <a:rPr lang="en-CA" i="1">
                                        <a:solidFill>
                                          <a:schemeClr val="tx1"/>
                                        </a:solidFill>
                                        <a:latin typeface="Cambria Math" panose="02040503050406030204" pitchFamily="18" charset="0"/>
                                      </a:rPr>
                                      <m:t>𝑐</m:t>
                                    </m:r>
                                  </m:e>
                                  <m:sub>
                                    <m:r>
                                      <a:rPr lang="en-CA" i="0">
                                        <a:solidFill>
                                          <a:schemeClr val="tx1"/>
                                        </a:solidFill>
                                        <a:latin typeface="Cambria Math" panose="02040503050406030204" pitchFamily="18" charset="0"/>
                                      </a:rPr>
                                      <m:t>6</m:t>
                                    </m:r>
                                  </m:sub>
                                </m:sSub>
                              </m:e>
                            </m:mr>
                          </m:m>
                        </m:e>
                      </m:d>
                      <m:d>
                        <m:dPr>
                          <m:begChr m:val="["/>
                          <m:endChr m:val="]"/>
                          <m:ctrlPr>
                            <a:rPr lang="en-CA" i="1">
                              <a:solidFill>
                                <a:schemeClr val="tx1"/>
                              </a:solidFill>
                              <a:latin typeface="Cambria Math" panose="02040503050406030204" pitchFamily="18" charset="0"/>
                            </a:rPr>
                          </m:ctrlPr>
                        </m:dPr>
                        <m:e>
                          <m:m>
                            <m:mPr>
                              <m:plcHide m:val="on"/>
                              <m:mcs>
                                <m:mc>
                                  <m:mcPr>
                                    <m:count m:val="1"/>
                                    <m:mcJc m:val="center"/>
                                  </m:mcPr>
                                </m:mc>
                              </m:mcs>
                              <m:ctrlPr>
                                <a:rPr lang="en-CA" i="1">
                                  <a:solidFill>
                                    <a:schemeClr val="tx1"/>
                                  </a:solidFill>
                                  <a:latin typeface="Cambria Math" panose="02040503050406030204" pitchFamily="18" charset="0"/>
                                </a:rPr>
                              </m:ctrlPr>
                            </m:mPr>
                            <m:mr>
                              <m:e>
                                <m:r>
                                  <a:rPr lang="en-CA" i="0">
                                    <a:solidFill>
                                      <a:schemeClr val="tx1"/>
                                    </a:solidFill>
                                    <a:latin typeface="Cambria Math" panose="02040503050406030204" pitchFamily="18" charset="0"/>
                                  </a:rPr>
                                  <m:t>ⅆ</m:t>
                                </m:r>
                                <m:sSub>
                                  <m:sSubPr>
                                    <m:ctrlPr>
                                      <a:rPr lang="en-CA" i="1">
                                        <a:solidFill>
                                          <a:schemeClr val="tx1"/>
                                        </a:solidFill>
                                        <a:latin typeface="Cambria Math" panose="02040503050406030204" pitchFamily="18" charset="0"/>
                                      </a:rPr>
                                    </m:ctrlPr>
                                  </m:sSubPr>
                                  <m:e>
                                    <m:r>
                                      <a:rPr lang="en-CA" i="1">
                                        <a:solidFill>
                                          <a:schemeClr val="tx1"/>
                                        </a:solidFill>
                                        <a:latin typeface="Cambria Math" panose="02040503050406030204" pitchFamily="18" charset="0"/>
                                      </a:rPr>
                                      <m:t>𝑤</m:t>
                                    </m:r>
                                  </m:e>
                                  <m:sub>
                                    <m:r>
                                      <a:rPr lang="en-CA" i="0">
                                        <a:solidFill>
                                          <a:schemeClr val="tx1"/>
                                        </a:solidFill>
                                        <a:latin typeface="Cambria Math" panose="02040503050406030204" pitchFamily="18" charset="0"/>
                                      </a:rPr>
                                      <m:t>1</m:t>
                                    </m:r>
                                  </m:sub>
                                </m:sSub>
                              </m:e>
                            </m:mr>
                            <m:mr>
                              <m:e>
                                <m:r>
                                  <a:rPr lang="en-CA" i="0">
                                    <a:solidFill>
                                      <a:schemeClr val="tx1"/>
                                    </a:solidFill>
                                    <a:latin typeface="Cambria Math" panose="02040503050406030204" pitchFamily="18" charset="0"/>
                                  </a:rPr>
                                  <m:t>ⅆ</m:t>
                                </m:r>
                                <m:sSub>
                                  <m:sSubPr>
                                    <m:ctrlPr>
                                      <a:rPr lang="en-CA" i="1">
                                        <a:solidFill>
                                          <a:schemeClr val="tx1"/>
                                        </a:solidFill>
                                        <a:latin typeface="Cambria Math" panose="02040503050406030204" pitchFamily="18" charset="0"/>
                                      </a:rPr>
                                    </m:ctrlPr>
                                  </m:sSubPr>
                                  <m:e>
                                    <m:r>
                                      <a:rPr lang="en-CA" i="1">
                                        <a:solidFill>
                                          <a:schemeClr val="tx1"/>
                                        </a:solidFill>
                                        <a:latin typeface="Cambria Math" panose="02040503050406030204" pitchFamily="18" charset="0"/>
                                      </a:rPr>
                                      <m:t>𝑤</m:t>
                                    </m:r>
                                  </m:e>
                                  <m:sub>
                                    <m:r>
                                      <a:rPr lang="en-CA" i="0">
                                        <a:solidFill>
                                          <a:schemeClr val="tx1"/>
                                        </a:solidFill>
                                        <a:latin typeface="Cambria Math" panose="02040503050406030204" pitchFamily="18" charset="0"/>
                                      </a:rPr>
                                      <m:t>2</m:t>
                                    </m:r>
                                  </m:sub>
                                </m:sSub>
                              </m:e>
                            </m:mr>
                            <m:mr>
                              <m:e>
                                <m:r>
                                  <a:rPr lang="en-CA" i="0">
                                    <a:solidFill>
                                      <a:schemeClr val="tx1"/>
                                    </a:solidFill>
                                    <a:latin typeface="Cambria Math" panose="02040503050406030204" pitchFamily="18" charset="0"/>
                                  </a:rPr>
                                  <m:t>ⅆ</m:t>
                                </m:r>
                                <m:sSub>
                                  <m:sSubPr>
                                    <m:ctrlPr>
                                      <a:rPr lang="en-CA" i="1">
                                        <a:solidFill>
                                          <a:schemeClr val="tx1"/>
                                        </a:solidFill>
                                        <a:latin typeface="Cambria Math" panose="02040503050406030204" pitchFamily="18" charset="0"/>
                                      </a:rPr>
                                    </m:ctrlPr>
                                  </m:sSubPr>
                                  <m:e>
                                    <m:r>
                                      <a:rPr lang="en-CA" i="1">
                                        <a:solidFill>
                                          <a:schemeClr val="tx1"/>
                                        </a:solidFill>
                                        <a:latin typeface="Cambria Math" panose="02040503050406030204" pitchFamily="18" charset="0"/>
                                      </a:rPr>
                                      <m:t>𝑤</m:t>
                                    </m:r>
                                  </m:e>
                                  <m:sub>
                                    <m:r>
                                      <a:rPr lang="en-CA" i="0">
                                        <a:solidFill>
                                          <a:schemeClr val="tx1"/>
                                        </a:solidFill>
                                        <a:latin typeface="Cambria Math" panose="02040503050406030204" pitchFamily="18" charset="0"/>
                                      </a:rPr>
                                      <m:t>3</m:t>
                                    </m:r>
                                  </m:sub>
                                </m:sSub>
                              </m:e>
                            </m:mr>
                          </m:m>
                        </m:e>
                      </m:d>
                    </m:oMath>
                  </m:oMathPara>
                </a14:m>
                <a:endParaRPr lang="en-CA" dirty="0">
                  <a:solidFill>
                    <a:schemeClr val="tx1"/>
                  </a:solidFill>
                </a:endParaRPr>
              </a:p>
            </p:txBody>
          </p:sp>
        </mc:Choice>
        <mc:Fallback xmlns="">
          <p:sp>
            <p:nvSpPr>
              <p:cNvPr id="9" name="TextBox 8">
                <a:extLst>
                  <a:ext uri="{FF2B5EF4-FFF2-40B4-BE49-F238E27FC236}">
                    <a16:creationId xmlns:a16="http://schemas.microsoft.com/office/drawing/2014/main" id="{61EBF76E-0EB7-DC04-432D-6A45B840B78B}"/>
                  </a:ext>
                </a:extLst>
              </p:cNvPr>
              <p:cNvSpPr txBox="1">
                <a:spLocks noRot="1" noChangeAspect="1" noMove="1" noResize="1" noEditPoints="1" noAdjustHandles="1" noChangeArrowheads="1" noChangeShapeType="1" noTextEdit="1"/>
              </p:cNvSpPr>
              <p:nvPr/>
            </p:nvSpPr>
            <p:spPr>
              <a:xfrm>
                <a:off x="1060222" y="5038498"/>
                <a:ext cx="4040017" cy="880369"/>
              </a:xfrm>
              <a:prstGeom prst="rect">
                <a:avLst/>
              </a:prstGeom>
              <a:blipFill>
                <a:blip r:embed="rId3"/>
                <a:stretch>
                  <a:fillRect/>
                </a:stretch>
              </a:blipFill>
            </p:spPr>
            <p:txBody>
              <a:bodyPr/>
              <a:lstStyle/>
              <a:p>
                <a:r>
                  <a:rPr lang="en-CA">
                    <a:noFill/>
                  </a:rPr>
                  <a:t> </a:t>
                </a:r>
              </a:p>
            </p:txBody>
          </p:sp>
        </mc:Fallback>
      </mc:AlternateContent>
      <p:sp>
        <p:nvSpPr>
          <p:cNvPr id="11" name="TextBox 10">
            <a:extLst>
              <a:ext uri="{FF2B5EF4-FFF2-40B4-BE49-F238E27FC236}">
                <a16:creationId xmlns:a16="http://schemas.microsoft.com/office/drawing/2014/main" id="{B1DFBE84-3782-D3E2-24B1-F67F0A52526C}"/>
              </a:ext>
            </a:extLst>
          </p:cNvPr>
          <p:cNvSpPr txBox="1"/>
          <p:nvPr/>
        </p:nvSpPr>
        <p:spPr>
          <a:xfrm>
            <a:off x="2129255" y="5876244"/>
            <a:ext cx="442323" cy="369332"/>
          </a:xfrm>
          <a:prstGeom prst="rect">
            <a:avLst/>
          </a:prstGeom>
          <a:noFill/>
        </p:spPr>
        <p:txBody>
          <a:bodyPr wrap="square" rtlCol="0">
            <a:spAutoFit/>
          </a:bodyPr>
          <a:lstStyle/>
          <a:p>
            <a:r>
              <a:rPr lang="en-CA" i="1" dirty="0">
                <a:latin typeface="Abadi" panose="020B0604020104020204" pitchFamily="34" charset="0"/>
              </a:rPr>
              <a:t>t</a:t>
            </a:r>
          </a:p>
        </p:txBody>
      </p:sp>
      <p:sp>
        <p:nvSpPr>
          <p:cNvPr id="14" name="TextBox 13">
            <a:extLst>
              <a:ext uri="{FF2B5EF4-FFF2-40B4-BE49-F238E27FC236}">
                <a16:creationId xmlns:a16="http://schemas.microsoft.com/office/drawing/2014/main" id="{2DA53A98-34CC-6079-01B5-377A1E85BFF2}"/>
              </a:ext>
            </a:extLst>
          </p:cNvPr>
          <p:cNvSpPr txBox="1"/>
          <p:nvPr/>
        </p:nvSpPr>
        <p:spPr>
          <a:xfrm>
            <a:off x="4503906" y="6048351"/>
            <a:ext cx="349782" cy="369332"/>
          </a:xfrm>
          <a:prstGeom prst="rect">
            <a:avLst/>
          </a:prstGeom>
          <a:noFill/>
        </p:spPr>
        <p:txBody>
          <a:bodyPr wrap="square" rtlCol="0">
            <a:spAutoFit/>
          </a:bodyPr>
          <a:lstStyle/>
          <a:p>
            <a:r>
              <a:rPr lang="en-CA" i="1" dirty="0">
                <a:latin typeface="Abadi" panose="020B0604020104020204" pitchFamily="34" charset="0"/>
              </a:rPr>
              <a:t>t</a:t>
            </a:r>
          </a:p>
        </p:txBody>
      </p:sp>
      <p:sp>
        <p:nvSpPr>
          <p:cNvPr id="17" name="TextBox 16">
            <a:extLst>
              <a:ext uri="{FF2B5EF4-FFF2-40B4-BE49-F238E27FC236}">
                <a16:creationId xmlns:a16="http://schemas.microsoft.com/office/drawing/2014/main" id="{114DC527-0467-3934-2FA2-36AB3CC47C50}"/>
              </a:ext>
            </a:extLst>
          </p:cNvPr>
          <p:cNvSpPr txBox="1"/>
          <p:nvPr/>
        </p:nvSpPr>
        <p:spPr>
          <a:xfrm>
            <a:off x="1189538" y="5869804"/>
            <a:ext cx="442323" cy="369332"/>
          </a:xfrm>
          <a:prstGeom prst="rect">
            <a:avLst/>
          </a:prstGeom>
          <a:noFill/>
        </p:spPr>
        <p:txBody>
          <a:bodyPr wrap="square" rtlCol="0">
            <a:spAutoFit/>
          </a:bodyPr>
          <a:lstStyle/>
          <a:p>
            <a:r>
              <a:rPr lang="en-CA" i="1" dirty="0">
                <a:latin typeface="Abadi" panose="020B0604020104020204" pitchFamily="34" charset="0"/>
              </a:rPr>
              <a:t>t</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881D186-2FB9-6F84-7D54-CB282D4C5114}"/>
                  </a:ext>
                </a:extLst>
              </p:cNvPr>
              <p:cNvSpPr txBox="1"/>
              <p:nvPr/>
            </p:nvSpPr>
            <p:spPr>
              <a:xfrm>
                <a:off x="660615" y="1861834"/>
                <a:ext cx="2432269" cy="289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mtClean="0">
                          <a:solidFill>
                            <a:schemeClr val="tx1"/>
                          </a:solidFill>
                          <a:latin typeface="Cambria Math" panose="02040503050406030204" pitchFamily="18" charset="0"/>
                        </a:rPr>
                        <m:t>ⅆ</m:t>
                      </m:r>
                      <m:sSub>
                        <m:sSubPr>
                          <m:ctrlPr>
                            <a:rPr lang="en-CA" i="1">
                              <a:solidFill>
                                <a:schemeClr val="tx1"/>
                              </a:solidFill>
                              <a:latin typeface="Cambria Math" panose="02040503050406030204" pitchFamily="18" charset="0"/>
                            </a:rPr>
                          </m:ctrlPr>
                        </m:sSubPr>
                        <m:e>
                          <m:r>
                            <a:rPr lang="en-CA" i="1">
                              <a:solidFill>
                                <a:schemeClr val="tx1"/>
                              </a:solidFill>
                              <a:latin typeface="Cambria Math" panose="02040503050406030204" pitchFamily="18" charset="0"/>
                            </a:rPr>
                            <m:t>𝑥</m:t>
                          </m:r>
                        </m:e>
                        <m:sub>
                          <m:r>
                            <a:rPr lang="en-CA" i="0">
                              <a:solidFill>
                                <a:schemeClr val="tx1"/>
                              </a:solidFill>
                              <a:latin typeface="Cambria Math" panose="02040503050406030204" pitchFamily="18" charset="0"/>
                            </a:rPr>
                            <m:t>1,</m:t>
                          </m:r>
                          <m:r>
                            <a:rPr lang="en-CA" i="1">
                              <a:solidFill>
                                <a:schemeClr val="tx1"/>
                              </a:solidFill>
                              <a:latin typeface="Cambria Math" panose="02040503050406030204" pitchFamily="18" charset="0"/>
                            </a:rPr>
                            <m:t>𝑡</m:t>
                          </m:r>
                        </m:sub>
                      </m:sSub>
                      <m:r>
                        <a:rPr lang="en-CA" i="0">
                          <a:solidFill>
                            <a:schemeClr val="tx1"/>
                          </a:solidFill>
                          <a:latin typeface="Cambria Math" panose="02040503050406030204" pitchFamily="18" charset="0"/>
                        </a:rPr>
                        <m:t>=</m:t>
                      </m:r>
                      <m:sSub>
                        <m:sSubPr>
                          <m:ctrlPr>
                            <a:rPr lang="en-CA" i="1">
                              <a:solidFill>
                                <a:schemeClr val="tx1"/>
                              </a:solidFill>
                              <a:latin typeface="Cambria Math" panose="02040503050406030204" pitchFamily="18" charset="0"/>
                            </a:rPr>
                          </m:ctrlPr>
                        </m:sSubPr>
                        <m:e>
                          <m:r>
                            <a:rPr lang="en-CA" i="1">
                              <a:solidFill>
                                <a:schemeClr val="tx1"/>
                              </a:solidFill>
                              <a:latin typeface="Cambria Math" panose="02040503050406030204" pitchFamily="18" charset="0"/>
                            </a:rPr>
                            <m:t>𝑏</m:t>
                          </m:r>
                        </m:e>
                        <m:sub>
                          <m:r>
                            <a:rPr lang="en-CA" i="0">
                              <a:solidFill>
                                <a:schemeClr val="tx1"/>
                              </a:solidFill>
                              <a:latin typeface="Cambria Math" panose="02040503050406030204" pitchFamily="18" charset="0"/>
                            </a:rPr>
                            <m:t>1</m:t>
                          </m:r>
                        </m:sub>
                      </m:sSub>
                      <m:sSub>
                        <m:sSubPr>
                          <m:ctrlPr>
                            <a:rPr lang="en-CA" i="1">
                              <a:solidFill>
                                <a:schemeClr val="tx1"/>
                              </a:solidFill>
                              <a:latin typeface="Cambria Math" panose="02040503050406030204" pitchFamily="18" charset="0"/>
                            </a:rPr>
                          </m:ctrlPr>
                        </m:sSubPr>
                        <m:e>
                          <m:r>
                            <a:rPr lang="en-CA" i="1">
                              <a:solidFill>
                                <a:schemeClr val="tx1"/>
                              </a:solidFill>
                              <a:latin typeface="Cambria Math" panose="02040503050406030204" pitchFamily="18" charset="0"/>
                            </a:rPr>
                            <m:t>𝑥</m:t>
                          </m:r>
                        </m:e>
                        <m:sub>
                          <m:r>
                            <a:rPr lang="en-CA" i="0">
                              <a:solidFill>
                                <a:schemeClr val="tx1"/>
                              </a:solidFill>
                              <a:latin typeface="Cambria Math" panose="02040503050406030204" pitchFamily="18" charset="0"/>
                            </a:rPr>
                            <m:t>1,</m:t>
                          </m:r>
                          <m:r>
                            <a:rPr lang="en-CA" i="1">
                              <a:solidFill>
                                <a:schemeClr val="tx1"/>
                              </a:solidFill>
                              <a:latin typeface="Cambria Math" panose="02040503050406030204" pitchFamily="18" charset="0"/>
                            </a:rPr>
                            <m:t>𝑡</m:t>
                          </m:r>
                        </m:sub>
                      </m:sSub>
                      <m:r>
                        <a:rPr lang="en-CA" i="0">
                          <a:solidFill>
                            <a:schemeClr val="tx1"/>
                          </a:solidFill>
                          <a:latin typeface="Cambria Math" panose="02040503050406030204" pitchFamily="18" charset="0"/>
                        </a:rPr>
                        <m:t>ⅆ</m:t>
                      </m:r>
                      <m:r>
                        <a:rPr lang="en-CA" i="1">
                          <a:solidFill>
                            <a:schemeClr val="tx1"/>
                          </a:solidFill>
                          <a:latin typeface="Cambria Math" panose="02040503050406030204" pitchFamily="18" charset="0"/>
                        </a:rPr>
                        <m:t>𝑡</m:t>
                      </m:r>
                      <m:r>
                        <a:rPr lang="en-CA" i="0">
                          <a:solidFill>
                            <a:schemeClr val="tx1"/>
                          </a:solidFill>
                          <a:latin typeface="Cambria Math" panose="02040503050406030204" pitchFamily="18" charset="0"/>
                        </a:rPr>
                        <m:t>+ⅆ</m:t>
                      </m:r>
                      <m:sSub>
                        <m:sSubPr>
                          <m:ctrlPr>
                            <a:rPr lang="en-CA" i="1">
                              <a:solidFill>
                                <a:schemeClr val="tx1"/>
                              </a:solidFill>
                              <a:latin typeface="Cambria Math" panose="02040503050406030204" pitchFamily="18" charset="0"/>
                            </a:rPr>
                          </m:ctrlPr>
                        </m:sSubPr>
                        <m:e>
                          <m:r>
                            <a:rPr lang="en-CA" i="1">
                              <a:solidFill>
                                <a:schemeClr val="tx1"/>
                              </a:solidFill>
                              <a:latin typeface="Cambria Math" panose="02040503050406030204" pitchFamily="18" charset="0"/>
                            </a:rPr>
                            <m:t>𝑤</m:t>
                          </m:r>
                        </m:e>
                        <m:sub>
                          <m:r>
                            <a:rPr lang="en-CA" i="0">
                              <a:solidFill>
                                <a:schemeClr val="tx1"/>
                              </a:solidFill>
                              <a:latin typeface="Cambria Math" panose="02040503050406030204" pitchFamily="18" charset="0"/>
                            </a:rPr>
                            <m:t>1,</m:t>
                          </m:r>
                          <m:r>
                            <a:rPr lang="en-CA" i="1">
                              <a:solidFill>
                                <a:schemeClr val="tx1"/>
                              </a:solidFill>
                              <a:latin typeface="Cambria Math" panose="02040503050406030204" pitchFamily="18" charset="0"/>
                            </a:rPr>
                            <m:t>𝑡</m:t>
                          </m:r>
                        </m:sub>
                      </m:sSub>
                    </m:oMath>
                  </m:oMathPara>
                </a14:m>
                <a:endParaRPr lang="en-CA" dirty="0">
                  <a:solidFill>
                    <a:schemeClr val="tx1"/>
                  </a:solidFill>
                </a:endParaRPr>
              </a:p>
            </p:txBody>
          </p:sp>
        </mc:Choice>
        <mc:Fallback xmlns="">
          <p:sp>
            <p:nvSpPr>
              <p:cNvPr id="20" name="TextBox 19">
                <a:extLst>
                  <a:ext uri="{FF2B5EF4-FFF2-40B4-BE49-F238E27FC236}">
                    <a16:creationId xmlns:a16="http://schemas.microsoft.com/office/drawing/2014/main" id="{4881D186-2FB9-6F84-7D54-CB282D4C5114}"/>
                  </a:ext>
                </a:extLst>
              </p:cNvPr>
              <p:cNvSpPr txBox="1">
                <a:spLocks noRot="1" noChangeAspect="1" noMove="1" noResize="1" noEditPoints="1" noAdjustHandles="1" noChangeArrowheads="1" noChangeShapeType="1" noTextEdit="1"/>
              </p:cNvSpPr>
              <p:nvPr/>
            </p:nvSpPr>
            <p:spPr>
              <a:xfrm>
                <a:off x="660615" y="1861834"/>
                <a:ext cx="2432269" cy="289182"/>
              </a:xfrm>
              <a:prstGeom prst="rect">
                <a:avLst/>
              </a:prstGeom>
              <a:blipFill>
                <a:blip r:embed="rId4"/>
                <a:stretch>
                  <a:fillRect l="-1754" r="-251" b="-1250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A014D9C-D95B-E8BA-4DF9-337FA8F6109F}"/>
                  </a:ext>
                </a:extLst>
              </p:cNvPr>
              <p:cNvSpPr txBox="1"/>
              <p:nvPr/>
            </p:nvSpPr>
            <p:spPr>
              <a:xfrm>
                <a:off x="640655" y="2174926"/>
                <a:ext cx="2448234" cy="289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mtClean="0">
                          <a:solidFill>
                            <a:schemeClr val="tx1"/>
                          </a:solidFill>
                          <a:latin typeface="Cambria Math" panose="02040503050406030204" pitchFamily="18" charset="0"/>
                        </a:rPr>
                        <m:t>ⅆ</m:t>
                      </m:r>
                      <m:sSub>
                        <m:sSubPr>
                          <m:ctrlPr>
                            <a:rPr lang="en-CA" i="1">
                              <a:solidFill>
                                <a:schemeClr val="tx1"/>
                              </a:solidFill>
                              <a:latin typeface="Cambria Math" panose="02040503050406030204" pitchFamily="18" charset="0"/>
                            </a:rPr>
                          </m:ctrlPr>
                        </m:sSubPr>
                        <m:e>
                          <m:r>
                            <a:rPr lang="en-CA" i="1">
                              <a:solidFill>
                                <a:schemeClr val="tx1"/>
                              </a:solidFill>
                              <a:latin typeface="Cambria Math" panose="02040503050406030204" pitchFamily="18" charset="0"/>
                            </a:rPr>
                            <m:t>𝑥</m:t>
                          </m:r>
                        </m:e>
                        <m:sub>
                          <m:r>
                            <a:rPr lang="en-CA" b="0" i="0" smtClean="0">
                              <a:solidFill>
                                <a:schemeClr val="tx1"/>
                              </a:solidFill>
                              <a:latin typeface="Cambria Math" panose="02040503050406030204" pitchFamily="18" charset="0"/>
                            </a:rPr>
                            <m:t>2</m:t>
                          </m:r>
                          <m:r>
                            <a:rPr lang="en-CA" i="0">
                              <a:solidFill>
                                <a:schemeClr val="tx1"/>
                              </a:solidFill>
                              <a:latin typeface="Cambria Math" panose="02040503050406030204" pitchFamily="18" charset="0"/>
                            </a:rPr>
                            <m:t>,</m:t>
                          </m:r>
                          <m:r>
                            <a:rPr lang="en-CA" i="1">
                              <a:solidFill>
                                <a:schemeClr val="tx1"/>
                              </a:solidFill>
                              <a:latin typeface="Cambria Math" panose="02040503050406030204" pitchFamily="18" charset="0"/>
                            </a:rPr>
                            <m:t>𝑡</m:t>
                          </m:r>
                        </m:sub>
                      </m:sSub>
                      <m:r>
                        <a:rPr lang="en-CA" i="0">
                          <a:solidFill>
                            <a:schemeClr val="tx1"/>
                          </a:solidFill>
                          <a:latin typeface="Cambria Math" panose="02040503050406030204" pitchFamily="18" charset="0"/>
                        </a:rPr>
                        <m:t>=</m:t>
                      </m:r>
                      <m:sSub>
                        <m:sSubPr>
                          <m:ctrlPr>
                            <a:rPr lang="en-CA" i="1">
                              <a:solidFill>
                                <a:schemeClr val="tx1"/>
                              </a:solidFill>
                              <a:latin typeface="Cambria Math" panose="02040503050406030204" pitchFamily="18" charset="0"/>
                            </a:rPr>
                          </m:ctrlPr>
                        </m:sSubPr>
                        <m:e>
                          <m:r>
                            <a:rPr lang="en-CA" i="1">
                              <a:solidFill>
                                <a:schemeClr val="tx1"/>
                              </a:solidFill>
                              <a:latin typeface="Cambria Math" panose="02040503050406030204" pitchFamily="18" charset="0"/>
                            </a:rPr>
                            <m:t>𝑏</m:t>
                          </m:r>
                        </m:e>
                        <m:sub>
                          <m:r>
                            <a:rPr lang="en-CA" b="0" i="0" smtClean="0">
                              <a:solidFill>
                                <a:schemeClr val="tx1"/>
                              </a:solidFill>
                              <a:latin typeface="Cambria Math" panose="02040503050406030204" pitchFamily="18" charset="0"/>
                            </a:rPr>
                            <m:t>2</m:t>
                          </m:r>
                        </m:sub>
                      </m:sSub>
                      <m:sSub>
                        <m:sSubPr>
                          <m:ctrlPr>
                            <a:rPr lang="en-CA" i="1">
                              <a:solidFill>
                                <a:schemeClr val="tx1"/>
                              </a:solidFill>
                              <a:latin typeface="Cambria Math" panose="02040503050406030204" pitchFamily="18" charset="0"/>
                            </a:rPr>
                          </m:ctrlPr>
                        </m:sSubPr>
                        <m:e>
                          <m:r>
                            <a:rPr lang="en-CA" i="1">
                              <a:solidFill>
                                <a:schemeClr val="tx1"/>
                              </a:solidFill>
                              <a:latin typeface="Cambria Math" panose="02040503050406030204" pitchFamily="18" charset="0"/>
                            </a:rPr>
                            <m:t>𝑥</m:t>
                          </m:r>
                        </m:e>
                        <m:sub>
                          <m:r>
                            <a:rPr lang="en-CA" b="0" i="0" smtClean="0">
                              <a:solidFill>
                                <a:schemeClr val="tx1"/>
                              </a:solidFill>
                              <a:latin typeface="Cambria Math" panose="02040503050406030204" pitchFamily="18" charset="0"/>
                            </a:rPr>
                            <m:t>2</m:t>
                          </m:r>
                          <m:r>
                            <a:rPr lang="en-CA" i="0">
                              <a:solidFill>
                                <a:schemeClr val="tx1"/>
                              </a:solidFill>
                              <a:latin typeface="Cambria Math" panose="02040503050406030204" pitchFamily="18" charset="0"/>
                            </a:rPr>
                            <m:t>,</m:t>
                          </m:r>
                          <m:r>
                            <a:rPr lang="en-CA" i="1">
                              <a:solidFill>
                                <a:schemeClr val="tx1"/>
                              </a:solidFill>
                              <a:latin typeface="Cambria Math" panose="02040503050406030204" pitchFamily="18" charset="0"/>
                            </a:rPr>
                            <m:t>𝑡</m:t>
                          </m:r>
                        </m:sub>
                      </m:sSub>
                      <m:r>
                        <a:rPr lang="en-CA" i="0">
                          <a:solidFill>
                            <a:schemeClr val="tx1"/>
                          </a:solidFill>
                          <a:latin typeface="Cambria Math" panose="02040503050406030204" pitchFamily="18" charset="0"/>
                        </a:rPr>
                        <m:t>ⅆ</m:t>
                      </m:r>
                      <m:r>
                        <a:rPr lang="en-CA" i="1">
                          <a:solidFill>
                            <a:schemeClr val="tx1"/>
                          </a:solidFill>
                          <a:latin typeface="Cambria Math" panose="02040503050406030204" pitchFamily="18" charset="0"/>
                        </a:rPr>
                        <m:t>𝑡</m:t>
                      </m:r>
                      <m:r>
                        <a:rPr lang="en-CA" i="0">
                          <a:solidFill>
                            <a:schemeClr val="tx1"/>
                          </a:solidFill>
                          <a:latin typeface="Cambria Math" panose="02040503050406030204" pitchFamily="18" charset="0"/>
                        </a:rPr>
                        <m:t>+ⅆ</m:t>
                      </m:r>
                      <m:sSub>
                        <m:sSubPr>
                          <m:ctrlPr>
                            <a:rPr lang="en-CA" i="1">
                              <a:solidFill>
                                <a:schemeClr val="tx1"/>
                              </a:solidFill>
                              <a:latin typeface="Cambria Math" panose="02040503050406030204" pitchFamily="18" charset="0"/>
                            </a:rPr>
                          </m:ctrlPr>
                        </m:sSubPr>
                        <m:e>
                          <m:r>
                            <a:rPr lang="en-CA" i="1">
                              <a:solidFill>
                                <a:schemeClr val="tx1"/>
                              </a:solidFill>
                              <a:latin typeface="Cambria Math" panose="02040503050406030204" pitchFamily="18" charset="0"/>
                            </a:rPr>
                            <m:t>𝑤</m:t>
                          </m:r>
                        </m:e>
                        <m:sub>
                          <m:r>
                            <a:rPr lang="en-CA" b="0" i="0" smtClean="0">
                              <a:solidFill>
                                <a:schemeClr val="tx1"/>
                              </a:solidFill>
                              <a:latin typeface="Cambria Math" panose="02040503050406030204" pitchFamily="18" charset="0"/>
                            </a:rPr>
                            <m:t>2</m:t>
                          </m:r>
                          <m:r>
                            <a:rPr lang="en-CA" i="0">
                              <a:solidFill>
                                <a:schemeClr val="tx1"/>
                              </a:solidFill>
                              <a:latin typeface="Cambria Math" panose="02040503050406030204" pitchFamily="18" charset="0"/>
                            </a:rPr>
                            <m:t>,</m:t>
                          </m:r>
                          <m:r>
                            <a:rPr lang="en-CA" i="1">
                              <a:solidFill>
                                <a:schemeClr val="tx1"/>
                              </a:solidFill>
                              <a:latin typeface="Cambria Math" panose="02040503050406030204" pitchFamily="18" charset="0"/>
                            </a:rPr>
                            <m:t>𝑡</m:t>
                          </m:r>
                        </m:sub>
                      </m:sSub>
                    </m:oMath>
                  </m:oMathPara>
                </a14:m>
                <a:endParaRPr lang="en-CA" dirty="0">
                  <a:solidFill>
                    <a:schemeClr val="tx1"/>
                  </a:solidFill>
                </a:endParaRPr>
              </a:p>
            </p:txBody>
          </p:sp>
        </mc:Choice>
        <mc:Fallback xmlns="">
          <p:sp>
            <p:nvSpPr>
              <p:cNvPr id="24" name="TextBox 23">
                <a:extLst>
                  <a:ext uri="{FF2B5EF4-FFF2-40B4-BE49-F238E27FC236}">
                    <a16:creationId xmlns:a16="http://schemas.microsoft.com/office/drawing/2014/main" id="{1A014D9C-D95B-E8BA-4DF9-337FA8F6109F}"/>
                  </a:ext>
                </a:extLst>
              </p:cNvPr>
              <p:cNvSpPr txBox="1">
                <a:spLocks noRot="1" noChangeAspect="1" noMove="1" noResize="1" noEditPoints="1" noAdjustHandles="1" noChangeArrowheads="1" noChangeShapeType="1" noTextEdit="1"/>
              </p:cNvSpPr>
              <p:nvPr/>
            </p:nvSpPr>
            <p:spPr>
              <a:xfrm>
                <a:off x="640655" y="2174926"/>
                <a:ext cx="2448234" cy="289182"/>
              </a:xfrm>
              <a:prstGeom prst="rect">
                <a:avLst/>
              </a:prstGeom>
              <a:blipFill>
                <a:blip r:embed="rId5"/>
                <a:stretch>
                  <a:fillRect l="-1741" r="-249" b="-12766"/>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41DFF685-E280-ADBB-8926-6C066F3CB090}"/>
                  </a:ext>
                </a:extLst>
              </p:cNvPr>
              <p:cNvSpPr txBox="1"/>
              <p:nvPr/>
            </p:nvSpPr>
            <p:spPr>
              <a:xfrm>
                <a:off x="635332" y="2539056"/>
                <a:ext cx="2453557" cy="289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mtClean="0">
                          <a:solidFill>
                            <a:schemeClr val="tx1"/>
                          </a:solidFill>
                          <a:latin typeface="Cambria Math" panose="02040503050406030204" pitchFamily="18" charset="0"/>
                        </a:rPr>
                        <m:t>ⅆ</m:t>
                      </m:r>
                      <m:sSub>
                        <m:sSubPr>
                          <m:ctrlPr>
                            <a:rPr lang="en-CA" i="1">
                              <a:solidFill>
                                <a:schemeClr val="tx1"/>
                              </a:solidFill>
                              <a:latin typeface="Cambria Math" panose="02040503050406030204" pitchFamily="18" charset="0"/>
                            </a:rPr>
                          </m:ctrlPr>
                        </m:sSubPr>
                        <m:e>
                          <m:r>
                            <a:rPr lang="en-CA" i="1">
                              <a:solidFill>
                                <a:schemeClr val="tx1"/>
                              </a:solidFill>
                              <a:latin typeface="Cambria Math" panose="02040503050406030204" pitchFamily="18" charset="0"/>
                            </a:rPr>
                            <m:t>𝑥</m:t>
                          </m:r>
                        </m:e>
                        <m:sub>
                          <m:r>
                            <a:rPr lang="en-CA" b="0" i="0" smtClean="0">
                              <a:solidFill>
                                <a:schemeClr val="tx1"/>
                              </a:solidFill>
                              <a:latin typeface="Cambria Math" panose="02040503050406030204" pitchFamily="18" charset="0"/>
                            </a:rPr>
                            <m:t>3</m:t>
                          </m:r>
                          <m:r>
                            <a:rPr lang="en-CA" i="0">
                              <a:solidFill>
                                <a:schemeClr val="tx1"/>
                              </a:solidFill>
                              <a:latin typeface="Cambria Math" panose="02040503050406030204" pitchFamily="18" charset="0"/>
                            </a:rPr>
                            <m:t>,</m:t>
                          </m:r>
                          <m:r>
                            <a:rPr lang="en-CA" i="1">
                              <a:solidFill>
                                <a:schemeClr val="tx1"/>
                              </a:solidFill>
                              <a:latin typeface="Cambria Math" panose="02040503050406030204" pitchFamily="18" charset="0"/>
                            </a:rPr>
                            <m:t>𝑡</m:t>
                          </m:r>
                        </m:sub>
                      </m:sSub>
                      <m:r>
                        <a:rPr lang="en-CA" i="0">
                          <a:solidFill>
                            <a:schemeClr val="tx1"/>
                          </a:solidFill>
                          <a:latin typeface="Cambria Math" panose="02040503050406030204" pitchFamily="18" charset="0"/>
                        </a:rPr>
                        <m:t>=</m:t>
                      </m:r>
                      <m:sSub>
                        <m:sSubPr>
                          <m:ctrlPr>
                            <a:rPr lang="en-CA" i="1">
                              <a:solidFill>
                                <a:schemeClr val="tx1"/>
                              </a:solidFill>
                              <a:latin typeface="Cambria Math" panose="02040503050406030204" pitchFamily="18" charset="0"/>
                            </a:rPr>
                          </m:ctrlPr>
                        </m:sSubPr>
                        <m:e>
                          <m:r>
                            <a:rPr lang="en-CA" i="1">
                              <a:solidFill>
                                <a:schemeClr val="tx1"/>
                              </a:solidFill>
                              <a:latin typeface="Cambria Math" panose="02040503050406030204" pitchFamily="18" charset="0"/>
                            </a:rPr>
                            <m:t>𝑏</m:t>
                          </m:r>
                        </m:e>
                        <m:sub>
                          <m:r>
                            <a:rPr lang="en-CA" b="0" i="0" smtClean="0">
                              <a:solidFill>
                                <a:schemeClr val="tx1"/>
                              </a:solidFill>
                              <a:latin typeface="Cambria Math" panose="02040503050406030204" pitchFamily="18" charset="0"/>
                            </a:rPr>
                            <m:t>3</m:t>
                          </m:r>
                        </m:sub>
                      </m:sSub>
                      <m:sSub>
                        <m:sSubPr>
                          <m:ctrlPr>
                            <a:rPr lang="en-CA" i="1">
                              <a:solidFill>
                                <a:schemeClr val="tx1"/>
                              </a:solidFill>
                              <a:latin typeface="Cambria Math" panose="02040503050406030204" pitchFamily="18" charset="0"/>
                            </a:rPr>
                          </m:ctrlPr>
                        </m:sSubPr>
                        <m:e>
                          <m:r>
                            <a:rPr lang="en-CA" i="1">
                              <a:solidFill>
                                <a:schemeClr val="tx1"/>
                              </a:solidFill>
                              <a:latin typeface="Cambria Math" panose="02040503050406030204" pitchFamily="18" charset="0"/>
                            </a:rPr>
                            <m:t>𝑥</m:t>
                          </m:r>
                        </m:e>
                        <m:sub>
                          <m:r>
                            <a:rPr lang="en-CA" b="0" i="0" smtClean="0">
                              <a:solidFill>
                                <a:schemeClr val="tx1"/>
                              </a:solidFill>
                              <a:latin typeface="Cambria Math" panose="02040503050406030204" pitchFamily="18" charset="0"/>
                            </a:rPr>
                            <m:t>3</m:t>
                          </m:r>
                          <m:r>
                            <a:rPr lang="en-CA" i="0">
                              <a:solidFill>
                                <a:schemeClr val="tx1"/>
                              </a:solidFill>
                              <a:latin typeface="Cambria Math" panose="02040503050406030204" pitchFamily="18" charset="0"/>
                            </a:rPr>
                            <m:t>,</m:t>
                          </m:r>
                          <m:r>
                            <a:rPr lang="en-CA" i="1">
                              <a:solidFill>
                                <a:schemeClr val="tx1"/>
                              </a:solidFill>
                              <a:latin typeface="Cambria Math" panose="02040503050406030204" pitchFamily="18" charset="0"/>
                            </a:rPr>
                            <m:t>𝑡</m:t>
                          </m:r>
                        </m:sub>
                      </m:sSub>
                      <m:r>
                        <a:rPr lang="en-CA" i="0">
                          <a:solidFill>
                            <a:schemeClr val="tx1"/>
                          </a:solidFill>
                          <a:latin typeface="Cambria Math" panose="02040503050406030204" pitchFamily="18" charset="0"/>
                        </a:rPr>
                        <m:t>ⅆ</m:t>
                      </m:r>
                      <m:r>
                        <a:rPr lang="en-CA" i="1">
                          <a:solidFill>
                            <a:schemeClr val="tx1"/>
                          </a:solidFill>
                          <a:latin typeface="Cambria Math" panose="02040503050406030204" pitchFamily="18" charset="0"/>
                        </a:rPr>
                        <m:t>𝑡</m:t>
                      </m:r>
                      <m:r>
                        <a:rPr lang="en-CA" i="0">
                          <a:solidFill>
                            <a:schemeClr val="tx1"/>
                          </a:solidFill>
                          <a:latin typeface="Cambria Math" panose="02040503050406030204" pitchFamily="18" charset="0"/>
                        </a:rPr>
                        <m:t>+ⅆ</m:t>
                      </m:r>
                      <m:sSub>
                        <m:sSubPr>
                          <m:ctrlPr>
                            <a:rPr lang="en-CA" i="1">
                              <a:solidFill>
                                <a:schemeClr val="tx1"/>
                              </a:solidFill>
                              <a:latin typeface="Cambria Math" panose="02040503050406030204" pitchFamily="18" charset="0"/>
                            </a:rPr>
                          </m:ctrlPr>
                        </m:sSubPr>
                        <m:e>
                          <m:r>
                            <a:rPr lang="en-CA" i="1">
                              <a:solidFill>
                                <a:schemeClr val="tx1"/>
                              </a:solidFill>
                              <a:latin typeface="Cambria Math" panose="02040503050406030204" pitchFamily="18" charset="0"/>
                            </a:rPr>
                            <m:t>𝑤</m:t>
                          </m:r>
                        </m:e>
                        <m:sub>
                          <m:r>
                            <a:rPr lang="en-CA" b="0" i="0" smtClean="0">
                              <a:solidFill>
                                <a:schemeClr val="tx1"/>
                              </a:solidFill>
                              <a:latin typeface="Cambria Math" panose="02040503050406030204" pitchFamily="18" charset="0"/>
                            </a:rPr>
                            <m:t>3</m:t>
                          </m:r>
                          <m:r>
                            <a:rPr lang="en-CA" i="0">
                              <a:solidFill>
                                <a:schemeClr val="tx1"/>
                              </a:solidFill>
                              <a:latin typeface="Cambria Math" panose="02040503050406030204" pitchFamily="18" charset="0"/>
                            </a:rPr>
                            <m:t>,</m:t>
                          </m:r>
                          <m:r>
                            <a:rPr lang="en-CA" i="1">
                              <a:solidFill>
                                <a:schemeClr val="tx1"/>
                              </a:solidFill>
                              <a:latin typeface="Cambria Math" panose="02040503050406030204" pitchFamily="18" charset="0"/>
                            </a:rPr>
                            <m:t>𝑡</m:t>
                          </m:r>
                        </m:sub>
                      </m:sSub>
                    </m:oMath>
                  </m:oMathPara>
                </a14:m>
                <a:endParaRPr lang="en-CA" dirty="0">
                  <a:solidFill>
                    <a:schemeClr val="tx1"/>
                  </a:solidFill>
                </a:endParaRPr>
              </a:p>
            </p:txBody>
          </p:sp>
        </mc:Choice>
        <mc:Fallback xmlns="">
          <p:sp>
            <p:nvSpPr>
              <p:cNvPr id="27" name="TextBox 26">
                <a:extLst>
                  <a:ext uri="{FF2B5EF4-FFF2-40B4-BE49-F238E27FC236}">
                    <a16:creationId xmlns:a16="http://schemas.microsoft.com/office/drawing/2014/main" id="{41DFF685-E280-ADBB-8926-6C066F3CB090}"/>
                  </a:ext>
                </a:extLst>
              </p:cNvPr>
              <p:cNvSpPr txBox="1">
                <a:spLocks noRot="1" noChangeAspect="1" noMove="1" noResize="1" noEditPoints="1" noAdjustHandles="1" noChangeArrowheads="1" noChangeShapeType="1" noTextEdit="1"/>
              </p:cNvSpPr>
              <p:nvPr/>
            </p:nvSpPr>
            <p:spPr>
              <a:xfrm>
                <a:off x="635332" y="2539056"/>
                <a:ext cx="2453557" cy="289182"/>
              </a:xfrm>
              <a:prstGeom prst="rect">
                <a:avLst/>
              </a:prstGeom>
              <a:blipFill>
                <a:blip r:embed="rId6"/>
                <a:stretch>
                  <a:fillRect l="-1737" b="-12766"/>
                </a:stretch>
              </a:blipFill>
            </p:spPr>
            <p:txBody>
              <a:bodyPr/>
              <a:lstStyle/>
              <a:p>
                <a:r>
                  <a:rPr lang="en-CA">
                    <a:noFill/>
                  </a:rPr>
                  <a:t> </a:t>
                </a:r>
              </a:p>
            </p:txBody>
          </p:sp>
        </mc:Fallback>
      </mc:AlternateContent>
      <p:sp>
        <p:nvSpPr>
          <p:cNvPr id="29" name="Right Brace 28">
            <a:extLst>
              <a:ext uri="{FF2B5EF4-FFF2-40B4-BE49-F238E27FC236}">
                <a16:creationId xmlns:a16="http://schemas.microsoft.com/office/drawing/2014/main" id="{BBB0F8A4-E988-5D50-40F4-8AD9B4045166}"/>
              </a:ext>
            </a:extLst>
          </p:cNvPr>
          <p:cNvSpPr/>
          <p:nvPr/>
        </p:nvSpPr>
        <p:spPr>
          <a:xfrm>
            <a:off x="3148208" y="1818702"/>
            <a:ext cx="406400" cy="91536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31" name="TextBox 30">
            <a:extLst>
              <a:ext uri="{FF2B5EF4-FFF2-40B4-BE49-F238E27FC236}">
                <a16:creationId xmlns:a16="http://schemas.microsoft.com/office/drawing/2014/main" id="{852239CC-86EF-C40A-B513-CA22180FF630}"/>
              </a:ext>
            </a:extLst>
          </p:cNvPr>
          <p:cNvSpPr txBox="1"/>
          <p:nvPr/>
        </p:nvSpPr>
        <p:spPr>
          <a:xfrm>
            <a:off x="3749999" y="1670787"/>
            <a:ext cx="4990809" cy="1077218"/>
          </a:xfrm>
          <a:prstGeom prst="rect">
            <a:avLst/>
          </a:prstGeom>
          <a:noFill/>
        </p:spPr>
        <p:txBody>
          <a:bodyPr wrap="square" rtlCol="0">
            <a:spAutoFit/>
          </a:bodyPr>
          <a:lstStyle/>
          <a:p>
            <a:r>
              <a:rPr lang="en-CA" sz="1600" i="1" dirty="0" err="1">
                <a:latin typeface="Arial" panose="020B0604020202020204" pitchFamily="34" charset="0"/>
                <a:cs typeface="Arial" panose="020B0604020202020204" pitchFamily="34" charset="0"/>
              </a:rPr>
              <a:t>w</a:t>
            </a:r>
            <a:r>
              <a:rPr lang="en-CA" sz="1600" i="1" baseline="-25000" dirty="0" err="1">
                <a:latin typeface="Arial" panose="020B0604020202020204" pitchFamily="34" charset="0"/>
                <a:cs typeface="Arial" panose="020B0604020202020204" pitchFamily="34" charset="0"/>
              </a:rPr>
              <a:t>i</a:t>
            </a:r>
            <a:r>
              <a:rPr lang="en-CA" sz="1600" i="1" dirty="0">
                <a:latin typeface="Arial" panose="020B0604020202020204" pitchFamily="34" charset="0"/>
                <a:cs typeface="Arial" panose="020B0604020202020204" pitchFamily="34" charset="0"/>
              </a:rPr>
              <a:t> are correlated Wiener processes. As a result, x1, x2, x3 are correlated Brownian motions with different drift rates. The elements of </a:t>
            </a:r>
            <a:r>
              <a:rPr lang="en-CA" sz="1600" i="1" dirty="0" err="1">
                <a:latin typeface="Arial" panose="020B0604020202020204" pitchFamily="34" charset="0"/>
                <a:cs typeface="Arial" panose="020B0604020202020204" pitchFamily="34" charset="0"/>
              </a:rPr>
              <a:t>w</a:t>
            </a:r>
            <a:r>
              <a:rPr lang="en-CA" sz="1600" i="1" baseline="-25000" dirty="0" err="1">
                <a:latin typeface="Arial" panose="020B0604020202020204" pitchFamily="34" charset="0"/>
                <a:cs typeface="Arial" panose="020B0604020202020204" pitchFamily="34" charset="0"/>
              </a:rPr>
              <a:t>i,t</a:t>
            </a:r>
            <a:r>
              <a:rPr lang="en-CA" sz="1600" i="1" baseline="-25000" dirty="0">
                <a:latin typeface="Arial" panose="020B0604020202020204" pitchFamily="34" charset="0"/>
                <a:cs typeface="Arial" panose="020B0604020202020204" pitchFamily="34" charset="0"/>
              </a:rPr>
              <a:t> </a:t>
            </a:r>
            <a:r>
              <a:rPr lang="en-CA" sz="1600" i="1" dirty="0">
                <a:latin typeface="Arial" panose="020B0604020202020204" pitchFamily="34" charset="0"/>
                <a:cs typeface="Arial" panose="020B0604020202020204" pitchFamily="34" charset="0"/>
              </a:rPr>
              <a:t>are drawn from a multivariate normal distribution  </a:t>
            </a:r>
            <a:endParaRPr lang="en-CA" sz="16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A895A0DC-A5A9-34B2-B093-D5C458D46FD9}"/>
                  </a:ext>
                </a:extLst>
              </p:cNvPr>
              <p:cNvSpPr txBox="1"/>
              <p:nvPr/>
            </p:nvSpPr>
            <p:spPr>
              <a:xfrm>
                <a:off x="9793111" y="2447979"/>
                <a:ext cx="77187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b="0" i="1" smtClean="0">
                          <a:solidFill>
                            <a:schemeClr val="tx1"/>
                          </a:solidFill>
                          <a:latin typeface="Cambria Math" panose="02040503050406030204" pitchFamily="18" charset="0"/>
                        </a:rPr>
                        <m:t>𝑁</m:t>
                      </m:r>
                      <m:r>
                        <a:rPr lang="en-CA" b="0" i="1" smtClean="0">
                          <a:solidFill>
                            <a:schemeClr val="tx1"/>
                          </a:solidFill>
                          <a:latin typeface="Cambria Math" panose="02040503050406030204" pitchFamily="18" charset="0"/>
                        </a:rPr>
                        <m:t>(0,</m:t>
                      </m:r>
                      <m:r>
                        <m:rPr>
                          <m:sty m:val="p"/>
                        </m:rPr>
                        <a:rPr lang="el-GR" b="0" i="1" smtClean="0">
                          <a:solidFill>
                            <a:schemeClr val="tx1"/>
                          </a:solidFill>
                          <a:latin typeface="Cambria Math" panose="02040503050406030204" pitchFamily="18" charset="0"/>
                          <a:ea typeface="Cambria Math" panose="02040503050406030204" pitchFamily="18" charset="0"/>
                        </a:rPr>
                        <m:t>Σ</m:t>
                      </m:r>
                      <m:r>
                        <a:rPr lang="en-CA" b="0" i="1" smtClean="0">
                          <a:solidFill>
                            <a:schemeClr val="tx1"/>
                          </a:solidFill>
                          <a:latin typeface="Cambria Math" panose="02040503050406030204" pitchFamily="18" charset="0"/>
                          <a:ea typeface="Cambria Math" panose="02040503050406030204" pitchFamily="18" charset="0"/>
                        </a:rPr>
                        <m:t>)</m:t>
                      </m:r>
                    </m:oMath>
                  </m:oMathPara>
                </a14:m>
                <a:endParaRPr lang="en-CA" dirty="0">
                  <a:solidFill>
                    <a:schemeClr val="tx1"/>
                  </a:solidFill>
                </a:endParaRPr>
              </a:p>
            </p:txBody>
          </p:sp>
        </mc:Choice>
        <mc:Fallback xmlns="">
          <p:sp>
            <p:nvSpPr>
              <p:cNvPr id="33" name="TextBox 32">
                <a:extLst>
                  <a:ext uri="{FF2B5EF4-FFF2-40B4-BE49-F238E27FC236}">
                    <a16:creationId xmlns:a16="http://schemas.microsoft.com/office/drawing/2014/main" id="{A895A0DC-A5A9-34B2-B093-D5C458D46FD9}"/>
                  </a:ext>
                </a:extLst>
              </p:cNvPr>
              <p:cNvSpPr txBox="1">
                <a:spLocks noRot="1" noChangeAspect="1" noMove="1" noResize="1" noEditPoints="1" noAdjustHandles="1" noChangeArrowheads="1" noChangeShapeType="1" noTextEdit="1"/>
              </p:cNvSpPr>
              <p:nvPr/>
            </p:nvSpPr>
            <p:spPr>
              <a:xfrm>
                <a:off x="9793111" y="2447979"/>
                <a:ext cx="771878" cy="276999"/>
              </a:xfrm>
              <a:prstGeom prst="rect">
                <a:avLst/>
              </a:prstGeom>
              <a:blipFill>
                <a:blip r:embed="rId7"/>
                <a:stretch>
                  <a:fillRect l="-5512" r="-10236" b="-4000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3AFB061A-8A70-E1BC-42A2-F964885D4908}"/>
                  </a:ext>
                </a:extLst>
              </p:cNvPr>
              <p:cNvSpPr txBox="1"/>
              <p:nvPr/>
            </p:nvSpPr>
            <p:spPr>
              <a:xfrm>
                <a:off x="4572000" y="2773698"/>
                <a:ext cx="2880198" cy="369332"/>
              </a:xfrm>
              <a:prstGeom prst="rect">
                <a:avLst/>
              </a:prstGeom>
              <a:noFill/>
            </p:spPr>
            <p:txBody>
              <a:bodyPr wrap="square" rtlCol="0">
                <a:spAutoFit/>
              </a:bodyPr>
              <a:lstStyle/>
              <a:p>
                <a14:m>
                  <m:oMath xmlns:m="http://schemas.openxmlformats.org/officeDocument/2006/math">
                    <m:r>
                      <m:rPr>
                        <m:sty m:val="p"/>
                      </m:rPr>
                      <a:rPr lang="el-GR" b="0" i="1" smtClean="0">
                        <a:solidFill>
                          <a:schemeClr val="tx1"/>
                        </a:solidFill>
                        <a:latin typeface="Cambria Math" panose="02040503050406030204" pitchFamily="18" charset="0"/>
                        <a:ea typeface="Cambria Math" panose="02040503050406030204" pitchFamily="18" charset="0"/>
                      </a:rPr>
                      <m:t>Σ</m:t>
                    </m:r>
                  </m:oMath>
                </a14:m>
                <a:r>
                  <a:rPr lang="en-CA" dirty="0">
                    <a:solidFill>
                      <a:schemeClr val="tx1"/>
                    </a:solidFill>
                    <a:latin typeface="Arial" panose="020B0604020202020204" pitchFamily="34" charset="0"/>
                    <a:cs typeface="Arial" panose="020B0604020202020204" pitchFamily="34" charset="0"/>
                  </a:rPr>
                  <a:t> is the var-</a:t>
                </a:r>
                <a:r>
                  <a:rPr lang="en-CA" dirty="0" err="1">
                    <a:solidFill>
                      <a:schemeClr val="tx1"/>
                    </a:solidFill>
                    <a:latin typeface="Arial" panose="020B0604020202020204" pitchFamily="34" charset="0"/>
                    <a:cs typeface="Arial" panose="020B0604020202020204" pitchFamily="34" charset="0"/>
                  </a:rPr>
                  <a:t>cov</a:t>
                </a:r>
                <a:r>
                  <a:rPr lang="en-CA" dirty="0">
                    <a:solidFill>
                      <a:schemeClr val="tx1"/>
                    </a:solidFill>
                    <a:latin typeface="Arial" panose="020B0604020202020204" pitchFamily="34" charset="0"/>
                    <a:cs typeface="Arial" panose="020B0604020202020204" pitchFamily="34" charset="0"/>
                  </a:rPr>
                  <a:t> matrix</a:t>
                </a:r>
              </a:p>
            </p:txBody>
          </p:sp>
        </mc:Choice>
        <mc:Fallback xmlns="">
          <p:sp>
            <p:nvSpPr>
              <p:cNvPr id="35" name="TextBox 34">
                <a:extLst>
                  <a:ext uri="{FF2B5EF4-FFF2-40B4-BE49-F238E27FC236}">
                    <a16:creationId xmlns:a16="http://schemas.microsoft.com/office/drawing/2014/main" id="{3AFB061A-8A70-E1BC-42A2-F964885D4908}"/>
                  </a:ext>
                </a:extLst>
              </p:cNvPr>
              <p:cNvSpPr txBox="1">
                <a:spLocks noRot="1" noChangeAspect="1" noMove="1" noResize="1" noEditPoints="1" noAdjustHandles="1" noChangeArrowheads="1" noChangeShapeType="1" noTextEdit="1"/>
              </p:cNvSpPr>
              <p:nvPr/>
            </p:nvSpPr>
            <p:spPr>
              <a:xfrm>
                <a:off x="4572000" y="2773698"/>
                <a:ext cx="2880198" cy="369332"/>
              </a:xfrm>
              <a:prstGeom prst="rect">
                <a:avLst/>
              </a:prstGeom>
              <a:blipFill>
                <a:blip r:embed="rId8"/>
                <a:stretch>
                  <a:fillRect t="-8197" b="-24590"/>
                </a:stretch>
              </a:blipFill>
            </p:spPr>
            <p:txBody>
              <a:bodyPr/>
              <a:lstStyle/>
              <a:p>
                <a:r>
                  <a:rPr lang="en-CA">
                    <a:noFill/>
                  </a:rPr>
                  <a:t> </a:t>
                </a:r>
              </a:p>
            </p:txBody>
          </p:sp>
        </mc:Fallback>
      </mc:AlternateContent>
      <p:sp>
        <p:nvSpPr>
          <p:cNvPr id="37" name="TextBox 36">
            <a:extLst>
              <a:ext uri="{FF2B5EF4-FFF2-40B4-BE49-F238E27FC236}">
                <a16:creationId xmlns:a16="http://schemas.microsoft.com/office/drawing/2014/main" id="{6057A538-FCF7-446D-9F30-2E3B7B729862}"/>
              </a:ext>
            </a:extLst>
          </p:cNvPr>
          <p:cNvSpPr txBox="1"/>
          <p:nvPr/>
        </p:nvSpPr>
        <p:spPr>
          <a:xfrm>
            <a:off x="459467" y="3218980"/>
            <a:ext cx="7393865" cy="646331"/>
          </a:xfrm>
          <a:prstGeom prst="rect">
            <a:avLst/>
          </a:prstGeom>
          <a:noFill/>
        </p:spPr>
        <p:txBody>
          <a:bodyPr wrap="square" rtlCol="0">
            <a:spAutoFit/>
          </a:bodyPr>
          <a:lstStyle/>
          <a:p>
            <a:r>
              <a:rPr lang="en-CA" b="1" dirty="0"/>
              <a:t>How can we simulate this multivariate random process that evolves with normally distributed error terms?  </a:t>
            </a: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6CABBBD2-8EE0-D7CF-385E-8E0EC853F846}"/>
                  </a:ext>
                </a:extLst>
              </p:cNvPr>
              <p:cNvSpPr txBox="1"/>
              <p:nvPr/>
            </p:nvSpPr>
            <p:spPr>
              <a:xfrm>
                <a:off x="710334" y="3830123"/>
                <a:ext cx="7756718" cy="923330"/>
              </a:xfrm>
              <a:prstGeom prst="rect">
                <a:avLst/>
              </a:prstGeom>
              <a:noFill/>
            </p:spPr>
            <p:txBody>
              <a:bodyPr wrap="square" rtlCol="0">
                <a:spAutoFit/>
              </a:bodyPr>
              <a:lstStyle/>
              <a:p>
                <a:r>
                  <a:rPr lang="en-CA" dirty="0">
                    <a:solidFill>
                      <a:schemeClr val="tx1"/>
                    </a:solidFill>
                  </a:rPr>
                  <a:t>We know how to generate independent normally distributed random variables. If we can convert the var-</a:t>
                </a:r>
                <a:r>
                  <a:rPr lang="en-CA" dirty="0" err="1">
                    <a:solidFill>
                      <a:schemeClr val="tx1"/>
                    </a:solidFill>
                  </a:rPr>
                  <a:t>cov</a:t>
                </a:r>
                <a:r>
                  <a:rPr lang="en-CA" dirty="0">
                    <a:solidFill>
                      <a:schemeClr val="tx1"/>
                    </a:solidFill>
                  </a:rPr>
                  <a:t> matrix to a form </a:t>
                </a:r>
                <a:r>
                  <a:rPr lang="en-CA" i="1" dirty="0">
                    <a:solidFill>
                      <a:schemeClr val="tx1"/>
                    </a:solidFill>
                  </a:rPr>
                  <a:t>A x Z </a:t>
                </a:r>
                <a:r>
                  <a:rPr lang="en-CA" dirty="0">
                    <a:solidFill>
                      <a:schemeClr val="tx1"/>
                    </a:solidFill>
                  </a:rPr>
                  <a:t>=   </a:t>
                </a:r>
              </a:p>
              <a:p>
                <a:r>
                  <a:rPr lang="en-CA" dirty="0">
                    <a:solidFill>
                      <a:schemeClr val="tx1"/>
                    </a:solidFill>
                  </a:rPr>
                  <a:t>where  </a:t>
                </a:r>
                <a:r>
                  <a:rPr lang="en-CA" i="1" dirty="0">
                    <a:solidFill>
                      <a:schemeClr val="tx1"/>
                    </a:solidFill>
                  </a:rPr>
                  <a:t>AA</a:t>
                </a:r>
                <a:r>
                  <a:rPr lang="en-CA" i="1" baseline="30000" dirty="0">
                    <a:solidFill>
                      <a:schemeClr val="tx1"/>
                    </a:solidFill>
                  </a:rPr>
                  <a:t>T</a:t>
                </a:r>
                <a:r>
                  <a:rPr lang="en-CA" i="1" dirty="0">
                    <a:solidFill>
                      <a:schemeClr val="tx1"/>
                    </a:solidFill>
                  </a:rPr>
                  <a:t> </a:t>
                </a:r>
                <a:r>
                  <a:rPr lang="en-CA" dirty="0">
                    <a:solidFill>
                      <a:schemeClr val="tx1"/>
                    </a:solidFill>
                  </a:rPr>
                  <a:t>= </a:t>
                </a:r>
                <a14:m>
                  <m:oMath xmlns:m="http://schemas.openxmlformats.org/officeDocument/2006/math">
                    <m:r>
                      <m:rPr>
                        <m:sty m:val="p"/>
                      </m:rPr>
                      <a:rPr lang="el-GR" b="0" i="1" smtClean="0">
                        <a:solidFill>
                          <a:schemeClr val="tx1"/>
                        </a:solidFill>
                        <a:latin typeface="Cambria Math" panose="02040503050406030204" pitchFamily="18" charset="0"/>
                        <a:ea typeface="Cambria Math" panose="02040503050406030204" pitchFamily="18" charset="0"/>
                      </a:rPr>
                      <m:t>Σ</m:t>
                    </m:r>
                  </m:oMath>
                </a14:m>
                <a:r>
                  <a:rPr lang="en-CA" dirty="0">
                    <a:solidFill>
                      <a:schemeClr val="tx1"/>
                    </a:solidFill>
                  </a:rPr>
                  <a:t>  and </a:t>
                </a:r>
                <a:r>
                  <a:rPr lang="en-CA" i="1" dirty="0">
                    <a:solidFill>
                      <a:schemeClr val="tx1"/>
                    </a:solidFill>
                  </a:rPr>
                  <a:t>Z ~ </a:t>
                </a:r>
                <a:r>
                  <a:rPr lang="en-CA" i="1" dirty="0">
                    <a:solidFill>
                      <a:schemeClr val="tx1"/>
                    </a:solidFill>
                    <a:latin typeface="Monotype Corsiva" panose="03010101010201010101" pitchFamily="66" charset="0"/>
                  </a:rPr>
                  <a:t>N(0,I) , </a:t>
                </a:r>
                <a:r>
                  <a:rPr lang="en-CA" dirty="0">
                    <a:solidFill>
                      <a:schemeClr val="tx1"/>
                    </a:solidFill>
                  </a:rPr>
                  <a:t>it would be easy to simulate. </a:t>
                </a:r>
              </a:p>
            </p:txBody>
          </p:sp>
        </mc:Choice>
        <mc:Fallback xmlns="">
          <p:sp>
            <p:nvSpPr>
              <p:cNvPr id="39" name="TextBox 38">
                <a:extLst>
                  <a:ext uri="{FF2B5EF4-FFF2-40B4-BE49-F238E27FC236}">
                    <a16:creationId xmlns:a16="http://schemas.microsoft.com/office/drawing/2014/main" id="{6CABBBD2-8EE0-D7CF-385E-8E0EC853F846}"/>
                  </a:ext>
                </a:extLst>
              </p:cNvPr>
              <p:cNvSpPr txBox="1">
                <a:spLocks noRot="1" noChangeAspect="1" noMove="1" noResize="1" noEditPoints="1" noAdjustHandles="1" noChangeArrowheads="1" noChangeShapeType="1" noTextEdit="1"/>
              </p:cNvSpPr>
              <p:nvPr/>
            </p:nvSpPr>
            <p:spPr>
              <a:xfrm>
                <a:off x="710334" y="3830123"/>
                <a:ext cx="7756718" cy="923330"/>
              </a:xfrm>
              <a:prstGeom prst="rect">
                <a:avLst/>
              </a:prstGeom>
              <a:blipFill>
                <a:blip r:embed="rId9"/>
                <a:stretch>
                  <a:fillRect l="-708" t="-3289" b="-10526"/>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C7533DEA-2C56-868E-E3F6-194C69BE9F40}"/>
                  </a:ext>
                </a:extLst>
              </p:cNvPr>
              <p:cNvSpPr txBox="1"/>
              <p:nvPr/>
            </p:nvSpPr>
            <p:spPr>
              <a:xfrm>
                <a:off x="7066259" y="4177127"/>
                <a:ext cx="77187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b="0" i="1" smtClean="0">
                          <a:solidFill>
                            <a:schemeClr val="tx1"/>
                          </a:solidFill>
                          <a:latin typeface="Cambria Math" panose="02040503050406030204" pitchFamily="18" charset="0"/>
                        </a:rPr>
                        <m:t>𝑁</m:t>
                      </m:r>
                      <m:r>
                        <a:rPr lang="en-CA" b="0" i="1" smtClean="0">
                          <a:solidFill>
                            <a:schemeClr val="tx1"/>
                          </a:solidFill>
                          <a:latin typeface="Cambria Math" panose="02040503050406030204" pitchFamily="18" charset="0"/>
                        </a:rPr>
                        <m:t>(0,</m:t>
                      </m:r>
                      <m:r>
                        <m:rPr>
                          <m:sty m:val="p"/>
                        </m:rPr>
                        <a:rPr lang="el-GR" b="0" i="1" smtClean="0">
                          <a:solidFill>
                            <a:schemeClr val="tx1"/>
                          </a:solidFill>
                          <a:latin typeface="Cambria Math" panose="02040503050406030204" pitchFamily="18" charset="0"/>
                          <a:ea typeface="Cambria Math" panose="02040503050406030204" pitchFamily="18" charset="0"/>
                        </a:rPr>
                        <m:t>Σ</m:t>
                      </m:r>
                      <m:r>
                        <a:rPr lang="en-CA" b="0" i="1" smtClean="0">
                          <a:solidFill>
                            <a:schemeClr val="tx1"/>
                          </a:solidFill>
                          <a:latin typeface="Cambria Math" panose="02040503050406030204" pitchFamily="18" charset="0"/>
                          <a:ea typeface="Cambria Math" panose="02040503050406030204" pitchFamily="18" charset="0"/>
                        </a:rPr>
                        <m:t>)</m:t>
                      </m:r>
                    </m:oMath>
                  </m:oMathPara>
                </a14:m>
                <a:endParaRPr lang="en-CA" dirty="0">
                  <a:solidFill>
                    <a:schemeClr val="tx1"/>
                  </a:solidFill>
                </a:endParaRPr>
              </a:p>
            </p:txBody>
          </p:sp>
        </mc:Choice>
        <mc:Fallback xmlns="">
          <p:sp>
            <p:nvSpPr>
              <p:cNvPr id="41" name="TextBox 40">
                <a:extLst>
                  <a:ext uri="{FF2B5EF4-FFF2-40B4-BE49-F238E27FC236}">
                    <a16:creationId xmlns:a16="http://schemas.microsoft.com/office/drawing/2014/main" id="{C7533DEA-2C56-868E-E3F6-194C69BE9F40}"/>
                  </a:ext>
                </a:extLst>
              </p:cNvPr>
              <p:cNvSpPr txBox="1">
                <a:spLocks noRot="1" noChangeAspect="1" noMove="1" noResize="1" noEditPoints="1" noAdjustHandles="1" noChangeArrowheads="1" noChangeShapeType="1" noTextEdit="1"/>
              </p:cNvSpPr>
              <p:nvPr/>
            </p:nvSpPr>
            <p:spPr>
              <a:xfrm>
                <a:off x="7066259" y="4177127"/>
                <a:ext cx="771878" cy="276999"/>
              </a:xfrm>
              <a:prstGeom prst="rect">
                <a:avLst/>
              </a:prstGeom>
              <a:blipFill>
                <a:blip r:embed="rId10"/>
                <a:stretch>
                  <a:fillRect l="-5512" r="-10236" b="-36957"/>
                </a:stretch>
              </a:blipFill>
            </p:spPr>
            <p:txBody>
              <a:bodyPr/>
              <a:lstStyle/>
              <a:p>
                <a:r>
                  <a:rPr lang="en-CA">
                    <a:noFill/>
                  </a:rPr>
                  <a:t> </a:t>
                </a:r>
              </a:p>
            </p:txBody>
          </p:sp>
        </mc:Fallback>
      </mc:AlternateContent>
      <p:sp>
        <p:nvSpPr>
          <p:cNvPr id="43" name="Right Brace 42">
            <a:extLst>
              <a:ext uri="{FF2B5EF4-FFF2-40B4-BE49-F238E27FC236}">
                <a16:creationId xmlns:a16="http://schemas.microsoft.com/office/drawing/2014/main" id="{91BEC742-5363-5EC2-A9A8-09E3DD960A61}"/>
              </a:ext>
            </a:extLst>
          </p:cNvPr>
          <p:cNvSpPr/>
          <p:nvPr/>
        </p:nvSpPr>
        <p:spPr>
          <a:xfrm rot="5400000">
            <a:off x="3662936" y="5486257"/>
            <a:ext cx="258969" cy="112418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45" name="TextBox 44">
            <a:extLst>
              <a:ext uri="{FF2B5EF4-FFF2-40B4-BE49-F238E27FC236}">
                <a16:creationId xmlns:a16="http://schemas.microsoft.com/office/drawing/2014/main" id="{573CDB2F-D21D-77DB-F5E5-BA74B9569895}"/>
              </a:ext>
            </a:extLst>
          </p:cNvPr>
          <p:cNvSpPr txBox="1"/>
          <p:nvPr/>
        </p:nvSpPr>
        <p:spPr>
          <a:xfrm>
            <a:off x="3554608" y="6167523"/>
            <a:ext cx="432633" cy="369332"/>
          </a:xfrm>
          <a:prstGeom prst="rect">
            <a:avLst/>
          </a:prstGeom>
          <a:noFill/>
        </p:spPr>
        <p:txBody>
          <a:bodyPr wrap="square" rtlCol="0">
            <a:spAutoFit/>
          </a:bodyPr>
          <a:lstStyle/>
          <a:p>
            <a:r>
              <a:rPr lang="en-CA" dirty="0"/>
              <a:t>A</a:t>
            </a:r>
          </a:p>
        </p:txBody>
      </p:sp>
      <p:sp>
        <p:nvSpPr>
          <p:cNvPr id="47" name="Right Brace 46">
            <a:extLst>
              <a:ext uri="{FF2B5EF4-FFF2-40B4-BE49-F238E27FC236}">
                <a16:creationId xmlns:a16="http://schemas.microsoft.com/office/drawing/2014/main" id="{60015D40-510B-8931-F751-BDBC5F441326}"/>
              </a:ext>
            </a:extLst>
          </p:cNvPr>
          <p:cNvSpPr/>
          <p:nvPr/>
        </p:nvSpPr>
        <p:spPr>
          <a:xfrm>
            <a:off x="5169322" y="5080894"/>
            <a:ext cx="236960" cy="7467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49" name="TextBox 48">
            <a:extLst>
              <a:ext uri="{FF2B5EF4-FFF2-40B4-BE49-F238E27FC236}">
                <a16:creationId xmlns:a16="http://schemas.microsoft.com/office/drawing/2014/main" id="{C1A4AB59-321F-2553-1A0B-0ECBAE2A7E56}"/>
              </a:ext>
            </a:extLst>
          </p:cNvPr>
          <p:cNvSpPr txBox="1"/>
          <p:nvPr/>
        </p:nvSpPr>
        <p:spPr>
          <a:xfrm>
            <a:off x="5413149" y="5316910"/>
            <a:ext cx="745067" cy="369332"/>
          </a:xfrm>
          <a:prstGeom prst="rect">
            <a:avLst/>
          </a:prstGeom>
          <a:noFill/>
        </p:spPr>
        <p:txBody>
          <a:bodyPr wrap="square">
            <a:spAutoFit/>
          </a:bodyPr>
          <a:lstStyle/>
          <a:p>
            <a:r>
              <a:rPr lang="en-CA" i="1" dirty="0">
                <a:latin typeface="Monotype Corsiva" panose="03010101010201010101" pitchFamily="66" charset="0"/>
              </a:rPr>
              <a:t>N(0,I) </a:t>
            </a:r>
            <a:endParaRPr lang="en-CA" dirty="0"/>
          </a:p>
        </p:txBody>
      </p:sp>
      <p:sp>
        <p:nvSpPr>
          <p:cNvPr id="51" name="Explosion: 8 Points 50">
            <a:extLst>
              <a:ext uri="{FF2B5EF4-FFF2-40B4-BE49-F238E27FC236}">
                <a16:creationId xmlns:a16="http://schemas.microsoft.com/office/drawing/2014/main" id="{D4670D52-8949-B306-1A2A-C5791C8A5DB9}"/>
              </a:ext>
            </a:extLst>
          </p:cNvPr>
          <p:cNvSpPr/>
          <p:nvPr/>
        </p:nvSpPr>
        <p:spPr>
          <a:xfrm>
            <a:off x="5993555" y="4633209"/>
            <a:ext cx="3020318" cy="1605927"/>
          </a:xfrm>
          <a:prstGeom prst="irregularSeal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accent6">
                    <a:lumMod val="75000"/>
                  </a:schemeClr>
                </a:solidFill>
              </a:rPr>
              <a:t>Cholesky Decomposition</a:t>
            </a:r>
          </a:p>
        </p:txBody>
      </p:sp>
    </p:spTree>
    <p:extLst>
      <p:ext uri="{BB962C8B-B14F-4D97-AF65-F5344CB8AC3E}">
        <p14:creationId xmlns:p14="http://schemas.microsoft.com/office/powerpoint/2010/main" val="39690586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BC2E88BA-D975-452B-BA44-9D848078F402}"/>
              </a:ext>
            </a:extLst>
          </p:cNvPr>
          <p:cNvSpPr txBox="1"/>
          <p:nvPr/>
        </p:nvSpPr>
        <p:spPr>
          <a:xfrm>
            <a:off x="2310174" y="5186799"/>
            <a:ext cx="331742" cy="369332"/>
          </a:xfrm>
          <a:prstGeom prst="rect">
            <a:avLst/>
          </a:prstGeom>
          <a:noFill/>
        </p:spPr>
        <p:txBody>
          <a:bodyPr wrap="square" rtlCol="0">
            <a:spAutoFit/>
          </a:bodyPr>
          <a:lstStyle/>
          <a:p>
            <a:r>
              <a:rPr lang="en-CA" i="1" dirty="0">
                <a:solidFill>
                  <a:schemeClr val="bg1"/>
                </a:solidFill>
                <a:latin typeface="Abadi" panose="020B0604020104020204" pitchFamily="34" charset="0"/>
              </a:rPr>
              <a:t>t</a:t>
            </a:r>
          </a:p>
        </p:txBody>
      </p:sp>
      <p:sp>
        <p:nvSpPr>
          <p:cNvPr id="32" name="TextBox 31">
            <a:extLst>
              <a:ext uri="{FF2B5EF4-FFF2-40B4-BE49-F238E27FC236}">
                <a16:creationId xmlns:a16="http://schemas.microsoft.com/office/drawing/2014/main" id="{01A63523-DB6B-40A3-BA6C-5AE35325BADB}"/>
              </a:ext>
            </a:extLst>
          </p:cNvPr>
          <p:cNvSpPr txBox="1"/>
          <p:nvPr/>
        </p:nvSpPr>
        <p:spPr>
          <a:xfrm>
            <a:off x="1571096" y="5186799"/>
            <a:ext cx="331742" cy="369332"/>
          </a:xfrm>
          <a:prstGeom prst="rect">
            <a:avLst/>
          </a:prstGeom>
          <a:noFill/>
        </p:spPr>
        <p:txBody>
          <a:bodyPr wrap="square" rtlCol="0">
            <a:spAutoFit/>
          </a:bodyPr>
          <a:lstStyle/>
          <a:p>
            <a:r>
              <a:rPr lang="en-CA" i="1" dirty="0">
                <a:solidFill>
                  <a:schemeClr val="bg1"/>
                </a:solidFill>
                <a:latin typeface="Abadi" panose="020B0604020104020204" pitchFamily="34" charset="0"/>
              </a:rPr>
              <a:t>t</a:t>
            </a:r>
          </a:p>
        </p:txBody>
      </p:sp>
      <p:sp>
        <p:nvSpPr>
          <p:cNvPr id="9" name="TextBox 8">
            <a:extLst>
              <a:ext uri="{FF2B5EF4-FFF2-40B4-BE49-F238E27FC236}">
                <a16:creationId xmlns:a16="http://schemas.microsoft.com/office/drawing/2014/main" id="{8BACC662-E9B8-4A83-A866-7A38BD7177D0}"/>
              </a:ext>
            </a:extLst>
          </p:cNvPr>
          <p:cNvSpPr txBox="1"/>
          <p:nvPr/>
        </p:nvSpPr>
        <p:spPr>
          <a:xfrm>
            <a:off x="462770" y="1916165"/>
            <a:ext cx="5874021" cy="1384995"/>
          </a:xfrm>
          <a:prstGeom prst="rect">
            <a:avLst/>
          </a:prstGeom>
          <a:noFill/>
        </p:spPr>
        <p:txBody>
          <a:bodyPr wrap="square" rtlCol="0">
            <a:spAutoFit/>
          </a:bodyPr>
          <a:lstStyle/>
          <a:p>
            <a:r>
              <a:rPr lang="en-CA" sz="1200" dirty="0">
                <a:latin typeface="Candara Light" panose="020E0502030303020204" pitchFamily="34" charset="0"/>
              </a:rPr>
              <a:t>library(</a:t>
            </a:r>
            <a:r>
              <a:rPr lang="en-CA" sz="1200" dirty="0" err="1">
                <a:latin typeface="Candara Light" panose="020E0502030303020204" pitchFamily="34" charset="0"/>
              </a:rPr>
              <a:t>mvtnorm</a:t>
            </a:r>
            <a:r>
              <a:rPr lang="en-CA" sz="1200" dirty="0">
                <a:latin typeface="Candara Light" panose="020E0502030303020204" pitchFamily="34" charset="0"/>
              </a:rPr>
              <a:t>)</a:t>
            </a:r>
          </a:p>
          <a:p>
            <a:r>
              <a:rPr lang="en-CA" sz="1200" dirty="0" err="1">
                <a:latin typeface="Candara Light" panose="020E0502030303020204" pitchFamily="34" charset="0"/>
              </a:rPr>
              <a:t>r_varcov</a:t>
            </a:r>
            <a:r>
              <a:rPr lang="en-CA" sz="1200" dirty="0">
                <a:latin typeface="Candara Light" panose="020E0502030303020204" pitchFamily="34" charset="0"/>
              </a:rPr>
              <a:t> = </a:t>
            </a:r>
            <a:r>
              <a:rPr lang="en-CA" sz="1200" dirty="0" err="1">
                <a:latin typeface="Candara Light" panose="020E0502030303020204" pitchFamily="34" charset="0"/>
              </a:rPr>
              <a:t>cov</a:t>
            </a:r>
            <a:r>
              <a:rPr lang="en-CA" sz="1200" dirty="0">
                <a:latin typeface="Candara Light" panose="020E0502030303020204" pitchFamily="34" charset="0"/>
              </a:rPr>
              <a:t>(</a:t>
            </a:r>
            <a:r>
              <a:rPr lang="en-CA" sz="1200" dirty="0" err="1">
                <a:latin typeface="Candara Light" panose="020E0502030303020204" pitchFamily="34" charset="0"/>
              </a:rPr>
              <a:t>stock_returns</a:t>
            </a:r>
            <a:r>
              <a:rPr lang="en-CA" sz="1200" dirty="0">
                <a:latin typeface="Candara Light" panose="020E0502030303020204" pitchFamily="34" charset="0"/>
              </a:rPr>
              <a:t>) # covariance matrix of historical returns or multiple stocks</a:t>
            </a:r>
          </a:p>
          <a:p>
            <a:r>
              <a:rPr lang="en-CA" sz="1200" dirty="0" err="1">
                <a:latin typeface="Candara Light" panose="020E0502030303020204" pitchFamily="34" charset="0"/>
              </a:rPr>
              <a:t>r_mean</a:t>
            </a:r>
            <a:r>
              <a:rPr lang="en-CA" sz="1200" dirty="0">
                <a:latin typeface="Candara Light" panose="020E0502030303020204" pitchFamily="34" charset="0"/>
              </a:rPr>
              <a:t> = apply(</a:t>
            </a:r>
            <a:r>
              <a:rPr lang="en-CA" sz="1200" dirty="0" err="1">
                <a:latin typeface="Candara Light" panose="020E0502030303020204" pitchFamily="34" charset="0"/>
              </a:rPr>
              <a:t>stock_returns</a:t>
            </a:r>
            <a:r>
              <a:rPr lang="en-CA" sz="1200" dirty="0">
                <a:latin typeface="Candara Light" panose="020E0502030303020204" pitchFamily="34" charset="0"/>
              </a:rPr>
              <a:t>, 2, mean)</a:t>
            </a:r>
          </a:p>
          <a:p>
            <a:r>
              <a:rPr lang="en-CA" sz="1200" dirty="0" err="1">
                <a:latin typeface="Candara Light" panose="020E0502030303020204" pitchFamily="34" charset="0"/>
              </a:rPr>
              <a:t>r_mean</a:t>
            </a:r>
            <a:r>
              <a:rPr lang="en-CA" sz="1200" dirty="0">
                <a:latin typeface="Candara Light" panose="020E0502030303020204" pitchFamily="34" charset="0"/>
              </a:rPr>
              <a:t> = </a:t>
            </a:r>
            <a:r>
              <a:rPr lang="en-CA" sz="1200" dirty="0" err="1">
                <a:latin typeface="Candara Light" panose="020E0502030303020204" pitchFamily="34" charset="0"/>
              </a:rPr>
              <a:t>colMeans</a:t>
            </a:r>
            <a:r>
              <a:rPr lang="en-CA" sz="1200" dirty="0">
                <a:latin typeface="Candara Light" panose="020E0502030303020204" pitchFamily="34" charset="0"/>
              </a:rPr>
              <a:t>(</a:t>
            </a:r>
            <a:r>
              <a:rPr lang="en-CA" sz="1200" dirty="0" err="1">
                <a:latin typeface="Candara Light" panose="020E0502030303020204" pitchFamily="34" charset="0"/>
              </a:rPr>
              <a:t>stock_returns</a:t>
            </a:r>
            <a:r>
              <a:rPr lang="en-CA" sz="1200" dirty="0">
                <a:latin typeface="Candara Light" panose="020E0502030303020204" pitchFamily="34" charset="0"/>
              </a:rPr>
              <a:t>)</a:t>
            </a:r>
          </a:p>
          <a:p>
            <a:r>
              <a:rPr lang="en-CA" sz="1200" dirty="0">
                <a:latin typeface="Candara Light" panose="020E0502030303020204" pitchFamily="34" charset="0"/>
              </a:rPr>
              <a:t>sigma &lt;- var (</a:t>
            </a:r>
            <a:r>
              <a:rPr lang="en-CA" sz="1200" dirty="0" err="1">
                <a:latin typeface="Candara Light" panose="020E0502030303020204" pitchFamily="34" charset="0"/>
              </a:rPr>
              <a:t>stock_returns</a:t>
            </a:r>
            <a:r>
              <a:rPr lang="en-CA" sz="1200" dirty="0">
                <a:latin typeface="Candara Light" panose="020E0502030303020204" pitchFamily="34" charset="0"/>
              </a:rPr>
              <a:t>)</a:t>
            </a:r>
          </a:p>
          <a:p>
            <a:endParaRPr lang="en-CA" sz="1200" dirty="0">
              <a:latin typeface="Candara Light" panose="020E0502030303020204" pitchFamily="34" charset="0"/>
            </a:endParaRPr>
          </a:p>
          <a:p>
            <a:r>
              <a:rPr lang="en-CA" sz="1200" dirty="0">
                <a:latin typeface="Candara Light" panose="020E0502030303020204" pitchFamily="34" charset="0"/>
              </a:rPr>
              <a:t>x &lt;- </a:t>
            </a:r>
            <a:r>
              <a:rPr lang="en-CA" sz="1200" dirty="0" err="1">
                <a:latin typeface="Candara Light" panose="020E0502030303020204" pitchFamily="34" charset="0"/>
              </a:rPr>
              <a:t>rmvnorm</a:t>
            </a:r>
            <a:r>
              <a:rPr lang="en-CA" sz="1200" dirty="0">
                <a:latin typeface="Candara Light" panose="020E0502030303020204" pitchFamily="34" charset="0"/>
              </a:rPr>
              <a:t>(n=500, mean=</a:t>
            </a:r>
            <a:r>
              <a:rPr lang="en-CA" sz="1200" dirty="0" err="1">
                <a:latin typeface="Candara Light" panose="020E0502030303020204" pitchFamily="34" charset="0"/>
              </a:rPr>
              <a:t>r_mean</a:t>
            </a:r>
            <a:r>
              <a:rPr lang="en-CA" sz="1200" dirty="0">
                <a:latin typeface="Candara Light" panose="020E0502030303020204" pitchFamily="34" charset="0"/>
              </a:rPr>
              <a:t>, sigma=</a:t>
            </a:r>
            <a:r>
              <a:rPr lang="en-CA" sz="1200" dirty="0" err="1">
                <a:latin typeface="Candara Light" panose="020E0502030303020204" pitchFamily="34" charset="0"/>
              </a:rPr>
              <a:t>r_varcov</a:t>
            </a:r>
            <a:r>
              <a:rPr lang="en-CA" sz="1200" dirty="0">
                <a:latin typeface="Candara Light" panose="020E0502030303020204" pitchFamily="34" charset="0"/>
              </a:rPr>
              <a:t>, method="</a:t>
            </a:r>
            <a:r>
              <a:rPr lang="en-CA" sz="1200" dirty="0" err="1">
                <a:latin typeface="Candara Light" panose="020E0502030303020204" pitchFamily="34" charset="0"/>
              </a:rPr>
              <a:t>chol</a:t>
            </a:r>
            <a:r>
              <a:rPr lang="en-CA" sz="1200" dirty="0">
                <a:latin typeface="Candara Light" panose="020E0502030303020204" pitchFamily="34" charset="0"/>
              </a:rPr>
              <a:t>")</a:t>
            </a:r>
          </a:p>
        </p:txBody>
      </p:sp>
      <p:sp>
        <p:nvSpPr>
          <p:cNvPr id="13" name="TextBox 12">
            <a:extLst>
              <a:ext uri="{FF2B5EF4-FFF2-40B4-BE49-F238E27FC236}">
                <a16:creationId xmlns:a16="http://schemas.microsoft.com/office/drawing/2014/main" id="{B438B5D5-FB05-4A5A-902C-208C190871F8}"/>
              </a:ext>
            </a:extLst>
          </p:cNvPr>
          <p:cNvSpPr txBox="1"/>
          <p:nvPr/>
        </p:nvSpPr>
        <p:spPr>
          <a:xfrm>
            <a:off x="332815" y="874234"/>
            <a:ext cx="8078139" cy="923330"/>
          </a:xfrm>
          <a:prstGeom prst="rect">
            <a:avLst/>
          </a:prstGeom>
          <a:noFill/>
        </p:spPr>
        <p:txBody>
          <a:bodyPr wrap="square" rtlCol="0">
            <a:spAutoFit/>
          </a:bodyPr>
          <a:lstStyle/>
          <a:p>
            <a:r>
              <a:rPr lang="en-CA" b="1" dirty="0">
                <a:solidFill>
                  <a:schemeClr val="accent2">
                    <a:lumMod val="75000"/>
                  </a:schemeClr>
                </a:solidFill>
              </a:rPr>
              <a:t>How can we simulate this multivariate random process that evolves with normally distributed error terms?  </a:t>
            </a:r>
          </a:p>
          <a:p>
            <a:r>
              <a:rPr lang="en-CA" sz="1600" i="1" dirty="0">
                <a:solidFill>
                  <a:schemeClr val="accent2">
                    <a:lumMod val="75000"/>
                  </a:schemeClr>
                </a:solidFill>
              </a:rPr>
              <a:t>A simple R code</a:t>
            </a:r>
          </a:p>
        </p:txBody>
      </p:sp>
      <p:sp>
        <p:nvSpPr>
          <p:cNvPr id="17" name="TextBox 16">
            <a:extLst>
              <a:ext uri="{FF2B5EF4-FFF2-40B4-BE49-F238E27FC236}">
                <a16:creationId xmlns:a16="http://schemas.microsoft.com/office/drawing/2014/main" id="{97F91A0C-EBAB-467A-9AAA-DE6D0BE84C3D}"/>
              </a:ext>
            </a:extLst>
          </p:cNvPr>
          <p:cNvSpPr txBox="1"/>
          <p:nvPr/>
        </p:nvSpPr>
        <p:spPr>
          <a:xfrm>
            <a:off x="811151" y="3859362"/>
            <a:ext cx="7521698" cy="2031325"/>
          </a:xfrm>
          <a:prstGeom prst="rect">
            <a:avLst/>
          </a:prstGeom>
          <a:noFill/>
        </p:spPr>
        <p:txBody>
          <a:bodyPr wrap="square" rtlCol="0">
            <a:spAutoFit/>
          </a:bodyPr>
          <a:lstStyle/>
          <a:p>
            <a:r>
              <a:rPr lang="en-CA" sz="1400" dirty="0">
                <a:solidFill>
                  <a:schemeClr val="accent1">
                    <a:lumMod val="75000"/>
                  </a:schemeClr>
                </a:solidFill>
              </a:rPr>
              <a:t>Historical data is not necessarily a good guide for future scenarios.</a:t>
            </a:r>
          </a:p>
          <a:p>
            <a:endParaRPr lang="en-CA" sz="1400" dirty="0">
              <a:solidFill>
                <a:schemeClr val="accent1">
                  <a:lumMod val="75000"/>
                </a:schemeClr>
              </a:solidFill>
            </a:endParaRPr>
          </a:p>
          <a:p>
            <a:r>
              <a:rPr lang="en-CA" sz="1400" dirty="0">
                <a:solidFill>
                  <a:schemeClr val="accent1">
                    <a:lumMod val="75000"/>
                  </a:schemeClr>
                </a:solidFill>
              </a:rPr>
              <a:t>And, multivariate normal distribution is not necessarily a good representation of the joint distributions.   </a:t>
            </a:r>
          </a:p>
          <a:p>
            <a:endParaRPr lang="en-CA" sz="1400" dirty="0">
              <a:solidFill>
                <a:schemeClr val="accent1">
                  <a:lumMod val="75000"/>
                </a:schemeClr>
              </a:solidFill>
            </a:endParaRPr>
          </a:p>
          <a:p>
            <a:r>
              <a:rPr lang="en-CA" sz="1400" dirty="0">
                <a:solidFill>
                  <a:schemeClr val="accent1">
                    <a:lumMod val="75000"/>
                  </a:schemeClr>
                </a:solidFill>
              </a:rPr>
              <a:t>We also try to anchor the expected returns (mu)  and variances to some </a:t>
            </a:r>
            <a:r>
              <a:rPr lang="en-CA" sz="1400" b="1" u="sng" dirty="0">
                <a:solidFill>
                  <a:schemeClr val="accent1">
                    <a:lumMod val="75000"/>
                  </a:schemeClr>
                </a:solidFill>
              </a:rPr>
              <a:t>factors</a:t>
            </a:r>
            <a:r>
              <a:rPr lang="en-CA" sz="1400" dirty="0">
                <a:solidFill>
                  <a:schemeClr val="accent1">
                    <a:lumMod val="75000"/>
                  </a:schemeClr>
                </a:solidFill>
              </a:rPr>
              <a:t> and/or forecast models. </a:t>
            </a:r>
          </a:p>
          <a:p>
            <a:endParaRPr lang="en-CA" sz="1400" dirty="0">
              <a:solidFill>
                <a:schemeClr val="accent1">
                  <a:lumMod val="75000"/>
                </a:schemeClr>
              </a:solidFill>
            </a:endParaRPr>
          </a:p>
          <a:p>
            <a:r>
              <a:rPr lang="en-CA" sz="1400" dirty="0">
                <a:solidFill>
                  <a:schemeClr val="accent1">
                    <a:lumMod val="75000"/>
                  </a:schemeClr>
                </a:solidFill>
              </a:rPr>
              <a:t>Otherwise, dimensionality is too high. Scenarios are too random and extremely unstable. </a:t>
            </a:r>
          </a:p>
        </p:txBody>
      </p:sp>
      <p:sp>
        <p:nvSpPr>
          <p:cNvPr id="12" name="Title 3">
            <a:extLst>
              <a:ext uri="{FF2B5EF4-FFF2-40B4-BE49-F238E27FC236}">
                <a16:creationId xmlns:a16="http://schemas.microsoft.com/office/drawing/2014/main" id="{A27A84E0-7CDA-4121-81C1-92360C012580}"/>
              </a:ext>
            </a:extLst>
          </p:cNvPr>
          <p:cNvSpPr txBox="1">
            <a:spLocks noGrp="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algn="l" rtl="0" fontAlgn="base">
              <a:lnSpc>
                <a:spcPct val="90000"/>
              </a:lnSpc>
              <a:spcBef>
                <a:spcPct val="0"/>
              </a:spcBef>
              <a:spcAft>
                <a:spcPct val="0"/>
              </a:spcAft>
              <a:defRPr sz="2400" kern="1200">
                <a:solidFill>
                  <a:schemeClr val="tx1"/>
                </a:solidFill>
                <a:latin typeface="+mj-lt"/>
                <a:ea typeface="+mj-ea"/>
                <a:cs typeface="+mj-cs"/>
              </a:defRPr>
            </a:lvl1pPr>
            <a:lvl2pPr algn="l" rtl="0" fontAlgn="base">
              <a:lnSpc>
                <a:spcPct val="90000"/>
              </a:lnSpc>
              <a:spcBef>
                <a:spcPct val="0"/>
              </a:spcBef>
              <a:spcAft>
                <a:spcPct val="0"/>
              </a:spcAft>
              <a:defRPr sz="2400">
                <a:solidFill>
                  <a:schemeClr val="tx1"/>
                </a:solidFill>
                <a:latin typeface="Lato Black" panose="020F0502020204030203" pitchFamily="34" charset="0"/>
              </a:defRPr>
            </a:lvl2pPr>
            <a:lvl3pPr algn="l" rtl="0" fontAlgn="base">
              <a:lnSpc>
                <a:spcPct val="90000"/>
              </a:lnSpc>
              <a:spcBef>
                <a:spcPct val="0"/>
              </a:spcBef>
              <a:spcAft>
                <a:spcPct val="0"/>
              </a:spcAft>
              <a:defRPr sz="2400">
                <a:solidFill>
                  <a:schemeClr val="tx1"/>
                </a:solidFill>
                <a:latin typeface="Lato Black" panose="020F0502020204030203" pitchFamily="34" charset="0"/>
              </a:defRPr>
            </a:lvl3pPr>
            <a:lvl4pPr algn="l" rtl="0" fontAlgn="base">
              <a:lnSpc>
                <a:spcPct val="90000"/>
              </a:lnSpc>
              <a:spcBef>
                <a:spcPct val="0"/>
              </a:spcBef>
              <a:spcAft>
                <a:spcPct val="0"/>
              </a:spcAft>
              <a:defRPr sz="2400">
                <a:solidFill>
                  <a:schemeClr val="tx1"/>
                </a:solidFill>
                <a:latin typeface="Lato Black" panose="020F0502020204030203" pitchFamily="34" charset="0"/>
              </a:defRPr>
            </a:lvl4pPr>
            <a:lvl5pPr algn="l" rtl="0" fontAlgn="base">
              <a:lnSpc>
                <a:spcPct val="90000"/>
              </a:lnSpc>
              <a:spcBef>
                <a:spcPct val="0"/>
              </a:spcBef>
              <a:spcAft>
                <a:spcPct val="0"/>
              </a:spcAft>
              <a:defRPr sz="2400">
                <a:solidFill>
                  <a:schemeClr val="tx1"/>
                </a:solidFill>
                <a:latin typeface="Lato Black" panose="020F0502020204030203" pitchFamily="34" charset="0"/>
              </a:defRPr>
            </a:lvl5pPr>
            <a:lvl6pPr marL="342900" algn="l" rtl="0" fontAlgn="base">
              <a:lnSpc>
                <a:spcPct val="90000"/>
              </a:lnSpc>
              <a:spcBef>
                <a:spcPct val="0"/>
              </a:spcBef>
              <a:spcAft>
                <a:spcPct val="0"/>
              </a:spcAft>
              <a:defRPr sz="2400">
                <a:solidFill>
                  <a:schemeClr val="tx1"/>
                </a:solidFill>
                <a:latin typeface="Lato Black" panose="020F0502020204030203" pitchFamily="34" charset="0"/>
              </a:defRPr>
            </a:lvl6pPr>
            <a:lvl7pPr marL="685800" algn="l" rtl="0" fontAlgn="base">
              <a:lnSpc>
                <a:spcPct val="90000"/>
              </a:lnSpc>
              <a:spcBef>
                <a:spcPct val="0"/>
              </a:spcBef>
              <a:spcAft>
                <a:spcPct val="0"/>
              </a:spcAft>
              <a:defRPr sz="2400">
                <a:solidFill>
                  <a:schemeClr val="tx1"/>
                </a:solidFill>
                <a:latin typeface="Lato Black" panose="020F0502020204030203" pitchFamily="34" charset="0"/>
              </a:defRPr>
            </a:lvl7pPr>
            <a:lvl8pPr marL="1028700" algn="l" rtl="0" fontAlgn="base">
              <a:lnSpc>
                <a:spcPct val="90000"/>
              </a:lnSpc>
              <a:spcBef>
                <a:spcPct val="0"/>
              </a:spcBef>
              <a:spcAft>
                <a:spcPct val="0"/>
              </a:spcAft>
              <a:defRPr sz="2400">
                <a:solidFill>
                  <a:schemeClr val="tx1"/>
                </a:solidFill>
                <a:latin typeface="Lato Black" panose="020F0502020204030203" pitchFamily="34" charset="0"/>
              </a:defRPr>
            </a:lvl8pPr>
            <a:lvl9pPr marL="1371600" algn="l" rtl="0" fontAlgn="base">
              <a:lnSpc>
                <a:spcPct val="90000"/>
              </a:lnSpc>
              <a:spcBef>
                <a:spcPct val="0"/>
              </a:spcBef>
              <a:spcAft>
                <a:spcPct val="0"/>
              </a:spcAft>
              <a:defRPr sz="2400">
                <a:solidFill>
                  <a:schemeClr val="tx1"/>
                </a:solidFill>
                <a:latin typeface="Lato Black" panose="020F0502020204030203" pitchFamily="34" charset="0"/>
              </a:defRPr>
            </a:lvl9pPr>
          </a:lstStyle>
          <a:p>
            <a:pPr eaLnBrk="1" hangingPunct="1"/>
            <a:r>
              <a:rPr lang="en-CA" sz="2000" dirty="0">
                <a:solidFill>
                  <a:schemeClr val="accent6">
                    <a:lumMod val="75000"/>
                  </a:schemeClr>
                </a:solidFill>
              </a:rPr>
              <a:t>Portfolio Return Simulations</a:t>
            </a:r>
          </a:p>
        </p:txBody>
      </p:sp>
      <p:sp>
        <p:nvSpPr>
          <p:cNvPr id="14" name="TextBox 13">
            <a:extLst>
              <a:ext uri="{FF2B5EF4-FFF2-40B4-BE49-F238E27FC236}">
                <a16:creationId xmlns:a16="http://schemas.microsoft.com/office/drawing/2014/main" id="{D9B04B34-A469-5E60-92C3-48146CEE0A7F}"/>
              </a:ext>
            </a:extLst>
          </p:cNvPr>
          <p:cNvSpPr txBox="1"/>
          <p:nvPr/>
        </p:nvSpPr>
        <p:spPr>
          <a:xfrm>
            <a:off x="6066517" y="2647828"/>
            <a:ext cx="2344437" cy="584775"/>
          </a:xfrm>
          <a:prstGeom prst="rect">
            <a:avLst/>
          </a:prstGeom>
          <a:solidFill>
            <a:schemeClr val="bg1">
              <a:lumMod val="95000"/>
            </a:schemeClr>
          </a:solidFill>
        </p:spPr>
        <p:txBody>
          <a:bodyPr wrap="square" rtlCol="0">
            <a:spAutoFit/>
          </a:bodyPr>
          <a:lstStyle/>
          <a:p>
            <a:r>
              <a:rPr lang="en-CA" sz="1600" i="1" dirty="0"/>
              <a:t>In Python, we can use the </a:t>
            </a:r>
            <a:r>
              <a:rPr lang="en-CA" sz="1600" i="1" dirty="0" err="1"/>
              <a:t>numpy</a:t>
            </a:r>
            <a:r>
              <a:rPr lang="en-CA" sz="1600" i="1" dirty="0"/>
              <a:t> module </a:t>
            </a:r>
          </a:p>
        </p:txBody>
      </p:sp>
      <p:cxnSp>
        <p:nvCxnSpPr>
          <p:cNvPr id="16" name="Straight Arrow Connector 15">
            <a:extLst>
              <a:ext uri="{FF2B5EF4-FFF2-40B4-BE49-F238E27FC236}">
                <a16:creationId xmlns:a16="http://schemas.microsoft.com/office/drawing/2014/main" id="{C7D79FE6-580D-EC20-E3DD-583522280FA8}"/>
              </a:ext>
            </a:extLst>
          </p:cNvPr>
          <p:cNvCxnSpPr>
            <a:cxnSpLocks/>
          </p:cNvCxnSpPr>
          <p:nvPr/>
        </p:nvCxnSpPr>
        <p:spPr>
          <a:xfrm flipV="1">
            <a:off x="2641916" y="2565513"/>
            <a:ext cx="662940" cy="14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950FAE1-212F-A986-E434-60025D26F3CE}"/>
              </a:ext>
            </a:extLst>
          </p:cNvPr>
          <p:cNvSpPr txBox="1"/>
          <p:nvPr/>
        </p:nvSpPr>
        <p:spPr>
          <a:xfrm>
            <a:off x="3268981" y="2454775"/>
            <a:ext cx="2103120" cy="523220"/>
          </a:xfrm>
          <a:prstGeom prst="rect">
            <a:avLst/>
          </a:prstGeom>
          <a:noFill/>
        </p:spPr>
        <p:txBody>
          <a:bodyPr wrap="square" rtlCol="0">
            <a:spAutoFit/>
          </a:bodyPr>
          <a:lstStyle/>
          <a:p>
            <a:r>
              <a:rPr lang="en-CA" sz="1400" i="1" dirty="0">
                <a:solidFill>
                  <a:schemeClr val="bg2">
                    <a:lumMod val="75000"/>
                  </a:schemeClr>
                </a:solidFill>
              </a:rPr>
              <a:t>We can infer from historical data</a:t>
            </a:r>
          </a:p>
        </p:txBody>
      </p:sp>
    </p:spTree>
    <p:extLst>
      <p:ext uri="{BB962C8B-B14F-4D97-AF65-F5344CB8AC3E}">
        <p14:creationId xmlns:p14="http://schemas.microsoft.com/office/powerpoint/2010/main" val="15527676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BC2E88BA-D975-452B-BA44-9D848078F402}"/>
              </a:ext>
            </a:extLst>
          </p:cNvPr>
          <p:cNvSpPr txBox="1"/>
          <p:nvPr/>
        </p:nvSpPr>
        <p:spPr>
          <a:xfrm>
            <a:off x="2310174" y="5186799"/>
            <a:ext cx="331742" cy="369332"/>
          </a:xfrm>
          <a:prstGeom prst="rect">
            <a:avLst/>
          </a:prstGeom>
          <a:noFill/>
        </p:spPr>
        <p:txBody>
          <a:bodyPr wrap="square" rtlCol="0">
            <a:spAutoFit/>
          </a:bodyPr>
          <a:lstStyle/>
          <a:p>
            <a:r>
              <a:rPr lang="en-CA" i="1" dirty="0">
                <a:solidFill>
                  <a:schemeClr val="bg1"/>
                </a:solidFill>
                <a:latin typeface="Abadi" panose="020B0604020104020204" pitchFamily="34" charset="0"/>
              </a:rPr>
              <a:t>t</a:t>
            </a:r>
          </a:p>
        </p:txBody>
      </p:sp>
      <p:sp>
        <p:nvSpPr>
          <p:cNvPr id="32" name="TextBox 31">
            <a:extLst>
              <a:ext uri="{FF2B5EF4-FFF2-40B4-BE49-F238E27FC236}">
                <a16:creationId xmlns:a16="http://schemas.microsoft.com/office/drawing/2014/main" id="{01A63523-DB6B-40A3-BA6C-5AE35325BADB}"/>
              </a:ext>
            </a:extLst>
          </p:cNvPr>
          <p:cNvSpPr txBox="1"/>
          <p:nvPr/>
        </p:nvSpPr>
        <p:spPr>
          <a:xfrm>
            <a:off x="1571096" y="5186799"/>
            <a:ext cx="331742" cy="369332"/>
          </a:xfrm>
          <a:prstGeom prst="rect">
            <a:avLst/>
          </a:prstGeom>
          <a:noFill/>
        </p:spPr>
        <p:txBody>
          <a:bodyPr wrap="square" rtlCol="0">
            <a:spAutoFit/>
          </a:bodyPr>
          <a:lstStyle/>
          <a:p>
            <a:r>
              <a:rPr lang="en-CA" i="1" dirty="0">
                <a:solidFill>
                  <a:schemeClr val="bg1"/>
                </a:solidFill>
                <a:latin typeface="Abadi" panose="020B0604020104020204" pitchFamily="34" charset="0"/>
              </a:rPr>
              <a:t>t</a:t>
            </a:r>
          </a:p>
        </p:txBody>
      </p:sp>
      <p:sp>
        <p:nvSpPr>
          <p:cNvPr id="13" name="TextBox 12">
            <a:extLst>
              <a:ext uri="{FF2B5EF4-FFF2-40B4-BE49-F238E27FC236}">
                <a16:creationId xmlns:a16="http://schemas.microsoft.com/office/drawing/2014/main" id="{B438B5D5-FB05-4A5A-902C-208C190871F8}"/>
              </a:ext>
            </a:extLst>
          </p:cNvPr>
          <p:cNvSpPr txBox="1"/>
          <p:nvPr/>
        </p:nvSpPr>
        <p:spPr>
          <a:xfrm>
            <a:off x="414058" y="950850"/>
            <a:ext cx="8318462" cy="3108543"/>
          </a:xfrm>
          <a:prstGeom prst="rect">
            <a:avLst/>
          </a:prstGeom>
          <a:noFill/>
        </p:spPr>
        <p:txBody>
          <a:bodyPr wrap="square" rtlCol="0">
            <a:spAutoFit/>
          </a:bodyPr>
          <a:lstStyle/>
          <a:p>
            <a:r>
              <a:rPr lang="en-CA" b="1" dirty="0">
                <a:solidFill>
                  <a:schemeClr val="accent2">
                    <a:lumMod val="75000"/>
                  </a:schemeClr>
                </a:solidFill>
              </a:rPr>
              <a:t>(Basic) Asset pricing models, CAPM and APT</a:t>
            </a:r>
          </a:p>
          <a:p>
            <a:endParaRPr lang="en-CA" sz="1600" i="1" dirty="0">
              <a:solidFill>
                <a:schemeClr val="accent2">
                  <a:lumMod val="75000"/>
                </a:schemeClr>
              </a:solidFill>
            </a:endParaRPr>
          </a:p>
          <a:p>
            <a:pPr marL="285750" indent="-285750">
              <a:buFont typeface="Arial" panose="020B0604020202020204" pitchFamily="34" charset="0"/>
              <a:buChar char="•"/>
            </a:pPr>
            <a:r>
              <a:rPr lang="en-CA" sz="1600" dirty="0">
                <a:solidFill>
                  <a:schemeClr val="accent2">
                    <a:lumMod val="75000"/>
                  </a:schemeClr>
                </a:solidFill>
              </a:rPr>
              <a:t>Stochastic process simulations look fancy, and reasonably close to the picture we get with real time series data, but they do not provide any insight or predictive value.</a:t>
            </a:r>
          </a:p>
          <a:p>
            <a:pPr marL="742950" lvl="1" indent="-285750">
              <a:buFont typeface="Arial" panose="020B0604020202020204" pitchFamily="34" charset="0"/>
              <a:buChar char="•"/>
            </a:pPr>
            <a:r>
              <a:rPr lang="en-CA" sz="1400" dirty="0"/>
              <a:t>The outcome of a simulation is mainly shaped by the parameters we assume from the start. </a:t>
            </a:r>
          </a:p>
          <a:p>
            <a:pPr marL="742950" lvl="1" indent="-285750">
              <a:buFont typeface="Arial" panose="020B0604020202020204" pitchFamily="34" charset="0"/>
              <a:buChar char="•"/>
            </a:pPr>
            <a:r>
              <a:rPr lang="en-CA" sz="1400" dirty="0"/>
              <a:t>We do not have any anchor to base our expectations or risk estimates for the future.  </a:t>
            </a:r>
          </a:p>
          <a:p>
            <a:pPr marL="742950" lvl="1" indent="-285750">
              <a:buFont typeface="Arial" panose="020B0604020202020204" pitchFamily="34" charset="0"/>
              <a:buChar char="•"/>
            </a:pPr>
            <a:r>
              <a:rPr lang="en-CA" sz="1400" dirty="0"/>
              <a:t>i.e. Returns and risks are independent from any economic driver or human behavior.</a:t>
            </a:r>
          </a:p>
          <a:p>
            <a:pPr marL="742950" lvl="1" indent="-285750">
              <a:buFont typeface="Arial" panose="020B0604020202020204" pitchFamily="34" charset="0"/>
              <a:buChar char="•"/>
            </a:pPr>
            <a:endParaRPr lang="en-CA" sz="1400" dirty="0">
              <a:solidFill>
                <a:schemeClr val="accent2">
                  <a:lumMod val="75000"/>
                </a:schemeClr>
              </a:solidFill>
            </a:endParaRPr>
          </a:p>
          <a:p>
            <a:pPr marL="285750" indent="-285750">
              <a:buFont typeface="Arial" panose="020B0604020202020204" pitchFamily="34" charset="0"/>
              <a:buChar char="•"/>
            </a:pPr>
            <a:r>
              <a:rPr lang="en-CA" sz="1600" dirty="0">
                <a:solidFill>
                  <a:schemeClr val="accent2">
                    <a:lumMod val="75000"/>
                  </a:schemeClr>
                </a:solidFill>
              </a:rPr>
              <a:t>We need to construct a model/framework that links prices and risks to some factors embedded in economic reasoning</a:t>
            </a:r>
            <a:r>
              <a:rPr lang="en-CA" sz="1400" dirty="0">
                <a:solidFill>
                  <a:schemeClr val="accent2">
                    <a:lumMod val="75000"/>
                  </a:schemeClr>
                </a:solidFill>
              </a:rPr>
              <a:t>. </a:t>
            </a:r>
          </a:p>
          <a:p>
            <a:pPr marL="742950" lvl="1" indent="-285750">
              <a:buFont typeface="Arial" panose="020B0604020202020204" pitchFamily="34" charset="0"/>
              <a:buChar char="•"/>
            </a:pPr>
            <a:r>
              <a:rPr lang="en-CA" sz="1400" dirty="0"/>
              <a:t>It is easy to hypothesize about many possible factors but it is not straightforward to design a model that combines ‘supply’ and ‘demand’ with basic fundamentals of human behavior in a consistent manner. </a:t>
            </a:r>
          </a:p>
        </p:txBody>
      </p:sp>
      <p:sp>
        <p:nvSpPr>
          <p:cNvPr id="12" name="Title 3">
            <a:extLst>
              <a:ext uri="{FF2B5EF4-FFF2-40B4-BE49-F238E27FC236}">
                <a16:creationId xmlns:a16="http://schemas.microsoft.com/office/drawing/2014/main" id="{A27A84E0-7CDA-4121-81C1-92360C012580}"/>
              </a:ext>
            </a:extLst>
          </p:cNvPr>
          <p:cNvSpPr txBox="1">
            <a:spLocks noGrp="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algn="l" rtl="0" fontAlgn="base">
              <a:lnSpc>
                <a:spcPct val="90000"/>
              </a:lnSpc>
              <a:spcBef>
                <a:spcPct val="0"/>
              </a:spcBef>
              <a:spcAft>
                <a:spcPct val="0"/>
              </a:spcAft>
              <a:defRPr sz="2400" kern="1200">
                <a:solidFill>
                  <a:schemeClr val="tx1"/>
                </a:solidFill>
                <a:latin typeface="+mj-lt"/>
                <a:ea typeface="+mj-ea"/>
                <a:cs typeface="+mj-cs"/>
              </a:defRPr>
            </a:lvl1pPr>
            <a:lvl2pPr algn="l" rtl="0" fontAlgn="base">
              <a:lnSpc>
                <a:spcPct val="90000"/>
              </a:lnSpc>
              <a:spcBef>
                <a:spcPct val="0"/>
              </a:spcBef>
              <a:spcAft>
                <a:spcPct val="0"/>
              </a:spcAft>
              <a:defRPr sz="2400">
                <a:solidFill>
                  <a:schemeClr val="tx1"/>
                </a:solidFill>
                <a:latin typeface="Lato Black" panose="020F0502020204030203" pitchFamily="34" charset="0"/>
              </a:defRPr>
            </a:lvl2pPr>
            <a:lvl3pPr algn="l" rtl="0" fontAlgn="base">
              <a:lnSpc>
                <a:spcPct val="90000"/>
              </a:lnSpc>
              <a:spcBef>
                <a:spcPct val="0"/>
              </a:spcBef>
              <a:spcAft>
                <a:spcPct val="0"/>
              </a:spcAft>
              <a:defRPr sz="2400">
                <a:solidFill>
                  <a:schemeClr val="tx1"/>
                </a:solidFill>
                <a:latin typeface="Lato Black" panose="020F0502020204030203" pitchFamily="34" charset="0"/>
              </a:defRPr>
            </a:lvl3pPr>
            <a:lvl4pPr algn="l" rtl="0" fontAlgn="base">
              <a:lnSpc>
                <a:spcPct val="90000"/>
              </a:lnSpc>
              <a:spcBef>
                <a:spcPct val="0"/>
              </a:spcBef>
              <a:spcAft>
                <a:spcPct val="0"/>
              </a:spcAft>
              <a:defRPr sz="2400">
                <a:solidFill>
                  <a:schemeClr val="tx1"/>
                </a:solidFill>
                <a:latin typeface="Lato Black" panose="020F0502020204030203" pitchFamily="34" charset="0"/>
              </a:defRPr>
            </a:lvl4pPr>
            <a:lvl5pPr algn="l" rtl="0" fontAlgn="base">
              <a:lnSpc>
                <a:spcPct val="90000"/>
              </a:lnSpc>
              <a:spcBef>
                <a:spcPct val="0"/>
              </a:spcBef>
              <a:spcAft>
                <a:spcPct val="0"/>
              </a:spcAft>
              <a:defRPr sz="2400">
                <a:solidFill>
                  <a:schemeClr val="tx1"/>
                </a:solidFill>
                <a:latin typeface="Lato Black" panose="020F0502020204030203" pitchFamily="34" charset="0"/>
              </a:defRPr>
            </a:lvl5pPr>
            <a:lvl6pPr marL="342900" algn="l" rtl="0" fontAlgn="base">
              <a:lnSpc>
                <a:spcPct val="90000"/>
              </a:lnSpc>
              <a:spcBef>
                <a:spcPct val="0"/>
              </a:spcBef>
              <a:spcAft>
                <a:spcPct val="0"/>
              </a:spcAft>
              <a:defRPr sz="2400">
                <a:solidFill>
                  <a:schemeClr val="tx1"/>
                </a:solidFill>
                <a:latin typeface="Lato Black" panose="020F0502020204030203" pitchFamily="34" charset="0"/>
              </a:defRPr>
            </a:lvl6pPr>
            <a:lvl7pPr marL="685800" algn="l" rtl="0" fontAlgn="base">
              <a:lnSpc>
                <a:spcPct val="90000"/>
              </a:lnSpc>
              <a:spcBef>
                <a:spcPct val="0"/>
              </a:spcBef>
              <a:spcAft>
                <a:spcPct val="0"/>
              </a:spcAft>
              <a:defRPr sz="2400">
                <a:solidFill>
                  <a:schemeClr val="tx1"/>
                </a:solidFill>
                <a:latin typeface="Lato Black" panose="020F0502020204030203" pitchFamily="34" charset="0"/>
              </a:defRPr>
            </a:lvl7pPr>
            <a:lvl8pPr marL="1028700" algn="l" rtl="0" fontAlgn="base">
              <a:lnSpc>
                <a:spcPct val="90000"/>
              </a:lnSpc>
              <a:spcBef>
                <a:spcPct val="0"/>
              </a:spcBef>
              <a:spcAft>
                <a:spcPct val="0"/>
              </a:spcAft>
              <a:defRPr sz="2400">
                <a:solidFill>
                  <a:schemeClr val="tx1"/>
                </a:solidFill>
                <a:latin typeface="Lato Black" panose="020F0502020204030203" pitchFamily="34" charset="0"/>
              </a:defRPr>
            </a:lvl8pPr>
            <a:lvl9pPr marL="1371600" algn="l" rtl="0" fontAlgn="base">
              <a:lnSpc>
                <a:spcPct val="90000"/>
              </a:lnSpc>
              <a:spcBef>
                <a:spcPct val="0"/>
              </a:spcBef>
              <a:spcAft>
                <a:spcPct val="0"/>
              </a:spcAft>
              <a:defRPr sz="2400">
                <a:solidFill>
                  <a:schemeClr val="tx1"/>
                </a:solidFill>
                <a:latin typeface="Lato Black" panose="020F0502020204030203" pitchFamily="34" charset="0"/>
              </a:defRPr>
            </a:lvl9pPr>
          </a:lstStyle>
          <a:p>
            <a:pPr eaLnBrk="1" hangingPunct="1"/>
            <a:r>
              <a:rPr lang="en-CA" sz="2000" dirty="0">
                <a:solidFill>
                  <a:schemeClr val="accent6">
                    <a:lumMod val="75000"/>
                  </a:schemeClr>
                </a:solidFill>
              </a:rPr>
              <a:t>Asset pricing models</a:t>
            </a:r>
          </a:p>
        </p:txBody>
      </p:sp>
      <p:sp>
        <p:nvSpPr>
          <p:cNvPr id="2" name="TextBox 1">
            <a:extLst>
              <a:ext uri="{FF2B5EF4-FFF2-40B4-BE49-F238E27FC236}">
                <a16:creationId xmlns:a16="http://schemas.microsoft.com/office/drawing/2014/main" id="{25EE8BA4-50E4-60D8-56DA-D959269259A1}"/>
              </a:ext>
            </a:extLst>
          </p:cNvPr>
          <p:cNvSpPr txBox="1"/>
          <p:nvPr/>
        </p:nvSpPr>
        <p:spPr>
          <a:xfrm>
            <a:off x="915042" y="4350383"/>
            <a:ext cx="7543157" cy="584775"/>
          </a:xfrm>
          <a:prstGeom prst="rect">
            <a:avLst/>
          </a:prstGeom>
          <a:noFill/>
        </p:spPr>
        <p:txBody>
          <a:bodyPr wrap="square" rtlCol="0">
            <a:spAutoFit/>
          </a:bodyPr>
          <a:lstStyle/>
          <a:p>
            <a:r>
              <a:rPr lang="en-CA" sz="1600" dirty="0"/>
              <a:t>The first model that has been successfully ‘complete’ in that sense is the CAPM, </a:t>
            </a:r>
          </a:p>
          <a:p>
            <a:r>
              <a:rPr lang="en-CA" sz="1600" dirty="0"/>
              <a:t>Capital Asset Pricing Model.  </a:t>
            </a:r>
          </a:p>
        </p:txBody>
      </p:sp>
    </p:spTree>
    <p:extLst>
      <p:ext uri="{BB962C8B-B14F-4D97-AF65-F5344CB8AC3E}">
        <p14:creationId xmlns:p14="http://schemas.microsoft.com/office/powerpoint/2010/main" val="14803387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BC2E88BA-D975-452B-BA44-9D848078F402}"/>
              </a:ext>
            </a:extLst>
          </p:cNvPr>
          <p:cNvSpPr txBox="1"/>
          <p:nvPr/>
        </p:nvSpPr>
        <p:spPr>
          <a:xfrm>
            <a:off x="2310174" y="5186799"/>
            <a:ext cx="331742" cy="369332"/>
          </a:xfrm>
          <a:prstGeom prst="rect">
            <a:avLst/>
          </a:prstGeom>
          <a:noFill/>
        </p:spPr>
        <p:txBody>
          <a:bodyPr wrap="square" rtlCol="0">
            <a:spAutoFit/>
          </a:bodyPr>
          <a:lstStyle/>
          <a:p>
            <a:r>
              <a:rPr lang="en-CA" i="1" dirty="0">
                <a:solidFill>
                  <a:schemeClr val="bg1"/>
                </a:solidFill>
                <a:latin typeface="Abadi" panose="020B0604020104020204" pitchFamily="34" charset="0"/>
              </a:rPr>
              <a:t>t</a:t>
            </a:r>
          </a:p>
        </p:txBody>
      </p:sp>
      <p:sp>
        <p:nvSpPr>
          <p:cNvPr id="32" name="TextBox 31">
            <a:extLst>
              <a:ext uri="{FF2B5EF4-FFF2-40B4-BE49-F238E27FC236}">
                <a16:creationId xmlns:a16="http://schemas.microsoft.com/office/drawing/2014/main" id="{01A63523-DB6B-40A3-BA6C-5AE35325BADB}"/>
              </a:ext>
            </a:extLst>
          </p:cNvPr>
          <p:cNvSpPr txBox="1"/>
          <p:nvPr/>
        </p:nvSpPr>
        <p:spPr>
          <a:xfrm>
            <a:off x="1571096" y="5186799"/>
            <a:ext cx="331742" cy="369332"/>
          </a:xfrm>
          <a:prstGeom prst="rect">
            <a:avLst/>
          </a:prstGeom>
          <a:noFill/>
        </p:spPr>
        <p:txBody>
          <a:bodyPr wrap="square" rtlCol="0">
            <a:spAutoFit/>
          </a:bodyPr>
          <a:lstStyle/>
          <a:p>
            <a:r>
              <a:rPr lang="en-CA" i="1" dirty="0">
                <a:solidFill>
                  <a:schemeClr val="bg1"/>
                </a:solidFill>
                <a:latin typeface="Abadi" panose="020B0604020104020204" pitchFamily="34" charset="0"/>
              </a:rPr>
              <a:t>t</a:t>
            </a:r>
          </a:p>
        </p:txBody>
      </p:sp>
      <p:sp>
        <p:nvSpPr>
          <p:cNvPr id="13" name="TextBox 12">
            <a:extLst>
              <a:ext uri="{FF2B5EF4-FFF2-40B4-BE49-F238E27FC236}">
                <a16:creationId xmlns:a16="http://schemas.microsoft.com/office/drawing/2014/main" id="{B438B5D5-FB05-4A5A-902C-208C190871F8}"/>
              </a:ext>
            </a:extLst>
          </p:cNvPr>
          <p:cNvSpPr txBox="1"/>
          <p:nvPr/>
        </p:nvSpPr>
        <p:spPr>
          <a:xfrm>
            <a:off x="414058" y="950850"/>
            <a:ext cx="8078139" cy="2031325"/>
          </a:xfrm>
          <a:prstGeom prst="rect">
            <a:avLst/>
          </a:prstGeom>
          <a:noFill/>
        </p:spPr>
        <p:txBody>
          <a:bodyPr wrap="square" rtlCol="0">
            <a:spAutoFit/>
          </a:bodyPr>
          <a:lstStyle/>
          <a:p>
            <a:r>
              <a:rPr lang="en-CA" b="1" dirty="0">
                <a:solidFill>
                  <a:schemeClr val="accent2">
                    <a:lumMod val="75000"/>
                  </a:schemeClr>
                </a:solidFill>
              </a:rPr>
              <a:t>CAPM</a:t>
            </a:r>
          </a:p>
          <a:p>
            <a:endParaRPr lang="en-CA" sz="1600" i="1" dirty="0">
              <a:solidFill>
                <a:schemeClr val="accent2">
                  <a:lumMod val="75000"/>
                </a:schemeClr>
              </a:solidFill>
            </a:endParaRPr>
          </a:p>
          <a:p>
            <a:pPr marL="285750" indent="-285750">
              <a:buFont typeface="Arial" panose="020B0604020202020204" pitchFamily="34" charset="0"/>
              <a:buChar char="•"/>
            </a:pPr>
            <a:r>
              <a:rPr lang="en-CA" sz="1600" dirty="0">
                <a:solidFill>
                  <a:schemeClr val="accent2">
                    <a:lumMod val="75000"/>
                  </a:schemeClr>
                </a:solidFill>
              </a:rPr>
              <a:t>The model is motivated by a set of seemingly strong and unrealistic assumptions.</a:t>
            </a:r>
          </a:p>
          <a:p>
            <a:pPr marL="285750" indent="-285750">
              <a:buFont typeface="Arial" panose="020B0604020202020204" pitchFamily="34" charset="0"/>
              <a:buChar char="•"/>
            </a:pPr>
            <a:r>
              <a:rPr lang="en-CA" sz="1600" dirty="0">
                <a:solidFill>
                  <a:schemeClr val="accent2">
                    <a:lumMod val="75000"/>
                  </a:schemeClr>
                </a:solidFill>
              </a:rPr>
              <a:t>Empirical support for the implied results of the model is controversial.</a:t>
            </a:r>
          </a:p>
          <a:p>
            <a:pPr marL="285750" indent="-285750">
              <a:buFont typeface="Arial" panose="020B0604020202020204" pitchFamily="34" charset="0"/>
              <a:buChar char="•"/>
            </a:pPr>
            <a:r>
              <a:rPr lang="en-CA" sz="1600" dirty="0">
                <a:solidFill>
                  <a:schemeClr val="accent2">
                    <a:lumMod val="75000"/>
                  </a:schemeClr>
                </a:solidFill>
              </a:rPr>
              <a:t>Nevertheless, the model builds a framework that specifies expected asset return and risk by using a norm of decision-making in portfolio construction.  </a:t>
            </a:r>
            <a:endParaRPr lang="en-CA" sz="1400" dirty="0">
              <a:solidFill>
                <a:schemeClr val="accent2">
                  <a:lumMod val="75000"/>
                </a:schemeClr>
              </a:solidFill>
            </a:endParaRPr>
          </a:p>
          <a:p>
            <a:endParaRPr lang="en-CA" sz="1400" dirty="0">
              <a:solidFill>
                <a:schemeClr val="accent2">
                  <a:lumMod val="75000"/>
                </a:schemeClr>
              </a:solidFill>
            </a:endParaRPr>
          </a:p>
          <a:p>
            <a:pPr marL="285750" indent="-285750">
              <a:buFont typeface="Arial" panose="020B0604020202020204" pitchFamily="34" charset="0"/>
              <a:buChar char="•"/>
            </a:pPr>
            <a:r>
              <a:rPr lang="en-CA" sz="1400" dirty="0"/>
              <a:t>The assumed norm of behavior is mean-variance portfolio construction. </a:t>
            </a:r>
          </a:p>
        </p:txBody>
      </p:sp>
      <p:sp>
        <p:nvSpPr>
          <p:cNvPr id="12" name="Title 3">
            <a:extLst>
              <a:ext uri="{FF2B5EF4-FFF2-40B4-BE49-F238E27FC236}">
                <a16:creationId xmlns:a16="http://schemas.microsoft.com/office/drawing/2014/main" id="{A27A84E0-7CDA-4121-81C1-92360C012580}"/>
              </a:ext>
            </a:extLst>
          </p:cNvPr>
          <p:cNvSpPr txBox="1">
            <a:spLocks noGrp="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algn="l" rtl="0" fontAlgn="base">
              <a:lnSpc>
                <a:spcPct val="90000"/>
              </a:lnSpc>
              <a:spcBef>
                <a:spcPct val="0"/>
              </a:spcBef>
              <a:spcAft>
                <a:spcPct val="0"/>
              </a:spcAft>
              <a:defRPr sz="2400" kern="1200">
                <a:solidFill>
                  <a:schemeClr val="tx1"/>
                </a:solidFill>
                <a:latin typeface="+mj-lt"/>
                <a:ea typeface="+mj-ea"/>
                <a:cs typeface="+mj-cs"/>
              </a:defRPr>
            </a:lvl1pPr>
            <a:lvl2pPr algn="l" rtl="0" fontAlgn="base">
              <a:lnSpc>
                <a:spcPct val="90000"/>
              </a:lnSpc>
              <a:spcBef>
                <a:spcPct val="0"/>
              </a:spcBef>
              <a:spcAft>
                <a:spcPct val="0"/>
              </a:spcAft>
              <a:defRPr sz="2400">
                <a:solidFill>
                  <a:schemeClr val="tx1"/>
                </a:solidFill>
                <a:latin typeface="Lato Black" panose="020F0502020204030203" pitchFamily="34" charset="0"/>
              </a:defRPr>
            </a:lvl2pPr>
            <a:lvl3pPr algn="l" rtl="0" fontAlgn="base">
              <a:lnSpc>
                <a:spcPct val="90000"/>
              </a:lnSpc>
              <a:spcBef>
                <a:spcPct val="0"/>
              </a:spcBef>
              <a:spcAft>
                <a:spcPct val="0"/>
              </a:spcAft>
              <a:defRPr sz="2400">
                <a:solidFill>
                  <a:schemeClr val="tx1"/>
                </a:solidFill>
                <a:latin typeface="Lato Black" panose="020F0502020204030203" pitchFamily="34" charset="0"/>
              </a:defRPr>
            </a:lvl3pPr>
            <a:lvl4pPr algn="l" rtl="0" fontAlgn="base">
              <a:lnSpc>
                <a:spcPct val="90000"/>
              </a:lnSpc>
              <a:spcBef>
                <a:spcPct val="0"/>
              </a:spcBef>
              <a:spcAft>
                <a:spcPct val="0"/>
              </a:spcAft>
              <a:defRPr sz="2400">
                <a:solidFill>
                  <a:schemeClr val="tx1"/>
                </a:solidFill>
                <a:latin typeface="Lato Black" panose="020F0502020204030203" pitchFamily="34" charset="0"/>
              </a:defRPr>
            </a:lvl4pPr>
            <a:lvl5pPr algn="l" rtl="0" fontAlgn="base">
              <a:lnSpc>
                <a:spcPct val="90000"/>
              </a:lnSpc>
              <a:spcBef>
                <a:spcPct val="0"/>
              </a:spcBef>
              <a:spcAft>
                <a:spcPct val="0"/>
              </a:spcAft>
              <a:defRPr sz="2400">
                <a:solidFill>
                  <a:schemeClr val="tx1"/>
                </a:solidFill>
                <a:latin typeface="Lato Black" panose="020F0502020204030203" pitchFamily="34" charset="0"/>
              </a:defRPr>
            </a:lvl5pPr>
            <a:lvl6pPr marL="342900" algn="l" rtl="0" fontAlgn="base">
              <a:lnSpc>
                <a:spcPct val="90000"/>
              </a:lnSpc>
              <a:spcBef>
                <a:spcPct val="0"/>
              </a:spcBef>
              <a:spcAft>
                <a:spcPct val="0"/>
              </a:spcAft>
              <a:defRPr sz="2400">
                <a:solidFill>
                  <a:schemeClr val="tx1"/>
                </a:solidFill>
                <a:latin typeface="Lato Black" panose="020F0502020204030203" pitchFamily="34" charset="0"/>
              </a:defRPr>
            </a:lvl6pPr>
            <a:lvl7pPr marL="685800" algn="l" rtl="0" fontAlgn="base">
              <a:lnSpc>
                <a:spcPct val="90000"/>
              </a:lnSpc>
              <a:spcBef>
                <a:spcPct val="0"/>
              </a:spcBef>
              <a:spcAft>
                <a:spcPct val="0"/>
              </a:spcAft>
              <a:defRPr sz="2400">
                <a:solidFill>
                  <a:schemeClr val="tx1"/>
                </a:solidFill>
                <a:latin typeface="Lato Black" panose="020F0502020204030203" pitchFamily="34" charset="0"/>
              </a:defRPr>
            </a:lvl7pPr>
            <a:lvl8pPr marL="1028700" algn="l" rtl="0" fontAlgn="base">
              <a:lnSpc>
                <a:spcPct val="90000"/>
              </a:lnSpc>
              <a:spcBef>
                <a:spcPct val="0"/>
              </a:spcBef>
              <a:spcAft>
                <a:spcPct val="0"/>
              </a:spcAft>
              <a:defRPr sz="2400">
                <a:solidFill>
                  <a:schemeClr val="tx1"/>
                </a:solidFill>
                <a:latin typeface="Lato Black" panose="020F0502020204030203" pitchFamily="34" charset="0"/>
              </a:defRPr>
            </a:lvl8pPr>
            <a:lvl9pPr marL="1371600" algn="l" rtl="0" fontAlgn="base">
              <a:lnSpc>
                <a:spcPct val="90000"/>
              </a:lnSpc>
              <a:spcBef>
                <a:spcPct val="0"/>
              </a:spcBef>
              <a:spcAft>
                <a:spcPct val="0"/>
              </a:spcAft>
              <a:defRPr sz="2400">
                <a:solidFill>
                  <a:schemeClr val="tx1"/>
                </a:solidFill>
                <a:latin typeface="Lato Black" panose="020F0502020204030203" pitchFamily="34" charset="0"/>
              </a:defRPr>
            </a:lvl9pPr>
          </a:lstStyle>
          <a:p>
            <a:pPr eaLnBrk="1" hangingPunct="1"/>
            <a:r>
              <a:rPr lang="en-CA" sz="2000" dirty="0">
                <a:solidFill>
                  <a:schemeClr val="accent6">
                    <a:lumMod val="75000"/>
                  </a:schemeClr>
                </a:solidFill>
              </a:rPr>
              <a:t>Asset pricing models</a:t>
            </a:r>
          </a:p>
        </p:txBody>
      </p:sp>
      <p:pic>
        <p:nvPicPr>
          <p:cNvPr id="4" name="Picture 3">
            <a:extLst>
              <a:ext uri="{FF2B5EF4-FFF2-40B4-BE49-F238E27FC236}">
                <a16:creationId xmlns:a16="http://schemas.microsoft.com/office/drawing/2014/main" id="{1FC15792-3F94-AAAB-FA15-B77357A4CFCB}"/>
              </a:ext>
            </a:extLst>
          </p:cNvPr>
          <p:cNvPicPr>
            <a:picLocks noChangeAspect="1"/>
          </p:cNvPicPr>
          <p:nvPr/>
        </p:nvPicPr>
        <p:blipFill>
          <a:blip r:embed="rId2"/>
          <a:stretch>
            <a:fillRect/>
          </a:stretch>
        </p:blipFill>
        <p:spPr>
          <a:xfrm>
            <a:off x="249416" y="3142799"/>
            <a:ext cx="3993399" cy="2441343"/>
          </a:xfrm>
          <a:prstGeom prst="rect">
            <a:avLst/>
          </a:prstGeom>
        </p:spPr>
      </p:pic>
      <p:pic>
        <p:nvPicPr>
          <p:cNvPr id="1027" name="Picture 3" descr="images">
            <a:extLst>
              <a:ext uri="{FF2B5EF4-FFF2-40B4-BE49-F238E27FC236}">
                <a16:creationId xmlns:a16="http://schemas.microsoft.com/office/drawing/2014/main" id="{E666EFCC-0C7E-9E8D-89E0-F695A7D5B34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442" t="-5449" r="15442" b="5449"/>
          <a:stretch/>
        </p:blipFill>
        <p:spPr bwMode="auto">
          <a:xfrm>
            <a:off x="-321148" y="5683691"/>
            <a:ext cx="4895850" cy="2095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s">
            <a:extLst>
              <a:ext uri="{FF2B5EF4-FFF2-40B4-BE49-F238E27FC236}">
                <a16:creationId xmlns:a16="http://schemas.microsoft.com/office/drawing/2014/main" id="{D6BA3ACD-E96A-110B-456F-0D1B790A283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167" r="12167"/>
          <a:stretch/>
        </p:blipFill>
        <p:spPr bwMode="auto">
          <a:xfrm>
            <a:off x="0" y="5983973"/>
            <a:ext cx="4667250" cy="5334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images">
            <a:extLst>
              <a:ext uri="{FF2B5EF4-FFF2-40B4-BE49-F238E27FC236}">
                <a16:creationId xmlns:a16="http://schemas.microsoft.com/office/drawing/2014/main" id="{70155CBD-47DB-A31C-9A64-161B055365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4456" y="3301432"/>
            <a:ext cx="3258840" cy="224296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D09A9E6-334B-9184-BF5A-7AE5DF42872C}"/>
              </a:ext>
            </a:extLst>
          </p:cNvPr>
          <p:cNvSpPr txBox="1"/>
          <p:nvPr/>
        </p:nvSpPr>
        <p:spPr>
          <a:xfrm>
            <a:off x="4946904" y="5683691"/>
            <a:ext cx="3648456" cy="900246"/>
          </a:xfrm>
          <a:prstGeom prst="rect">
            <a:avLst/>
          </a:prstGeom>
          <a:noFill/>
        </p:spPr>
        <p:txBody>
          <a:bodyPr wrap="square" rtlCol="0">
            <a:spAutoFit/>
          </a:bodyPr>
          <a:lstStyle/>
          <a:p>
            <a:r>
              <a:rPr lang="en-CA" sz="1400" dirty="0">
                <a:solidFill>
                  <a:schemeClr val="accent1">
                    <a:lumMod val="75000"/>
                  </a:schemeClr>
                </a:solidFill>
              </a:rPr>
              <a:t>CAPM reaches the conclusion that the optimal portfolio should be the market portfolio in equilibrium.*</a:t>
            </a:r>
          </a:p>
          <a:p>
            <a:r>
              <a:rPr lang="en-CA" sz="1050" i="1" dirty="0">
                <a:solidFill>
                  <a:schemeClr val="bg2">
                    <a:lumMod val="25000"/>
                  </a:schemeClr>
                </a:solidFill>
              </a:rPr>
              <a:t>(*) homogeneous preferences and expectations are the key</a:t>
            </a:r>
          </a:p>
        </p:txBody>
      </p:sp>
      <p:cxnSp>
        <p:nvCxnSpPr>
          <p:cNvPr id="7" name="Straight Arrow Connector 6">
            <a:extLst>
              <a:ext uri="{FF2B5EF4-FFF2-40B4-BE49-F238E27FC236}">
                <a16:creationId xmlns:a16="http://schemas.microsoft.com/office/drawing/2014/main" id="{BAB23E66-84F0-974C-FD2B-0BAE5AAC5A1A}"/>
              </a:ext>
            </a:extLst>
          </p:cNvPr>
          <p:cNvCxnSpPr/>
          <p:nvPr/>
        </p:nvCxnSpPr>
        <p:spPr>
          <a:xfrm flipH="1">
            <a:off x="5841228" y="4158846"/>
            <a:ext cx="612648" cy="1568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1AEEEAD0-DE1E-5FEB-1625-C62859A9D5CF}"/>
              </a:ext>
            </a:extLst>
          </p:cNvPr>
          <p:cNvCxnSpPr>
            <a:cxnSpLocks/>
            <a:endCxn id="6" idx="1"/>
          </p:cNvCxnSpPr>
          <p:nvPr/>
        </p:nvCxnSpPr>
        <p:spPr>
          <a:xfrm flipV="1">
            <a:off x="6453876" y="2911967"/>
            <a:ext cx="1477460" cy="1143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1EC526B-9047-7138-0946-0257753C9F55}"/>
              </a:ext>
            </a:extLst>
          </p:cNvPr>
          <p:cNvSpPr txBox="1"/>
          <p:nvPr/>
        </p:nvSpPr>
        <p:spPr>
          <a:xfrm>
            <a:off x="7931336" y="2681134"/>
            <a:ext cx="1053348" cy="461665"/>
          </a:xfrm>
          <a:prstGeom prst="rect">
            <a:avLst/>
          </a:prstGeom>
          <a:noFill/>
        </p:spPr>
        <p:txBody>
          <a:bodyPr wrap="square" rtlCol="0">
            <a:spAutoFit/>
          </a:bodyPr>
          <a:lstStyle/>
          <a:p>
            <a:r>
              <a:rPr lang="en-CA" sz="1200" dirty="0"/>
              <a:t>Best mix of risk &amp; return</a:t>
            </a:r>
          </a:p>
        </p:txBody>
      </p:sp>
    </p:spTree>
    <p:extLst>
      <p:ext uri="{BB962C8B-B14F-4D97-AF65-F5344CB8AC3E}">
        <p14:creationId xmlns:p14="http://schemas.microsoft.com/office/powerpoint/2010/main" val="51690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1">
            <a:extLst>
              <a:ext uri="{FF2B5EF4-FFF2-40B4-BE49-F238E27FC236}">
                <a16:creationId xmlns:a16="http://schemas.microsoft.com/office/drawing/2014/main" id="{73C91B77-75CB-9349-9834-F6AD059A5EBA}"/>
              </a:ext>
            </a:extLst>
          </p:cNvPr>
          <p:cNvSpPr>
            <a:spLocks noGrp="1" noChangeArrowheads="1"/>
          </p:cNvSpPr>
          <p:nvPr>
            <p:ph idx="1"/>
          </p:nvPr>
        </p:nvSpPr>
        <p:spPr>
          <a:xfrm>
            <a:off x="245538" y="855468"/>
            <a:ext cx="5909078" cy="5533926"/>
          </a:xfrm>
        </p:spPr>
        <p:txBody>
          <a:bodyPr/>
          <a:lstStyle/>
          <a:p>
            <a:pPr marL="0" indent="0">
              <a:buNone/>
            </a:pPr>
            <a:r>
              <a:rPr lang="en-CA" altLang="en-US" sz="1600" b="1" dirty="0"/>
              <a:t>Essential Computer Tools</a:t>
            </a:r>
            <a:r>
              <a:rPr lang="en-CA" altLang="en-US" sz="1600" dirty="0"/>
              <a:t>: R/RStudio and/or Python with IDE (Spyder, </a:t>
            </a:r>
            <a:r>
              <a:rPr lang="en-CA" altLang="en-US" sz="1600" dirty="0" err="1"/>
              <a:t>Jupyter</a:t>
            </a:r>
            <a:r>
              <a:rPr lang="en-CA" altLang="en-US" sz="1600" dirty="0"/>
              <a:t> Notebooks, </a:t>
            </a:r>
            <a:r>
              <a:rPr lang="en-CA" altLang="en-US" sz="1600" dirty="0" err="1"/>
              <a:t>Colab</a:t>
            </a:r>
            <a:r>
              <a:rPr lang="en-CA" altLang="en-US" sz="1600" dirty="0"/>
              <a:t> etc.), Excel/VBA, in addition to the standard office suite</a:t>
            </a:r>
          </a:p>
          <a:p>
            <a:pPr marL="0" indent="0">
              <a:buNone/>
            </a:pPr>
            <a:endParaRPr lang="en-CA" altLang="en-US" sz="1600" dirty="0"/>
          </a:p>
          <a:p>
            <a:pPr marL="0" indent="0">
              <a:buNone/>
            </a:pPr>
            <a:r>
              <a:rPr lang="en-CA" altLang="en-US" sz="1600" b="1" dirty="0"/>
              <a:t>Essential Reading</a:t>
            </a:r>
            <a:r>
              <a:rPr lang="en-CA" altLang="en-US" sz="1600" dirty="0"/>
              <a:t>: Selected HBS Cases and Articles, financial market and economics news (WSJ, FT, Economist, etc. )</a:t>
            </a:r>
          </a:p>
          <a:p>
            <a:pPr marL="0" indent="0">
              <a:buNone/>
            </a:pPr>
            <a:endParaRPr lang="en-CA" altLang="en-US" sz="1600" dirty="0"/>
          </a:p>
          <a:p>
            <a:pPr marL="0" indent="0">
              <a:buNone/>
            </a:pPr>
            <a:r>
              <a:rPr lang="en-CA" altLang="en-US" sz="1600" b="1" dirty="0"/>
              <a:t>Useful Books:  </a:t>
            </a:r>
            <a:r>
              <a:rPr lang="en-CA" altLang="en-US" sz="1600" dirty="0"/>
              <a:t>The course will not follow a single textbook closely but will use a set of selected materials from the following texts that are available through the online resources of Queens U Library.</a:t>
            </a:r>
          </a:p>
          <a:p>
            <a:pPr marL="0" indent="0">
              <a:buNone/>
            </a:pPr>
            <a:endParaRPr lang="en-CA" altLang="en-US" sz="1600" dirty="0"/>
          </a:p>
          <a:p>
            <a:r>
              <a:rPr lang="en-CA" altLang="en-US" sz="1400" dirty="0"/>
              <a:t>Financial Risk Management and Financial Institutions by John C. Hull, John Wiley &amp; Sons</a:t>
            </a:r>
          </a:p>
          <a:p>
            <a:r>
              <a:rPr lang="en-CA" altLang="en-US" sz="1400" dirty="0"/>
              <a:t>Financial Economics, by F. </a:t>
            </a:r>
            <a:r>
              <a:rPr lang="en-CA" altLang="en-US" sz="1400" dirty="0" err="1"/>
              <a:t>Fabozzi</a:t>
            </a:r>
            <a:r>
              <a:rPr lang="en-CA" altLang="en-US" sz="1400" dirty="0"/>
              <a:t>, E. Neave and G. Zhou, John Wiley &amp; Sons </a:t>
            </a:r>
          </a:p>
          <a:p>
            <a:r>
              <a:rPr lang="en-CA" altLang="en-US" sz="1400" dirty="0"/>
              <a:t>R Programming and Its Applications in Financial Mathematics by </a:t>
            </a:r>
            <a:r>
              <a:rPr lang="en-CA" altLang="en-US" sz="1400" dirty="0" err="1"/>
              <a:t>Shuich</a:t>
            </a:r>
            <a:r>
              <a:rPr lang="en-CA" altLang="en-US" sz="1400" dirty="0"/>
              <a:t> </a:t>
            </a:r>
            <a:r>
              <a:rPr lang="en-CA" altLang="en-US" sz="1400" dirty="0" err="1"/>
              <a:t>Ohsaki</a:t>
            </a:r>
            <a:r>
              <a:rPr lang="en-CA" altLang="en-US" sz="1400" dirty="0"/>
              <a:t>, J. Ruppert-</a:t>
            </a:r>
            <a:r>
              <a:rPr lang="en-CA" altLang="en-US" sz="1400" dirty="0" err="1"/>
              <a:t>Felsot</a:t>
            </a:r>
            <a:r>
              <a:rPr lang="en-CA" altLang="en-US" sz="1400" dirty="0"/>
              <a:t>, D. Yoshikawa, CRC Press, 2018</a:t>
            </a:r>
          </a:p>
          <a:p>
            <a:r>
              <a:rPr lang="en-CA" altLang="en-US" sz="1400" dirty="0"/>
              <a:t>Python for Finance Cookbook, by Eryk </a:t>
            </a:r>
            <a:r>
              <a:rPr lang="en-CA" altLang="en-US" sz="1400" dirty="0" err="1"/>
              <a:t>Lewinson</a:t>
            </a:r>
            <a:r>
              <a:rPr lang="en-CA" altLang="en-US" sz="1400" dirty="0"/>
              <a:t>, 2020</a:t>
            </a:r>
          </a:p>
          <a:p>
            <a:r>
              <a:rPr lang="en-CA" altLang="en-US" sz="1400" dirty="0"/>
              <a:t>Mastering Pandas for Finance, by Michael </a:t>
            </a:r>
            <a:r>
              <a:rPr lang="en-CA" altLang="en-US" sz="1400" dirty="0" err="1"/>
              <a:t>Heydt</a:t>
            </a:r>
            <a:r>
              <a:rPr lang="en-CA" altLang="en-US" sz="1400" dirty="0"/>
              <a:t>, 2015</a:t>
            </a:r>
            <a:endParaRPr lang="en-US" altLang="en-US" sz="1800" dirty="0"/>
          </a:p>
        </p:txBody>
      </p:sp>
      <p:sp>
        <p:nvSpPr>
          <p:cNvPr id="4" name="Title 3">
            <a:extLst>
              <a:ext uri="{FF2B5EF4-FFF2-40B4-BE49-F238E27FC236}">
                <a16:creationId xmlns:a16="http://schemas.microsoft.com/office/drawing/2014/main" id="{E3DA48AD-14DB-C997-0C19-4327C8175CBF}"/>
              </a:ext>
            </a:extLst>
          </p:cNvPr>
          <p:cNvSpPr>
            <a:spLocks noGrp="1"/>
          </p:cNvSpPr>
          <p:nvPr>
            <p:ph type="title"/>
          </p:nvPr>
        </p:nvSpPr>
        <p:spPr/>
        <p:txBody>
          <a:bodyPr/>
          <a:lstStyle/>
          <a:p>
            <a:r>
              <a:rPr lang="en-CA" dirty="0">
                <a:solidFill>
                  <a:schemeClr val="accent6">
                    <a:lumMod val="75000"/>
                  </a:schemeClr>
                </a:solidFill>
              </a:rPr>
              <a:t>Introduction</a:t>
            </a:r>
          </a:p>
        </p:txBody>
      </p:sp>
      <p:sp>
        <p:nvSpPr>
          <p:cNvPr id="2" name="Explosion: 14 Points 1">
            <a:extLst>
              <a:ext uri="{FF2B5EF4-FFF2-40B4-BE49-F238E27FC236}">
                <a16:creationId xmlns:a16="http://schemas.microsoft.com/office/drawing/2014/main" id="{AC8137AE-FB18-52DE-0E60-62C1C736F1E6}"/>
              </a:ext>
            </a:extLst>
          </p:cNvPr>
          <p:cNvSpPr/>
          <p:nvPr/>
        </p:nvSpPr>
        <p:spPr>
          <a:xfrm>
            <a:off x="5051180" y="958361"/>
            <a:ext cx="3847281" cy="2391508"/>
          </a:xfrm>
          <a:prstGeom prst="irregularSeal2">
            <a:avLst/>
          </a:prstGeom>
          <a:solidFill>
            <a:schemeClr val="accent1">
              <a:alpha val="42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2800" dirty="0">
                <a:solidFill>
                  <a:srgbClr val="C00000"/>
                </a:solidFill>
              </a:rPr>
              <a:t>GPT or Gemini </a:t>
            </a:r>
            <a:r>
              <a:rPr lang="en-CA" sz="2800" dirty="0">
                <a:solidFill>
                  <a:srgbClr val="C00000"/>
                </a:solidFill>
                <a:sym typeface="Wingdings" panose="05000000000000000000" pitchFamily="2" charset="2"/>
              </a:rPr>
              <a:t></a:t>
            </a:r>
            <a:endParaRPr lang="en-CA" sz="2800" dirty="0">
              <a:solidFill>
                <a:srgbClr val="C00000"/>
              </a:solidFill>
            </a:endParaRPr>
          </a:p>
        </p:txBody>
      </p:sp>
    </p:spTree>
    <p:extLst>
      <p:ext uri="{BB962C8B-B14F-4D97-AF65-F5344CB8AC3E}">
        <p14:creationId xmlns:p14="http://schemas.microsoft.com/office/powerpoint/2010/main" val="25825415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BC2E88BA-D975-452B-BA44-9D848078F402}"/>
              </a:ext>
            </a:extLst>
          </p:cNvPr>
          <p:cNvSpPr txBox="1"/>
          <p:nvPr/>
        </p:nvSpPr>
        <p:spPr>
          <a:xfrm>
            <a:off x="2310174" y="5186799"/>
            <a:ext cx="331742" cy="369332"/>
          </a:xfrm>
          <a:prstGeom prst="rect">
            <a:avLst/>
          </a:prstGeom>
          <a:noFill/>
        </p:spPr>
        <p:txBody>
          <a:bodyPr wrap="square" rtlCol="0">
            <a:spAutoFit/>
          </a:bodyPr>
          <a:lstStyle/>
          <a:p>
            <a:r>
              <a:rPr lang="en-CA" i="1" dirty="0">
                <a:solidFill>
                  <a:schemeClr val="bg1"/>
                </a:solidFill>
                <a:latin typeface="Abadi" panose="020B0604020104020204" pitchFamily="34" charset="0"/>
              </a:rPr>
              <a:t>t</a:t>
            </a:r>
          </a:p>
        </p:txBody>
      </p:sp>
      <p:sp>
        <p:nvSpPr>
          <p:cNvPr id="32" name="TextBox 31">
            <a:extLst>
              <a:ext uri="{FF2B5EF4-FFF2-40B4-BE49-F238E27FC236}">
                <a16:creationId xmlns:a16="http://schemas.microsoft.com/office/drawing/2014/main" id="{01A63523-DB6B-40A3-BA6C-5AE35325BADB}"/>
              </a:ext>
            </a:extLst>
          </p:cNvPr>
          <p:cNvSpPr txBox="1"/>
          <p:nvPr/>
        </p:nvSpPr>
        <p:spPr>
          <a:xfrm>
            <a:off x="1571096" y="5186799"/>
            <a:ext cx="331742" cy="369332"/>
          </a:xfrm>
          <a:prstGeom prst="rect">
            <a:avLst/>
          </a:prstGeom>
          <a:noFill/>
        </p:spPr>
        <p:txBody>
          <a:bodyPr wrap="square" rtlCol="0">
            <a:spAutoFit/>
          </a:bodyPr>
          <a:lstStyle/>
          <a:p>
            <a:r>
              <a:rPr lang="en-CA" i="1" dirty="0">
                <a:solidFill>
                  <a:schemeClr val="bg1"/>
                </a:solidFill>
                <a:latin typeface="Abadi" panose="020B0604020104020204" pitchFamily="34" charset="0"/>
              </a:rPr>
              <a:t>t</a:t>
            </a:r>
          </a:p>
        </p:txBody>
      </p:sp>
      <p:sp>
        <p:nvSpPr>
          <p:cNvPr id="12" name="Title 3">
            <a:extLst>
              <a:ext uri="{FF2B5EF4-FFF2-40B4-BE49-F238E27FC236}">
                <a16:creationId xmlns:a16="http://schemas.microsoft.com/office/drawing/2014/main" id="{A27A84E0-7CDA-4121-81C1-92360C012580}"/>
              </a:ext>
            </a:extLst>
          </p:cNvPr>
          <p:cNvSpPr txBox="1">
            <a:spLocks noGrp="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algn="l" rtl="0" fontAlgn="base">
              <a:lnSpc>
                <a:spcPct val="90000"/>
              </a:lnSpc>
              <a:spcBef>
                <a:spcPct val="0"/>
              </a:spcBef>
              <a:spcAft>
                <a:spcPct val="0"/>
              </a:spcAft>
              <a:defRPr sz="2400" kern="1200">
                <a:solidFill>
                  <a:schemeClr val="tx1"/>
                </a:solidFill>
                <a:latin typeface="+mj-lt"/>
                <a:ea typeface="+mj-ea"/>
                <a:cs typeface="+mj-cs"/>
              </a:defRPr>
            </a:lvl1pPr>
            <a:lvl2pPr algn="l" rtl="0" fontAlgn="base">
              <a:lnSpc>
                <a:spcPct val="90000"/>
              </a:lnSpc>
              <a:spcBef>
                <a:spcPct val="0"/>
              </a:spcBef>
              <a:spcAft>
                <a:spcPct val="0"/>
              </a:spcAft>
              <a:defRPr sz="2400">
                <a:solidFill>
                  <a:schemeClr val="tx1"/>
                </a:solidFill>
                <a:latin typeface="Lato Black" panose="020F0502020204030203" pitchFamily="34" charset="0"/>
              </a:defRPr>
            </a:lvl2pPr>
            <a:lvl3pPr algn="l" rtl="0" fontAlgn="base">
              <a:lnSpc>
                <a:spcPct val="90000"/>
              </a:lnSpc>
              <a:spcBef>
                <a:spcPct val="0"/>
              </a:spcBef>
              <a:spcAft>
                <a:spcPct val="0"/>
              </a:spcAft>
              <a:defRPr sz="2400">
                <a:solidFill>
                  <a:schemeClr val="tx1"/>
                </a:solidFill>
                <a:latin typeface="Lato Black" panose="020F0502020204030203" pitchFamily="34" charset="0"/>
              </a:defRPr>
            </a:lvl3pPr>
            <a:lvl4pPr algn="l" rtl="0" fontAlgn="base">
              <a:lnSpc>
                <a:spcPct val="90000"/>
              </a:lnSpc>
              <a:spcBef>
                <a:spcPct val="0"/>
              </a:spcBef>
              <a:spcAft>
                <a:spcPct val="0"/>
              </a:spcAft>
              <a:defRPr sz="2400">
                <a:solidFill>
                  <a:schemeClr val="tx1"/>
                </a:solidFill>
                <a:latin typeface="Lato Black" panose="020F0502020204030203" pitchFamily="34" charset="0"/>
              </a:defRPr>
            </a:lvl4pPr>
            <a:lvl5pPr algn="l" rtl="0" fontAlgn="base">
              <a:lnSpc>
                <a:spcPct val="90000"/>
              </a:lnSpc>
              <a:spcBef>
                <a:spcPct val="0"/>
              </a:spcBef>
              <a:spcAft>
                <a:spcPct val="0"/>
              </a:spcAft>
              <a:defRPr sz="2400">
                <a:solidFill>
                  <a:schemeClr val="tx1"/>
                </a:solidFill>
                <a:latin typeface="Lato Black" panose="020F0502020204030203" pitchFamily="34" charset="0"/>
              </a:defRPr>
            </a:lvl5pPr>
            <a:lvl6pPr marL="342900" algn="l" rtl="0" fontAlgn="base">
              <a:lnSpc>
                <a:spcPct val="90000"/>
              </a:lnSpc>
              <a:spcBef>
                <a:spcPct val="0"/>
              </a:spcBef>
              <a:spcAft>
                <a:spcPct val="0"/>
              </a:spcAft>
              <a:defRPr sz="2400">
                <a:solidFill>
                  <a:schemeClr val="tx1"/>
                </a:solidFill>
                <a:latin typeface="Lato Black" panose="020F0502020204030203" pitchFamily="34" charset="0"/>
              </a:defRPr>
            </a:lvl6pPr>
            <a:lvl7pPr marL="685800" algn="l" rtl="0" fontAlgn="base">
              <a:lnSpc>
                <a:spcPct val="90000"/>
              </a:lnSpc>
              <a:spcBef>
                <a:spcPct val="0"/>
              </a:spcBef>
              <a:spcAft>
                <a:spcPct val="0"/>
              </a:spcAft>
              <a:defRPr sz="2400">
                <a:solidFill>
                  <a:schemeClr val="tx1"/>
                </a:solidFill>
                <a:latin typeface="Lato Black" panose="020F0502020204030203" pitchFamily="34" charset="0"/>
              </a:defRPr>
            </a:lvl7pPr>
            <a:lvl8pPr marL="1028700" algn="l" rtl="0" fontAlgn="base">
              <a:lnSpc>
                <a:spcPct val="90000"/>
              </a:lnSpc>
              <a:spcBef>
                <a:spcPct val="0"/>
              </a:spcBef>
              <a:spcAft>
                <a:spcPct val="0"/>
              </a:spcAft>
              <a:defRPr sz="2400">
                <a:solidFill>
                  <a:schemeClr val="tx1"/>
                </a:solidFill>
                <a:latin typeface="Lato Black" panose="020F0502020204030203" pitchFamily="34" charset="0"/>
              </a:defRPr>
            </a:lvl8pPr>
            <a:lvl9pPr marL="1371600" algn="l" rtl="0" fontAlgn="base">
              <a:lnSpc>
                <a:spcPct val="90000"/>
              </a:lnSpc>
              <a:spcBef>
                <a:spcPct val="0"/>
              </a:spcBef>
              <a:spcAft>
                <a:spcPct val="0"/>
              </a:spcAft>
              <a:defRPr sz="2400">
                <a:solidFill>
                  <a:schemeClr val="tx1"/>
                </a:solidFill>
                <a:latin typeface="Lato Black" panose="020F0502020204030203" pitchFamily="34" charset="0"/>
              </a:defRPr>
            </a:lvl9pPr>
          </a:lstStyle>
          <a:p>
            <a:pPr eaLnBrk="1" hangingPunct="1"/>
            <a:r>
              <a:rPr lang="en-CA" sz="2000" dirty="0">
                <a:solidFill>
                  <a:schemeClr val="accent6">
                    <a:lumMod val="75000"/>
                  </a:schemeClr>
                </a:solidFill>
              </a:rPr>
              <a:t>CAPM derivation in a nutshell</a:t>
            </a:r>
          </a:p>
        </p:txBody>
      </p:sp>
      <p:sp>
        <p:nvSpPr>
          <p:cNvPr id="2" name="TextBox 1">
            <a:extLst>
              <a:ext uri="{FF2B5EF4-FFF2-40B4-BE49-F238E27FC236}">
                <a16:creationId xmlns:a16="http://schemas.microsoft.com/office/drawing/2014/main" id="{25EE8BA4-50E4-60D8-56DA-D959269259A1}"/>
              </a:ext>
            </a:extLst>
          </p:cNvPr>
          <p:cNvSpPr txBox="1"/>
          <p:nvPr/>
        </p:nvSpPr>
        <p:spPr>
          <a:xfrm>
            <a:off x="598599" y="3559041"/>
            <a:ext cx="7223118" cy="830997"/>
          </a:xfrm>
          <a:prstGeom prst="rect">
            <a:avLst/>
          </a:prstGeom>
          <a:noFill/>
        </p:spPr>
        <p:txBody>
          <a:bodyPr wrap="square" rtlCol="0">
            <a:spAutoFit/>
          </a:bodyPr>
          <a:lstStyle/>
          <a:p>
            <a:pPr algn="just"/>
            <a:r>
              <a:rPr lang="en-CA" sz="1600" dirty="0"/>
              <a:t>Optimize the weight of risky asset with respect to risk-free asset: Take the derivative with respect to weight…Then use the equality of the optimal choice and the market portfolio to reach:</a:t>
            </a:r>
          </a:p>
        </p:txBody>
      </p:sp>
      <p:pic>
        <p:nvPicPr>
          <p:cNvPr id="4" name="Picture 3">
            <a:extLst>
              <a:ext uri="{FF2B5EF4-FFF2-40B4-BE49-F238E27FC236}">
                <a16:creationId xmlns:a16="http://schemas.microsoft.com/office/drawing/2014/main" id="{5F86ACED-0DBA-F735-839C-E16624B2BD5B}"/>
              </a:ext>
            </a:extLst>
          </p:cNvPr>
          <p:cNvPicPr>
            <a:picLocks noChangeAspect="1"/>
          </p:cNvPicPr>
          <p:nvPr/>
        </p:nvPicPr>
        <p:blipFill>
          <a:blip r:embed="rId2"/>
          <a:stretch>
            <a:fillRect/>
          </a:stretch>
        </p:blipFill>
        <p:spPr>
          <a:xfrm>
            <a:off x="264604" y="1097081"/>
            <a:ext cx="3914775" cy="2409825"/>
          </a:xfrm>
          <a:prstGeom prst="rect">
            <a:avLst/>
          </a:prstGeom>
        </p:spPr>
      </p:pic>
      <p:pic>
        <p:nvPicPr>
          <p:cNvPr id="6" name="Picture 5">
            <a:extLst>
              <a:ext uri="{FF2B5EF4-FFF2-40B4-BE49-F238E27FC236}">
                <a16:creationId xmlns:a16="http://schemas.microsoft.com/office/drawing/2014/main" id="{38C0EC6E-CBC7-B9E6-DA13-0527FE6F9CF9}"/>
              </a:ext>
            </a:extLst>
          </p:cNvPr>
          <p:cNvPicPr>
            <a:picLocks noChangeAspect="1"/>
          </p:cNvPicPr>
          <p:nvPr/>
        </p:nvPicPr>
        <p:blipFill>
          <a:blip r:embed="rId3"/>
          <a:stretch>
            <a:fillRect/>
          </a:stretch>
        </p:blipFill>
        <p:spPr>
          <a:xfrm>
            <a:off x="3845029" y="1812575"/>
            <a:ext cx="4895850" cy="371475"/>
          </a:xfrm>
          <a:prstGeom prst="rect">
            <a:avLst/>
          </a:prstGeom>
        </p:spPr>
      </p:pic>
      <p:pic>
        <p:nvPicPr>
          <p:cNvPr id="8" name="Picture 7">
            <a:extLst>
              <a:ext uri="{FF2B5EF4-FFF2-40B4-BE49-F238E27FC236}">
                <a16:creationId xmlns:a16="http://schemas.microsoft.com/office/drawing/2014/main" id="{2AE9D7D0-1D5D-3D7F-670E-060AB8678E98}"/>
              </a:ext>
            </a:extLst>
          </p:cNvPr>
          <p:cNvPicPr>
            <a:picLocks noChangeAspect="1"/>
          </p:cNvPicPr>
          <p:nvPr/>
        </p:nvPicPr>
        <p:blipFill>
          <a:blip r:embed="rId4"/>
          <a:stretch>
            <a:fillRect/>
          </a:stretch>
        </p:blipFill>
        <p:spPr>
          <a:xfrm>
            <a:off x="3974402" y="1365858"/>
            <a:ext cx="2838450" cy="409575"/>
          </a:xfrm>
          <a:prstGeom prst="rect">
            <a:avLst/>
          </a:prstGeom>
        </p:spPr>
      </p:pic>
      <p:pic>
        <p:nvPicPr>
          <p:cNvPr id="10" name="Picture 9">
            <a:extLst>
              <a:ext uri="{FF2B5EF4-FFF2-40B4-BE49-F238E27FC236}">
                <a16:creationId xmlns:a16="http://schemas.microsoft.com/office/drawing/2014/main" id="{293B7E21-D1BC-20FF-E97E-A282FBA47C19}"/>
              </a:ext>
            </a:extLst>
          </p:cNvPr>
          <p:cNvPicPr>
            <a:picLocks noChangeAspect="1"/>
          </p:cNvPicPr>
          <p:nvPr/>
        </p:nvPicPr>
        <p:blipFill>
          <a:blip r:embed="rId5"/>
          <a:stretch>
            <a:fillRect/>
          </a:stretch>
        </p:blipFill>
        <p:spPr>
          <a:xfrm>
            <a:off x="707779" y="4758442"/>
            <a:ext cx="3286125" cy="695325"/>
          </a:xfrm>
          <a:prstGeom prst="rect">
            <a:avLst/>
          </a:prstGeom>
        </p:spPr>
      </p:pic>
      <p:pic>
        <p:nvPicPr>
          <p:cNvPr id="14" name="Picture 13">
            <a:extLst>
              <a:ext uri="{FF2B5EF4-FFF2-40B4-BE49-F238E27FC236}">
                <a16:creationId xmlns:a16="http://schemas.microsoft.com/office/drawing/2014/main" id="{D0D1F171-F039-CE5D-C6AE-CF3138015D18}"/>
              </a:ext>
            </a:extLst>
          </p:cNvPr>
          <p:cNvPicPr>
            <a:picLocks noChangeAspect="1"/>
          </p:cNvPicPr>
          <p:nvPr/>
        </p:nvPicPr>
        <p:blipFill>
          <a:blip r:embed="rId6"/>
          <a:stretch>
            <a:fillRect/>
          </a:stretch>
        </p:blipFill>
        <p:spPr>
          <a:xfrm>
            <a:off x="4979717" y="4293673"/>
            <a:ext cx="2381250" cy="495300"/>
          </a:xfrm>
          <a:prstGeom prst="rect">
            <a:avLst/>
          </a:prstGeom>
        </p:spPr>
      </p:pic>
      <p:pic>
        <p:nvPicPr>
          <p:cNvPr id="16" name="Picture 15">
            <a:extLst>
              <a:ext uri="{FF2B5EF4-FFF2-40B4-BE49-F238E27FC236}">
                <a16:creationId xmlns:a16="http://schemas.microsoft.com/office/drawing/2014/main" id="{044ABEEF-233C-F398-2191-C37DD9188808}"/>
              </a:ext>
            </a:extLst>
          </p:cNvPr>
          <p:cNvPicPr>
            <a:picLocks noChangeAspect="1"/>
          </p:cNvPicPr>
          <p:nvPr/>
        </p:nvPicPr>
        <p:blipFill>
          <a:blip r:embed="rId7"/>
          <a:stretch>
            <a:fillRect/>
          </a:stretch>
        </p:blipFill>
        <p:spPr>
          <a:xfrm>
            <a:off x="4764192" y="5033327"/>
            <a:ext cx="3057525" cy="676275"/>
          </a:xfrm>
          <a:prstGeom prst="rect">
            <a:avLst/>
          </a:prstGeom>
        </p:spPr>
      </p:pic>
      <p:sp>
        <p:nvSpPr>
          <p:cNvPr id="17" name="Right Brace 16">
            <a:extLst>
              <a:ext uri="{FF2B5EF4-FFF2-40B4-BE49-F238E27FC236}">
                <a16:creationId xmlns:a16="http://schemas.microsoft.com/office/drawing/2014/main" id="{16005D34-7414-6B68-9785-E1EDC859A518}"/>
              </a:ext>
            </a:extLst>
          </p:cNvPr>
          <p:cNvSpPr/>
          <p:nvPr/>
        </p:nvSpPr>
        <p:spPr>
          <a:xfrm>
            <a:off x="4240258" y="4541323"/>
            <a:ext cx="331742" cy="9508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8" name="TextBox 17">
            <a:extLst>
              <a:ext uri="{FF2B5EF4-FFF2-40B4-BE49-F238E27FC236}">
                <a16:creationId xmlns:a16="http://schemas.microsoft.com/office/drawing/2014/main" id="{7347889F-B7D1-4C21-D24A-03A946FA9AB4}"/>
              </a:ext>
            </a:extLst>
          </p:cNvPr>
          <p:cNvSpPr txBox="1"/>
          <p:nvPr/>
        </p:nvSpPr>
        <p:spPr>
          <a:xfrm>
            <a:off x="707779" y="5814002"/>
            <a:ext cx="7629776" cy="584775"/>
          </a:xfrm>
          <a:prstGeom prst="rect">
            <a:avLst/>
          </a:prstGeom>
          <a:noFill/>
        </p:spPr>
        <p:txBody>
          <a:bodyPr wrap="square" rtlCol="0">
            <a:spAutoFit/>
          </a:bodyPr>
          <a:lstStyle/>
          <a:p>
            <a:r>
              <a:rPr lang="en-CA" sz="1600" i="1" dirty="0">
                <a:solidFill>
                  <a:schemeClr val="tx2">
                    <a:lumMod val="75000"/>
                  </a:schemeClr>
                </a:solidFill>
              </a:rPr>
              <a:t>The same conclusion is reached when quadratic utility of risk-averse agents are maximized. (point m is the optimal point again)</a:t>
            </a:r>
          </a:p>
        </p:txBody>
      </p:sp>
    </p:spTree>
    <p:extLst>
      <p:ext uri="{BB962C8B-B14F-4D97-AF65-F5344CB8AC3E}">
        <p14:creationId xmlns:p14="http://schemas.microsoft.com/office/powerpoint/2010/main" val="14520898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BC2E88BA-D975-452B-BA44-9D848078F402}"/>
              </a:ext>
            </a:extLst>
          </p:cNvPr>
          <p:cNvSpPr txBox="1"/>
          <p:nvPr/>
        </p:nvSpPr>
        <p:spPr>
          <a:xfrm>
            <a:off x="1801577" y="3850731"/>
            <a:ext cx="331742" cy="369332"/>
          </a:xfrm>
          <a:prstGeom prst="rect">
            <a:avLst/>
          </a:prstGeom>
          <a:noFill/>
        </p:spPr>
        <p:txBody>
          <a:bodyPr wrap="square" rtlCol="0">
            <a:spAutoFit/>
          </a:bodyPr>
          <a:lstStyle/>
          <a:p>
            <a:r>
              <a:rPr lang="en-CA" i="1" dirty="0">
                <a:solidFill>
                  <a:schemeClr val="bg1"/>
                </a:solidFill>
                <a:latin typeface="Abadi" panose="020B0604020104020204" pitchFamily="34" charset="0"/>
              </a:rPr>
              <a:t>t</a:t>
            </a:r>
          </a:p>
        </p:txBody>
      </p:sp>
      <p:sp>
        <p:nvSpPr>
          <p:cNvPr id="32" name="TextBox 31">
            <a:extLst>
              <a:ext uri="{FF2B5EF4-FFF2-40B4-BE49-F238E27FC236}">
                <a16:creationId xmlns:a16="http://schemas.microsoft.com/office/drawing/2014/main" id="{01A63523-DB6B-40A3-BA6C-5AE35325BADB}"/>
              </a:ext>
            </a:extLst>
          </p:cNvPr>
          <p:cNvSpPr txBox="1"/>
          <p:nvPr/>
        </p:nvSpPr>
        <p:spPr>
          <a:xfrm>
            <a:off x="1571096" y="5186799"/>
            <a:ext cx="331742" cy="369332"/>
          </a:xfrm>
          <a:prstGeom prst="rect">
            <a:avLst/>
          </a:prstGeom>
          <a:noFill/>
        </p:spPr>
        <p:txBody>
          <a:bodyPr wrap="square" rtlCol="0">
            <a:spAutoFit/>
          </a:bodyPr>
          <a:lstStyle/>
          <a:p>
            <a:r>
              <a:rPr lang="en-CA" i="1" dirty="0">
                <a:solidFill>
                  <a:schemeClr val="bg1"/>
                </a:solidFill>
                <a:latin typeface="Abadi" panose="020B0604020104020204" pitchFamily="34" charset="0"/>
              </a:rPr>
              <a:t>t</a:t>
            </a:r>
          </a:p>
        </p:txBody>
      </p:sp>
      <p:sp>
        <p:nvSpPr>
          <p:cNvPr id="12" name="Title 3">
            <a:extLst>
              <a:ext uri="{FF2B5EF4-FFF2-40B4-BE49-F238E27FC236}">
                <a16:creationId xmlns:a16="http://schemas.microsoft.com/office/drawing/2014/main" id="{A27A84E0-7CDA-4121-81C1-92360C012580}"/>
              </a:ext>
            </a:extLst>
          </p:cNvPr>
          <p:cNvSpPr txBox="1">
            <a:spLocks noGrp="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algn="l" rtl="0" fontAlgn="base">
              <a:lnSpc>
                <a:spcPct val="90000"/>
              </a:lnSpc>
              <a:spcBef>
                <a:spcPct val="0"/>
              </a:spcBef>
              <a:spcAft>
                <a:spcPct val="0"/>
              </a:spcAft>
              <a:defRPr sz="2400" kern="1200">
                <a:solidFill>
                  <a:schemeClr val="tx1"/>
                </a:solidFill>
                <a:latin typeface="+mj-lt"/>
                <a:ea typeface="+mj-ea"/>
                <a:cs typeface="+mj-cs"/>
              </a:defRPr>
            </a:lvl1pPr>
            <a:lvl2pPr algn="l" rtl="0" fontAlgn="base">
              <a:lnSpc>
                <a:spcPct val="90000"/>
              </a:lnSpc>
              <a:spcBef>
                <a:spcPct val="0"/>
              </a:spcBef>
              <a:spcAft>
                <a:spcPct val="0"/>
              </a:spcAft>
              <a:defRPr sz="2400">
                <a:solidFill>
                  <a:schemeClr val="tx1"/>
                </a:solidFill>
                <a:latin typeface="Lato Black" panose="020F0502020204030203" pitchFamily="34" charset="0"/>
              </a:defRPr>
            </a:lvl2pPr>
            <a:lvl3pPr algn="l" rtl="0" fontAlgn="base">
              <a:lnSpc>
                <a:spcPct val="90000"/>
              </a:lnSpc>
              <a:spcBef>
                <a:spcPct val="0"/>
              </a:spcBef>
              <a:spcAft>
                <a:spcPct val="0"/>
              </a:spcAft>
              <a:defRPr sz="2400">
                <a:solidFill>
                  <a:schemeClr val="tx1"/>
                </a:solidFill>
                <a:latin typeface="Lato Black" panose="020F0502020204030203" pitchFamily="34" charset="0"/>
              </a:defRPr>
            </a:lvl3pPr>
            <a:lvl4pPr algn="l" rtl="0" fontAlgn="base">
              <a:lnSpc>
                <a:spcPct val="90000"/>
              </a:lnSpc>
              <a:spcBef>
                <a:spcPct val="0"/>
              </a:spcBef>
              <a:spcAft>
                <a:spcPct val="0"/>
              </a:spcAft>
              <a:defRPr sz="2400">
                <a:solidFill>
                  <a:schemeClr val="tx1"/>
                </a:solidFill>
                <a:latin typeface="Lato Black" panose="020F0502020204030203" pitchFamily="34" charset="0"/>
              </a:defRPr>
            </a:lvl4pPr>
            <a:lvl5pPr algn="l" rtl="0" fontAlgn="base">
              <a:lnSpc>
                <a:spcPct val="90000"/>
              </a:lnSpc>
              <a:spcBef>
                <a:spcPct val="0"/>
              </a:spcBef>
              <a:spcAft>
                <a:spcPct val="0"/>
              </a:spcAft>
              <a:defRPr sz="2400">
                <a:solidFill>
                  <a:schemeClr val="tx1"/>
                </a:solidFill>
                <a:latin typeface="Lato Black" panose="020F0502020204030203" pitchFamily="34" charset="0"/>
              </a:defRPr>
            </a:lvl5pPr>
            <a:lvl6pPr marL="342900" algn="l" rtl="0" fontAlgn="base">
              <a:lnSpc>
                <a:spcPct val="90000"/>
              </a:lnSpc>
              <a:spcBef>
                <a:spcPct val="0"/>
              </a:spcBef>
              <a:spcAft>
                <a:spcPct val="0"/>
              </a:spcAft>
              <a:defRPr sz="2400">
                <a:solidFill>
                  <a:schemeClr val="tx1"/>
                </a:solidFill>
                <a:latin typeface="Lato Black" panose="020F0502020204030203" pitchFamily="34" charset="0"/>
              </a:defRPr>
            </a:lvl6pPr>
            <a:lvl7pPr marL="685800" algn="l" rtl="0" fontAlgn="base">
              <a:lnSpc>
                <a:spcPct val="90000"/>
              </a:lnSpc>
              <a:spcBef>
                <a:spcPct val="0"/>
              </a:spcBef>
              <a:spcAft>
                <a:spcPct val="0"/>
              </a:spcAft>
              <a:defRPr sz="2400">
                <a:solidFill>
                  <a:schemeClr val="tx1"/>
                </a:solidFill>
                <a:latin typeface="Lato Black" panose="020F0502020204030203" pitchFamily="34" charset="0"/>
              </a:defRPr>
            </a:lvl7pPr>
            <a:lvl8pPr marL="1028700" algn="l" rtl="0" fontAlgn="base">
              <a:lnSpc>
                <a:spcPct val="90000"/>
              </a:lnSpc>
              <a:spcBef>
                <a:spcPct val="0"/>
              </a:spcBef>
              <a:spcAft>
                <a:spcPct val="0"/>
              </a:spcAft>
              <a:defRPr sz="2400">
                <a:solidFill>
                  <a:schemeClr val="tx1"/>
                </a:solidFill>
                <a:latin typeface="Lato Black" panose="020F0502020204030203" pitchFamily="34" charset="0"/>
              </a:defRPr>
            </a:lvl8pPr>
            <a:lvl9pPr marL="1371600" algn="l" rtl="0" fontAlgn="base">
              <a:lnSpc>
                <a:spcPct val="90000"/>
              </a:lnSpc>
              <a:spcBef>
                <a:spcPct val="0"/>
              </a:spcBef>
              <a:spcAft>
                <a:spcPct val="0"/>
              </a:spcAft>
              <a:defRPr sz="2400">
                <a:solidFill>
                  <a:schemeClr val="tx1"/>
                </a:solidFill>
                <a:latin typeface="Lato Black" panose="020F0502020204030203" pitchFamily="34" charset="0"/>
              </a:defRPr>
            </a:lvl9pPr>
          </a:lstStyle>
          <a:p>
            <a:pPr eaLnBrk="1" hangingPunct="1"/>
            <a:r>
              <a:rPr lang="en-CA" sz="2000" dirty="0">
                <a:solidFill>
                  <a:schemeClr val="accent6">
                    <a:lumMod val="75000"/>
                  </a:schemeClr>
                </a:solidFill>
              </a:rPr>
              <a:t>CAPM implications</a:t>
            </a:r>
          </a:p>
        </p:txBody>
      </p:sp>
      <p:pic>
        <p:nvPicPr>
          <p:cNvPr id="5" name="Picture 4">
            <a:extLst>
              <a:ext uri="{FF2B5EF4-FFF2-40B4-BE49-F238E27FC236}">
                <a16:creationId xmlns:a16="http://schemas.microsoft.com/office/drawing/2014/main" id="{EA78D59F-69B0-5EAB-41BD-795AF46F5E62}"/>
              </a:ext>
            </a:extLst>
          </p:cNvPr>
          <p:cNvPicPr>
            <a:picLocks noChangeAspect="1"/>
          </p:cNvPicPr>
          <p:nvPr/>
        </p:nvPicPr>
        <p:blipFill>
          <a:blip r:embed="rId2"/>
          <a:stretch>
            <a:fillRect/>
          </a:stretch>
        </p:blipFill>
        <p:spPr>
          <a:xfrm>
            <a:off x="440750" y="1209594"/>
            <a:ext cx="2924175" cy="600075"/>
          </a:xfrm>
          <a:prstGeom prst="rect">
            <a:avLst/>
          </a:prstGeom>
        </p:spPr>
      </p:pic>
      <p:sp>
        <p:nvSpPr>
          <p:cNvPr id="9" name="TextBox 8">
            <a:extLst>
              <a:ext uri="{FF2B5EF4-FFF2-40B4-BE49-F238E27FC236}">
                <a16:creationId xmlns:a16="http://schemas.microsoft.com/office/drawing/2014/main" id="{6F484ED4-A2C9-24D4-0DBA-8FFBD2A39C11}"/>
              </a:ext>
            </a:extLst>
          </p:cNvPr>
          <p:cNvSpPr txBox="1"/>
          <p:nvPr/>
        </p:nvSpPr>
        <p:spPr>
          <a:xfrm>
            <a:off x="3531398" y="978693"/>
            <a:ext cx="5073105" cy="830997"/>
          </a:xfrm>
          <a:prstGeom prst="rect">
            <a:avLst/>
          </a:prstGeom>
          <a:noFill/>
        </p:spPr>
        <p:txBody>
          <a:bodyPr wrap="square">
            <a:spAutoFit/>
          </a:bodyPr>
          <a:lstStyle/>
          <a:p>
            <a:pPr algn="just"/>
            <a:r>
              <a:rPr lang="en-CA" sz="1600" dirty="0">
                <a:solidFill>
                  <a:schemeClr val="bg2">
                    <a:lumMod val="10000"/>
                  </a:schemeClr>
                </a:solidFill>
              </a:rPr>
              <a:t>CAPM says that when investors have homogeneous expectations and when certain additional assumptions hold, in equilibrium the value of α must be zero.</a:t>
            </a:r>
          </a:p>
        </p:txBody>
      </p:sp>
      <p:sp>
        <p:nvSpPr>
          <p:cNvPr id="13" name="TextBox 12">
            <a:extLst>
              <a:ext uri="{FF2B5EF4-FFF2-40B4-BE49-F238E27FC236}">
                <a16:creationId xmlns:a16="http://schemas.microsoft.com/office/drawing/2014/main" id="{23A4F392-F1CD-D4C1-44CE-B3B44B235819}"/>
              </a:ext>
            </a:extLst>
          </p:cNvPr>
          <p:cNvSpPr txBox="1"/>
          <p:nvPr/>
        </p:nvSpPr>
        <p:spPr>
          <a:xfrm>
            <a:off x="671232" y="1840084"/>
            <a:ext cx="7064592" cy="584775"/>
          </a:xfrm>
          <a:prstGeom prst="rect">
            <a:avLst/>
          </a:prstGeom>
          <a:noFill/>
        </p:spPr>
        <p:txBody>
          <a:bodyPr wrap="square">
            <a:spAutoFit/>
          </a:bodyPr>
          <a:lstStyle/>
          <a:p>
            <a:r>
              <a:rPr lang="en-CA" sz="1600" dirty="0">
                <a:solidFill>
                  <a:schemeClr val="bg2">
                    <a:lumMod val="10000"/>
                  </a:schemeClr>
                </a:solidFill>
              </a:rPr>
              <a:t>The total risk of a security or a portfolio is measured by its variance. Based on the regression given above, we can take the variance on both sides.</a:t>
            </a:r>
          </a:p>
        </p:txBody>
      </p:sp>
      <p:pic>
        <p:nvPicPr>
          <p:cNvPr id="19" name="Picture 18">
            <a:extLst>
              <a:ext uri="{FF2B5EF4-FFF2-40B4-BE49-F238E27FC236}">
                <a16:creationId xmlns:a16="http://schemas.microsoft.com/office/drawing/2014/main" id="{FB9977E7-1506-631A-2A7A-8D7A8485AB3A}"/>
              </a:ext>
            </a:extLst>
          </p:cNvPr>
          <p:cNvPicPr>
            <a:picLocks noChangeAspect="1"/>
          </p:cNvPicPr>
          <p:nvPr/>
        </p:nvPicPr>
        <p:blipFill>
          <a:blip r:embed="rId3"/>
          <a:stretch>
            <a:fillRect/>
          </a:stretch>
        </p:blipFill>
        <p:spPr>
          <a:xfrm>
            <a:off x="1129634" y="2608346"/>
            <a:ext cx="2524125" cy="438150"/>
          </a:xfrm>
          <a:prstGeom prst="rect">
            <a:avLst/>
          </a:prstGeom>
        </p:spPr>
      </p:pic>
      <p:pic>
        <p:nvPicPr>
          <p:cNvPr id="21" name="Picture 20">
            <a:extLst>
              <a:ext uri="{FF2B5EF4-FFF2-40B4-BE49-F238E27FC236}">
                <a16:creationId xmlns:a16="http://schemas.microsoft.com/office/drawing/2014/main" id="{0B91EF7F-ACCB-08E0-2822-D640D7B84342}"/>
              </a:ext>
            </a:extLst>
          </p:cNvPr>
          <p:cNvPicPr>
            <a:picLocks noChangeAspect="1"/>
          </p:cNvPicPr>
          <p:nvPr/>
        </p:nvPicPr>
        <p:blipFill>
          <a:blip r:embed="rId4"/>
          <a:stretch>
            <a:fillRect/>
          </a:stretch>
        </p:blipFill>
        <p:spPr>
          <a:xfrm>
            <a:off x="643585" y="3038239"/>
            <a:ext cx="4041506" cy="390528"/>
          </a:xfrm>
          <a:prstGeom prst="rect">
            <a:avLst/>
          </a:prstGeom>
        </p:spPr>
      </p:pic>
      <p:pic>
        <p:nvPicPr>
          <p:cNvPr id="23" name="Picture 22">
            <a:extLst>
              <a:ext uri="{FF2B5EF4-FFF2-40B4-BE49-F238E27FC236}">
                <a16:creationId xmlns:a16="http://schemas.microsoft.com/office/drawing/2014/main" id="{A5B832BD-4410-A9EB-0CB3-4A83618D656A}"/>
              </a:ext>
            </a:extLst>
          </p:cNvPr>
          <p:cNvPicPr>
            <a:picLocks noChangeAspect="1"/>
          </p:cNvPicPr>
          <p:nvPr/>
        </p:nvPicPr>
        <p:blipFill>
          <a:blip r:embed="rId5"/>
          <a:stretch>
            <a:fillRect/>
          </a:stretch>
        </p:blipFill>
        <p:spPr>
          <a:xfrm>
            <a:off x="4746324" y="2963799"/>
            <a:ext cx="3501771" cy="2646687"/>
          </a:xfrm>
          <a:prstGeom prst="rect">
            <a:avLst/>
          </a:prstGeom>
        </p:spPr>
      </p:pic>
      <p:sp>
        <p:nvSpPr>
          <p:cNvPr id="25" name="TextBox 24">
            <a:extLst>
              <a:ext uri="{FF2B5EF4-FFF2-40B4-BE49-F238E27FC236}">
                <a16:creationId xmlns:a16="http://schemas.microsoft.com/office/drawing/2014/main" id="{C08C16AE-0150-CE83-F906-576E364EFF87}"/>
              </a:ext>
            </a:extLst>
          </p:cNvPr>
          <p:cNvSpPr txBox="1"/>
          <p:nvPr/>
        </p:nvSpPr>
        <p:spPr>
          <a:xfrm>
            <a:off x="488263" y="4101024"/>
            <a:ext cx="4572000" cy="2062103"/>
          </a:xfrm>
          <a:prstGeom prst="rect">
            <a:avLst/>
          </a:prstGeom>
          <a:noFill/>
        </p:spPr>
        <p:txBody>
          <a:bodyPr wrap="square">
            <a:spAutoFit/>
          </a:bodyPr>
          <a:lstStyle/>
          <a:p>
            <a:r>
              <a:rPr lang="en-CA" sz="1600" dirty="0"/>
              <a:t>In contrast to unsystematic risk, systematic risk cannot be eliminated.</a:t>
            </a:r>
          </a:p>
          <a:p>
            <a:endParaRPr lang="en-CA" sz="1600" dirty="0"/>
          </a:p>
          <a:p>
            <a:r>
              <a:rPr lang="en-CA" sz="1600" dirty="0"/>
              <a:t>CAPM’s conclusion is that only systematic risk is rewarded. </a:t>
            </a:r>
          </a:p>
          <a:p>
            <a:endParaRPr lang="en-CA" sz="1600" dirty="0">
              <a:solidFill>
                <a:schemeClr val="accent1">
                  <a:lumMod val="75000"/>
                </a:schemeClr>
              </a:solidFill>
            </a:endParaRPr>
          </a:p>
          <a:p>
            <a:r>
              <a:rPr lang="en-CA" sz="1600" u="sng" dirty="0">
                <a:solidFill>
                  <a:schemeClr val="accent1">
                    <a:lumMod val="75000"/>
                  </a:schemeClr>
                </a:solidFill>
              </a:rPr>
              <a:t>&gt; Differences in asset returns and risk must be driven by beta to systematic risk. </a:t>
            </a:r>
          </a:p>
        </p:txBody>
      </p:sp>
      <p:sp>
        <p:nvSpPr>
          <p:cNvPr id="26" name="Oval 25">
            <a:extLst>
              <a:ext uri="{FF2B5EF4-FFF2-40B4-BE49-F238E27FC236}">
                <a16:creationId xmlns:a16="http://schemas.microsoft.com/office/drawing/2014/main" id="{A6B087A6-10A9-2DC6-B41C-E50286DDC74B}"/>
              </a:ext>
            </a:extLst>
          </p:cNvPr>
          <p:cNvSpPr/>
          <p:nvPr/>
        </p:nvSpPr>
        <p:spPr>
          <a:xfrm>
            <a:off x="6414574" y="1485981"/>
            <a:ext cx="1522417" cy="3338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9" name="Straight Arrow Connector 28">
            <a:extLst>
              <a:ext uri="{FF2B5EF4-FFF2-40B4-BE49-F238E27FC236}">
                <a16:creationId xmlns:a16="http://schemas.microsoft.com/office/drawing/2014/main" id="{F5FA5581-D9E7-BB3E-717E-02196A5C4CD4}"/>
              </a:ext>
            </a:extLst>
          </p:cNvPr>
          <p:cNvCxnSpPr>
            <a:cxnSpLocks/>
          </p:cNvCxnSpPr>
          <p:nvPr/>
        </p:nvCxnSpPr>
        <p:spPr>
          <a:xfrm flipH="1">
            <a:off x="3195357" y="1819869"/>
            <a:ext cx="3598635" cy="2999019"/>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72517DA8-42D8-2144-F092-40B3DB7334D4}"/>
              </a:ext>
            </a:extLst>
          </p:cNvPr>
          <p:cNvCxnSpPr>
            <a:stCxn id="25" idx="2"/>
          </p:cNvCxnSpPr>
          <p:nvPr/>
        </p:nvCxnSpPr>
        <p:spPr>
          <a:xfrm>
            <a:off x="2774263" y="6163127"/>
            <a:ext cx="1375706" cy="220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2665E02-DF18-757C-77B4-110DDC23EA49}"/>
              </a:ext>
            </a:extLst>
          </p:cNvPr>
          <p:cNvSpPr txBox="1"/>
          <p:nvPr/>
        </p:nvSpPr>
        <p:spPr>
          <a:xfrm>
            <a:off x="4203528" y="6163127"/>
            <a:ext cx="2171700" cy="369332"/>
          </a:xfrm>
          <a:prstGeom prst="rect">
            <a:avLst/>
          </a:prstGeom>
          <a:noFill/>
        </p:spPr>
        <p:txBody>
          <a:bodyPr wrap="square" rtlCol="0">
            <a:spAutoFit/>
          </a:bodyPr>
          <a:lstStyle/>
          <a:p>
            <a:r>
              <a:rPr lang="en-CA" i="1" dirty="0">
                <a:solidFill>
                  <a:schemeClr val="tx1">
                    <a:lumMod val="75000"/>
                    <a:lumOff val="25000"/>
                  </a:schemeClr>
                </a:solidFill>
              </a:rPr>
              <a:t>Macro factors</a:t>
            </a:r>
          </a:p>
        </p:txBody>
      </p:sp>
      <p:sp>
        <p:nvSpPr>
          <p:cNvPr id="2" name="Oval 1">
            <a:extLst>
              <a:ext uri="{FF2B5EF4-FFF2-40B4-BE49-F238E27FC236}">
                <a16:creationId xmlns:a16="http://schemas.microsoft.com/office/drawing/2014/main" id="{0AD63B53-C7F4-B4C6-5E81-2DF6BEBA988D}"/>
              </a:ext>
            </a:extLst>
          </p:cNvPr>
          <p:cNvSpPr/>
          <p:nvPr/>
        </p:nvSpPr>
        <p:spPr>
          <a:xfrm>
            <a:off x="440750" y="1015306"/>
            <a:ext cx="2754607" cy="757511"/>
          </a:xfrm>
          <a:prstGeom prst="ellipse">
            <a:avLst/>
          </a:prstGeom>
          <a:noFill/>
          <a:ln w="28575">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Oval 5">
            <a:extLst>
              <a:ext uri="{FF2B5EF4-FFF2-40B4-BE49-F238E27FC236}">
                <a16:creationId xmlns:a16="http://schemas.microsoft.com/office/drawing/2014/main" id="{A5C8C77D-B5A0-13CB-C831-034CF800AB3D}"/>
              </a:ext>
            </a:extLst>
          </p:cNvPr>
          <p:cNvSpPr/>
          <p:nvPr/>
        </p:nvSpPr>
        <p:spPr>
          <a:xfrm>
            <a:off x="1129634" y="2445074"/>
            <a:ext cx="2632059" cy="614060"/>
          </a:xfrm>
          <a:prstGeom prst="ellipse">
            <a:avLst/>
          </a:prstGeom>
          <a:noFill/>
          <a:ln w="28575">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2685058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BC2E88BA-D975-452B-BA44-9D848078F402}"/>
              </a:ext>
            </a:extLst>
          </p:cNvPr>
          <p:cNvSpPr txBox="1"/>
          <p:nvPr/>
        </p:nvSpPr>
        <p:spPr>
          <a:xfrm>
            <a:off x="1801577" y="3850731"/>
            <a:ext cx="331742" cy="369332"/>
          </a:xfrm>
          <a:prstGeom prst="rect">
            <a:avLst/>
          </a:prstGeom>
          <a:noFill/>
        </p:spPr>
        <p:txBody>
          <a:bodyPr wrap="square" rtlCol="0">
            <a:spAutoFit/>
          </a:bodyPr>
          <a:lstStyle/>
          <a:p>
            <a:r>
              <a:rPr lang="en-CA" i="1" dirty="0">
                <a:solidFill>
                  <a:schemeClr val="bg1"/>
                </a:solidFill>
                <a:latin typeface="Abadi" panose="020B0604020104020204" pitchFamily="34" charset="0"/>
              </a:rPr>
              <a:t>t</a:t>
            </a:r>
          </a:p>
        </p:txBody>
      </p:sp>
      <p:sp>
        <p:nvSpPr>
          <p:cNvPr id="32" name="TextBox 31">
            <a:extLst>
              <a:ext uri="{FF2B5EF4-FFF2-40B4-BE49-F238E27FC236}">
                <a16:creationId xmlns:a16="http://schemas.microsoft.com/office/drawing/2014/main" id="{01A63523-DB6B-40A3-BA6C-5AE35325BADB}"/>
              </a:ext>
            </a:extLst>
          </p:cNvPr>
          <p:cNvSpPr txBox="1"/>
          <p:nvPr/>
        </p:nvSpPr>
        <p:spPr>
          <a:xfrm>
            <a:off x="1571096" y="5186799"/>
            <a:ext cx="331742" cy="369332"/>
          </a:xfrm>
          <a:prstGeom prst="rect">
            <a:avLst/>
          </a:prstGeom>
          <a:noFill/>
        </p:spPr>
        <p:txBody>
          <a:bodyPr wrap="square" rtlCol="0">
            <a:spAutoFit/>
          </a:bodyPr>
          <a:lstStyle/>
          <a:p>
            <a:r>
              <a:rPr lang="en-CA" i="1" dirty="0">
                <a:solidFill>
                  <a:schemeClr val="bg1"/>
                </a:solidFill>
                <a:latin typeface="Abadi" panose="020B0604020104020204" pitchFamily="34" charset="0"/>
              </a:rPr>
              <a:t>t</a:t>
            </a:r>
          </a:p>
        </p:txBody>
      </p:sp>
      <p:sp>
        <p:nvSpPr>
          <p:cNvPr id="12" name="Title 3">
            <a:extLst>
              <a:ext uri="{FF2B5EF4-FFF2-40B4-BE49-F238E27FC236}">
                <a16:creationId xmlns:a16="http://schemas.microsoft.com/office/drawing/2014/main" id="{A27A84E0-7CDA-4121-81C1-92360C012580}"/>
              </a:ext>
            </a:extLst>
          </p:cNvPr>
          <p:cNvSpPr txBox="1">
            <a:spLocks noGrp="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algn="l" rtl="0" fontAlgn="base">
              <a:lnSpc>
                <a:spcPct val="90000"/>
              </a:lnSpc>
              <a:spcBef>
                <a:spcPct val="0"/>
              </a:spcBef>
              <a:spcAft>
                <a:spcPct val="0"/>
              </a:spcAft>
              <a:defRPr sz="2400" kern="1200">
                <a:solidFill>
                  <a:schemeClr val="tx1"/>
                </a:solidFill>
                <a:latin typeface="+mj-lt"/>
                <a:ea typeface="+mj-ea"/>
                <a:cs typeface="+mj-cs"/>
              </a:defRPr>
            </a:lvl1pPr>
            <a:lvl2pPr algn="l" rtl="0" fontAlgn="base">
              <a:lnSpc>
                <a:spcPct val="90000"/>
              </a:lnSpc>
              <a:spcBef>
                <a:spcPct val="0"/>
              </a:spcBef>
              <a:spcAft>
                <a:spcPct val="0"/>
              </a:spcAft>
              <a:defRPr sz="2400">
                <a:solidFill>
                  <a:schemeClr val="tx1"/>
                </a:solidFill>
                <a:latin typeface="Lato Black" panose="020F0502020204030203" pitchFamily="34" charset="0"/>
              </a:defRPr>
            </a:lvl2pPr>
            <a:lvl3pPr algn="l" rtl="0" fontAlgn="base">
              <a:lnSpc>
                <a:spcPct val="90000"/>
              </a:lnSpc>
              <a:spcBef>
                <a:spcPct val="0"/>
              </a:spcBef>
              <a:spcAft>
                <a:spcPct val="0"/>
              </a:spcAft>
              <a:defRPr sz="2400">
                <a:solidFill>
                  <a:schemeClr val="tx1"/>
                </a:solidFill>
                <a:latin typeface="Lato Black" panose="020F0502020204030203" pitchFamily="34" charset="0"/>
              </a:defRPr>
            </a:lvl3pPr>
            <a:lvl4pPr algn="l" rtl="0" fontAlgn="base">
              <a:lnSpc>
                <a:spcPct val="90000"/>
              </a:lnSpc>
              <a:spcBef>
                <a:spcPct val="0"/>
              </a:spcBef>
              <a:spcAft>
                <a:spcPct val="0"/>
              </a:spcAft>
              <a:defRPr sz="2400">
                <a:solidFill>
                  <a:schemeClr val="tx1"/>
                </a:solidFill>
                <a:latin typeface="Lato Black" panose="020F0502020204030203" pitchFamily="34" charset="0"/>
              </a:defRPr>
            </a:lvl4pPr>
            <a:lvl5pPr algn="l" rtl="0" fontAlgn="base">
              <a:lnSpc>
                <a:spcPct val="90000"/>
              </a:lnSpc>
              <a:spcBef>
                <a:spcPct val="0"/>
              </a:spcBef>
              <a:spcAft>
                <a:spcPct val="0"/>
              </a:spcAft>
              <a:defRPr sz="2400">
                <a:solidFill>
                  <a:schemeClr val="tx1"/>
                </a:solidFill>
                <a:latin typeface="Lato Black" panose="020F0502020204030203" pitchFamily="34" charset="0"/>
              </a:defRPr>
            </a:lvl5pPr>
            <a:lvl6pPr marL="342900" algn="l" rtl="0" fontAlgn="base">
              <a:lnSpc>
                <a:spcPct val="90000"/>
              </a:lnSpc>
              <a:spcBef>
                <a:spcPct val="0"/>
              </a:spcBef>
              <a:spcAft>
                <a:spcPct val="0"/>
              </a:spcAft>
              <a:defRPr sz="2400">
                <a:solidFill>
                  <a:schemeClr val="tx1"/>
                </a:solidFill>
                <a:latin typeface="Lato Black" panose="020F0502020204030203" pitchFamily="34" charset="0"/>
              </a:defRPr>
            </a:lvl6pPr>
            <a:lvl7pPr marL="685800" algn="l" rtl="0" fontAlgn="base">
              <a:lnSpc>
                <a:spcPct val="90000"/>
              </a:lnSpc>
              <a:spcBef>
                <a:spcPct val="0"/>
              </a:spcBef>
              <a:spcAft>
                <a:spcPct val="0"/>
              </a:spcAft>
              <a:defRPr sz="2400">
                <a:solidFill>
                  <a:schemeClr val="tx1"/>
                </a:solidFill>
                <a:latin typeface="Lato Black" panose="020F0502020204030203" pitchFamily="34" charset="0"/>
              </a:defRPr>
            </a:lvl7pPr>
            <a:lvl8pPr marL="1028700" algn="l" rtl="0" fontAlgn="base">
              <a:lnSpc>
                <a:spcPct val="90000"/>
              </a:lnSpc>
              <a:spcBef>
                <a:spcPct val="0"/>
              </a:spcBef>
              <a:spcAft>
                <a:spcPct val="0"/>
              </a:spcAft>
              <a:defRPr sz="2400">
                <a:solidFill>
                  <a:schemeClr val="tx1"/>
                </a:solidFill>
                <a:latin typeface="Lato Black" panose="020F0502020204030203" pitchFamily="34" charset="0"/>
              </a:defRPr>
            </a:lvl8pPr>
            <a:lvl9pPr marL="1371600" algn="l" rtl="0" fontAlgn="base">
              <a:lnSpc>
                <a:spcPct val="90000"/>
              </a:lnSpc>
              <a:spcBef>
                <a:spcPct val="0"/>
              </a:spcBef>
              <a:spcAft>
                <a:spcPct val="0"/>
              </a:spcAft>
              <a:defRPr sz="2400">
                <a:solidFill>
                  <a:schemeClr val="tx1"/>
                </a:solidFill>
                <a:latin typeface="Lato Black" panose="020F0502020204030203" pitchFamily="34" charset="0"/>
              </a:defRPr>
            </a:lvl9pPr>
          </a:lstStyle>
          <a:p>
            <a:pPr eaLnBrk="1" hangingPunct="1"/>
            <a:r>
              <a:rPr lang="en-CA" sz="2000" dirty="0">
                <a:solidFill>
                  <a:schemeClr val="accent6">
                    <a:lumMod val="75000"/>
                  </a:schemeClr>
                </a:solidFill>
              </a:rPr>
              <a:t>From CAPM to Arbitrage Pricing Theory</a:t>
            </a:r>
          </a:p>
        </p:txBody>
      </p:sp>
      <p:sp>
        <p:nvSpPr>
          <p:cNvPr id="13" name="TextBox 12">
            <a:extLst>
              <a:ext uri="{FF2B5EF4-FFF2-40B4-BE49-F238E27FC236}">
                <a16:creationId xmlns:a16="http://schemas.microsoft.com/office/drawing/2014/main" id="{23A4F392-F1CD-D4C1-44CE-B3B44B235819}"/>
              </a:ext>
            </a:extLst>
          </p:cNvPr>
          <p:cNvSpPr txBox="1"/>
          <p:nvPr/>
        </p:nvSpPr>
        <p:spPr>
          <a:xfrm>
            <a:off x="510195" y="1133857"/>
            <a:ext cx="8399543" cy="5293757"/>
          </a:xfrm>
          <a:prstGeom prst="rect">
            <a:avLst/>
          </a:prstGeom>
          <a:noFill/>
        </p:spPr>
        <p:txBody>
          <a:bodyPr wrap="square">
            <a:spAutoFit/>
          </a:bodyPr>
          <a:lstStyle/>
          <a:p>
            <a:r>
              <a:rPr lang="en-CA" sz="1600" dirty="0">
                <a:solidFill>
                  <a:schemeClr val="bg2">
                    <a:lumMod val="10000"/>
                  </a:schemeClr>
                </a:solidFill>
              </a:rPr>
              <a:t>CAPM has been subject to academic research, empirical analysis and practitioner discussion for decades. Empirical evidence is controversial. </a:t>
            </a:r>
          </a:p>
          <a:p>
            <a:endParaRPr lang="en-CA" sz="1600" dirty="0">
              <a:solidFill>
                <a:schemeClr val="bg2">
                  <a:lumMod val="10000"/>
                </a:schemeClr>
              </a:solidFill>
            </a:endParaRPr>
          </a:p>
          <a:p>
            <a:r>
              <a:rPr lang="en-CA" sz="1600" dirty="0">
                <a:solidFill>
                  <a:schemeClr val="bg2">
                    <a:lumMod val="10000"/>
                  </a:schemeClr>
                </a:solidFill>
              </a:rPr>
              <a:t>There are mainly 2 types empirical investigation:</a:t>
            </a:r>
          </a:p>
          <a:p>
            <a:endParaRPr lang="en-CA" sz="1600" dirty="0">
              <a:solidFill>
                <a:schemeClr val="bg2">
                  <a:lumMod val="10000"/>
                </a:schemeClr>
              </a:solidFill>
            </a:endParaRPr>
          </a:p>
          <a:p>
            <a:pPr marL="342900" indent="-342900">
              <a:buAutoNum type="arabicParenBoth"/>
            </a:pPr>
            <a:r>
              <a:rPr lang="en-CA" sz="1600" dirty="0">
                <a:solidFill>
                  <a:schemeClr val="bg2">
                    <a:lumMod val="10000"/>
                  </a:schemeClr>
                </a:solidFill>
              </a:rPr>
              <a:t>Is alpha actually zero as the model suggests? If we run the regressions for many assets, estimate the alpha-term, do we see that they are, on average, not different from zero? i.e. Can we statistically reject the null hypothesis Ho: alpha==0? </a:t>
            </a:r>
          </a:p>
          <a:p>
            <a:endParaRPr lang="en-CA" sz="1600" dirty="0">
              <a:solidFill>
                <a:schemeClr val="bg2">
                  <a:lumMod val="10000"/>
                </a:schemeClr>
              </a:solidFill>
            </a:endParaRPr>
          </a:p>
          <a:p>
            <a:r>
              <a:rPr lang="en-CA" sz="1600" dirty="0">
                <a:solidFill>
                  <a:schemeClr val="bg2">
                    <a:lumMod val="10000"/>
                  </a:schemeClr>
                </a:solidFill>
              </a:rPr>
              <a:t>(2) When we rank order the returns of assets over certain periods, do see them lining up with the value of their betas (exposure to market risk)? </a:t>
            </a:r>
          </a:p>
          <a:p>
            <a:endParaRPr lang="en-CA" sz="1600" dirty="0">
              <a:solidFill>
                <a:schemeClr val="bg2">
                  <a:lumMod val="10000"/>
                </a:schemeClr>
              </a:solidFill>
            </a:endParaRPr>
          </a:p>
          <a:p>
            <a:pPr marL="285750" indent="-285750" algn="just">
              <a:buFont typeface="Arial" panose="020B0604020202020204" pitchFamily="34" charset="0"/>
              <a:buChar char="•"/>
            </a:pPr>
            <a:r>
              <a:rPr lang="en-CA" sz="1400" dirty="0">
                <a:latin typeface="Arial" panose="020B0604020202020204" pitchFamily="34" charset="0"/>
                <a:cs typeface="Arial" panose="020B0604020202020204" pitchFamily="34" charset="0"/>
              </a:rPr>
              <a:t>In response to the failure of studies to support the CAPM, there have been several explanations as to why empirical tests of the CAPM are flawed.</a:t>
            </a:r>
          </a:p>
          <a:p>
            <a:pPr algn="just"/>
            <a:endParaRPr lang="en-CA" sz="1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CA" sz="1400" dirty="0">
                <a:latin typeface="Arial" panose="020B0604020202020204" pitchFamily="34" charset="0"/>
                <a:cs typeface="Arial" panose="020B0604020202020204" pitchFamily="34" charset="0"/>
              </a:rPr>
              <a:t>For example, a paper by Richard Roll (1977) argues that despite the poor performance of suggested tests this may not speak to the true CAPM, which has never been tested and probably never will be. One reason is that the market portfolio is neither theoretically precisely defined, nor empirically well approximated.</a:t>
            </a:r>
          </a:p>
          <a:p>
            <a:endParaRPr lang="en-CA" sz="1600" dirty="0">
              <a:solidFill>
                <a:schemeClr val="bg2">
                  <a:lumMod val="10000"/>
                </a:schemeClr>
              </a:solidFill>
            </a:endParaRPr>
          </a:p>
          <a:p>
            <a:r>
              <a:rPr lang="en-CA" sz="1600" i="1" dirty="0">
                <a:solidFill>
                  <a:schemeClr val="bg2">
                    <a:lumMod val="10000"/>
                  </a:schemeClr>
                </a:solidFill>
              </a:rPr>
              <a:t>&gt;&gt; Probably a valid argument but fails to support the model since the model gains an ‘untestable truth’ or a ‘redundant tautology’ status. </a:t>
            </a:r>
          </a:p>
        </p:txBody>
      </p:sp>
    </p:spTree>
    <p:extLst>
      <p:ext uri="{BB962C8B-B14F-4D97-AF65-F5344CB8AC3E}">
        <p14:creationId xmlns:p14="http://schemas.microsoft.com/office/powerpoint/2010/main" val="25599006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F8C2B97-D31A-88B2-6B58-8AE748BE3642}"/>
              </a:ext>
            </a:extLst>
          </p:cNvPr>
          <p:cNvPicPr>
            <a:picLocks noChangeAspect="1"/>
          </p:cNvPicPr>
          <p:nvPr/>
        </p:nvPicPr>
        <p:blipFill>
          <a:blip r:embed="rId2"/>
          <a:stretch>
            <a:fillRect/>
          </a:stretch>
        </p:blipFill>
        <p:spPr>
          <a:xfrm>
            <a:off x="4380456" y="2970174"/>
            <a:ext cx="4697237" cy="3334831"/>
          </a:xfrm>
          <a:prstGeom prst="rect">
            <a:avLst/>
          </a:prstGeom>
        </p:spPr>
      </p:pic>
      <p:sp>
        <p:nvSpPr>
          <p:cNvPr id="4" name="Title 3">
            <a:extLst>
              <a:ext uri="{FF2B5EF4-FFF2-40B4-BE49-F238E27FC236}">
                <a16:creationId xmlns:a16="http://schemas.microsoft.com/office/drawing/2014/main" id="{6591FCDD-86D8-08F8-FE3E-00F7AE6C2E58}"/>
              </a:ext>
            </a:extLst>
          </p:cNvPr>
          <p:cNvSpPr>
            <a:spLocks noGrp="1"/>
          </p:cNvSpPr>
          <p:nvPr>
            <p:ph type="title"/>
          </p:nvPr>
        </p:nvSpPr>
        <p:spPr/>
        <p:txBody>
          <a:bodyPr/>
          <a:lstStyle/>
          <a:p>
            <a:r>
              <a:rPr lang="en-CA" dirty="0"/>
              <a:t>Search for other Risk Factors</a:t>
            </a:r>
          </a:p>
        </p:txBody>
      </p:sp>
      <p:sp>
        <p:nvSpPr>
          <p:cNvPr id="7" name="TextBox 6">
            <a:extLst>
              <a:ext uri="{FF2B5EF4-FFF2-40B4-BE49-F238E27FC236}">
                <a16:creationId xmlns:a16="http://schemas.microsoft.com/office/drawing/2014/main" id="{76AAE5D1-C742-7BC2-EF21-20610B974A34}"/>
              </a:ext>
            </a:extLst>
          </p:cNvPr>
          <p:cNvSpPr txBox="1"/>
          <p:nvPr/>
        </p:nvSpPr>
        <p:spPr>
          <a:xfrm>
            <a:off x="409302" y="923108"/>
            <a:ext cx="8433215" cy="2308324"/>
          </a:xfrm>
          <a:prstGeom prst="rect">
            <a:avLst/>
          </a:prstGeom>
          <a:noFill/>
        </p:spPr>
        <p:txBody>
          <a:bodyPr wrap="square" rtlCol="0">
            <a:spAutoFit/>
          </a:bodyPr>
          <a:lstStyle/>
          <a:p>
            <a:r>
              <a:rPr lang="en-CA" sz="1600" dirty="0"/>
              <a:t>CAPM has kept many academics and practitioners busy for decades despite its reliance on extremely strong assumptions. Because it opened the door to a framework of risk factors and asset exposures as the drivers of asset returns. </a:t>
            </a:r>
          </a:p>
          <a:p>
            <a:endParaRPr lang="en-CA" sz="1600" dirty="0"/>
          </a:p>
          <a:p>
            <a:r>
              <a:rPr lang="en-CA" sz="1600" dirty="0"/>
              <a:t>The ultimate question that the academics seek to answer is: </a:t>
            </a:r>
          </a:p>
          <a:p>
            <a:r>
              <a:rPr lang="en-CA" sz="1600" dirty="0"/>
              <a:t>			</a:t>
            </a:r>
            <a:r>
              <a:rPr lang="en-CA" sz="1600" b="1" dirty="0"/>
              <a:t>What drives the differences in the asset returns? </a:t>
            </a:r>
          </a:p>
          <a:p>
            <a:endParaRPr lang="en-CA" sz="1600" dirty="0"/>
          </a:p>
          <a:p>
            <a:r>
              <a:rPr lang="en-CA" sz="1600" dirty="0"/>
              <a:t>Investigation for risk exposures that help explain the cross-sectional variance of returns led to various factor models. </a:t>
            </a:r>
          </a:p>
        </p:txBody>
      </p:sp>
      <p:sp>
        <p:nvSpPr>
          <p:cNvPr id="8" name="TextBox 7">
            <a:extLst>
              <a:ext uri="{FF2B5EF4-FFF2-40B4-BE49-F238E27FC236}">
                <a16:creationId xmlns:a16="http://schemas.microsoft.com/office/drawing/2014/main" id="{1D4843A2-2D31-F8CD-4B0D-D121169F1F0B}"/>
              </a:ext>
            </a:extLst>
          </p:cNvPr>
          <p:cNvSpPr txBox="1"/>
          <p:nvPr/>
        </p:nvSpPr>
        <p:spPr>
          <a:xfrm>
            <a:off x="574765" y="3502402"/>
            <a:ext cx="3875314" cy="1384995"/>
          </a:xfrm>
          <a:prstGeom prst="rect">
            <a:avLst/>
          </a:prstGeom>
          <a:noFill/>
        </p:spPr>
        <p:txBody>
          <a:bodyPr wrap="square" rtlCol="0">
            <a:spAutoFit/>
          </a:bodyPr>
          <a:lstStyle/>
          <a:p>
            <a:r>
              <a:rPr lang="en-CA" sz="1400" dirty="0"/>
              <a:t>Researcher sliced and diced the assets (especially equities) to look for statistically distinguishable return behavior. </a:t>
            </a:r>
          </a:p>
          <a:p>
            <a:endParaRPr lang="en-CA" sz="1400" dirty="0"/>
          </a:p>
          <a:p>
            <a:r>
              <a:rPr lang="en-CA" sz="1400" dirty="0"/>
              <a:t>Factor models are proposed in the following form: </a:t>
            </a:r>
          </a:p>
        </p:txBody>
      </p:sp>
      <p:pic>
        <p:nvPicPr>
          <p:cNvPr id="9" name="Picture 8">
            <a:extLst>
              <a:ext uri="{FF2B5EF4-FFF2-40B4-BE49-F238E27FC236}">
                <a16:creationId xmlns:a16="http://schemas.microsoft.com/office/drawing/2014/main" id="{EBB95E44-7073-AE58-DE33-DAB9CC421A79}"/>
              </a:ext>
            </a:extLst>
          </p:cNvPr>
          <p:cNvPicPr>
            <a:picLocks noChangeAspect="1"/>
          </p:cNvPicPr>
          <p:nvPr/>
        </p:nvPicPr>
        <p:blipFill>
          <a:blip r:embed="rId3"/>
          <a:stretch>
            <a:fillRect/>
          </a:stretch>
        </p:blipFill>
        <p:spPr>
          <a:xfrm>
            <a:off x="411195" y="5496311"/>
            <a:ext cx="3699338" cy="438581"/>
          </a:xfrm>
          <a:prstGeom prst="rect">
            <a:avLst/>
          </a:prstGeom>
        </p:spPr>
      </p:pic>
      <p:sp>
        <p:nvSpPr>
          <p:cNvPr id="10" name="Arrow: Right 9">
            <a:extLst>
              <a:ext uri="{FF2B5EF4-FFF2-40B4-BE49-F238E27FC236}">
                <a16:creationId xmlns:a16="http://schemas.microsoft.com/office/drawing/2014/main" id="{B9329DCF-F27D-4460-1CAB-51672396B728}"/>
              </a:ext>
            </a:extLst>
          </p:cNvPr>
          <p:cNvSpPr/>
          <p:nvPr/>
        </p:nvSpPr>
        <p:spPr>
          <a:xfrm>
            <a:off x="4110533" y="3569127"/>
            <a:ext cx="539847" cy="3396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85120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50E9DB9-37B6-FC08-9CA4-0BFF895C5183}"/>
              </a:ext>
            </a:extLst>
          </p:cNvPr>
          <p:cNvPicPr>
            <a:picLocks noChangeAspect="1"/>
          </p:cNvPicPr>
          <p:nvPr/>
        </p:nvPicPr>
        <p:blipFill>
          <a:blip r:embed="rId2"/>
          <a:stretch>
            <a:fillRect/>
          </a:stretch>
        </p:blipFill>
        <p:spPr>
          <a:xfrm>
            <a:off x="162411" y="825249"/>
            <a:ext cx="4123428" cy="3116544"/>
          </a:xfrm>
          <a:prstGeom prst="rect">
            <a:avLst/>
          </a:prstGeom>
        </p:spPr>
      </p:pic>
      <p:sp>
        <p:nvSpPr>
          <p:cNvPr id="5" name="Rectangle 4">
            <a:extLst>
              <a:ext uri="{FF2B5EF4-FFF2-40B4-BE49-F238E27FC236}">
                <a16:creationId xmlns:a16="http://schemas.microsoft.com/office/drawing/2014/main" id="{9AFB1325-C897-6CB9-AA13-49B0DD59BB69}"/>
              </a:ext>
            </a:extLst>
          </p:cNvPr>
          <p:cNvSpPr/>
          <p:nvPr/>
        </p:nvSpPr>
        <p:spPr>
          <a:xfrm>
            <a:off x="2055651" y="2595546"/>
            <a:ext cx="1693042" cy="178096"/>
          </a:xfrm>
          <a:prstGeom prst="rect">
            <a:avLst/>
          </a:prstGeom>
          <a:solidFill>
            <a:schemeClr val="accent1">
              <a:alpha val="4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rgbClr val="FF0000"/>
                </a:solidFill>
              </a:rPr>
              <a:t>Common Factor Risk</a:t>
            </a:r>
          </a:p>
        </p:txBody>
      </p:sp>
      <p:pic>
        <p:nvPicPr>
          <p:cNvPr id="8" name="Picture 7">
            <a:extLst>
              <a:ext uri="{FF2B5EF4-FFF2-40B4-BE49-F238E27FC236}">
                <a16:creationId xmlns:a16="http://schemas.microsoft.com/office/drawing/2014/main" id="{F8742D39-D823-C72E-731B-65FE1B2333C2}"/>
              </a:ext>
            </a:extLst>
          </p:cNvPr>
          <p:cNvPicPr>
            <a:picLocks noChangeAspect="1"/>
          </p:cNvPicPr>
          <p:nvPr/>
        </p:nvPicPr>
        <p:blipFill>
          <a:blip r:embed="rId3"/>
          <a:stretch>
            <a:fillRect/>
          </a:stretch>
        </p:blipFill>
        <p:spPr>
          <a:xfrm>
            <a:off x="3388856" y="4360637"/>
            <a:ext cx="3699338" cy="438581"/>
          </a:xfrm>
          <a:prstGeom prst="rect">
            <a:avLst/>
          </a:prstGeom>
        </p:spPr>
      </p:pic>
      <p:sp>
        <p:nvSpPr>
          <p:cNvPr id="3" name="Title 2">
            <a:extLst>
              <a:ext uri="{FF2B5EF4-FFF2-40B4-BE49-F238E27FC236}">
                <a16:creationId xmlns:a16="http://schemas.microsoft.com/office/drawing/2014/main" id="{6776DFA1-E620-685A-6DBB-17CBC08AF6AF}"/>
              </a:ext>
            </a:extLst>
          </p:cNvPr>
          <p:cNvSpPr>
            <a:spLocks noGrp="1"/>
          </p:cNvSpPr>
          <p:nvPr>
            <p:ph type="title"/>
          </p:nvPr>
        </p:nvSpPr>
        <p:spPr/>
        <p:txBody>
          <a:bodyPr/>
          <a:lstStyle/>
          <a:p>
            <a:r>
              <a:rPr lang="en-CA" sz="2000" dirty="0"/>
              <a:t>Arbitrage Pricing Theory (APT)</a:t>
            </a:r>
          </a:p>
        </p:txBody>
      </p:sp>
      <p:cxnSp>
        <p:nvCxnSpPr>
          <p:cNvPr id="7" name="Straight Arrow Connector 6">
            <a:extLst>
              <a:ext uri="{FF2B5EF4-FFF2-40B4-BE49-F238E27FC236}">
                <a16:creationId xmlns:a16="http://schemas.microsoft.com/office/drawing/2014/main" id="{0209D5B7-5245-F6F9-2D16-D5DE65E0813D}"/>
              </a:ext>
            </a:extLst>
          </p:cNvPr>
          <p:cNvCxnSpPr/>
          <p:nvPr/>
        </p:nvCxnSpPr>
        <p:spPr>
          <a:xfrm>
            <a:off x="3840480" y="2684594"/>
            <a:ext cx="9318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BA7652A-9CE3-42A0-2E4B-0A2FCE46C500}"/>
              </a:ext>
            </a:extLst>
          </p:cNvPr>
          <p:cNvSpPr txBox="1"/>
          <p:nvPr/>
        </p:nvSpPr>
        <p:spPr>
          <a:xfrm>
            <a:off x="4772297" y="2453761"/>
            <a:ext cx="3457302" cy="461665"/>
          </a:xfrm>
          <a:prstGeom prst="rect">
            <a:avLst/>
          </a:prstGeom>
          <a:noFill/>
        </p:spPr>
        <p:txBody>
          <a:bodyPr wrap="square" rtlCol="0">
            <a:spAutoFit/>
          </a:bodyPr>
          <a:lstStyle/>
          <a:p>
            <a:r>
              <a:rPr lang="en-CA" sz="1200" dirty="0"/>
              <a:t>Intermediate layer that may managed or diversified</a:t>
            </a:r>
          </a:p>
        </p:txBody>
      </p:sp>
      <p:sp>
        <p:nvSpPr>
          <p:cNvPr id="13" name="TextBox 12">
            <a:extLst>
              <a:ext uri="{FF2B5EF4-FFF2-40B4-BE49-F238E27FC236}">
                <a16:creationId xmlns:a16="http://schemas.microsoft.com/office/drawing/2014/main" id="{FFDE5B6B-3202-F3AE-8727-91B91A9DC47E}"/>
              </a:ext>
            </a:extLst>
          </p:cNvPr>
          <p:cNvSpPr txBox="1"/>
          <p:nvPr/>
        </p:nvSpPr>
        <p:spPr>
          <a:xfrm>
            <a:off x="733219" y="3956020"/>
            <a:ext cx="8010187" cy="2246769"/>
          </a:xfrm>
          <a:prstGeom prst="rect">
            <a:avLst/>
          </a:prstGeom>
          <a:noFill/>
        </p:spPr>
        <p:txBody>
          <a:bodyPr wrap="square">
            <a:spAutoFit/>
          </a:bodyPr>
          <a:lstStyle/>
          <a:p>
            <a:r>
              <a:rPr lang="en-CA" sz="1400" dirty="0"/>
              <a:t>The return-generating process is a statistical model used to measure the risk exposures of the asset returns. </a:t>
            </a:r>
          </a:p>
          <a:p>
            <a:endParaRPr lang="en-CA" sz="1400" dirty="0"/>
          </a:p>
          <a:p>
            <a:endParaRPr lang="en-CA" sz="1400" dirty="0"/>
          </a:p>
          <a:p>
            <a:r>
              <a:rPr lang="en-CA" sz="1400" dirty="0"/>
              <a:t>It does not require drawing an economic conclusion, nor does it say anything about what the expected returns on the assets should be. </a:t>
            </a:r>
          </a:p>
          <a:p>
            <a:endParaRPr lang="en-CA" sz="1400" dirty="0"/>
          </a:p>
          <a:p>
            <a:r>
              <a:rPr lang="en-CA" sz="1400" dirty="0"/>
              <a:t>In other words, the alphas (α</a:t>
            </a:r>
            <a:r>
              <a:rPr lang="en-CA" sz="1400" baseline="-25000" dirty="0"/>
              <a:t>i</a:t>
            </a:r>
            <a:r>
              <a:rPr lang="en-CA" sz="1400" dirty="0"/>
              <a:t>'s) in the return-generating process can statistically be any number. Only when no-arbitrage assumption is imposed APT says that the alphas should be linearly related to their risk exposures (betas).</a:t>
            </a:r>
          </a:p>
        </p:txBody>
      </p:sp>
      <p:sp>
        <p:nvSpPr>
          <p:cNvPr id="2" name="Rectangle 1">
            <a:extLst>
              <a:ext uri="{FF2B5EF4-FFF2-40B4-BE49-F238E27FC236}">
                <a16:creationId xmlns:a16="http://schemas.microsoft.com/office/drawing/2014/main" id="{3FA459B3-F66B-7274-87FD-793794C46F22}"/>
              </a:ext>
            </a:extLst>
          </p:cNvPr>
          <p:cNvSpPr/>
          <p:nvPr/>
        </p:nvSpPr>
        <p:spPr>
          <a:xfrm>
            <a:off x="859827" y="2828260"/>
            <a:ext cx="2888866" cy="128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a:extLst>
              <a:ext uri="{FF2B5EF4-FFF2-40B4-BE49-F238E27FC236}">
                <a16:creationId xmlns:a16="http://schemas.microsoft.com/office/drawing/2014/main" id="{81AD0B34-9866-8F2D-E79D-42DC6B526485}"/>
              </a:ext>
            </a:extLst>
          </p:cNvPr>
          <p:cNvSpPr/>
          <p:nvPr/>
        </p:nvSpPr>
        <p:spPr>
          <a:xfrm>
            <a:off x="859827" y="3011684"/>
            <a:ext cx="2929270" cy="1288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5884867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C2F996E-B33E-E3E6-6B5E-08A581EDD3BC}"/>
              </a:ext>
            </a:extLst>
          </p:cNvPr>
          <p:cNvSpPr txBox="1"/>
          <p:nvPr/>
        </p:nvSpPr>
        <p:spPr>
          <a:xfrm>
            <a:off x="4452544" y="3135086"/>
            <a:ext cx="4517285" cy="2862322"/>
          </a:xfrm>
          <a:prstGeom prst="rect">
            <a:avLst/>
          </a:prstGeom>
          <a:solidFill>
            <a:schemeClr val="tx2">
              <a:lumMod val="20000"/>
              <a:lumOff val="80000"/>
            </a:schemeClr>
          </a:solidFill>
        </p:spPr>
        <p:txBody>
          <a:bodyPr wrap="square" rtlCol="0">
            <a:spAutoFit/>
          </a:bodyPr>
          <a:lstStyle/>
          <a:p>
            <a:pPr algn="l"/>
            <a:r>
              <a:rPr lang="en-CA" sz="1200" b="1" dirty="0">
                <a:solidFill>
                  <a:srgbClr val="C00000"/>
                </a:solidFill>
                <a:latin typeface="+mn-lt"/>
              </a:rPr>
              <a:t>Mainly Three Types of Factor Models in Practice</a:t>
            </a:r>
          </a:p>
          <a:p>
            <a:pPr algn="l"/>
            <a:endParaRPr lang="en-CA" sz="1200" dirty="0">
              <a:latin typeface="+mn-lt"/>
            </a:endParaRPr>
          </a:p>
          <a:p>
            <a:pPr algn="l"/>
            <a:r>
              <a:rPr lang="en-CA" sz="1200" dirty="0">
                <a:latin typeface="+mn-lt"/>
              </a:rPr>
              <a:t>1. Macroeconomic factor model (</a:t>
            </a:r>
            <a:r>
              <a:rPr lang="en-CA" sz="1200" b="1" dirty="0">
                <a:latin typeface="+mn-lt"/>
              </a:rPr>
              <a:t>Macro/Systematic Factors, external to assets</a:t>
            </a:r>
            <a:r>
              <a:rPr lang="en-CA" sz="1200" dirty="0">
                <a:latin typeface="+mn-lt"/>
              </a:rPr>
              <a:t>)</a:t>
            </a:r>
          </a:p>
          <a:p>
            <a:pPr marL="171450" indent="-171450" algn="l">
              <a:buFont typeface="Arial" panose="020B0604020202020204" pitchFamily="34" charset="0"/>
              <a:buChar char="•"/>
            </a:pPr>
            <a:r>
              <a:rPr lang="en-CA" sz="1200" dirty="0">
                <a:latin typeface="+mn-lt"/>
              </a:rPr>
              <a:t>Factors are observable economic and financial time series</a:t>
            </a:r>
          </a:p>
          <a:p>
            <a:pPr algn="l"/>
            <a:endParaRPr lang="en-CA" sz="1200" dirty="0">
              <a:latin typeface="+mn-lt"/>
            </a:endParaRPr>
          </a:p>
          <a:p>
            <a:pPr algn="l"/>
            <a:r>
              <a:rPr lang="en-CA" sz="1200" dirty="0">
                <a:latin typeface="+mn-lt"/>
              </a:rPr>
              <a:t>2. Fundamental factor model (</a:t>
            </a:r>
            <a:r>
              <a:rPr lang="en-CA" sz="1200" b="1" dirty="0">
                <a:latin typeface="+mn-lt"/>
              </a:rPr>
              <a:t>Driven by measured asset characteristics</a:t>
            </a:r>
            <a:r>
              <a:rPr lang="en-CA" sz="1200" dirty="0">
                <a:latin typeface="+mn-lt"/>
              </a:rPr>
              <a:t>)</a:t>
            </a:r>
          </a:p>
          <a:p>
            <a:pPr marL="171450" indent="-171450" algn="l">
              <a:buFont typeface="Arial" panose="020B0604020202020204" pitchFamily="34" charset="0"/>
              <a:buChar char="•"/>
            </a:pPr>
            <a:r>
              <a:rPr lang="en-CA" sz="1200" dirty="0">
                <a:latin typeface="+mn-lt"/>
              </a:rPr>
              <a:t>Factors are created from observable asset characteristics</a:t>
            </a:r>
          </a:p>
          <a:p>
            <a:pPr algn="l"/>
            <a:endParaRPr lang="en-CA" sz="1200" dirty="0">
              <a:latin typeface="+mn-lt"/>
            </a:endParaRPr>
          </a:p>
          <a:p>
            <a:pPr algn="l"/>
            <a:r>
              <a:rPr lang="en-CA" sz="1200" dirty="0">
                <a:latin typeface="+mn-lt"/>
              </a:rPr>
              <a:t>3. Statistical factor model (</a:t>
            </a:r>
            <a:r>
              <a:rPr lang="en-CA" sz="1200" b="1" dirty="0">
                <a:latin typeface="+mn-lt"/>
              </a:rPr>
              <a:t>Estimated from asset’s data, not measured</a:t>
            </a:r>
            <a:r>
              <a:rPr lang="en-CA" sz="1200" dirty="0">
                <a:latin typeface="+mn-lt"/>
              </a:rPr>
              <a:t>)</a:t>
            </a:r>
          </a:p>
          <a:p>
            <a:pPr marL="171450" indent="-171450" algn="l">
              <a:buFont typeface="Arial" panose="020B0604020202020204" pitchFamily="34" charset="0"/>
              <a:buChar char="•"/>
            </a:pPr>
            <a:r>
              <a:rPr lang="en-CA" sz="1200" dirty="0">
                <a:latin typeface="+mn-lt"/>
              </a:rPr>
              <a:t>Factors are unobservable and extracted from asset returns</a:t>
            </a:r>
          </a:p>
          <a:p>
            <a:pPr marL="171450" indent="-171450" algn="l">
              <a:buFont typeface="Arial" panose="020B0604020202020204" pitchFamily="34" charset="0"/>
              <a:buChar char="•"/>
            </a:pPr>
            <a:r>
              <a:rPr lang="en-CA" sz="1200" dirty="0">
                <a:latin typeface="+mn-lt"/>
              </a:rPr>
              <a:t>They are made-up statistics such as technical indicators </a:t>
            </a:r>
          </a:p>
          <a:p>
            <a:pPr marL="171450" indent="-171450" algn="l">
              <a:buFont typeface="Arial" panose="020B0604020202020204" pitchFamily="34" charset="0"/>
              <a:buChar char="•"/>
            </a:pPr>
            <a:r>
              <a:rPr lang="en-CA" sz="1200" dirty="0">
                <a:latin typeface="+mn-lt"/>
              </a:rPr>
              <a:t>Or, latent variables that inferred from data</a:t>
            </a:r>
          </a:p>
        </p:txBody>
      </p:sp>
      <p:sp>
        <p:nvSpPr>
          <p:cNvPr id="3" name="Title 2">
            <a:extLst>
              <a:ext uri="{FF2B5EF4-FFF2-40B4-BE49-F238E27FC236}">
                <a16:creationId xmlns:a16="http://schemas.microsoft.com/office/drawing/2014/main" id="{6776DFA1-E620-685A-6DBB-17CBC08AF6AF}"/>
              </a:ext>
            </a:extLst>
          </p:cNvPr>
          <p:cNvSpPr>
            <a:spLocks noGrp="1"/>
          </p:cNvSpPr>
          <p:nvPr>
            <p:ph type="title"/>
          </p:nvPr>
        </p:nvSpPr>
        <p:spPr/>
        <p:txBody>
          <a:bodyPr/>
          <a:lstStyle/>
          <a:p>
            <a:r>
              <a:rPr lang="en-CA" sz="2000" dirty="0"/>
              <a:t>Factors in Practice</a:t>
            </a:r>
          </a:p>
        </p:txBody>
      </p:sp>
      <p:sp>
        <p:nvSpPr>
          <p:cNvPr id="6" name="TextBox 5">
            <a:extLst>
              <a:ext uri="{FF2B5EF4-FFF2-40B4-BE49-F238E27FC236}">
                <a16:creationId xmlns:a16="http://schemas.microsoft.com/office/drawing/2014/main" id="{5D03F8AD-65FA-31C4-1C1D-4A3DA1309F8C}"/>
              </a:ext>
            </a:extLst>
          </p:cNvPr>
          <p:cNvSpPr txBox="1"/>
          <p:nvPr/>
        </p:nvSpPr>
        <p:spPr>
          <a:xfrm>
            <a:off x="448491" y="813832"/>
            <a:ext cx="8247018" cy="2462213"/>
          </a:xfrm>
          <a:prstGeom prst="rect">
            <a:avLst/>
          </a:prstGeom>
          <a:noFill/>
        </p:spPr>
        <p:txBody>
          <a:bodyPr wrap="square">
            <a:spAutoFit/>
          </a:bodyPr>
          <a:lstStyle/>
          <a:p>
            <a:r>
              <a:rPr lang="en-CA" sz="1400" dirty="0"/>
              <a:t>The APT does not provide any specific information about what the factors are, nor does it make any claim regarding the number of factors. (In contrast, the CAPM claims a single factor and that factor is the market.) </a:t>
            </a:r>
          </a:p>
          <a:p>
            <a:endParaRPr lang="en-CA" sz="1400" dirty="0"/>
          </a:p>
          <a:p>
            <a:r>
              <a:rPr lang="en-CA" sz="1400" dirty="0"/>
              <a:t>The APT simply assumes that the returns are driven by the factors (another tautology?), and if the smart investors know the betas (via learning or estimating), then an arbitrage portfolio, which requires no investment but yields a positive return, can be formed if the APT-pricing relation is violated in the market. </a:t>
            </a:r>
          </a:p>
          <a:p>
            <a:endParaRPr lang="en-CA" sz="1400" dirty="0"/>
          </a:p>
          <a:p>
            <a:r>
              <a:rPr lang="en-CA" sz="1400" dirty="0"/>
              <a:t>In equilibrium if there are no arbitrage opportunities, we should not observe deviations from the APT-pricing relation.</a:t>
            </a:r>
          </a:p>
        </p:txBody>
      </p:sp>
      <p:sp>
        <p:nvSpPr>
          <p:cNvPr id="9" name="Arrow: Down 8">
            <a:extLst>
              <a:ext uri="{FF2B5EF4-FFF2-40B4-BE49-F238E27FC236}">
                <a16:creationId xmlns:a16="http://schemas.microsoft.com/office/drawing/2014/main" id="{409BB9DF-BCCE-E4F4-BB18-BD4AF468F939}"/>
              </a:ext>
            </a:extLst>
          </p:cNvPr>
          <p:cNvSpPr/>
          <p:nvPr/>
        </p:nvSpPr>
        <p:spPr>
          <a:xfrm>
            <a:off x="1847162" y="3152503"/>
            <a:ext cx="862148" cy="4005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a:extLst>
              <a:ext uri="{FF2B5EF4-FFF2-40B4-BE49-F238E27FC236}">
                <a16:creationId xmlns:a16="http://schemas.microsoft.com/office/drawing/2014/main" id="{D20E8D51-8CAE-6CE1-24A5-832A61722196}"/>
              </a:ext>
            </a:extLst>
          </p:cNvPr>
          <p:cNvSpPr txBox="1"/>
          <p:nvPr/>
        </p:nvSpPr>
        <p:spPr>
          <a:xfrm>
            <a:off x="332815" y="3644999"/>
            <a:ext cx="3890842" cy="1815882"/>
          </a:xfrm>
          <a:prstGeom prst="rect">
            <a:avLst/>
          </a:prstGeom>
          <a:noFill/>
        </p:spPr>
        <p:txBody>
          <a:bodyPr wrap="square" rtlCol="0">
            <a:spAutoFit/>
          </a:bodyPr>
          <a:lstStyle/>
          <a:p>
            <a:r>
              <a:rPr lang="en-CA" sz="1400" i="1" dirty="0"/>
              <a:t>Then, the differences in asset returns must be driven by the market participants that are seeking arbitrage opportunities originating from factor exposures.  </a:t>
            </a:r>
          </a:p>
          <a:p>
            <a:endParaRPr lang="en-CA" sz="1400" i="1" dirty="0"/>
          </a:p>
          <a:p>
            <a:r>
              <a:rPr lang="en-CA" sz="1400" i="1" dirty="0">
                <a:solidFill>
                  <a:srgbClr val="FF0000"/>
                </a:solidFill>
              </a:rPr>
              <a:t>What could those factors be?</a:t>
            </a:r>
          </a:p>
          <a:p>
            <a:r>
              <a:rPr lang="en-CA" sz="1400" i="1" dirty="0">
                <a:solidFill>
                  <a:srgbClr val="FF0000"/>
                </a:solidFill>
              </a:rPr>
              <a:t>Are there any prevalent and persistent factors that can be identified? </a:t>
            </a:r>
          </a:p>
        </p:txBody>
      </p:sp>
    </p:spTree>
    <p:extLst>
      <p:ext uri="{BB962C8B-B14F-4D97-AF65-F5344CB8AC3E}">
        <p14:creationId xmlns:p14="http://schemas.microsoft.com/office/powerpoint/2010/main" val="33402911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descr="&quot;&quot;">
            <a:extLst>
              <a:ext uri="{FF2B5EF4-FFF2-40B4-BE49-F238E27FC236}">
                <a16:creationId xmlns:a16="http://schemas.microsoft.com/office/drawing/2014/main" id="{6A7CBD48-4268-4541-9E60-763119E0A0A5}"/>
              </a:ext>
            </a:extLst>
          </p:cNvPr>
          <p:cNvCxnSpPr>
            <a:cxnSpLocks/>
          </p:cNvCxnSpPr>
          <p:nvPr/>
        </p:nvCxnSpPr>
        <p:spPr>
          <a:xfrm>
            <a:off x="222648" y="768239"/>
            <a:ext cx="6869906"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itle 3">
            <a:extLst>
              <a:ext uri="{FF2B5EF4-FFF2-40B4-BE49-F238E27FC236}">
                <a16:creationId xmlns:a16="http://schemas.microsoft.com/office/drawing/2014/main" id="{4C16F6AA-7341-1CC8-546E-344682F827DC}"/>
              </a:ext>
            </a:extLst>
          </p:cNvPr>
          <p:cNvSpPr txBox="1">
            <a:spLocks/>
          </p:cNvSpPr>
          <p:nvPr/>
        </p:nvSpPr>
        <p:spPr bwMode="auto">
          <a:xfrm>
            <a:off x="332815" y="189098"/>
            <a:ext cx="6525185" cy="49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algn="l" rtl="0" fontAlgn="base">
              <a:lnSpc>
                <a:spcPct val="90000"/>
              </a:lnSpc>
              <a:spcBef>
                <a:spcPct val="0"/>
              </a:spcBef>
              <a:spcAft>
                <a:spcPct val="0"/>
              </a:spcAft>
              <a:defRPr sz="2400" kern="1200">
                <a:solidFill>
                  <a:schemeClr val="tx1"/>
                </a:solidFill>
                <a:latin typeface="+mj-lt"/>
                <a:ea typeface="+mj-ea"/>
                <a:cs typeface="+mj-cs"/>
              </a:defRPr>
            </a:lvl1pPr>
            <a:lvl2pPr algn="l" rtl="0" fontAlgn="base">
              <a:lnSpc>
                <a:spcPct val="90000"/>
              </a:lnSpc>
              <a:spcBef>
                <a:spcPct val="0"/>
              </a:spcBef>
              <a:spcAft>
                <a:spcPct val="0"/>
              </a:spcAft>
              <a:defRPr sz="2400">
                <a:solidFill>
                  <a:schemeClr val="tx1"/>
                </a:solidFill>
                <a:latin typeface="Lato Black" panose="020F0502020204030203" pitchFamily="34" charset="0"/>
              </a:defRPr>
            </a:lvl2pPr>
            <a:lvl3pPr algn="l" rtl="0" fontAlgn="base">
              <a:lnSpc>
                <a:spcPct val="90000"/>
              </a:lnSpc>
              <a:spcBef>
                <a:spcPct val="0"/>
              </a:spcBef>
              <a:spcAft>
                <a:spcPct val="0"/>
              </a:spcAft>
              <a:defRPr sz="2400">
                <a:solidFill>
                  <a:schemeClr val="tx1"/>
                </a:solidFill>
                <a:latin typeface="Lato Black" panose="020F0502020204030203" pitchFamily="34" charset="0"/>
              </a:defRPr>
            </a:lvl3pPr>
            <a:lvl4pPr algn="l" rtl="0" fontAlgn="base">
              <a:lnSpc>
                <a:spcPct val="90000"/>
              </a:lnSpc>
              <a:spcBef>
                <a:spcPct val="0"/>
              </a:spcBef>
              <a:spcAft>
                <a:spcPct val="0"/>
              </a:spcAft>
              <a:defRPr sz="2400">
                <a:solidFill>
                  <a:schemeClr val="tx1"/>
                </a:solidFill>
                <a:latin typeface="Lato Black" panose="020F0502020204030203" pitchFamily="34" charset="0"/>
              </a:defRPr>
            </a:lvl4pPr>
            <a:lvl5pPr algn="l" rtl="0" fontAlgn="base">
              <a:lnSpc>
                <a:spcPct val="90000"/>
              </a:lnSpc>
              <a:spcBef>
                <a:spcPct val="0"/>
              </a:spcBef>
              <a:spcAft>
                <a:spcPct val="0"/>
              </a:spcAft>
              <a:defRPr sz="2400">
                <a:solidFill>
                  <a:schemeClr val="tx1"/>
                </a:solidFill>
                <a:latin typeface="Lato Black" panose="020F0502020204030203" pitchFamily="34" charset="0"/>
              </a:defRPr>
            </a:lvl5pPr>
            <a:lvl6pPr marL="342900" algn="l" rtl="0" fontAlgn="base">
              <a:lnSpc>
                <a:spcPct val="90000"/>
              </a:lnSpc>
              <a:spcBef>
                <a:spcPct val="0"/>
              </a:spcBef>
              <a:spcAft>
                <a:spcPct val="0"/>
              </a:spcAft>
              <a:defRPr sz="2400">
                <a:solidFill>
                  <a:schemeClr val="tx1"/>
                </a:solidFill>
                <a:latin typeface="Lato Black" panose="020F0502020204030203" pitchFamily="34" charset="0"/>
              </a:defRPr>
            </a:lvl6pPr>
            <a:lvl7pPr marL="685800" algn="l" rtl="0" fontAlgn="base">
              <a:lnSpc>
                <a:spcPct val="90000"/>
              </a:lnSpc>
              <a:spcBef>
                <a:spcPct val="0"/>
              </a:spcBef>
              <a:spcAft>
                <a:spcPct val="0"/>
              </a:spcAft>
              <a:defRPr sz="2400">
                <a:solidFill>
                  <a:schemeClr val="tx1"/>
                </a:solidFill>
                <a:latin typeface="Lato Black" panose="020F0502020204030203" pitchFamily="34" charset="0"/>
              </a:defRPr>
            </a:lvl7pPr>
            <a:lvl8pPr marL="1028700" algn="l" rtl="0" fontAlgn="base">
              <a:lnSpc>
                <a:spcPct val="90000"/>
              </a:lnSpc>
              <a:spcBef>
                <a:spcPct val="0"/>
              </a:spcBef>
              <a:spcAft>
                <a:spcPct val="0"/>
              </a:spcAft>
              <a:defRPr sz="2400">
                <a:solidFill>
                  <a:schemeClr val="tx1"/>
                </a:solidFill>
                <a:latin typeface="Lato Black" panose="020F0502020204030203" pitchFamily="34" charset="0"/>
              </a:defRPr>
            </a:lvl8pPr>
            <a:lvl9pPr marL="1371600" algn="l" rtl="0" fontAlgn="base">
              <a:lnSpc>
                <a:spcPct val="90000"/>
              </a:lnSpc>
              <a:spcBef>
                <a:spcPct val="0"/>
              </a:spcBef>
              <a:spcAft>
                <a:spcPct val="0"/>
              </a:spcAft>
              <a:defRPr sz="2400">
                <a:solidFill>
                  <a:schemeClr val="tx1"/>
                </a:solidFill>
                <a:latin typeface="Lato Black" panose="020F0502020204030203" pitchFamily="34" charset="0"/>
              </a:defRPr>
            </a:lvl9pPr>
          </a:lstStyle>
          <a:p>
            <a:pPr eaLnBrk="1" hangingPunct="1"/>
            <a:r>
              <a:rPr lang="en-CA" sz="2000" dirty="0">
                <a:solidFill>
                  <a:schemeClr val="accent6">
                    <a:lumMod val="75000"/>
                  </a:schemeClr>
                </a:solidFill>
              </a:rPr>
              <a:t>Next Session</a:t>
            </a:r>
          </a:p>
        </p:txBody>
      </p:sp>
      <p:sp>
        <p:nvSpPr>
          <p:cNvPr id="11" name="TextBox 10">
            <a:extLst>
              <a:ext uri="{FF2B5EF4-FFF2-40B4-BE49-F238E27FC236}">
                <a16:creationId xmlns:a16="http://schemas.microsoft.com/office/drawing/2014/main" id="{4F1B8754-6392-0618-F7A2-3C1033ED79B3}"/>
              </a:ext>
            </a:extLst>
          </p:cNvPr>
          <p:cNvSpPr txBox="1"/>
          <p:nvPr/>
        </p:nvSpPr>
        <p:spPr>
          <a:xfrm>
            <a:off x="453771" y="1177850"/>
            <a:ext cx="7886699" cy="2308324"/>
          </a:xfrm>
          <a:prstGeom prst="rect">
            <a:avLst/>
          </a:prstGeom>
          <a:noFill/>
        </p:spPr>
        <p:txBody>
          <a:bodyPr wrap="square">
            <a:spAutoFit/>
          </a:bodyPr>
          <a:lstStyle/>
          <a:p>
            <a:pPr marL="285750" indent="-285750" algn="just">
              <a:buFont typeface="Arial" panose="020B0604020202020204" pitchFamily="34" charset="0"/>
              <a:buChar char="•"/>
            </a:pPr>
            <a:r>
              <a:rPr lang="en-CA" sz="1600" b="1" dirty="0">
                <a:solidFill>
                  <a:schemeClr val="tx2">
                    <a:lumMod val="75000"/>
                  </a:schemeClr>
                </a:solidFill>
                <a:latin typeface="Arial" panose="020B0604020202020204" pitchFamily="34" charset="0"/>
                <a:cs typeface="Arial" panose="020B0604020202020204" pitchFamily="34" charset="0"/>
              </a:rPr>
              <a:t>More on factors and example codes</a:t>
            </a:r>
          </a:p>
          <a:p>
            <a:pPr marL="285750" indent="-285750" algn="just">
              <a:buFont typeface="Arial" panose="020B0604020202020204" pitchFamily="34" charset="0"/>
              <a:buChar char="•"/>
            </a:pPr>
            <a:r>
              <a:rPr lang="en-CA" sz="1600" b="1" dirty="0">
                <a:solidFill>
                  <a:schemeClr val="tx2">
                    <a:lumMod val="75000"/>
                  </a:schemeClr>
                </a:solidFill>
                <a:latin typeface="Arial" panose="020B0604020202020204" pitchFamily="34" charset="0"/>
                <a:cs typeface="Arial" panose="020B0604020202020204" pitchFamily="34" charset="0"/>
              </a:rPr>
              <a:t>ML approaches to factor mining, its uses, abuses and limitations</a:t>
            </a:r>
          </a:p>
          <a:p>
            <a:pPr marL="285750" indent="-285750" algn="just">
              <a:buFont typeface="Arial" panose="020B0604020202020204" pitchFamily="34" charset="0"/>
              <a:buChar char="•"/>
            </a:pPr>
            <a:endParaRPr lang="en-CA" sz="1600" b="1" dirty="0">
              <a:solidFill>
                <a:schemeClr val="tx2">
                  <a:lumMod val="7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CA" sz="1600" b="1" dirty="0">
                <a:solidFill>
                  <a:schemeClr val="tx2">
                    <a:lumMod val="75000"/>
                  </a:schemeClr>
                </a:solidFill>
                <a:latin typeface="Arial" panose="020B0604020202020204" pitchFamily="34" charset="0"/>
                <a:cs typeface="Arial" panose="020B0604020202020204" pitchFamily="34" charset="0"/>
              </a:rPr>
              <a:t>Bonds, Rates, Yield Curves, Credit Risk</a:t>
            </a:r>
          </a:p>
          <a:p>
            <a:pPr marL="285750" indent="-285750" algn="just">
              <a:buFont typeface="Arial" panose="020B0604020202020204" pitchFamily="34" charset="0"/>
              <a:buChar char="•"/>
            </a:pPr>
            <a:endParaRPr lang="en-CA" sz="1600" b="1" dirty="0">
              <a:solidFill>
                <a:schemeClr val="tx2">
                  <a:lumMod val="7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CA" sz="1600" b="1" dirty="0">
                <a:solidFill>
                  <a:schemeClr val="tx2">
                    <a:lumMod val="75000"/>
                  </a:schemeClr>
                </a:solidFill>
                <a:latin typeface="Arial" panose="020B0604020202020204" pitchFamily="34" charset="0"/>
                <a:cs typeface="Arial" panose="020B0604020202020204" pitchFamily="34" charset="0"/>
              </a:rPr>
              <a:t>Online quiz on the Reading List (the HBS cases mentioned on the earlier slides + the article titled “Can Machines Learn Finance?” + “AI and Big Data in Investment, Section 1 (up to page 20)</a:t>
            </a:r>
          </a:p>
          <a:p>
            <a:pPr algn="just"/>
            <a:r>
              <a:rPr lang="en-CA" sz="1600" b="1" dirty="0">
                <a:solidFill>
                  <a:schemeClr val="tx2">
                    <a:lumMod val="75000"/>
                  </a:schemeClr>
                </a:solidFill>
                <a:latin typeface="Arial" panose="020B0604020202020204" pitchFamily="34" charset="0"/>
                <a:cs typeface="Arial" panose="020B0604020202020204" pitchFamily="34" charset="0"/>
              </a:rPr>
              <a:t> </a:t>
            </a:r>
            <a:endParaRPr lang="en-CA" sz="1600" dirty="0">
              <a:latin typeface="Arial" panose="020B060402020202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7CB82E38-EB80-0F4F-A30A-AD715E4761BC}"/>
              </a:ext>
            </a:extLst>
          </p:cNvPr>
          <p:cNvCxnSpPr/>
          <p:nvPr/>
        </p:nvCxnSpPr>
        <p:spPr>
          <a:xfrm>
            <a:off x="557784" y="3520440"/>
            <a:ext cx="7159752" cy="0"/>
          </a:xfrm>
          <a:prstGeom prst="line">
            <a:avLst/>
          </a:prstGeom>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289702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1">
            <a:extLst>
              <a:ext uri="{FF2B5EF4-FFF2-40B4-BE49-F238E27FC236}">
                <a16:creationId xmlns:a16="http://schemas.microsoft.com/office/drawing/2014/main" id="{73C91B77-75CB-9349-9834-F6AD059A5EBA}"/>
              </a:ext>
            </a:extLst>
          </p:cNvPr>
          <p:cNvSpPr>
            <a:spLocks noGrp="1" noChangeArrowheads="1"/>
          </p:cNvSpPr>
          <p:nvPr>
            <p:ph idx="1"/>
          </p:nvPr>
        </p:nvSpPr>
        <p:spPr>
          <a:xfrm>
            <a:off x="332815" y="1084138"/>
            <a:ext cx="8222100" cy="5168879"/>
          </a:xfrm>
        </p:spPr>
        <p:txBody>
          <a:bodyPr/>
          <a:lstStyle/>
          <a:p>
            <a:pPr marL="342900" lvl="0" indent="-342900">
              <a:lnSpc>
                <a:spcPct val="107000"/>
              </a:lnSpc>
              <a:spcAft>
                <a:spcPts val="800"/>
              </a:spcAft>
              <a:buFont typeface="Symbol" panose="05050102010706020507" pitchFamily="18" charset="2"/>
              <a:buChar char=""/>
            </a:pPr>
            <a:r>
              <a:rPr lang="en-CA" sz="1800" b="1" u="sng" dirty="0">
                <a:effectLst/>
                <a:latin typeface="Calibri" panose="020F0502020204030204" pitchFamily="34" charset="0"/>
                <a:ea typeface="Calibri" panose="020F0502020204030204" pitchFamily="34" charset="0"/>
                <a:cs typeface="Arial" panose="020B0604020202020204" pitchFamily="34" charset="0"/>
              </a:rPr>
              <a:t>Individual Assignments</a:t>
            </a:r>
            <a:r>
              <a:rPr lang="tr-TR" sz="1800" b="1" u="sng" dirty="0">
                <a:effectLst/>
                <a:latin typeface="Calibri" panose="020F0502020204030204" pitchFamily="34" charset="0"/>
                <a:ea typeface="Calibri" panose="020F0502020204030204" pitchFamily="34" charset="0"/>
                <a:cs typeface="Arial" panose="020B0604020202020204" pitchFamily="34" charset="0"/>
              </a:rPr>
              <a:t>:</a:t>
            </a:r>
            <a:r>
              <a:rPr lang="en-CA" sz="1800" b="1" dirty="0">
                <a:latin typeface="Calibri" panose="020F0502020204030204" pitchFamily="34" charset="0"/>
                <a:ea typeface="Calibri" panose="020F0502020204030204" pitchFamily="34" charset="0"/>
                <a:cs typeface="Arial" panose="020B0604020202020204" pitchFamily="34" charset="0"/>
              </a:rPr>
              <a:t>  </a:t>
            </a:r>
            <a:r>
              <a:rPr lang="en-CA" sz="1600" dirty="0">
                <a:solidFill>
                  <a:srgbClr val="000000"/>
                </a:solidFill>
                <a:latin typeface="Calibri" panose="020F0502020204030204" pitchFamily="34" charset="0"/>
              </a:rPr>
              <a:t>Assignments will provide an opportunity to review the fundamental knowledge and to perform hands-on data analysis work related to the subjects discussed during the lectures.</a:t>
            </a:r>
          </a:p>
          <a:p>
            <a:pPr marL="0" lvl="0" indent="0">
              <a:lnSpc>
                <a:spcPct val="107000"/>
              </a:lnSpc>
              <a:spcAft>
                <a:spcPts val="800"/>
              </a:spcAft>
              <a:buNone/>
            </a:pPr>
            <a:r>
              <a:rPr lang="en-CA" sz="1600" dirty="0">
                <a:solidFill>
                  <a:srgbClr val="000000"/>
                </a:solidFill>
                <a:latin typeface="Calibri" panose="020F0502020204030204" pitchFamily="34" charset="0"/>
              </a:rPr>
              <a:t>It is important to present neat, timely, professional-quality work in data-driven mini projects. Part of the weekly assignments will require reading cases and articles, and then answering a set of questions online, or in written form.  </a:t>
            </a:r>
          </a:p>
          <a:p>
            <a:pPr marL="0" lvl="0" indent="0" algn="ctr">
              <a:lnSpc>
                <a:spcPct val="50000"/>
              </a:lnSpc>
              <a:spcAft>
                <a:spcPts val="800"/>
              </a:spcAft>
              <a:buNone/>
            </a:pPr>
            <a:r>
              <a:rPr lang="en-CA" sz="1400" b="1" dirty="0">
                <a:solidFill>
                  <a:srgbClr val="000000"/>
                </a:solidFill>
                <a:latin typeface="Calibri" panose="020F0502020204030204" pitchFamily="34" charset="0"/>
              </a:rPr>
              <a:t>Assignment #1: Readings/Quiz</a:t>
            </a:r>
          </a:p>
          <a:p>
            <a:pPr marL="0" lvl="0" indent="0" algn="ctr">
              <a:lnSpc>
                <a:spcPct val="50000"/>
              </a:lnSpc>
              <a:spcAft>
                <a:spcPts val="800"/>
              </a:spcAft>
              <a:buNone/>
            </a:pPr>
            <a:r>
              <a:rPr lang="en-CA" sz="1400" b="1" dirty="0">
                <a:solidFill>
                  <a:srgbClr val="000000"/>
                </a:solidFill>
                <a:latin typeface="Calibri" panose="020F0502020204030204" pitchFamily="34" charset="0"/>
              </a:rPr>
              <a:t>Assignment #2: Coding/Data</a:t>
            </a:r>
          </a:p>
          <a:p>
            <a:pPr marL="0" lvl="0" indent="0" algn="ctr">
              <a:lnSpc>
                <a:spcPct val="50000"/>
              </a:lnSpc>
              <a:spcAft>
                <a:spcPts val="800"/>
              </a:spcAft>
              <a:buNone/>
            </a:pPr>
            <a:r>
              <a:rPr lang="en-CA" sz="1400" b="1" dirty="0">
                <a:solidFill>
                  <a:srgbClr val="000000"/>
                </a:solidFill>
                <a:latin typeface="Calibri" panose="020F0502020204030204" pitchFamily="34" charset="0"/>
              </a:rPr>
              <a:t>Assignment #3: Readings/Quiz</a:t>
            </a:r>
            <a:endParaRPr lang="en-CA" sz="1600" dirty="0">
              <a:solidFill>
                <a:srgbClr val="000000"/>
              </a:solidFill>
              <a:latin typeface="Calibri" panose="020F0502020204030204" pitchFamily="34" charset="0"/>
            </a:endParaRPr>
          </a:p>
          <a:p>
            <a:pPr marL="342900" indent="-342900">
              <a:lnSpc>
                <a:spcPct val="107000"/>
              </a:lnSpc>
              <a:spcAft>
                <a:spcPts val="800"/>
              </a:spcAft>
              <a:buFont typeface="Symbol" panose="05050102010706020507" pitchFamily="18" charset="2"/>
              <a:buChar char=""/>
            </a:pPr>
            <a:r>
              <a:rPr lang="en-CA" sz="1800" b="1" u="sng" dirty="0">
                <a:solidFill>
                  <a:schemeClr val="tx2">
                    <a:lumMod val="25000"/>
                  </a:schemeClr>
                </a:solidFill>
                <a:latin typeface="Calibri" panose="020F0502020204030204" pitchFamily="34" charset="0"/>
                <a:ea typeface="Calibri" panose="020F0502020204030204" pitchFamily="34" charset="0"/>
                <a:cs typeface="Arial" panose="020B0604020202020204" pitchFamily="34" charset="0"/>
              </a:rPr>
              <a:t>Team Project</a:t>
            </a:r>
            <a:r>
              <a:rPr lang="en-CA" sz="1600" dirty="0">
                <a:latin typeface="Calibri" panose="020F0502020204030204" pitchFamily="34" charset="0"/>
                <a:ea typeface="Calibri" panose="020F0502020204030204" pitchFamily="34" charset="0"/>
                <a:cs typeface="Arial" panose="020B0604020202020204" pitchFamily="34" charset="0"/>
              </a:rPr>
              <a:t>: </a:t>
            </a:r>
            <a:endParaRPr lang="en-CA" dirty="0">
              <a:solidFill>
                <a:srgbClr val="000000"/>
              </a:solidFill>
              <a:effectLst/>
              <a:latin typeface="Calibri" panose="020F0502020204030204" pitchFamily="34" charset="0"/>
              <a:ea typeface="Calibri" panose="020F0502020204030204" pitchFamily="34" charset="0"/>
            </a:endParaRPr>
          </a:p>
          <a:p>
            <a:pPr marL="742950" indent="0">
              <a:buNone/>
            </a:pPr>
            <a:r>
              <a:rPr lang="en-CA" sz="1600" dirty="0">
                <a:solidFill>
                  <a:srgbClr val="000000"/>
                </a:solidFill>
                <a:effectLst/>
                <a:latin typeface="Calibri" panose="020F0502020204030204" pitchFamily="34" charset="0"/>
                <a:ea typeface="Calibri" panose="020F0502020204030204" pitchFamily="34" charset="0"/>
              </a:rPr>
              <a:t>Project will be a bigger assignment that will combine </a:t>
            </a:r>
            <a:r>
              <a:rPr lang="en-CA" sz="1600" dirty="0">
                <a:solidFill>
                  <a:srgbClr val="000000"/>
                </a:solidFill>
                <a:latin typeface="Calibri" panose="020F0502020204030204" pitchFamily="34" charset="0"/>
                <a:ea typeface="Calibri" panose="020F0502020204030204" pitchFamily="34" charset="0"/>
              </a:rPr>
              <a:t>ML modeling </a:t>
            </a:r>
            <a:r>
              <a:rPr lang="en-CA" sz="1600" dirty="0">
                <a:solidFill>
                  <a:srgbClr val="000000"/>
                </a:solidFill>
                <a:effectLst/>
                <a:latin typeface="Calibri" panose="020F0502020204030204" pitchFamily="34" charset="0"/>
                <a:ea typeface="Calibri" panose="020F0502020204030204" pitchFamily="34" charset="0"/>
              </a:rPr>
              <a:t>The students will need to show that they have mastered the analysis skills and the fundamental knowledge discussed throughout the term. </a:t>
            </a:r>
          </a:p>
          <a:p>
            <a:pPr marL="742950" indent="0" algn="ctr">
              <a:buNone/>
            </a:pPr>
            <a:r>
              <a:rPr lang="en-CA" sz="1400" b="1" dirty="0">
                <a:solidFill>
                  <a:srgbClr val="000000"/>
                </a:solidFill>
                <a:latin typeface="Calibri" panose="020F0502020204030204" pitchFamily="34" charset="0"/>
                <a:ea typeface="Calibri" panose="020F0502020204030204" pitchFamily="34" charset="0"/>
              </a:rPr>
              <a:t>Project: Team presentation and file submission due on the day of the last session</a:t>
            </a:r>
          </a:p>
          <a:p>
            <a:endParaRPr lang="en-US" altLang="en-US" sz="3200" dirty="0"/>
          </a:p>
        </p:txBody>
      </p:sp>
      <p:sp>
        <p:nvSpPr>
          <p:cNvPr id="4" name="Title 3">
            <a:extLst>
              <a:ext uri="{FF2B5EF4-FFF2-40B4-BE49-F238E27FC236}">
                <a16:creationId xmlns:a16="http://schemas.microsoft.com/office/drawing/2014/main" id="{E3DA48AD-14DB-C997-0C19-4327C8175CBF}"/>
              </a:ext>
            </a:extLst>
          </p:cNvPr>
          <p:cNvSpPr>
            <a:spLocks noGrp="1"/>
          </p:cNvSpPr>
          <p:nvPr>
            <p:ph type="title"/>
          </p:nvPr>
        </p:nvSpPr>
        <p:spPr/>
        <p:txBody>
          <a:bodyPr/>
          <a:lstStyle/>
          <a:p>
            <a:r>
              <a:rPr lang="en-CA" dirty="0">
                <a:solidFill>
                  <a:schemeClr val="accent6">
                    <a:lumMod val="75000"/>
                  </a:schemeClr>
                </a:solidFill>
              </a:rPr>
              <a:t>Grading</a:t>
            </a:r>
          </a:p>
        </p:txBody>
      </p:sp>
      <p:sp>
        <p:nvSpPr>
          <p:cNvPr id="5" name="TextBox 4">
            <a:extLst>
              <a:ext uri="{FF2B5EF4-FFF2-40B4-BE49-F238E27FC236}">
                <a16:creationId xmlns:a16="http://schemas.microsoft.com/office/drawing/2014/main" id="{C9542E77-BD85-B2E3-EE39-CC886D53AA51}"/>
              </a:ext>
            </a:extLst>
          </p:cNvPr>
          <p:cNvSpPr txBox="1"/>
          <p:nvPr/>
        </p:nvSpPr>
        <p:spPr>
          <a:xfrm>
            <a:off x="7828084" y="3129016"/>
            <a:ext cx="687754" cy="369332"/>
          </a:xfrm>
          <a:prstGeom prst="rect">
            <a:avLst/>
          </a:prstGeom>
          <a:noFill/>
        </p:spPr>
        <p:txBody>
          <a:bodyPr wrap="square" rtlCol="0">
            <a:spAutoFit/>
          </a:bodyPr>
          <a:lstStyle/>
          <a:p>
            <a:r>
              <a:rPr lang="en-CA" dirty="0">
                <a:solidFill>
                  <a:schemeClr val="accent5">
                    <a:lumMod val="75000"/>
                  </a:schemeClr>
                </a:solidFill>
              </a:rPr>
              <a:t>50%</a:t>
            </a:r>
          </a:p>
        </p:txBody>
      </p:sp>
      <p:sp>
        <p:nvSpPr>
          <p:cNvPr id="6" name="TextBox 5">
            <a:extLst>
              <a:ext uri="{FF2B5EF4-FFF2-40B4-BE49-F238E27FC236}">
                <a16:creationId xmlns:a16="http://schemas.microsoft.com/office/drawing/2014/main" id="{211B05DC-B3FB-36B8-600E-8A08B6957CFE}"/>
              </a:ext>
            </a:extLst>
          </p:cNvPr>
          <p:cNvSpPr txBox="1"/>
          <p:nvPr/>
        </p:nvSpPr>
        <p:spPr>
          <a:xfrm>
            <a:off x="7828084" y="5507947"/>
            <a:ext cx="687754" cy="369332"/>
          </a:xfrm>
          <a:prstGeom prst="rect">
            <a:avLst/>
          </a:prstGeom>
          <a:noFill/>
        </p:spPr>
        <p:txBody>
          <a:bodyPr wrap="square" rtlCol="0">
            <a:spAutoFit/>
          </a:bodyPr>
          <a:lstStyle/>
          <a:p>
            <a:r>
              <a:rPr lang="en-CA" dirty="0">
                <a:solidFill>
                  <a:schemeClr val="accent5">
                    <a:lumMod val="75000"/>
                  </a:schemeClr>
                </a:solidFill>
              </a:rPr>
              <a:t>50%</a:t>
            </a:r>
          </a:p>
        </p:txBody>
      </p:sp>
    </p:spTree>
    <p:extLst>
      <p:ext uri="{BB962C8B-B14F-4D97-AF65-F5344CB8AC3E}">
        <p14:creationId xmlns:p14="http://schemas.microsoft.com/office/powerpoint/2010/main" val="1949947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1">
            <a:extLst>
              <a:ext uri="{FF2B5EF4-FFF2-40B4-BE49-F238E27FC236}">
                <a16:creationId xmlns:a16="http://schemas.microsoft.com/office/drawing/2014/main" id="{73C91B77-75CB-9349-9834-F6AD059A5EBA}"/>
              </a:ext>
            </a:extLst>
          </p:cNvPr>
          <p:cNvSpPr>
            <a:spLocks noGrp="1" noChangeArrowheads="1"/>
          </p:cNvSpPr>
          <p:nvPr>
            <p:ph idx="1"/>
          </p:nvPr>
        </p:nvSpPr>
        <p:spPr>
          <a:xfrm>
            <a:off x="332815" y="1084138"/>
            <a:ext cx="8522016" cy="5168879"/>
          </a:xfrm>
        </p:spPr>
        <p:txBody>
          <a:bodyPr/>
          <a:lstStyle/>
          <a:p>
            <a:r>
              <a:rPr lang="en-US" altLang="en-US" sz="1800" dirty="0">
                <a:solidFill>
                  <a:schemeClr val="accent2">
                    <a:lumMod val="75000"/>
                  </a:schemeClr>
                </a:solidFill>
              </a:rPr>
              <a:t>Predictive data analysis methods such as deep learning etc.  do not yield powerful ‘learning’ performance when used with financial markets (and economics) data sets to predict the future. </a:t>
            </a:r>
          </a:p>
          <a:p>
            <a:endParaRPr lang="en-US" altLang="en-US" sz="1800" dirty="0">
              <a:solidFill>
                <a:schemeClr val="accent2">
                  <a:lumMod val="75000"/>
                </a:schemeClr>
              </a:solidFill>
            </a:endParaRPr>
          </a:p>
          <a:p>
            <a:r>
              <a:rPr lang="en-US" altLang="en-US" sz="1800" dirty="0">
                <a:solidFill>
                  <a:schemeClr val="accent2">
                    <a:lumMod val="75000"/>
                  </a:schemeClr>
                </a:solidFill>
              </a:rPr>
              <a:t>When we deal with unstable systems and when we have a sample of only one realized history, predictive reliability is very hard to come by. </a:t>
            </a:r>
          </a:p>
          <a:p>
            <a:endParaRPr lang="en-US" altLang="en-US" sz="1800" dirty="0"/>
          </a:p>
          <a:p>
            <a:r>
              <a:rPr lang="en-US" altLang="en-US" sz="1800" dirty="0"/>
              <a:t>Whether you work in the financial industry or not, you need to build an understanding of the financial markets and the macro-policy framework that influences the trends in the general business environment. </a:t>
            </a:r>
          </a:p>
          <a:p>
            <a:endParaRPr lang="en-US" altLang="en-US" sz="1800" dirty="0"/>
          </a:p>
          <a:p>
            <a:r>
              <a:rPr lang="en-US" altLang="en-US" sz="1800" dirty="0"/>
              <a:t>Over the past 50+ years, nominal money supply and financial leverage has grown way beyond the size of real economic activity. Therefore, financial market developments quickly and significantly influence the real economic dynamics and business risks along with policy. </a:t>
            </a:r>
          </a:p>
        </p:txBody>
      </p:sp>
      <p:sp>
        <p:nvSpPr>
          <p:cNvPr id="4" name="Title 3">
            <a:extLst>
              <a:ext uri="{FF2B5EF4-FFF2-40B4-BE49-F238E27FC236}">
                <a16:creationId xmlns:a16="http://schemas.microsoft.com/office/drawing/2014/main" id="{E3DA48AD-14DB-C997-0C19-4327C8175CBF}"/>
              </a:ext>
            </a:extLst>
          </p:cNvPr>
          <p:cNvSpPr>
            <a:spLocks noGrp="1"/>
          </p:cNvSpPr>
          <p:nvPr>
            <p:ph type="title"/>
          </p:nvPr>
        </p:nvSpPr>
        <p:spPr/>
        <p:txBody>
          <a:bodyPr/>
          <a:lstStyle/>
          <a:p>
            <a:r>
              <a:rPr lang="en-CA" dirty="0">
                <a:solidFill>
                  <a:schemeClr val="accent6">
                    <a:lumMod val="75000"/>
                  </a:schemeClr>
                </a:solidFill>
              </a:rPr>
              <a:t>Key Messages</a:t>
            </a:r>
          </a:p>
        </p:txBody>
      </p:sp>
    </p:spTree>
    <p:extLst>
      <p:ext uri="{BB962C8B-B14F-4D97-AF65-F5344CB8AC3E}">
        <p14:creationId xmlns:p14="http://schemas.microsoft.com/office/powerpoint/2010/main" val="292973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1">
            <a:extLst>
              <a:ext uri="{FF2B5EF4-FFF2-40B4-BE49-F238E27FC236}">
                <a16:creationId xmlns:a16="http://schemas.microsoft.com/office/drawing/2014/main" id="{73C91B77-75CB-9349-9834-F6AD059A5EBA}"/>
              </a:ext>
            </a:extLst>
          </p:cNvPr>
          <p:cNvSpPr>
            <a:spLocks noGrp="1" noChangeArrowheads="1"/>
          </p:cNvSpPr>
          <p:nvPr>
            <p:ph idx="1"/>
          </p:nvPr>
        </p:nvSpPr>
        <p:spPr>
          <a:xfrm>
            <a:off x="332815" y="1084138"/>
            <a:ext cx="8522016" cy="5168879"/>
          </a:xfrm>
        </p:spPr>
        <p:txBody>
          <a:bodyPr/>
          <a:lstStyle/>
          <a:p>
            <a:r>
              <a:rPr lang="en-US" altLang="en-US" sz="1800" dirty="0"/>
              <a:t>In the age of AI euphoria, it is critical to understand how/when strong reliance on data may bring failure and how/when complex data analysis techniques can be used to produce sophisticated cons, trendy marketing, or to cover up fundamental incompetencies. </a:t>
            </a:r>
          </a:p>
          <a:p>
            <a:r>
              <a:rPr lang="en-US" altLang="en-US" sz="1800" dirty="0"/>
              <a:t>Programming for standard data analysis will cease to be a valuable skill, but data and method forensics will continue to be critical if the current AI euphoria continues.</a:t>
            </a:r>
          </a:p>
          <a:p>
            <a:r>
              <a:rPr lang="en-US" altLang="en-US" sz="1800" dirty="0"/>
              <a:t>Economics and finance deal with biological and social systems. Do not expect mechanical formulations (used in academic modeling) to work. </a:t>
            </a:r>
          </a:p>
        </p:txBody>
      </p:sp>
      <p:sp>
        <p:nvSpPr>
          <p:cNvPr id="4" name="Title 3">
            <a:extLst>
              <a:ext uri="{FF2B5EF4-FFF2-40B4-BE49-F238E27FC236}">
                <a16:creationId xmlns:a16="http://schemas.microsoft.com/office/drawing/2014/main" id="{E3DA48AD-14DB-C997-0C19-4327C8175CBF}"/>
              </a:ext>
            </a:extLst>
          </p:cNvPr>
          <p:cNvSpPr>
            <a:spLocks noGrp="1"/>
          </p:cNvSpPr>
          <p:nvPr>
            <p:ph type="title"/>
          </p:nvPr>
        </p:nvSpPr>
        <p:spPr/>
        <p:txBody>
          <a:bodyPr/>
          <a:lstStyle/>
          <a:p>
            <a:r>
              <a:rPr lang="en-CA" dirty="0">
                <a:solidFill>
                  <a:schemeClr val="accent6">
                    <a:lumMod val="75000"/>
                  </a:schemeClr>
                </a:solidFill>
              </a:rPr>
              <a:t>Key Messages</a:t>
            </a:r>
          </a:p>
        </p:txBody>
      </p:sp>
      <p:cxnSp>
        <p:nvCxnSpPr>
          <p:cNvPr id="3" name="Straight Connector 2">
            <a:extLst>
              <a:ext uri="{FF2B5EF4-FFF2-40B4-BE49-F238E27FC236}">
                <a16:creationId xmlns:a16="http://schemas.microsoft.com/office/drawing/2014/main" id="{9EF4CE85-367A-5DA2-B293-74B441BFAB4A}"/>
              </a:ext>
            </a:extLst>
          </p:cNvPr>
          <p:cNvCxnSpPr/>
          <p:nvPr/>
        </p:nvCxnSpPr>
        <p:spPr>
          <a:xfrm flipV="1">
            <a:off x="4510454" y="2250831"/>
            <a:ext cx="562708" cy="254977"/>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9BD5550-C41E-C4A9-2A31-1600FB269AE7}"/>
              </a:ext>
            </a:extLst>
          </p:cNvPr>
          <p:cNvSpPr txBox="1"/>
          <p:nvPr/>
        </p:nvSpPr>
        <p:spPr>
          <a:xfrm>
            <a:off x="4409342" y="2039765"/>
            <a:ext cx="764931" cy="338554"/>
          </a:xfrm>
          <a:prstGeom prst="rect">
            <a:avLst/>
          </a:prstGeom>
          <a:noFill/>
        </p:spPr>
        <p:txBody>
          <a:bodyPr wrap="square" rtlCol="0">
            <a:spAutoFit/>
          </a:bodyPr>
          <a:lstStyle/>
          <a:p>
            <a:r>
              <a:rPr lang="en-CA" sz="1600" dirty="0">
                <a:solidFill>
                  <a:schemeClr val="accent2">
                    <a:lumMod val="75000"/>
                  </a:schemeClr>
                </a:solidFill>
                <a:latin typeface="Lucida Handwriting" panose="03010101010101010101" pitchFamily="66" charset="0"/>
              </a:rPr>
              <a:t>has</a:t>
            </a:r>
          </a:p>
        </p:txBody>
      </p:sp>
      <p:sp>
        <p:nvSpPr>
          <p:cNvPr id="6" name="TextBox 5">
            <a:extLst>
              <a:ext uri="{FF2B5EF4-FFF2-40B4-BE49-F238E27FC236}">
                <a16:creationId xmlns:a16="http://schemas.microsoft.com/office/drawing/2014/main" id="{2D4E3D07-06F7-E815-C323-0E285E8E53D3}"/>
              </a:ext>
            </a:extLst>
          </p:cNvPr>
          <p:cNvSpPr txBox="1"/>
          <p:nvPr/>
        </p:nvSpPr>
        <p:spPr>
          <a:xfrm>
            <a:off x="5275385" y="2135076"/>
            <a:ext cx="344365" cy="338554"/>
          </a:xfrm>
          <a:prstGeom prst="rect">
            <a:avLst/>
          </a:prstGeom>
          <a:noFill/>
        </p:spPr>
        <p:txBody>
          <a:bodyPr wrap="square" rtlCol="0">
            <a:spAutoFit/>
          </a:bodyPr>
          <a:lstStyle/>
          <a:p>
            <a:r>
              <a:rPr lang="en-CA" sz="1600" dirty="0">
                <a:solidFill>
                  <a:schemeClr val="accent2">
                    <a:lumMod val="75000"/>
                  </a:schemeClr>
                </a:solidFill>
                <a:latin typeface="Lucida Handwriting" panose="03010101010101010101" pitchFamily="66" charset="0"/>
              </a:rPr>
              <a:t>d</a:t>
            </a:r>
          </a:p>
        </p:txBody>
      </p:sp>
      <p:pic>
        <p:nvPicPr>
          <p:cNvPr id="7" name="Picture 2" descr="Boston Dynamics Robot GIF">
            <a:extLst>
              <a:ext uri="{FF2B5EF4-FFF2-40B4-BE49-F238E27FC236}">
                <a16:creationId xmlns:a16="http://schemas.microsoft.com/office/drawing/2014/main" id="{50C613C5-6A99-4C97-B7C3-26CB29822C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7114" y="3733359"/>
            <a:ext cx="2989385" cy="167943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89C0566-79EC-9D81-343E-15327A10EA3A}"/>
              </a:ext>
            </a:extLst>
          </p:cNvPr>
          <p:cNvSpPr txBox="1"/>
          <p:nvPr/>
        </p:nvSpPr>
        <p:spPr>
          <a:xfrm>
            <a:off x="332815" y="5668242"/>
            <a:ext cx="8090216" cy="584775"/>
          </a:xfrm>
          <a:prstGeom prst="rect">
            <a:avLst/>
          </a:prstGeom>
          <a:noFill/>
        </p:spPr>
        <p:txBody>
          <a:bodyPr wrap="square">
            <a:spAutoFit/>
          </a:bodyPr>
          <a:lstStyle/>
          <a:p>
            <a:pPr algn="just"/>
            <a:r>
              <a:rPr lang="en-CA" sz="1600" b="0" i="0" u="none" strike="noStrike" baseline="0" dirty="0">
                <a:latin typeface="CMR12"/>
              </a:rPr>
              <a:t>’Learning’ is essentially about figuring things out with experience. AI technologies allow the computers to gain and simulate experience by using large amounts of data. </a:t>
            </a:r>
            <a:endParaRPr lang="en-CA" sz="1600" dirty="0"/>
          </a:p>
        </p:txBody>
      </p:sp>
    </p:spTree>
    <p:extLst>
      <p:ext uri="{BB962C8B-B14F-4D97-AF65-F5344CB8AC3E}">
        <p14:creationId xmlns:p14="http://schemas.microsoft.com/office/powerpoint/2010/main" val="3821427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1">
            <a:extLst>
              <a:ext uri="{FF2B5EF4-FFF2-40B4-BE49-F238E27FC236}">
                <a16:creationId xmlns:a16="http://schemas.microsoft.com/office/drawing/2014/main" id="{73C91B77-75CB-9349-9834-F6AD059A5EBA}"/>
              </a:ext>
            </a:extLst>
          </p:cNvPr>
          <p:cNvSpPr>
            <a:spLocks noGrp="1" noChangeArrowheads="1"/>
          </p:cNvSpPr>
          <p:nvPr>
            <p:ph idx="1"/>
          </p:nvPr>
        </p:nvSpPr>
        <p:spPr>
          <a:xfrm>
            <a:off x="691371" y="1714998"/>
            <a:ext cx="7293720" cy="3745276"/>
          </a:xfrm>
        </p:spPr>
        <p:txBody>
          <a:bodyPr/>
          <a:lstStyle/>
          <a:p>
            <a:pPr algn="just"/>
            <a:r>
              <a:rPr lang="en-CA" sz="2000" b="0" i="0" u="none" strike="noStrike" baseline="0" dirty="0">
                <a:solidFill>
                  <a:schemeClr val="accent1">
                    <a:lumMod val="50000"/>
                  </a:schemeClr>
                </a:solidFill>
                <a:latin typeface="CMR12"/>
              </a:rPr>
              <a:t>A historical data set generally does not provide useful information on repeated failures. </a:t>
            </a:r>
          </a:p>
          <a:p>
            <a:pPr algn="just"/>
            <a:endParaRPr lang="en-CA" sz="2000" b="0" i="0" u="none" strike="noStrike" baseline="0" dirty="0">
              <a:solidFill>
                <a:schemeClr val="accent1">
                  <a:lumMod val="50000"/>
                </a:schemeClr>
              </a:solidFill>
              <a:latin typeface="CMR12"/>
            </a:endParaRPr>
          </a:p>
          <a:p>
            <a:pPr algn="just"/>
            <a:r>
              <a:rPr lang="en-CA" sz="2000" b="0" i="0" u="none" strike="noStrike" baseline="0" dirty="0">
                <a:solidFill>
                  <a:schemeClr val="accent1">
                    <a:lumMod val="50000"/>
                  </a:schemeClr>
                </a:solidFill>
                <a:latin typeface="CMR12"/>
              </a:rPr>
              <a:t>It shows the outcomes captured in a certain set of circumstances that may radically change over time. </a:t>
            </a:r>
          </a:p>
          <a:p>
            <a:pPr algn="just"/>
            <a:endParaRPr lang="en-CA" sz="2000" dirty="0">
              <a:solidFill>
                <a:schemeClr val="accent1">
                  <a:lumMod val="50000"/>
                </a:schemeClr>
              </a:solidFill>
              <a:latin typeface="CMR12"/>
            </a:endParaRPr>
          </a:p>
          <a:p>
            <a:pPr algn="just"/>
            <a:r>
              <a:rPr lang="en-CA" sz="2000" b="0" i="0" u="none" strike="noStrike" baseline="0" dirty="0">
                <a:solidFill>
                  <a:schemeClr val="accent1">
                    <a:lumMod val="50000"/>
                  </a:schemeClr>
                </a:solidFill>
                <a:latin typeface="CMR12"/>
              </a:rPr>
              <a:t>To adopt AI techniques with such data sets might help us uncover some patterns that occurred in the past, but it would not necessarily yield any reliable predictions for the future.</a:t>
            </a:r>
            <a:endParaRPr lang="en-US" altLang="en-US" sz="2000" dirty="0">
              <a:solidFill>
                <a:schemeClr val="accent1">
                  <a:lumMod val="50000"/>
                </a:schemeClr>
              </a:solidFill>
            </a:endParaRPr>
          </a:p>
        </p:txBody>
      </p:sp>
      <p:sp>
        <p:nvSpPr>
          <p:cNvPr id="4" name="Title 3">
            <a:extLst>
              <a:ext uri="{FF2B5EF4-FFF2-40B4-BE49-F238E27FC236}">
                <a16:creationId xmlns:a16="http://schemas.microsoft.com/office/drawing/2014/main" id="{E3DA48AD-14DB-C997-0C19-4327C8175CBF}"/>
              </a:ext>
            </a:extLst>
          </p:cNvPr>
          <p:cNvSpPr>
            <a:spLocks noGrp="1"/>
          </p:cNvSpPr>
          <p:nvPr>
            <p:ph type="title"/>
          </p:nvPr>
        </p:nvSpPr>
        <p:spPr>
          <a:xfrm>
            <a:off x="332815" y="68967"/>
            <a:ext cx="6525185" cy="497915"/>
          </a:xfrm>
        </p:spPr>
        <p:txBody>
          <a:bodyPr/>
          <a:lstStyle/>
          <a:p>
            <a:r>
              <a:rPr lang="en-CA" sz="2000" dirty="0">
                <a:solidFill>
                  <a:schemeClr val="accent6">
                    <a:lumMod val="75000"/>
                  </a:schemeClr>
                </a:solidFill>
              </a:rPr>
              <a:t>Issues related to forecasting in finance and business</a:t>
            </a:r>
          </a:p>
        </p:txBody>
      </p:sp>
    </p:spTree>
    <p:extLst>
      <p:ext uri="{BB962C8B-B14F-4D97-AF65-F5344CB8AC3E}">
        <p14:creationId xmlns:p14="http://schemas.microsoft.com/office/powerpoint/2010/main" val="1481513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1">
            <a:extLst>
              <a:ext uri="{FF2B5EF4-FFF2-40B4-BE49-F238E27FC236}">
                <a16:creationId xmlns:a16="http://schemas.microsoft.com/office/drawing/2014/main" id="{73C91B77-75CB-9349-9834-F6AD059A5EBA}"/>
              </a:ext>
            </a:extLst>
          </p:cNvPr>
          <p:cNvSpPr>
            <a:spLocks noGrp="1" noChangeArrowheads="1"/>
          </p:cNvSpPr>
          <p:nvPr>
            <p:ph idx="1"/>
          </p:nvPr>
        </p:nvSpPr>
        <p:spPr>
          <a:xfrm>
            <a:off x="566173" y="706337"/>
            <a:ext cx="7759120" cy="5168879"/>
          </a:xfrm>
        </p:spPr>
        <p:txBody>
          <a:bodyPr/>
          <a:lstStyle/>
          <a:p>
            <a:pPr marL="0" indent="0" algn="l">
              <a:buNone/>
            </a:pPr>
            <a:r>
              <a:rPr lang="en-CA" sz="1800" b="1" dirty="0">
                <a:latin typeface="CMR12"/>
              </a:rPr>
              <a:t>S</a:t>
            </a:r>
            <a:r>
              <a:rPr lang="en-CA" sz="1800" b="1" i="0" u="none" strike="noStrike" baseline="0" dirty="0">
                <a:latin typeface="CMR12"/>
              </a:rPr>
              <a:t>ources of concern about the excessive use of ML techniques to build decision</a:t>
            </a:r>
          </a:p>
          <a:p>
            <a:pPr marL="0" indent="0" algn="l">
              <a:buNone/>
            </a:pPr>
            <a:r>
              <a:rPr lang="en-CA" sz="1800" b="1" i="0" u="none" strike="noStrike" baseline="0" dirty="0">
                <a:latin typeface="CMR12"/>
              </a:rPr>
              <a:t>models for complex social systems:</a:t>
            </a:r>
          </a:p>
          <a:p>
            <a:pPr marL="0" indent="0" algn="l">
              <a:buNone/>
            </a:pPr>
            <a:endParaRPr lang="en-CA" sz="1800" b="1" i="0" u="none" strike="noStrike" baseline="0" dirty="0">
              <a:latin typeface="CMR12"/>
            </a:endParaRPr>
          </a:p>
          <a:p>
            <a:pPr marL="342900" indent="-342900" algn="l">
              <a:buAutoNum type="arabicPeriod"/>
            </a:pPr>
            <a:r>
              <a:rPr lang="en-CA" sz="1800" b="0" i="0" u="none" strike="noStrike" baseline="0" dirty="0">
                <a:latin typeface="CMR12"/>
              </a:rPr>
              <a:t>A unique sequence of historical events caused by incidental patterns of stochastic factors, and complex confounding effects, do not provide useful data sets that are sufficient to make reliable inferences about the future. </a:t>
            </a:r>
          </a:p>
          <a:p>
            <a:pPr marL="0" indent="0" algn="l">
              <a:buNone/>
            </a:pPr>
            <a:endParaRPr lang="en-CA" sz="1800" dirty="0">
              <a:latin typeface="CMR12"/>
            </a:endParaRPr>
          </a:p>
          <a:p>
            <a:pPr marL="0" indent="0" algn="l">
              <a:buNone/>
            </a:pPr>
            <a:r>
              <a:rPr lang="en-CA" sz="1800" b="0" i="1" u="none" strike="noStrike" baseline="0" dirty="0">
                <a:latin typeface="CMR12"/>
              </a:rPr>
              <a:t>In other words, unlike many successful applications such as image recognition, complex pattern discoveries within historical data sets, may not amount to ’learning’ or ’intelligence’ of any sort.</a:t>
            </a:r>
          </a:p>
          <a:p>
            <a:pPr marL="0" indent="0" algn="l">
              <a:buNone/>
            </a:pPr>
            <a:endParaRPr lang="en-CA" sz="1800" b="0" i="0" u="none" strike="noStrike" baseline="0" dirty="0">
              <a:latin typeface="CMR12"/>
            </a:endParaRPr>
          </a:p>
          <a:p>
            <a:pPr marL="0" indent="0" algn="l">
              <a:buNone/>
            </a:pPr>
            <a:r>
              <a:rPr lang="en-CA" sz="1800" b="0" i="0" u="none" strike="noStrike" baseline="0" dirty="0">
                <a:latin typeface="CMR12"/>
              </a:rPr>
              <a:t>2. Although the Train-Test-Validation cycle of the ML algorithms may generate</a:t>
            </a:r>
          </a:p>
          <a:p>
            <a:pPr marL="0" indent="0" algn="l">
              <a:buNone/>
            </a:pPr>
            <a:r>
              <a:rPr lang="en-CA" sz="1800" b="0" i="0" u="none" strike="noStrike" baseline="0" dirty="0">
                <a:latin typeface="CMR12"/>
              </a:rPr>
              <a:t>incidents of attractive back-test results (i.e. performance validations) on historical</a:t>
            </a:r>
          </a:p>
          <a:p>
            <a:pPr marL="0" indent="0" algn="l">
              <a:buNone/>
            </a:pPr>
            <a:r>
              <a:rPr lang="en-CA" sz="1800" b="0" i="0" u="none" strike="noStrike" baseline="0" dirty="0">
                <a:latin typeface="CMR12"/>
              </a:rPr>
              <a:t>data, the relation between the performance metrics and future reliability may be</a:t>
            </a:r>
          </a:p>
          <a:p>
            <a:pPr marL="0" indent="0" algn="l">
              <a:buNone/>
            </a:pPr>
            <a:r>
              <a:rPr lang="en-CA" sz="1800" b="0" i="0" u="none" strike="noStrike" baseline="0" dirty="0">
                <a:latin typeface="CMR12"/>
              </a:rPr>
              <a:t>highly uncertain.</a:t>
            </a:r>
          </a:p>
          <a:p>
            <a:pPr marL="0" indent="0" algn="l">
              <a:buNone/>
            </a:pPr>
            <a:endParaRPr lang="en-US" altLang="en-US" sz="1800" dirty="0"/>
          </a:p>
        </p:txBody>
      </p:sp>
      <p:sp>
        <p:nvSpPr>
          <p:cNvPr id="4" name="Title 3">
            <a:extLst>
              <a:ext uri="{FF2B5EF4-FFF2-40B4-BE49-F238E27FC236}">
                <a16:creationId xmlns:a16="http://schemas.microsoft.com/office/drawing/2014/main" id="{E3DA48AD-14DB-C997-0C19-4327C8175CBF}"/>
              </a:ext>
            </a:extLst>
          </p:cNvPr>
          <p:cNvSpPr>
            <a:spLocks noGrp="1"/>
          </p:cNvSpPr>
          <p:nvPr>
            <p:ph type="title"/>
          </p:nvPr>
        </p:nvSpPr>
        <p:spPr>
          <a:xfrm>
            <a:off x="332815" y="87498"/>
            <a:ext cx="6716571" cy="497915"/>
          </a:xfrm>
        </p:spPr>
        <p:txBody>
          <a:bodyPr/>
          <a:lstStyle/>
          <a:p>
            <a:r>
              <a:rPr lang="en-CA" sz="2000" dirty="0">
                <a:solidFill>
                  <a:schemeClr val="accent6">
                    <a:lumMod val="75000"/>
                  </a:schemeClr>
                </a:solidFill>
              </a:rPr>
              <a:t>Issues related to forecasting in finance and business</a:t>
            </a:r>
          </a:p>
        </p:txBody>
      </p:sp>
    </p:spTree>
    <p:extLst>
      <p:ext uri="{BB962C8B-B14F-4D97-AF65-F5344CB8AC3E}">
        <p14:creationId xmlns:p14="http://schemas.microsoft.com/office/powerpoint/2010/main" val="1077904754"/>
      </p:ext>
    </p:extLst>
  </p:cSld>
  <p:clrMapOvr>
    <a:masterClrMapping/>
  </p:clrMapOvr>
</p:sld>
</file>

<file path=ppt/theme/theme1.xml><?xml version="1.0" encoding="utf-8"?>
<a:theme xmlns:a="http://schemas.openxmlformats.org/drawingml/2006/main" name="Smith Theme White">
  <a:themeElements>
    <a:clrScheme name="SmithColours">
      <a:dk1>
        <a:srgbClr val="061D48"/>
      </a:dk1>
      <a:lt1>
        <a:srgbClr val="FFFFFF"/>
      </a:lt1>
      <a:dk2>
        <a:srgbClr val="0047BB"/>
      </a:dk2>
      <a:lt2>
        <a:srgbClr val="E7E6E6"/>
      </a:lt2>
      <a:accent1>
        <a:srgbClr val="097EB1"/>
      </a:accent1>
      <a:accent2>
        <a:srgbClr val="0399DE"/>
      </a:accent2>
      <a:accent3>
        <a:srgbClr val="00B39D"/>
      </a:accent3>
      <a:accent4>
        <a:srgbClr val="7CCCBF"/>
      </a:accent4>
      <a:accent5>
        <a:srgbClr val="C8205D"/>
      </a:accent5>
      <a:accent6>
        <a:srgbClr val="F04E5E"/>
      </a:accent6>
      <a:hlink>
        <a:srgbClr val="0399DE"/>
      </a:hlink>
      <a:folHlink>
        <a:srgbClr val="028AC8"/>
      </a:folHlink>
    </a:clrScheme>
    <a:fontScheme name="Test">
      <a:majorFont>
        <a:latin typeface="Lato Black"/>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mith-PPT-Template-2020" id="{345A85C9-168D-2E4D-8CD0-347546631F72}" vid="{3826B517-9EC1-514D-8AE6-FF11C3180FD4}"/>
    </a:ext>
  </a:extLst>
</a:theme>
</file>

<file path=ppt/theme/theme2.xml><?xml version="1.0" encoding="utf-8"?>
<a:theme xmlns:a="http://schemas.openxmlformats.org/drawingml/2006/main" name="Smith Theme Blue">
  <a:themeElements>
    <a:clrScheme name="SmithColours">
      <a:dk1>
        <a:srgbClr val="061D48"/>
      </a:dk1>
      <a:lt1>
        <a:srgbClr val="FFFFFF"/>
      </a:lt1>
      <a:dk2>
        <a:srgbClr val="0047BB"/>
      </a:dk2>
      <a:lt2>
        <a:srgbClr val="E7E6E6"/>
      </a:lt2>
      <a:accent1>
        <a:srgbClr val="097EB1"/>
      </a:accent1>
      <a:accent2>
        <a:srgbClr val="0399DE"/>
      </a:accent2>
      <a:accent3>
        <a:srgbClr val="00B39D"/>
      </a:accent3>
      <a:accent4>
        <a:srgbClr val="7CCCBF"/>
      </a:accent4>
      <a:accent5>
        <a:srgbClr val="C8205D"/>
      </a:accent5>
      <a:accent6>
        <a:srgbClr val="F04E5E"/>
      </a:accent6>
      <a:hlink>
        <a:srgbClr val="0399DE"/>
      </a:hlink>
      <a:folHlink>
        <a:srgbClr val="028AC8"/>
      </a:folHlink>
    </a:clrScheme>
    <a:fontScheme name="Test">
      <a:majorFont>
        <a:latin typeface="Lato Black"/>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mith-PPT-Template-2020" id="{345A85C9-168D-2E4D-8CD0-347546631F72}" vid="{9EC0CC30-5467-5F4A-BEFC-B400A349D79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24604</TotalTime>
  <Words>5562</Words>
  <Application>Microsoft Office PowerPoint</Application>
  <PresentationFormat>On-screen Show (4:3)</PresentationFormat>
  <Paragraphs>554</Paragraphs>
  <Slides>46</Slides>
  <Notes>21</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46</vt:i4>
      </vt:variant>
    </vt:vector>
  </HeadingPairs>
  <TitlesOfParts>
    <vt:vector size="63" baseType="lpstr">
      <vt:lpstr>Abadi</vt:lpstr>
      <vt:lpstr>Arial</vt:lpstr>
      <vt:lpstr>Calibri</vt:lpstr>
      <vt:lpstr>Cambria Math</vt:lpstr>
      <vt:lpstr>Candara Light</vt:lpstr>
      <vt:lpstr>CMR12</vt:lpstr>
      <vt:lpstr>Garamond</vt:lpstr>
      <vt:lpstr>Lato</vt:lpstr>
      <vt:lpstr>Lato Black</vt:lpstr>
      <vt:lpstr>Lucida Handwriting</vt:lpstr>
      <vt:lpstr>Monotype Corsiva</vt:lpstr>
      <vt:lpstr>Open Sans</vt:lpstr>
      <vt:lpstr>Symbol</vt:lpstr>
      <vt:lpstr>Times New Roman</vt:lpstr>
      <vt:lpstr>Wingdings</vt:lpstr>
      <vt:lpstr>Smith Theme White</vt:lpstr>
      <vt:lpstr>Smith Theme Blue</vt:lpstr>
      <vt:lpstr>MMA 823  Analytics for Financial Markets</vt:lpstr>
      <vt:lpstr>Agenda</vt:lpstr>
      <vt:lpstr>Introduction</vt:lpstr>
      <vt:lpstr>Introduction</vt:lpstr>
      <vt:lpstr>Grading</vt:lpstr>
      <vt:lpstr>Key Messages</vt:lpstr>
      <vt:lpstr>Key Messages</vt:lpstr>
      <vt:lpstr>Issues related to forecasting in finance and business</vt:lpstr>
      <vt:lpstr>Issues related to forecasting in finance and business</vt:lpstr>
      <vt:lpstr>Statistical flukes vs. predictive models</vt:lpstr>
      <vt:lpstr>Statistical flukes vs. predictive models</vt:lpstr>
      <vt:lpstr>PowerPoint Presentation</vt:lpstr>
      <vt:lpstr>PowerPoint Presentation</vt:lpstr>
      <vt:lpstr>PowerPoint Presentation</vt:lpstr>
      <vt:lpstr>PowerPoint Presentation</vt:lpstr>
      <vt:lpstr>PowerPoint Presentation</vt:lpstr>
      <vt:lpstr>PowerPoint Presentation</vt:lpstr>
      <vt:lpstr>Firm Financing Decisions: Equity vs. Debt</vt:lpstr>
      <vt:lpstr>Firm Financing Decisions: Equity vs. Debt</vt:lpstr>
      <vt:lpstr>Firm Financing Decisions: Equity vs. Debt</vt:lpstr>
      <vt:lpstr>Let’s start! Stockholders Equity and Stock Markets</vt:lpstr>
      <vt:lpstr>How do investors value equity?</vt:lpstr>
      <vt:lpstr>PowerPoint Presentation</vt:lpstr>
      <vt:lpstr>Standard Company / Business Valuation Approaches in Practice</vt:lpstr>
      <vt:lpstr>How do markets value publicly traded stocks?  Market Price vs. Book Value</vt:lpstr>
      <vt:lpstr>PowerPoint Presentation</vt:lpstr>
      <vt:lpstr>PE, EPS, Price of a Growth Firm</vt:lpstr>
      <vt:lpstr>PE, EPS, Price of a Growth Firm</vt:lpstr>
      <vt:lpstr>Stock Valuation: What about the human mind factor?</vt:lpstr>
      <vt:lpstr>PowerPoint Presentation</vt:lpstr>
      <vt:lpstr>PowerPoint Presentation</vt:lpstr>
      <vt:lpstr>PowerPoint Presentation</vt:lpstr>
      <vt:lpstr>PowerPoint Presentation</vt:lpstr>
      <vt:lpstr>Simple Stochastic Processes</vt:lpstr>
      <vt:lpstr>Simple Stochastic Processes</vt:lpstr>
      <vt:lpstr>Simple Stochastic Processes of Portfolios</vt:lpstr>
      <vt:lpstr>Portfolio Return Simulations</vt:lpstr>
      <vt:lpstr>Asset pricing models</vt:lpstr>
      <vt:lpstr>Asset pricing models</vt:lpstr>
      <vt:lpstr>CAPM derivation in a nutshell</vt:lpstr>
      <vt:lpstr>CAPM implications</vt:lpstr>
      <vt:lpstr>From CAPM to Arbitrage Pricing Theory</vt:lpstr>
      <vt:lpstr>Search for other Risk Factors</vt:lpstr>
      <vt:lpstr>Arbitrage Pricing Theory (APT)</vt:lpstr>
      <vt:lpstr>Factors in Practice</vt:lpstr>
      <vt:lpstr>PowerPoint Presentation</vt:lpstr>
    </vt:vector>
  </TitlesOfParts>
  <Manager/>
  <Company>Smith School of Business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Mehmet Beceren</dc:creator>
  <cp:keywords/>
  <dc:description/>
  <cp:lastModifiedBy>Mehmet Beceren</cp:lastModifiedBy>
  <cp:revision>248</cp:revision>
  <cp:lastPrinted>2022-10-01T13:53:20Z</cp:lastPrinted>
  <dcterms:created xsi:type="dcterms:W3CDTF">2020-07-27T18:24:57Z</dcterms:created>
  <dcterms:modified xsi:type="dcterms:W3CDTF">2025-01-04T02:53:40Z</dcterms:modified>
  <cp:category/>
</cp:coreProperties>
</file>