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630" r:id="rId2"/>
    <p:sldId id="619" r:id="rId3"/>
    <p:sldId id="588" r:id="rId4"/>
    <p:sldId id="589" r:id="rId5"/>
    <p:sldId id="341" r:id="rId6"/>
    <p:sldId id="611" r:id="rId7"/>
    <p:sldId id="617" r:id="rId8"/>
    <p:sldId id="618" r:id="rId9"/>
    <p:sldId id="447" r:id="rId10"/>
    <p:sldId id="453" r:id="rId11"/>
    <p:sldId id="439" r:id="rId12"/>
    <p:sldId id="440" r:id="rId13"/>
    <p:sldId id="406" r:id="rId14"/>
    <p:sldId id="628" r:id="rId15"/>
    <p:sldId id="407" r:id="rId16"/>
    <p:sldId id="604" r:id="rId17"/>
    <p:sldId id="579" r:id="rId18"/>
    <p:sldId id="623" r:id="rId19"/>
    <p:sldId id="624" r:id="rId20"/>
    <p:sldId id="410" r:id="rId21"/>
    <p:sldId id="442" r:id="rId22"/>
    <p:sldId id="612" r:id="rId23"/>
    <p:sldId id="529" r:id="rId24"/>
    <p:sldId id="326" r:id="rId25"/>
    <p:sldId id="411" r:id="rId26"/>
    <p:sldId id="598" r:id="rId27"/>
    <p:sldId id="601" r:id="rId28"/>
    <p:sldId id="414" r:id="rId29"/>
    <p:sldId id="629" r:id="rId30"/>
    <p:sldId id="622" r:id="rId31"/>
    <p:sldId id="614" r:id="rId32"/>
    <p:sldId id="616" r:id="rId33"/>
    <p:sldId id="567" r:id="rId34"/>
    <p:sldId id="602" r:id="rId35"/>
    <p:sldId id="564" r:id="rId36"/>
    <p:sldId id="443" r:id="rId37"/>
    <p:sldId id="632" r:id="rId38"/>
    <p:sldId id="800" r:id="rId39"/>
    <p:sldId id="634" r:id="rId40"/>
    <p:sldId id="517" r:id="rId41"/>
    <p:sldId id="635" r:id="rId42"/>
    <p:sldId id="636" r:id="rId43"/>
    <p:sldId id="609" r:id="rId44"/>
    <p:sldId id="637" r:id="rId45"/>
    <p:sldId id="596" r:id="rId46"/>
    <p:sldId id="638" r:id="rId47"/>
    <p:sldId id="644" r:id="rId48"/>
    <p:sldId id="566" r:id="rId49"/>
    <p:sldId id="541" r:id="rId50"/>
    <p:sldId id="585" r:id="rId51"/>
    <p:sldId id="648" r:id="rId52"/>
    <p:sldId id="546" r:id="rId53"/>
    <p:sldId id="650" r:id="rId54"/>
    <p:sldId id="337" r:id="rId55"/>
    <p:sldId id="416" r:id="rId56"/>
    <p:sldId id="556" r:id="rId57"/>
    <p:sldId id="557" r:id="rId58"/>
    <p:sldId id="586" r:id="rId59"/>
    <p:sldId id="552" r:id="rId60"/>
    <p:sldId id="512" r:id="rId61"/>
    <p:sldId id="584" r:id="rId62"/>
    <p:sldId id="786" r:id="rId63"/>
    <p:sldId id="545" r:id="rId64"/>
    <p:sldId id="587" r:id="rId65"/>
    <p:sldId id="787" r:id="rId66"/>
    <p:sldId id="554" r:id="rId67"/>
    <p:sldId id="785" r:id="rId68"/>
    <p:sldId id="788" r:id="rId69"/>
    <p:sldId id="550" r:id="rId70"/>
    <p:sldId id="790" r:id="rId71"/>
    <p:sldId id="791" r:id="rId72"/>
    <p:sldId id="792" r:id="rId73"/>
    <p:sldId id="793" r:id="rId74"/>
    <p:sldId id="794" r:id="rId75"/>
    <p:sldId id="789" r:id="rId76"/>
    <p:sldId id="795" r:id="rId77"/>
    <p:sldId id="796" r:id="rId78"/>
    <p:sldId id="798" r:id="rId79"/>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9D"/>
    <a:srgbClr val="F04E5E"/>
    <a:srgbClr val="7961AA"/>
    <a:srgbClr val="EEA337"/>
    <a:srgbClr val="097EB1"/>
    <a:srgbClr val="63BE48"/>
    <a:srgbClr val="C6D9F1"/>
    <a:srgbClr val="F7F7F7"/>
    <a:srgbClr val="FBA22B"/>
    <a:srgbClr val="FFB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89728" autoAdjust="0"/>
  </p:normalViewPr>
  <p:slideViewPr>
    <p:cSldViewPr snapToGrid="0">
      <p:cViewPr varScale="1">
        <p:scale>
          <a:sx n="114" d="100"/>
          <a:sy n="114" d="100"/>
        </p:scale>
        <p:origin x="1976" y="176"/>
      </p:cViewPr>
      <p:guideLst>
        <p:guide orient="horz" pos="2136"/>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74" d="100"/>
          <a:sy n="74" d="100"/>
        </p:scale>
        <p:origin x="3162" y="2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4"/>
          <p:cNvSpPr>
            <a:spLocks noGrp="1" noRot="1" noChangeAspect="1" noChangeArrowheads="1" noTextEdit="1"/>
          </p:cNvSpPr>
          <p:nvPr>
            <p:ph type="sldImg" idx="2"/>
          </p:nvPr>
        </p:nvSpPr>
        <p:spPr bwMode="auto">
          <a:xfrm>
            <a:off x="339725" y="271463"/>
            <a:ext cx="6513513" cy="4886325"/>
          </a:xfrm>
          <a:prstGeom prst="rect">
            <a:avLst/>
          </a:prstGeom>
          <a:noFill/>
          <a:ln w="9525">
            <a:solidFill>
              <a:srgbClr val="000000"/>
            </a:solidFill>
            <a:miter lim="800000"/>
            <a:headEnd/>
            <a:tailEnd/>
          </a:ln>
        </p:spPr>
      </p:sp>
      <p:sp>
        <p:nvSpPr>
          <p:cNvPr id="9" name="Rectangle 7"/>
          <p:cNvSpPr>
            <a:spLocks noGrp="1" noChangeArrowheads="1"/>
          </p:cNvSpPr>
          <p:nvPr>
            <p:ph type="sldNum" sz="quarter" idx="5"/>
          </p:nvPr>
        </p:nvSpPr>
        <p:spPr bwMode="auto">
          <a:xfrm>
            <a:off x="3934642" y="8852029"/>
            <a:ext cx="3116502" cy="473537"/>
          </a:xfrm>
          <a:prstGeom prst="rect">
            <a:avLst/>
          </a:prstGeom>
          <a:noFill/>
          <a:ln w="9525">
            <a:noFill/>
            <a:miter lim="800000"/>
            <a:headEnd/>
            <a:tailEnd/>
          </a:ln>
          <a:effectLst/>
        </p:spPr>
        <p:txBody>
          <a:bodyPr vert="horz" wrap="square" lIns="95232" tIns="47616" rIns="95232" bIns="47616" numCol="1" anchor="b" anchorCtr="0" compatLnSpc="1">
            <a:prstTxWarp prst="textNoShape">
              <a:avLst/>
            </a:prstTxWarp>
          </a:bodyPr>
          <a:lstStyle>
            <a:lvl1pPr algn="r" defTabSz="952415">
              <a:defRPr sz="1300"/>
            </a:lvl1pPr>
          </a:lstStyle>
          <a:p>
            <a:pPr>
              <a:defRPr/>
            </a:pPr>
            <a:fld id="{B5AAD2D1-61E3-437E-A834-9D9388187369}" type="slidenum">
              <a:rPr lang="en-US"/>
              <a:pPr>
                <a:defRPr/>
              </a:pPr>
              <a:t>‹#›</a:t>
            </a:fld>
            <a:endParaRPr lang="en-US"/>
          </a:p>
        </p:txBody>
      </p:sp>
      <p:grpSp>
        <p:nvGrpSpPr>
          <p:cNvPr id="10" name="Group 9"/>
          <p:cNvGrpSpPr/>
          <p:nvPr/>
        </p:nvGrpSpPr>
        <p:grpSpPr>
          <a:xfrm>
            <a:off x="119440" y="5607557"/>
            <a:ext cx="6845589" cy="3407093"/>
            <a:chOff x="137243" y="5655444"/>
            <a:chExt cx="7040715" cy="3346667"/>
          </a:xfrm>
        </p:grpSpPr>
        <p:sp>
          <p:nvSpPr>
            <p:cNvPr id="11" name="Line 3"/>
            <p:cNvSpPr>
              <a:spLocks noChangeShapeType="1"/>
            </p:cNvSpPr>
            <p:nvPr/>
          </p:nvSpPr>
          <p:spPr bwMode="auto">
            <a:xfrm>
              <a:off x="137243" y="565544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2" name="Line 4"/>
            <p:cNvSpPr>
              <a:spLocks noChangeShapeType="1"/>
            </p:cNvSpPr>
            <p:nvPr/>
          </p:nvSpPr>
          <p:spPr bwMode="auto">
            <a:xfrm>
              <a:off x="137243" y="6122079"/>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3" name="Line 5"/>
            <p:cNvSpPr>
              <a:spLocks noChangeShapeType="1"/>
            </p:cNvSpPr>
            <p:nvPr/>
          </p:nvSpPr>
          <p:spPr bwMode="auto">
            <a:xfrm>
              <a:off x="137243" y="6593625"/>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4" name="Line 6"/>
            <p:cNvSpPr>
              <a:spLocks noChangeShapeType="1"/>
            </p:cNvSpPr>
            <p:nvPr/>
          </p:nvSpPr>
          <p:spPr bwMode="auto">
            <a:xfrm>
              <a:off x="137243" y="709300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5" name="Line 7"/>
            <p:cNvSpPr>
              <a:spLocks noChangeShapeType="1"/>
            </p:cNvSpPr>
            <p:nvPr/>
          </p:nvSpPr>
          <p:spPr bwMode="auto">
            <a:xfrm>
              <a:off x="137243" y="7561276"/>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6" name="Line 8"/>
            <p:cNvSpPr>
              <a:spLocks noChangeShapeType="1"/>
            </p:cNvSpPr>
            <p:nvPr/>
          </p:nvSpPr>
          <p:spPr bwMode="auto">
            <a:xfrm>
              <a:off x="137243" y="8029547"/>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7" name="Line 9"/>
            <p:cNvSpPr>
              <a:spLocks noChangeShapeType="1"/>
            </p:cNvSpPr>
            <p:nvPr/>
          </p:nvSpPr>
          <p:spPr bwMode="auto">
            <a:xfrm>
              <a:off x="137243" y="8532203"/>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18" name="Line 10"/>
            <p:cNvSpPr>
              <a:spLocks noChangeShapeType="1"/>
            </p:cNvSpPr>
            <p:nvPr/>
          </p:nvSpPr>
          <p:spPr bwMode="auto">
            <a:xfrm>
              <a:off x="137243" y="9002111"/>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grpSp>
    </p:spTree>
    <p:extLst>
      <p:ext uri="{BB962C8B-B14F-4D97-AF65-F5344CB8AC3E}">
        <p14:creationId xmlns:p14="http://schemas.microsoft.com/office/powerpoint/2010/main" val="1942152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AAD2D1-61E3-437E-A834-9D9388187369}" type="slidenum">
              <a:rPr lang="en-US" smtClean="0"/>
              <a:pPr/>
              <a:t>1</a:t>
            </a:fld>
            <a:endParaRPr lang="en-US"/>
          </a:p>
        </p:txBody>
      </p:sp>
      <p:sp>
        <p:nvSpPr>
          <p:cNvPr id="9" name="Slide Image Placeholder 8"/>
          <p:cNvSpPr>
            <a:spLocks noGrp="1" noRot="1" noChangeAspect="1"/>
          </p:cNvSpPr>
          <p:nvPr>
            <p:ph type="sldImg"/>
          </p:nvPr>
        </p:nvSpPr>
        <p:spPr>
          <a:xfrm>
            <a:off x="360363" y="271463"/>
            <a:ext cx="6459537" cy="4845050"/>
          </a:xfrm>
        </p:spPr>
      </p:sp>
      <p:sp>
        <p:nvSpPr>
          <p:cNvPr id="10" name="Notes Placeholder 9"/>
          <p:cNvSpPr>
            <a:spLocks noGrp="1"/>
          </p:cNvSpPr>
          <p:nvPr>
            <p:ph type="body" idx="1"/>
          </p:nvPr>
        </p:nvSpPr>
        <p:spPr>
          <a:xfrm>
            <a:off x="701040" y="4387136"/>
            <a:ext cx="5608320" cy="4156234"/>
          </a:xfrm>
          <a:prstGeom prst="rect">
            <a:avLst/>
          </a:prstGeom>
        </p:spPr>
        <p:txBody>
          <a:bodyPr/>
          <a:lstStyle/>
          <a:p>
            <a:endParaRPr lang="en-US"/>
          </a:p>
        </p:txBody>
      </p:sp>
    </p:spTree>
    <p:extLst>
      <p:ext uri="{BB962C8B-B14F-4D97-AF65-F5344CB8AC3E}">
        <p14:creationId xmlns:p14="http://schemas.microsoft.com/office/powerpoint/2010/main" val="108743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13</a:t>
            </a:fld>
            <a:endParaRPr lang="en-US"/>
          </a:p>
        </p:txBody>
      </p:sp>
    </p:spTree>
    <p:extLst>
      <p:ext uri="{BB962C8B-B14F-4D97-AF65-F5344CB8AC3E}">
        <p14:creationId xmlns:p14="http://schemas.microsoft.com/office/powerpoint/2010/main" val="2600229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dirty="0"/>
              <a:t>For example, when a doctor makes a medical diagnosis that a patient has cancer when he doesn't (known as a false positive) has very different consequences than making the call that a patient doesn't have cancer when he does (a false negative). </a:t>
            </a:r>
          </a:p>
          <a:p>
            <a:endParaRPr lang="en-US" dirty="0"/>
          </a:p>
          <a:p>
            <a:r>
              <a:rPr lang="en-US" dirty="0"/>
              <a:t>Left – model never predicts</a:t>
            </a:r>
            <a:r>
              <a:rPr lang="en-US" baseline="0" dirty="0"/>
              <a:t> yes – will never catch anyone with cancer!</a:t>
            </a:r>
          </a:p>
          <a:p>
            <a:endParaRPr lang="en-US" baseline="0" dirty="0"/>
          </a:p>
          <a:p>
            <a:r>
              <a:rPr lang="en-US" baseline="0" dirty="0"/>
              <a:t>Right – model makes a lot of false negatives – no good!</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14</a:t>
            </a:fld>
            <a:endParaRPr lang="en-US"/>
          </a:p>
        </p:txBody>
      </p:sp>
    </p:spTree>
    <p:extLst>
      <p:ext uri="{BB962C8B-B14F-4D97-AF65-F5344CB8AC3E}">
        <p14:creationId xmlns:p14="http://schemas.microsoft.com/office/powerpoint/2010/main" val="220241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15</a:t>
            </a:fld>
            <a:endParaRPr lang="en-US"/>
          </a:p>
        </p:txBody>
      </p:sp>
    </p:spTree>
    <p:extLst>
      <p:ext uri="{BB962C8B-B14F-4D97-AF65-F5344CB8AC3E}">
        <p14:creationId xmlns:p14="http://schemas.microsoft.com/office/powerpoint/2010/main" val="45038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R = 100%</a:t>
            </a:r>
          </a:p>
          <a:p>
            <a:r>
              <a:rPr lang="en-US" dirty="0"/>
              <a:t>R = 75%</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16</a:t>
            </a:fld>
            <a:endParaRPr lang="en-US"/>
          </a:p>
        </p:txBody>
      </p:sp>
    </p:spTree>
    <p:extLst>
      <p:ext uri="{BB962C8B-B14F-4D97-AF65-F5344CB8AC3E}">
        <p14:creationId xmlns:p14="http://schemas.microsoft.com/office/powerpoint/2010/main" val="101838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17</a:t>
            </a:fld>
            <a:endParaRPr lang="en-US"/>
          </a:p>
        </p:txBody>
      </p:sp>
    </p:spTree>
    <p:extLst>
      <p:ext uri="{BB962C8B-B14F-4D97-AF65-F5344CB8AC3E}">
        <p14:creationId xmlns:p14="http://schemas.microsoft.com/office/powerpoint/2010/main" val="225634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18</a:t>
            </a:fld>
            <a:endParaRPr lang="en-US"/>
          </a:p>
        </p:txBody>
      </p:sp>
    </p:spTree>
    <p:extLst>
      <p:ext uri="{BB962C8B-B14F-4D97-AF65-F5344CB8AC3E}">
        <p14:creationId xmlns:p14="http://schemas.microsoft.com/office/powerpoint/2010/main" val="1908685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R = 100%</a:t>
            </a:r>
          </a:p>
          <a:p>
            <a:r>
              <a:rPr lang="en-US" dirty="0"/>
              <a:t>R = 75%</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19</a:t>
            </a:fld>
            <a:endParaRPr lang="en-US"/>
          </a:p>
        </p:txBody>
      </p:sp>
    </p:spTree>
    <p:extLst>
      <p:ext uri="{BB962C8B-B14F-4D97-AF65-F5344CB8AC3E}">
        <p14:creationId xmlns:p14="http://schemas.microsoft.com/office/powerpoint/2010/main" val="3086251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altLang="ja-JP" dirty="0"/>
              <a:t>P=.90, R=.90,F1=.90</a:t>
            </a:r>
          </a:p>
          <a:p>
            <a:r>
              <a:rPr lang="en-US" altLang="ja-JP" dirty="0"/>
              <a:t>P=.83,R=.5,F1=.62</a:t>
            </a:r>
          </a:p>
          <a:p>
            <a:endParaRPr lang="en-US" altLang="ja-JP" dirty="0"/>
          </a:p>
          <a:p>
            <a:r>
              <a:rPr lang="en-US" altLang="ja-JP" dirty="0"/>
              <a:t>Why the harmonic mean?</a:t>
            </a:r>
          </a:p>
          <a:p>
            <a:pPr lvl="1"/>
            <a:r>
              <a:rPr lang="en-US" altLang="ja-JP" dirty="0"/>
              <a:t>The harmonic mean of two numbers tends to be closer to the smaller of the two. </a:t>
            </a:r>
          </a:p>
          <a:p>
            <a:pPr lvl="1"/>
            <a:r>
              <a:rPr lang="en-US" altLang="ja-JP" dirty="0"/>
              <a:t>For F</a:t>
            </a:r>
            <a:r>
              <a:rPr lang="en-US" altLang="ja-JP" baseline="-25000" dirty="0"/>
              <a:t>1</a:t>
            </a:r>
            <a:r>
              <a:rPr lang="en-US" altLang="ja-JP" dirty="0"/>
              <a:t>-value to be large, both </a:t>
            </a:r>
            <a:r>
              <a:rPr lang="en-US" altLang="ja-JP" i="1" dirty="0"/>
              <a:t>p</a:t>
            </a:r>
            <a:r>
              <a:rPr lang="en-US" altLang="ja-JP" dirty="0"/>
              <a:t> and </a:t>
            </a:r>
            <a:r>
              <a:rPr lang="en-US" altLang="ja-JP" i="1" dirty="0"/>
              <a:t>r</a:t>
            </a:r>
            <a:r>
              <a:rPr lang="en-US" altLang="ja-JP" dirty="0"/>
              <a:t> must be large. </a:t>
            </a:r>
            <a:endParaRPr lang="en-US" altLang="en-US" dirty="0"/>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20</a:t>
            </a:fld>
            <a:endParaRPr lang="en-US"/>
          </a:p>
        </p:txBody>
      </p:sp>
    </p:spTree>
    <p:extLst>
      <p:ext uri="{BB962C8B-B14F-4D97-AF65-F5344CB8AC3E}">
        <p14:creationId xmlns:p14="http://schemas.microsoft.com/office/powerpoint/2010/main" val="910526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616" y="5157787"/>
            <a:ext cx="5617870" cy="2987675"/>
          </a:xfrm>
          <a:prstGeom prst="rect">
            <a:avLst/>
          </a:prstGeom>
        </p:spPr>
        <p:txBody>
          <a:bodyPr lIns="88276" tIns="44138" rIns="88276" bIns="44138"/>
          <a:lstStyle/>
          <a:p>
            <a:pPr defTabSz="882762">
              <a:defRPr/>
            </a:pPr>
            <a:r>
              <a:rPr lang="en-US" dirty="0">
                <a:latin typeface="Calibri" charset="0"/>
                <a:ea typeface="Calibri" charset="0"/>
                <a:cs typeface="Calibri" charset="0"/>
              </a:rPr>
              <a:t>88</a:t>
            </a:r>
          </a:p>
          <a:p>
            <a:pPr defTabSz="882762">
              <a:defRPr/>
            </a:pPr>
            <a:r>
              <a:rPr lang="en-US" dirty="0">
                <a:latin typeface="Calibri" charset="0"/>
                <a:ea typeface="Calibri" charset="0"/>
                <a:cs typeface="Calibri" charset="0"/>
              </a:rPr>
              <a:t>93.7</a:t>
            </a:r>
          </a:p>
          <a:p>
            <a:pPr defTabSz="882762">
              <a:defRPr/>
            </a:pPr>
            <a:r>
              <a:rPr lang="en-US" dirty="0">
                <a:latin typeface="Calibri" charset="0"/>
                <a:ea typeface="Calibri" charset="0"/>
                <a:cs typeface="Calibri" charset="0"/>
              </a:rPr>
              <a:t>75</a:t>
            </a:r>
          </a:p>
          <a:p>
            <a:pPr defTabSz="882762">
              <a:defRPr/>
            </a:pPr>
            <a:r>
              <a:rPr lang="en-US" dirty="0">
                <a:latin typeface="Calibri" charset="0"/>
                <a:ea typeface="Calibri" charset="0"/>
                <a:cs typeface="Calibri" charset="0"/>
              </a:rPr>
              <a:t>85.3</a:t>
            </a:r>
          </a:p>
          <a:p>
            <a:pPr defTabSz="882762">
              <a:defRPr/>
            </a:pPr>
            <a:r>
              <a:rPr lang="en-US" dirty="0">
                <a:latin typeface="Calibri" charset="0"/>
                <a:ea typeface="Calibri" charset="0"/>
                <a:cs typeface="Calibri" charset="0"/>
              </a:rPr>
              <a:t>96</a:t>
            </a:r>
          </a:p>
          <a:p>
            <a:pPr defTabSz="882762">
              <a:defRPr/>
            </a:pPr>
            <a:endParaRPr lang="en-US" dirty="0">
              <a:latin typeface="Calibri" charset="0"/>
              <a:ea typeface="Calibri" charset="0"/>
              <a:cs typeface="Calibri" charset="0"/>
            </a:endParaRPr>
          </a:p>
          <a:p>
            <a:pPr defTabSz="882762">
              <a:defRPr/>
            </a:pPr>
            <a:r>
              <a:rPr lang="en-US" dirty="0">
                <a:latin typeface="Calibri" charset="0"/>
                <a:ea typeface="Calibri" charset="0"/>
                <a:cs typeface="Calibri" charset="0"/>
              </a:rPr>
              <a:t>Sensitivity =  </a:t>
            </a:r>
            <a:r>
              <a:rPr lang="en-US" dirty="0">
                <a:solidFill>
                  <a:srgbClr val="00A138"/>
                </a:solidFill>
                <a:latin typeface="Calibri" charset="0"/>
                <a:ea typeface="Calibri" charset="0"/>
                <a:cs typeface="Calibri" charset="0"/>
              </a:rPr>
              <a:t>300</a:t>
            </a:r>
            <a:r>
              <a:rPr lang="en-US" dirty="0">
                <a:latin typeface="Calibri" charset="0"/>
                <a:ea typeface="Calibri" charset="0"/>
                <a:cs typeface="Calibri" charset="0"/>
              </a:rPr>
              <a:t> / </a:t>
            </a:r>
            <a:r>
              <a:rPr lang="en-US" dirty="0">
                <a:solidFill>
                  <a:srgbClr val="0085CE"/>
                </a:solidFill>
                <a:latin typeface="Calibri" charset="0"/>
                <a:ea typeface="Calibri" charset="0"/>
                <a:cs typeface="Calibri" charset="0"/>
              </a:rPr>
              <a:t>400</a:t>
            </a:r>
            <a:r>
              <a:rPr lang="en-US" dirty="0">
                <a:latin typeface="Calibri" charset="0"/>
                <a:ea typeface="Calibri" charset="0"/>
                <a:cs typeface="Calibri" charset="0"/>
              </a:rPr>
              <a:t> = 75%</a:t>
            </a:r>
          </a:p>
          <a:p>
            <a:pPr defTabSz="882762">
              <a:defRPr/>
            </a:pPr>
            <a:r>
              <a:rPr lang="en-US" dirty="0">
                <a:latin typeface="Calibri" charset="0"/>
                <a:ea typeface="Calibri" charset="0"/>
                <a:cs typeface="Calibri" charset="0"/>
              </a:rPr>
              <a:t>Specificity = </a:t>
            </a:r>
            <a:r>
              <a:rPr lang="en-US" dirty="0">
                <a:solidFill>
                  <a:srgbClr val="15A8AD"/>
                </a:solidFill>
                <a:latin typeface="Calibri" charset="0"/>
                <a:ea typeface="Calibri" charset="0"/>
                <a:cs typeface="Calibri" charset="0"/>
              </a:rPr>
              <a:t>580</a:t>
            </a:r>
            <a:r>
              <a:rPr lang="en-US" baseline="0" dirty="0">
                <a:solidFill>
                  <a:srgbClr val="15A8AD"/>
                </a:solidFill>
                <a:latin typeface="Calibri" charset="0"/>
                <a:ea typeface="Calibri" charset="0"/>
                <a:cs typeface="Calibri" charset="0"/>
              </a:rPr>
              <a:t> </a:t>
            </a:r>
            <a:r>
              <a:rPr lang="en-US" dirty="0">
                <a:latin typeface="Calibri" charset="0"/>
                <a:ea typeface="Calibri" charset="0"/>
                <a:cs typeface="Calibri" charset="0"/>
              </a:rPr>
              <a:t>/ </a:t>
            </a:r>
            <a:r>
              <a:rPr lang="en-US" dirty="0">
                <a:solidFill>
                  <a:srgbClr val="972194"/>
                </a:solidFill>
                <a:latin typeface="Calibri" charset="0"/>
                <a:ea typeface="Calibri" charset="0"/>
                <a:cs typeface="Calibri" charset="0"/>
              </a:rPr>
              <a:t>600</a:t>
            </a:r>
            <a:r>
              <a:rPr lang="en-US" dirty="0">
                <a:latin typeface="Calibri" charset="0"/>
                <a:ea typeface="Calibri" charset="0"/>
                <a:cs typeface="Calibri" charset="0"/>
              </a:rPr>
              <a:t> = 97%.</a:t>
            </a:r>
          </a:p>
          <a:p>
            <a:pPr defTabSz="882762">
              <a:defRPr/>
            </a:pPr>
            <a:endParaRPr lang="en-US" dirty="0">
              <a:latin typeface="Calibri" charset="0"/>
              <a:ea typeface="Calibri" charset="0"/>
              <a:cs typeface="Calibri" charset="0"/>
            </a:endParaRPr>
          </a:p>
          <a:p>
            <a:pPr defTabSz="882762">
              <a:defRPr/>
            </a:pPr>
            <a:r>
              <a:rPr lang="en-US" dirty="0">
                <a:latin typeface="Calibri" charset="0"/>
                <a:ea typeface="Calibri" charset="0"/>
                <a:cs typeface="Calibri" charset="0"/>
              </a:rPr>
              <a:t>This model</a:t>
            </a:r>
            <a:r>
              <a:rPr lang="en-US" baseline="0" dirty="0">
                <a:latin typeface="Calibri" charset="0"/>
                <a:ea typeface="Calibri" charset="0"/>
                <a:cs typeface="Calibri" charset="0"/>
              </a:rPr>
              <a:t> is very specific. Why? There were 600 no cases, and it correctly predicted no 580 (97%) of those.</a:t>
            </a:r>
            <a:endParaRPr lang="en-US" dirty="0">
              <a:latin typeface="Calibri" charset="0"/>
              <a:ea typeface="Calibri" charset="0"/>
              <a:cs typeface="Calibri" charset="0"/>
            </a:endParaRPr>
          </a:p>
          <a:p>
            <a:pPr defTabSz="882762">
              <a:defRPr/>
            </a:pPr>
            <a:endParaRPr lang="en-US" dirty="0">
              <a:latin typeface="Calibri" charset="0"/>
              <a:ea typeface="Calibri" charset="0"/>
              <a:cs typeface="Calibri" charset="0"/>
            </a:endParaRPr>
          </a:p>
          <a:p>
            <a:pPr defTabSz="882762">
              <a:defRPr/>
            </a:pPr>
            <a:endParaRPr lang="en-US" dirty="0">
              <a:latin typeface="Calibri" charset="0"/>
              <a:ea typeface="Calibri" charset="0"/>
              <a:cs typeface="Calibri" charset="0"/>
            </a:endParaRPr>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21</a:t>
            </a:fld>
            <a:endParaRPr lang="en-US"/>
          </a:p>
        </p:txBody>
      </p:sp>
    </p:spTree>
    <p:extLst>
      <p:ext uri="{BB962C8B-B14F-4D97-AF65-F5344CB8AC3E}">
        <p14:creationId xmlns:p14="http://schemas.microsoft.com/office/powerpoint/2010/main" val="15819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Micro is just another</a:t>
            </a:r>
            <a:r>
              <a:rPr lang="en-US" baseline="0" dirty="0"/>
              <a:t> name for accuracy</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22</a:t>
            </a:fld>
            <a:endParaRPr lang="en-US"/>
          </a:p>
        </p:txBody>
      </p:sp>
    </p:spTree>
    <p:extLst>
      <p:ext uri="{BB962C8B-B14F-4D97-AF65-F5344CB8AC3E}">
        <p14:creationId xmlns:p14="http://schemas.microsoft.com/office/powerpoint/2010/main" val="2653246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a:t>
            </a:fld>
            <a:endParaRPr lang="en-US"/>
          </a:p>
        </p:txBody>
      </p:sp>
    </p:spTree>
    <p:extLst>
      <p:ext uri="{BB962C8B-B14F-4D97-AF65-F5344CB8AC3E}">
        <p14:creationId xmlns:p14="http://schemas.microsoft.com/office/powerpoint/2010/main" val="460553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23</a:t>
            </a:fld>
            <a:endParaRPr lang="en-US"/>
          </a:p>
        </p:txBody>
      </p:sp>
    </p:spTree>
    <p:extLst>
      <p:ext uri="{BB962C8B-B14F-4D97-AF65-F5344CB8AC3E}">
        <p14:creationId xmlns:p14="http://schemas.microsoft.com/office/powerpoint/2010/main" val="3008310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24</a:t>
            </a:fld>
            <a:endParaRPr lang="en-US"/>
          </a:p>
        </p:txBody>
      </p:sp>
    </p:spTree>
    <p:extLst>
      <p:ext uri="{BB962C8B-B14F-4D97-AF65-F5344CB8AC3E}">
        <p14:creationId xmlns:p14="http://schemas.microsoft.com/office/powerpoint/2010/main" val="671819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sz="1200" b="0" i="0" u="none" strike="noStrike" kern="1200" baseline="0" dirty="0">
                <a:solidFill>
                  <a:schemeClr val="tx1"/>
                </a:solidFill>
                <a:latin typeface="+mn-lt"/>
                <a:ea typeface="+mn-ea"/>
                <a:cs typeface="+mn-cs"/>
              </a:rPr>
              <a:t>Source: https://en.wikipedia.org/wiki/Receiver_operating_characteristic#/media/File:Roc_curve.svg</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name "ROC" is historic, and comes from communications theory. It is an acronym for </a:t>
            </a:r>
            <a:r>
              <a:rPr lang="en-US" sz="1200" b="0" i="1" u="none" strike="noStrike" kern="1200" baseline="0" dirty="0">
                <a:solidFill>
                  <a:schemeClr val="tx1"/>
                </a:solidFill>
                <a:latin typeface="+mn-lt"/>
                <a:ea typeface="+mn-ea"/>
                <a:cs typeface="+mn-cs"/>
              </a:rPr>
              <a:t>receiver operating characteristics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dirty="0"/>
              <a:t>The ROC curve shows the sensitivity of the classifier by plotting the rate of true positives to the rate of false positives (see Figure 2-2). In other words, it shows you how many correct positive classifications can be gained as you allow for more and more false positives. The perfect classifier that makes no mistakes would hit a true positive rate of 100% immediately, without incurring any false positives—this almost never happens in practice. </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25</a:t>
            </a:fld>
            <a:endParaRPr lang="en-US"/>
          </a:p>
        </p:txBody>
      </p:sp>
    </p:spTree>
    <p:extLst>
      <p:ext uri="{BB962C8B-B14F-4D97-AF65-F5344CB8AC3E}">
        <p14:creationId xmlns:p14="http://schemas.microsoft.com/office/powerpoint/2010/main" val="18816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dirty="0"/>
              <a:t>Note: thresholds</a:t>
            </a:r>
            <a:r>
              <a:rPr lang="en-US" baseline="0" dirty="0"/>
              <a:t> of 0.0 never make sense!</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26</a:t>
            </a:fld>
            <a:endParaRPr lang="en-US"/>
          </a:p>
        </p:txBody>
      </p:sp>
    </p:spTree>
    <p:extLst>
      <p:ext uri="{BB962C8B-B14F-4D97-AF65-F5344CB8AC3E}">
        <p14:creationId xmlns:p14="http://schemas.microsoft.com/office/powerpoint/2010/main" val="113910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dirty="0"/>
              <a:t>Note: thresholds</a:t>
            </a:r>
            <a:r>
              <a:rPr lang="en-US" baseline="0" dirty="0"/>
              <a:t> of 0.0 never make sense!</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27</a:t>
            </a:fld>
            <a:endParaRPr lang="en-US"/>
          </a:p>
        </p:txBody>
      </p:sp>
    </p:spTree>
    <p:extLst>
      <p:ext uri="{BB962C8B-B14F-4D97-AF65-F5344CB8AC3E}">
        <p14:creationId xmlns:p14="http://schemas.microsoft.com/office/powerpoint/2010/main" val="1539855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dirty="0"/>
              <a:t>Image</a:t>
            </a:r>
            <a:r>
              <a:rPr lang="en-US" baseline="0" dirty="0"/>
              <a:t> s</a:t>
            </a:r>
            <a:r>
              <a:rPr lang="en-US" dirty="0"/>
              <a:t>ource: https://stats.stackexchange.com/questions/132777/what-does-auc-stand-for-and-what-is-it</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28</a:t>
            </a:fld>
            <a:endParaRPr lang="en-US"/>
          </a:p>
        </p:txBody>
      </p:sp>
    </p:spTree>
    <p:extLst>
      <p:ext uri="{BB962C8B-B14F-4D97-AF65-F5344CB8AC3E}">
        <p14:creationId xmlns:p14="http://schemas.microsoft.com/office/powerpoint/2010/main" val="1086768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Micro is just another</a:t>
            </a:r>
            <a:r>
              <a:rPr lang="en-US" baseline="0" dirty="0"/>
              <a:t> name for accuracy</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30</a:t>
            </a:fld>
            <a:endParaRPr lang="en-US"/>
          </a:p>
        </p:txBody>
      </p:sp>
    </p:spTree>
    <p:extLst>
      <p:ext uri="{BB962C8B-B14F-4D97-AF65-F5344CB8AC3E}">
        <p14:creationId xmlns:p14="http://schemas.microsoft.com/office/powerpoint/2010/main" val="3711574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31</a:t>
            </a:fld>
            <a:endParaRPr lang="en-US"/>
          </a:p>
        </p:txBody>
      </p:sp>
    </p:spTree>
    <p:extLst>
      <p:ext uri="{BB962C8B-B14F-4D97-AF65-F5344CB8AC3E}">
        <p14:creationId xmlns:p14="http://schemas.microsoft.com/office/powerpoint/2010/main" val="4179758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Element-wise multiplication</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32</a:t>
            </a:fld>
            <a:endParaRPr lang="en-US"/>
          </a:p>
        </p:txBody>
      </p:sp>
    </p:spTree>
    <p:extLst>
      <p:ext uri="{BB962C8B-B14F-4D97-AF65-F5344CB8AC3E}">
        <p14:creationId xmlns:p14="http://schemas.microsoft.com/office/powerpoint/2010/main" val="341898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Element-wise multiplication</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33</a:t>
            </a:fld>
            <a:endParaRPr lang="en-US"/>
          </a:p>
        </p:txBody>
      </p:sp>
    </p:spTree>
    <p:extLst>
      <p:ext uri="{BB962C8B-B14F-4D97-AF65-F5344CB8AC3E}">
        <p14:creationId xmlns:p14="http://schemas.microsoft.com/office/powerpoint/2010/main" val="3064381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a:xfrm>
            <a:off x="339724" y="5267459"/>
            <a:ext cx="6513513" cy="2878004"/>
          </a:xfrm>
          <a:prstGeom prst="rect">
            <a:avLst/>
          </a:prstGeom>
        </p:spPr>
        <p:txBody>
          <a:bodyPr/>
          <a:lstStyle/>
          <a:p>
            <a:r>
              <a:rPr lang="en-US" dirty="0"/>
              <a:t>CRISP-DM: </a:t>
            </a:r>
            <a:r>
              <a:rPr lang="en-US" dirty="0" err="1"/>
              <a:t>CRoss</a:t>
            </a:r>
            <a:r>
              <a:rPr lang="en-US" dirty="0"/>
              <a:t>-Industry Standard Process for Data Mining</a:t>
            </a:r>
          </a:p>
        </p:txBody>
      </p:sp>
    </p:spTree>
    <p:extLst>
      <p:ext uri="{BB962C8B-B14F-4D97-AF65-F5344CB8AC3E}">
        <p14:creationId xmlns:p14="http://schemas.microsoft.com/office/powerpoint/2010/main" val="1007656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False Omission</a:t>
            </a:r>
            <a:r>
              <a:rPr lang="en-US" baseline="0" dirty="0"/>
              <a:t> Rate (FOR)</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35</a:t>
            </a:fld>
            <a:endParaRPr lang="en-US"/>
          </a:p>
        </p:txBody>
      </p:sp>
    </p:spTree>
    <p:extLst>
      <p:ext uri="{BB962C8B-B14F-4D97-AF65-F5344CB8AC3E}">
        <p14:creationId xmlns:p14="http://schemas.microsoft.com/office/powerpoint/2010/main" val="18137574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36</a:t>
            </a:fld>
            <a:endParaRPr lang="en-US"/>
          </a:p>
        </p:txBody>
      </p:sp>
    </p:spTree>
    <p:extLst>
      <p:ext uri="{BB962C8B-B14F-4D97-AF65-F5344CB8AC3E}">
        <p14:creationId xmlns:p14="http://schemas.microsoft.com/office/powerpoint/2010/main" val="18159612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3D882D-440C-45A6-B904-27DD635FBD68}" type="slidenum">
              <a:rPr lang="en-US" smtClean="0"/>
              <a:pPr/>
              <a:t>37</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702616" y="4422131"/>
            <a:ext cx="5617870" cy="4188171"/>
          </a:xfrm>
          <a:prstGeom prst="rect">
            <a:avLst/>
          </a:prstGeom>
        </p:spPr>
        <p:txBody>
          <a:bodyPr lIns="88276" tIns="44138" rIns="88276" bIns="44138"/>
          <a:lstStyle/>
          <a:p>
            <a:endParaRPr lang="en-US"/>
          </a:p>
        </p:txBody>
      </p:sp>
    </p:spTree>
    <p:extLst>
      <p:ext uri="{BB962C8B-B14F-4D97-AF65-F5344CB8AC3E}">
        <p14:creationId xmlns:p14="http://schemas.microsoft.com/office/powerpoint/2010/main" val="1555240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pPr marL="171450" indent="-171450">
              <a:buFontTx/>
              <a:buChar char="-"/>
            </a:pPr>
            <a:r>
              <a:rPr lang="en-US" dirty="0"/>
              <a:t>Not a real test</a:t>
            </a:r>
          </a:p>
          <a:p>
            <a:pPr marL="171450" indent="-171450">
              <a:buFontTx/>
              <a:buChar char="-"/>
            </a:pPr>
            <a:r>
              <a:rPr lang="en-US" dirty="0"/>
              <a:t>No way to tell if model has overfit the training data.</a:t>
            </a:r>
          </a:p>
          <a:p>
            <a:pPr marL="171450" indent="-171450">
              <a:buFontTx/>
              <a:buChar char="-"/>
            </a:pPr>
            <a:r>
              <a:rPr lang="en-US" dirty="0"/>
              <a:t>No</a:t>
            </a:r>
            <a:r>
              <a:rPr lang="en-US" baseline="0" dirty="0"/>
              <a:t> way to tell if model generalizes to future, unseen data</a:t>
            </a:r>
          </a:p>
          <a:p>
            <a:pPr marL="171450" indent="-171450">
              <a:buFontTx/>
              <a:buChar char="-"/>
            </a:pPr>
            <a:r>
              <a:rPr lang="en-US" baseline="0" dirty="0"/>
              <a:t>It's like in a Math class, if the teacher showed the students 2+2=4, and then the test only asks 2+2. Not sure if students really understand addition, or just memorized the one question.</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40</a:t>
            </a:fld>
            <a:endParaRPr lang="en-US"/>
          </a:p>
        </p:txBody>
      </p:sp>
    </p:spTree>
    <p:extLst>
      <p:ext uri="{BB962C8B-B14F-4D97-AF65-F5344CB8AC3E}">
        <p14:creationId xmlns:p14="http://schemas.microsoft.com/office/powerpoint/2010/main" val="22490183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41</a:t>
            </a:fld>
            <a:endParaRPr lang="en-US"/>
          </a:p>
        </p:txBody>
      </p:sp>
    </p:spTree>
    <p:extLst>
      <p:ext uri="{BB962C8B-B14F-4D97-AF65-F5344CB8AC3E}">
        <p14:creationId xmlns:p14="http://schemas.microsoft.com/office/powerpoint/2010/main" val="2448527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42</a:t>
            </a:fld>
            <a:endParaRPr lang="en-US"/>
          </a:p>
        </p:txBody>
      </p:sp>
    </p:spTree>
    <p:extLst>
      <p:ext uri="{BB962C8B-B14F-4D97-AF65-F5344CB8AC3E}">
        <p14:creationId xmlns:p14="http://schemas.microsoft.com/office/powerpoint/2010/main" val="1063006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43</a:t>
            </a:fld>
            <a:endParaRPr lang="en-US"/>
          </a:p>
        </p:txBody>
      </p:sp>
    </p:spTree>
    <p:extLst>
      <p:ext uri="{BB962C8B-B14F-4D97-AF65-F5344CB8AC3E}">
        <p14:creationId xmlns:p14="http://schemas.microsoft.com/office/powerpoint/2010/main" val="5727298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44</a:t>
            </a:fld>
            <a:endParaRPr lang="en-US"/>
          </a:p>
        </p:txBody>
      </p:sp>
    </p:spTree>
    <p:extLst>
      <p:ext uri="{BB962C8B-B14F-4D97-AF65-F5344CB8AC3E}">
        <p14:creationId xmlns:p14="http://schemas.microsoft.com/office/powerpoint/2010/main" val="643925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48</a:t>
            </a:fld>
            <a:endParaRPr lang="en-US"/>
          </a:p>
        </p:txBody>
      </p:sp>
    </p:spTree>
    <p:extLst>
      <p:ext uri="{BB962C8B-B14F-4D97-AF65-F5344CB8AC3E}">
        <p14:creationId xmlns:p14="http://schemas.microsoft.com/office/powerpoint/2010/main" val="1650986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r>
              <a:rPr lang="en-US" dirty="0"/>
              <a:t>Bias are the simplifying assumptions made by a model, meaning that the model can never capture the true relationship in the data.</a:t>
            </a:r>
          </a:p>
          <a:p>
            <a:endParaRPr lang="en-US" dirty="0"/>
          </a:p>
          <a:p>
            <a:pPr fontAlgn="base"/>
            <a:r>
              <a:rPr lang="en-US" sz="1200" b="1" i="0" kern="1200" dirty="0">
                <a:solidFill>
                  <a:schemeClr val="tx1"/>
                </a:solidFill>
                <a:effectLst/>
                <a:latin typeface="+mn-lt"/>
                <a:ea typeface="+mn-ea"/>
                <a:cs typeface="+mn-cs"/>
              </a:rPr>
              <a:t>Low Bias</a:t>
            </a:r>
            <a:r>
              <a:rPr lang="en-US" sz="1200" b="0" i="0" kern="1200" dirty="0">
                <a:solidFill>
                  <a:schemeClr val="tx1"/>
                </a:solidFill>
                <a:effectLst/>
                <a:latin typeface="+mn-lt"/>
                <a:ea typeface="+mn-ea"/>
                <a:cs typeface="+mn-cs"/>
              </a:rPr>
              <a:t>: Suggests less assumptions about the form of the target function.</a:t>
            </a:r>
          </a:p>
          <a:p>
            <a:pPr fontAlgn="base"/>
            <a:r>
              <a:rPr lang="en-US" sz="1200" b="1" i="0" kern="1200" dirty="0">
                <a:solidFill>
                  <a:schemeClr val="tx1"/>
                </a:solidFill>
                <a:effectLst/>
                <a:latin typeface="+mn-lt"/>
                <a:ea typeface="+mn-ea"/>
                <a:cs typeface="+mn-cs"/>
              </a:rPr>
              <a:t>High-Bias</a:t>
            </a:r>
            <a:r>
              <a:rPr lang="en-US" sz="1200" b="0" i="0" kern="1200" dirty="0">
                <a:solidFill>
                  <a:schemeClr val="tx1"/>
                </a:solidFill>
                <a:effectLst/>
                <a:latin typeface="+mn-lt"/>
                <a:ea typeface="+mn-ea"/>
                <a:cs typeface="+mn-cs"/>
              </a:rPr>
              <a:t>: Suggests more assumptions about the form of the target function.</a:t>
            </a:r>
          </a:p>
          <a:p>
            <a:endParaRPr lang="en-US" dirty="0"/>
          </a:p>
          <a:p>
            <a:endParaRPr lang="en-US" dirty="0"/>
          </a:p>
          <a:p>
            <a:r>
              <a:rPr lang="en-US" sz="1200" b="0" i="0" kern="1200" dirty="0">
                <a:solidFill>
                  <a:schemeClr val="tx1"/>
                </a:solidFill>
                <a:effectLst/>
                <a:latin typeface="+mn-lt"/>
                <a:ea typeface="+mn-ea"/>
                <a:cs typeface="+mn-cs"/>
              </a:rPr>
              <a:t>Variance is the amount that the estimate of the target function will change if different training data was used.</a:t>
            </a:r>
          </a:p>
          <a:p>
            <a:pPr fontAlgn="base"/>
            <a:r>
              <a:rPr lang="en-US" sz="1200" b="1" i="0" kern="1200" dirty="0">
                <a:solidFill>
                  <a:schemeClr val="tx1"/>
                </a:solidFill>
                <a:effectLst/>
                <a:latin typeface="+mn-lt"/>
                <a:ea typeface="+mn-ea"/>
                <a:cs typeface="+mn-cs"/>
              </a:rPr>
              <a:t>Low Variance</a:t>
            </a:r>
            <a:r>
              <a:rPr lang="en-US" sz="1200" b="0" i="0" kern="1200" dirty="0">
                <a:solidFill>
                  <a:schemeClr val="tx1"/>
                </a:solidFill>
                <a:effectLst/>
                <a:latin typeface="+mn-lt"/>
                <a:ea typeface="+mn-ea"/>
                <a:cs typeface="+mn-cs"/>
              </a:rPr>
              <a:t>: Suggests small changes to the estimate of the target function with changes to the training dataset.</a:t>
            </a:r>
          </a:p>
          <a:p>
            <a:pPr fontAlgn="base"/>
            <a:r>
              <a:rPr lang="en-US" sz="1200" b="1" i="0" kern="1200" dirty="0">
                <a:solidFill>
                  <a:schemeClr val="tx1"/>
                </a:solidFill>
                <a:effectLst/>
                <a:latin typeface="+mn-lt"/>
                <a:ea typeface="+mn-ea"/>
                <a:cs typeface="+mn-cs"/>
              </a:rPr>
              <a:t>High Variance</a:t>
            </a:r>
            <a:r>
              <a:rPr lang="en-US" sz="1200" b="0" i="0" kern="1200" dirty="0">
                <a:solidFill>
                  <a:schemeClr val="tx1"/>
                </a:solidFill>
                <a:effectLst/>
                <a:latin typeface="+mn-lt"/>
                <a:ea typeface="+mn-ea"/>
                <a:cs typeface="+mn-cs"/>
              </a:rPr>
              <a:t>: Suggests large changes to the estimate of the target function with changes to the training dataset.</a:t>
            </a:r>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49</a:t>
            </a:fld>
            <a:endParaRPr lang="en-US"/>
          </a:p>
        </p:txBody>
      </p:sp>
    </p:spTree>
    <p:extLst>
      <p:ext uri="{BB962C8B-B14F-4D97-AF65-F5344CB8AC3E}">
        <p14:creationId xmlns:p14="http://schemas.microsoft.com/office/powerpoint/2010/main" val="21642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268288"/>
            <a:ext cx="6397625" cy="4797425"/>
          </a:xfrm>
        </p:spPr>
      </p:sp>
      <p:sp>
        <p:nvSpPr>
          <p:cNvPr id="3" name="Notes Placeholder 2"/>
          <p:cNvSpPr>
            <a:spLocks noGrp="1"/>
          </p:cNvSpPr>
          <p:nvPr>
            <p:ph type="body" idx="1"/>
          </p:nvPr>
        </p:nvSpPr>
        <p:spPr>
          <a:xfrm>
            <a:off x="685800" y="5065712"/>
            <a:ext cx="5486400" cy="293528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a:t>
            </a:fld>
            <a:endParaRPr lang="en-US"/>
          </a:p>
        </p:txBody>
      </p:sp>
    </p:spTree>
    <p:extLst>
      <p:ext uri="{BB962C8B-B14F-4D97-AF65-F5344CB8AC3E}">
        <p14:creationId xmlns:p14="http://schemas.microsoft.com/office/powerpoint/2010/main" val="617141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50</a:t>
            </a:fld>
            <a:endParaRPr lang="en-US"/>
          </a:p>
        </p:txBody>
      </p:sp>
    </p:spTree>
    <p:extLst>
      <p:ext uri="{BB962C8B-B14F-4D97-AF65-F5344CB8AC3E}">
        <p14:creationId xmlns:p14="http://schemas.microsoft.com/office/powerpoint/2010/main" val="580372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616" y="5157787"/>
            <a:ext cx="5617870" cy="2987675"/>
          </a:xfrm>
          <a:prstGeom prst="rect">
            <a:avLst/>
          </a:prstGeom>
        </p:spPr>
        <p:txBody>
          <a:bodyPr lIns="88276" tIns="44138" rIns="88276" bIns="44138"/>
          <a:lstStyle/>
          <a:p>
            <a:r>
              <a:rPr lang="en-US" dirty="0"/>
              <a:t>https://www.learnopencv.com/bias-variance-tradeoff-in-machine-learning/</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52</a:t>
            </a:fld>
            <a:endParaRPr lang="en-US"/>
          </a:p>
        </p:txBody>
      </p:sp>
    </p:spTree>
    <p:extLst>
      <p:ext uri="{BB962C8B-B14F-4D97-AF65-F5344CB8AC3E}">
        <p14:creationId xmlns:p14="http://schemas.microsoft.com/office/powerpoint/2010/main" val="882164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3D882D-440C-45A6-B904-27DD635FBD68}" type="slidenum">
              <a:rPr lang="en-US" smtClean="0"/>
              <a:pPr/>
              <a:t>53</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702616" y="4422131"/>
            <a:ext cx="5617870" cy="4188171"/>
          </a:xfrm>
          <a:prstGeom prst="rect">
            <a:avLst/>
          </a:prstGeom>
        </p:spPr>
        <p:txBody>
          <a:bodyPr lIns="88276" tIns="44138" rIns="88276" bIns="44138"/>
          <a:lstStyle/>
          <a:p>
            <a:endParaRPr lang="en-US"/>
          </a:p>
        </p:txBody>
      </p:sp>
    </p:spTree>
    <p:extLst>
      <p:ext uri="{BB962C8B-B14F-4D97-AF65-F5344CB8AC3E}">
        <p14:creationId xmlns:p14="http://schemas.microsoft.com/office/powerpoint/2010/main" val="824232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54</a:t>
            </a:fld>
            <a:endParaRPr lang="en-US"/>
          </a:p>
        </p:txBody>
      </p:sp>
    </p:spTree>
    <p:extLst>
      <p:ext uri="{BB962C8B-B14F-4D97-AF65-F5344CB8AC3E}">
        <p14:creationId xmlns:p14="http://schemas.microsoft.com/office/powerpoint/2010/main" val="2484985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3D882D-440C-45A6-B904-27DD635FBD68}" type="slidenum">
              <a:rPr lang="en-US" smtClean="0"/>
              <a:pPr/>
              <a:t>55</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702616" y="4422131"/>
            <a:ext cx="5617870" cy="4188171"/>
          </a:xfrm>
          <a:prstGeom prst="rect">
            <a:avLst/>
          </a:prstGeom>
        </p:spPr>
        <p:txBody>
          <a:bodyPr lIns="88276" tIns="44138" rIns="88276" bIns="44138"/>
          <a:lstStyle/>
          <a:p>
            <a:endParaRPr lang="en-US" dirty="0"/>
          </a:p>
        </p:txBody>
      </p:sp>
    </p:spTree>
    <p:extLst>
      <p:ext uri="{BB962C8B-B14F-4D97-AF65-F5344CB8AC3E}">
        <p14:creationId xmlns:p14="http://schemas.microsoft.com/office/powerpoint/2010/main" val="661646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56</a:t>
            </a:fld>
            <a:endParaRPr lang="en-US"/>
          </a:p>
        </p:txBody>
      </p:sp>
    </p:spTree>
    <p:extLst>
      <p:ext uri="{BB962C8B-B14F-4D97-AF65-F5344CB8AC3E}">
        <p14:creationId xmlns:p14="http://schemas.microsoft.com/office/powerpoint/2010/main" val="35197273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57</a:t>
            </a:fld>
            <a:endParaRPr lang="en-US"/>
          </a:p>
        </p:txBody>
      </p:sp>
    </p:spTree>
    <p:extLst>
      <p:ext uri="{BB962C8B-B14F-4D97-AF65-F5344CB8AC3E}">
        <p14:creationId xmlns:p14="http://schemas.microsoft.com/office/powerpoint/2010/main" val="24621059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59</a:t>
            </a:fld>
            <a:endParaRPr lang="en-US"/>
          </a:p>
        </p:txBody>
      </p:sp>
    </p:spTree>
    <p:extLst>
      <p:ext uri="{BB962C8B-B14F-4D97-AF65-F5344CB8AC3E}">
        <p14:creationId xmlns:p14="http://schemas.microsoft.com/office/powerpoint/2010/main" val="29578161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39724" y="5157787"/>
            <a:ext cx="6513513" cy="2987675"/>
          </a:xfrm>
          <a:prstGeom prst="rect">
            <a:avLst/>
          </a:prstGeom>
        </p:spPr>
        <p:txBody>
          <a:bodyPr/>
          <a:lstStyle/>
          <a:p>
            <a:r>
              <a:rPr lang="en-US" dirty="0"/>
              <a:t>Bagging is short for "bootstrap</a:t>
            </a:r>
            <a:r>
              <a:rPr lang="en-US" baseline="0" dirty="0"/>
              <a:t> aggregating"</a:t>
            </a:r>
          </a:p>
          <a:p>
            <a:r>
              <a:rPr lang="en-US" baseline="0" dirty="0"/>
              <a:t>Bootstrapping is a random sample of the data that is taken with replacement. </a:t>
            </a:r>
            <a:r>
              <a:rPr lang="en-US" sz="1200" b="0" i="0" u="none" strike="noStrike" kern="1200" baseline="0" dirty="0">
                <a:solidFill>
                  <a:schemeClr val="tx1"/>
                </a:solidFill>
                <a:latin typeface="+mn-lt"/>
                <a:ea typeface="+mn-ea"/>
                <a:cs typeface="+mn-cs"/>
              </a:rPr>
              <a:t>The bootstrap sample is the same size as the original data set. As a result, some samples will be represented multiple times in the bootstrap sample while others will not be selected at all. The samples not selected are usually referred to as the "out-of-bag" samples.</a:t>
            </a:r>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60</a:t>
            </a:fld>
            <a:endParaRPr lang="en-US"/>
          </a:p>
        </p:txBody>
      </p:sp>
    </p:spTree>
    <p:extLst>
      <p:ext uri="{BB962C8B-B14F-4D97-AF65-F5344CB8AC3E}">
        <p14:creationId xmlns:p14="http://schemas.microsoft.com/office/powerpoint/2010/main" val="3077254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pPr>
              <a:defRPr/>
            </a:pPr>
            <a:fld id="{B5AAD2D1-61E3-437E-A834-9D9388187369}" type="slidenum">
              <a:rPr lang="en-US" smtClean="0"/>
              <a:pPr>
                <a:defRPr/>
              </a:pPr>
              <a:t>62</a:t>
            </a:fld>
            <a:endParaRPr lang="en-US"/>
          </a:p>
        </p:txBody>
      </p:sp>
    </p:spTree>
    <p:extLst>
      <p:ext uri="{BB962C8B-B14F-4D97-AF65-F5344CB8AC3E}">
        <p14:creationId xmlns:p14="http://schemas.microsoft.com/office/powerpoint/2010/main" val="286181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a:t>
            </a:fld>
            <a:endParaRPr lang="en-US"/>
          </a:p>
        </p:txBody>
      </p:sp>
    </p:spTree>
    <p:extLst>
      <p:ext uri="{BB962C8B-B14F-4D97-AF65-F5344CB8AC3E}">
        <p14:creationId xmlns:p14="http://schemas.microsoft.com/office/powerpoint/2010/main" val="5068522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293217"/>
            <a:ext cx="5619750" cy="285224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each tree gets </a:t>
            </a:r>
            <a:r>
              <a:rPr lang="en-US" dirty="0" err="1"/>
              <a:t>sqrt</a:t>
            </a:r>
            <a:r>
              <a:rPr lang="en-US" dirty="0"/>
              <a:t>(p) features, where p is the number of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Suppose that we have a very strong predictor in the data set along with a number of other moderately strong predictor, then in the collection of bagged trees, most or all of them will use the very strong predictor for the first split!</a:t>
            </a:r>
          </a:p>
          <a:p>
            <a:r>
              <a:rPr lang="en-US" dirty="0"/>
              <a:t>All bagged trees will look similar. Hence all the predictions from the bagged trees will be highly correlated</a:t>
            </a:r>
          </a:p>
          <a:p>
            <a:r>
              <a:rPr lang="en-US" dirty="0"/>
              <a:t>Averaging many highly correlated quantities does not lead to a large variance reduction, and thus random forests "de-correlates" the bagged trees leading to more reduction in variance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63</a:t>
            </a:fld>
            <a:endParaRPr lang="en-US"/>
          </a:p>
        </p:txBody>
      </p:sp>
    </p:spTree>
    <p:extLst>
      <p:ext uri="{BB962C8B-B14F-4D97-AF65-F5344CB8AC3E}">
        <p14:creationId xmlns:p14="http://schemas.microsoft.com/office/powerpoint/2010/main" val="3913910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66</a:t>
            </a:fld>
            <a:endParaRPr lang="en-US"/>
          </a:p>
        </p:txBody>
      </p:sp>
    </p:spTree>
    <p:extLst>
      <p:ext uri="{BB962C8B-B14F-4D97-AF65-F5344CB8AC3E}">
        <p14:creationId xmlns:p14="http://schemas.microsoft.com/office/powerpoint/2010/main" val="21822324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67</a:t>
            </a:fld>
            <a:endParaRPr lang="en-US"/>
          </a:p>
        </p:txBody>
      </p:sp>
    </p:spTree>
    <p:extLst>
      <p:ext uri="{BB962C8B-B14F-4D97-AF65-F5344CB8AC3E}">
        <p14:creationId xmlns:p14="http://schemas.microsoft.com/office/powerpoint/2010/main" val="1745799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5157787"/>
            <a:ext cx="5619750" cy="2987675"/>
          </a:xfrm>
          <a:prstGeom prst="rect">
            <a:avLst/>
          </a:prstGeom>
        </p:spPr>
        <p:txBody>
          <a:bodyPr/>
          <a:lstStyle/>
          <a:p>
            <a:r>
              <a:rPr lang="en-US" dirty="0"/>
              <a:t>https://www.packtpub.com/mapt/book/big_data_and_business_intelligence/9781788295758/4/ch04lvl1sec34/comparison-between-adaboosting-versus-gradient-boosting</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69</a:t>
            </a:fld>
            <a:endParaRPr lang="en-US"/>
          </a:p>
        </p:txBody>
      </p:sp>
    </p:spTree>
    <p:extLst>
      <p:ext uri="{BB962C8B-B14F-4D97-AF65-F5344CB8AC3E}">
        <p14:creationId xmlns:p14="http://schemas.microsoft.com/office/powerpoint/2010/main" val="1632300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C3D882D-440C-45A6-B904-27DD635FBD68}" type="slidenum">
              <a:rPr lang="en-US" smtClean="0"/>
              <a:pPr/>
              <a:t>78</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702616" y="4422131"/>
            <a:ext cx="5617870" cy="4188171"/>
          </a:xfrm>
          <a:prstGeom prst="rect">
            <a:avLst/>
          </a:prstGeom>
        </p:spPr>
        <p:txBody>
          <a:bodyPr lIns="88276" tIns="44138" rIns="88276" bIns="44138"/>
          <a:lstStyle/>
          <a:p>
            <a:endParaRPr lang="en-US"/>
          </a:p>
        </p:txBody>
      </p:sp>
    </p:spTree>
    <p:extLst>
      <p:ext uri="{BB962C8B-B14F-4D97-AF65-F5344CB8AC3E}">
        <p14:creationId xmlns:p14="http://schemas.microsoft.com/office/powerpoint/2010/main" val="82423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9</a:t>
            </a:fld>
            <a:endParaRPr lang="en-US"/>
          </a:p>
        </p:txBody>
      </p:sp>
    </p:spTree>
    <p:extLst>
      <p:ext uri="{BB962C8B-B14F-4D97-AF65-F5344CB8AC3E}">
        <p14:creationId xmlns:p14="http://schemas.microsoft.com/office/powerpoint/2010/main" val="212121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10</a:t>
            </a:fld>
            <a:endParaRPr lang="en-US"/>
          </a:p>
        </p:txBody>
      </p:sp>
    </p:spTree>
    <p:extLst>
      <p:ext uri="{BB962C8B-B14F-4D97-AF65-F5344CB8AC3E}">
        <p14:creationId xmlns:p14="http://schemas.microsoft.com/office/powerpoint/2010/main" val="2633256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11</a:t>
            </a:fld>
            <a:endParaRPr lang="en-US"/>
          </a:p>
        </p:txBody>
      </p:sp>
    </p:spTree>
    <p:extLst>
      <p:ext uri="{BB962C8B-B14F-4D97-AF65-F5344CB8AC3E}">
        <p14:creationId xmlns:p14="http://schemas.microsoft.com/office/powerpoint/2010/main" val="1951919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616" y="4480621"/>
            <a:ext cx="5617870" cy="3664842"/>
          </a:xfrm>
          <a:prstGeom prst="rect">
            <a:avLst/>
          </a:prstGeom>
        </p:spPr>
        <p:txBody>
          <a:bodyPr lIns="88276" tIns="44138" rIns="88276" bIns="44138"/>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12</a:t>
            </a:fld>
            <a:endParaRPr lang="en-US"/>
          </a:p>
        </p:txBody>
      </p:sp>
    </p:spTree>
    <p:extLst>
      <p:ext uri="{BB962C8B-B14F-4D97-AF65-F5344CB8AC3E}">
        <p14:creationId xmlns:p14="http://schemas.microsoft.com/office/powerpoint/2010/main" val="3250929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0831" y="1414948"/>
            <a:ext cx="7546228" cy="1375834"/>
          </a:xfrm>
        </p:spPr>
        <p:txBody>
          <a:bodyPr lIns="0" rIns="0" anchor="b" anchorCtr="0">
            <a:normAutofit/>
          </a:bodyPr>
          <a:lstStyle>
            <a:lvl1pPr algn="l">
              <a:defRPr sz="3600" baseline="0"/>
            </a:lvl1pPr>
          </a:lstStyle>
          <a:p>
            <a:r>
              <a:rPr lang="en-US" dirty="0"/>
              <a:t>CLICK TO EDIT SESSION TITLE</a:t>
            </a:r>
          </a:p>
        </p:txBody>
      </p:sp>
      <p:sp>
        <p:nvSpPr>
          <p:cNvPr id="3" name="Subtitle 2"/>
          <p:cNvSpPr>
            <a:spLocks noGrp="1"/>
          </p:cNvSpPr>
          <p:nvPr>
            <p:ph type="subTitle" idx="1" hasCustomPrompt="1"/>
          </p:nvPr>
        </p:nvSpPr>
        <p:spPr>
          <a:xfrm>
            <a:off x="820830" y="2790782"/>
            <a:ext cx="7567594" cy="1200329"/>
          </a:xfrm>
        </p:spPr>
        <p:txBody>
          <a:bodyPr wrap="square" lIns="0" rIns="0">
            <a:spAutoFit/>
          </a:bodyPr>
          <a:lstStyle>
            <a:lvl1pPr marL="0" indent="0" algn="l">
              <a:buNone/>
              <a:defRPr sz="24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Program Name                                                                            Date (e.g. July 1 to July 9, 2011)                                  Speaker/Faculty Name</a:t>
            </a:r>
          </a:p>
        </p:txBody>
      </p:sp>
    </p:spTree>
    <p:extLst>
      <p:ext uri="{BB962C8B-B14F-4D97-AF65-F5344CB8AC3E}">
        <p14:creationId xmlns:p14="http://schemas.microsoft.com/office/powerpoint/2010/main" val="1875842367"/>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906"/>
            <a:ext cx="3008313"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1002659"/>
            <a:ext cx="5111750" cy="5206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336523"/>
            <a:ext cx="3008313" cy="38725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a:xfrm flipV="1">
            <a:off x="457200" y="1435100"/>
            <a:ext cx="3008313" cy="2540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9"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3106326403"/>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7142" y="4950686"/>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07142" y="76286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807142" y="5517424"/>
            <a:ext cx="5486400" cy="8548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8" name="Straight Connector 7"/>
          <p:cNvCxnSpPr/>
          <p:nvPr/>
        </p:nvCxnSpPr>
        <p:spPr>
          <a:xfrm>
            <a:off x="1792288" y="5061215"/>
            <a:ext cx="5486400" cy="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9"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388126975"/>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72003"/>
            <a:ext cx="8445500" cy="5533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hasCustomPrompt="1"/>
          </p:nvPr>
        </p:nvSpPr>
        <p:spPr/>
        <p:txBody>
          <a:bodyPr/>
          <a:lstStyle>
            <a:lvl1pPr>
              <a:defRPr/>
            </a:lvl1pPr>
          </a:lstStyle>
          <a:p>
            <a:r>
              <a:rPr lang="en-US" dirty="0"/>
              <a:t>Click to edit slide title</a:t>
            </a:r>
            <a:endParaRPr lang="en-CA" dirty="0"/>
          </a:p>
        </p:txBody>
      </p:sp>
      <p:sp>
        <p:nvSpPr>
          <p:cNvPr id="9"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748316496"/>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274637"/>
            <a:ext cx="8445500" cy="5686891"/>
          </a:xfrm>
        </p:spPr>
        <p:txBody>
          <a:bodyPr lIns="0" rIns="0"/>
          <a:lstStyle>
            <a:lvl1pPr algn="ctr">
              <a:defRPr/>
            </a:lvl1pPr>
          </a:lstStyle>
          <a:p>
            <a:r>
              <a:rPr lang="en-US"/>
              <a:t>Click to edit Master title style</a:t>
            </a:r>
            <a:endParaRPr lang="en-US" dirty="0"/>
          </a:p>
        </p:txBody>
      </p:sp>
      <p:sp>
        <p:nvSpPr>
          <p:cNvPr id="6" name="Footer Placeholder 4"/>
          <p:cNvSpPr>
            <a:spLocks noGrp="1"/>
          </p:cNvSpPr>
          <p:nvPr>
            <p:ph type="ftr" sz="quarter" idx="3"/>
          </p:nvPr>
        </p:nvSpPr>
        <p:spPr>
          <a:xfrm>
            <a:off x="0" y="6597352"/>
            <a:ext cx="4942830" cy="260648"/>
          </a:xfrm>
          <a:prstGeom prst="rect">
            <a:avLst/>
          </a:prstGeom>
          <a:noFill/>
          <a:ln>
            <a:noFill/>
          </a:ln>
          <a:effectLst/>
        </p:spPr>
        <p:txBody>
          <a:bodyPr anchor="ctr"/>
          <a:lstStyle>
            <a:lvl1pPr algn="l">
              <a:defRPr sz="1000" b="0">
                <a:solidFill>
                  <a:srgbClr val="000000"/>
                </a:solidFill>
                <a:effectLst/>
              </a:defRPr>
            </a:lvl1pPr>
          </a:lstStyle>
          <a:p>
            <a:endParaRPr lang="en-US"/>
          </a:p>
        </p:txBody>
      </p:sp>
    </p:spTree>
    <p:extLst>
      <p:ext uri="{BB962C8B-B14F-4D97-AF65-F5344CB8AC3E}">
        <p14:creationId xmlns:p14="http://schemas.microsoft.com/office/powerpoint/2010/main" val="2227504275"/>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0416" y="4406900"/>
            <a:ext cx="8316383"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370416" y="2906713"/>
            <a:ext cx="8316383"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Footer Placeholder 4"/>
          <p:cNvSpPr>
            <a:spLocks noGrp="1"/>
          </p:cNvSpPr>
          <p:nvPr>
            <p:ph type="ftr" sz="quarter" idx="3"/>
          </p:nvPr>
        </p:nvSpPr>
        <p:spPr>
          <a:xfrm>
            <a:off x="0" y="6597352"/>
            <a:ext cx="4942830" cy="260648"/>
          </a:xfrm>
          <a:prstGeom prst="rect">
            <a:avLst/>
          </a:prstGeom>
          <a:noFill/>
          <a:ln>
            <a:noFill/>
          </a:ln>
          <a:effectLst/>
        </p:spPr>
        <p:txBody>
          <a:bodyPr anchor="ctr"/>
          <a:lstStyle>
            <a:lvl1pPr algn="l">
              <a:defRPr sz="1000" b="0">
                <a:solidFill>
                  <a:srgbClr val="000000"/>
                </a:solidFill>
                <a:effectLst/>
              </a:defRPr>
            </a:lvl1pPr>
          </a:lstStyle>
          <a:p>
            <a:endParaRPr lang="en-US"/>
          </a:p>
        </p:txBody>
      </p:sp>
    </p:spTree>
    <p:extLst>
      <p:ext uri="{BB962C8B-B14F-4D97-AF65-F5344CB8AC3E}">
        <p14:creationId xmlns:p14="http://schemas.microsoft.com/office/powerpoint/2010/main" val="2368871541"/>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9250" y="789880"/>
            <a:ext cx="41481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9250" y="1429642"/>
            <a:ext cx="4148138"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789880"/>
            <a:ext cx="41497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429642"/>
            <a:ext cx="4149725"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p:cNvSpPr>
            <a:spLocks noGrp="1"/>
          </p:cNvSpPr>
          <p:nvPr>
            <p:ph type="ftr" sz="quarter" idx="10"/>
          </p:nvPr>
        </p:nvSpPr>
        <p:spPr>
          <a:xfrm>
            <a:off x="0" y="6597352"/>
            <a:ext cx="4942830" cy="260648"/>
          </a:xfrm>
          <a:prstGeom prst="rect">
            <a:avLst/>
          </a:prstGeom>
          <a:noFill/>
          <a:ln>
            <a:noFill/>
          </a:ln>
          <a:effectLst/>
        </p:spPr>
        <p:txBody>
          <a:bodyPr anchor="ctr"/>
          <a:lstStyle>
            <a:lvl1pPr algn="l">
              <a:defRPr sz="1000" b="0">
                <a:solidFill>
                  <a:srgbClr val="000000"/>
                </a:solidFill>
                <a:effectLst/>
              </a:defRPr>
            </a:lvl1pPr>
          </a:lstStyle>
          <a:p>
            <a:endParaRPr lang="en-US"/>
          </a:p>
        </p:txBody>
      </p:sp>
    </p:spTree>
    <p:extLst>
      <p:ext uri="{BB962C8B-B14F-4D97-AF65-F5344CB8AC3E}">
        <p14:creationId xmlns:p14="http://schemas.microsoft.com/office/powerpoint/2010/main" val="3562054721"/>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1182493964"/>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0" y="4941168"/>
            <a:ext cx="4402044" cy="888020"/>
          </a:xfrm>
        </p:spPr>
        <p:txBody>
          <a:bodyPr>
            <a:normAutofit/>
          </a:bodyPr>
          <a:lstStyle>
            <a:lvl1pPr>
              <a:defRPr sz="2000" b="0" i="1">
                <a:latin typeface="Georgia"/>
              </a:defRPr>
            </a:lvl1pPr>
          </a:lstStyle>
          <a:p>
            <a:r>
              <a:rPr lang="en-US"/>
              <a:t>Click to edit Master title style</a:t>
            </a:r>
            <a:endParaRPr lang="en-US" dirty="0"/>
          </a:p>
        </p:txBody>
      </p:sp>
      <p:sp>
        <p:nvSpPr>
          <p:cNvPr id="9" name="Text Placeholder 8"/>
          <p:cNvSpPr>
            <a:spLocks noGrp="1"/>
          </p:cNvSpPr>
          <p:nvPr>
            <p:ph type="body" sz="quarter" idx="13"/>
          </p:nvPr>
        </p:nvSpPr>
        <p:spPr>
          <a:xfrm>
            <a:off x="4619120" y="1628800"/>
            <a:ext cx="4402044" cy="3062941"/>
          </a:xfrm>
        </p:spPr>
        <p:txBody>
          <a:bodyPr>
            <a:normAutofit/>
          </a:bodyPr>
          <a:lstStyle>
            <a:lvl1pPr marL="0" indent="0">
              <a:lnSpc>
                <a:spcPct val="100000"/>
              </a:lnSpc>
              <a:buFontTx/>
              <a:buNone/>
              <a:defRPr sz="2000" b="0" i="1">
                <a:latin typeface="Georgia"/>
              </a:defRPr>
            </a:lvl1pPr>
            <a:lvl2pPr marL="457200" indent="0">
              <a:lnSpc>
                <a:spcPct val="100000"/>
              </a:lnSpc>
              <a:buFontTx/>
              <a:buNone/>
              <a:defRPr/>
            </a:lvl2pPr>
            <a:lvl3pPr marL="914400" indent="0">
              <a:lnSpc>
                <a:spcPct val="100000"/>
              </a:lnSpc>
              <a:buFontTx/>
              <a:buNone/>
              <a:defRPr/>
            </a:lvl3pPr>
            <a:lvl4pPr marL="1371600" indent="0">
              <a:lnSpc>
                <a:spcPct val="100000"/>
              </a:lnSpc>
              <a:buFontTx/>
              <a:buNone/>
              <a:defRPr/>
            </a:lvl4pPr>
            <a:lvl5pPr marL="1828800" indent="0">
              <a:lnSpc>
                <a:spcPct val="100000"/>
              </a:lnSpc>
              <a:buFontTx/>
              <a:buNone/>
              <a:defRPr/>
            </a:lvl5pPr>
          </a:lstStyle>
          <a:p>
            <a:pPr lvl="0"/>
            <a:r>
              <a:rPr lang="en-US"/>
              <a:t>Click to edit Master text styles</a:t>
            </a:r>
          </a:p>
        </p:txBody>
      </p:sp>
      <p:sp>
        <p:nvSpPr>
          <p:cNvPr id="13" name="ClipArt Placeholder 12"/>
          <p:cNvSpPr>
            <a:spLocks noGrp="1"/>
          </p:cNvSpPr>
          <p:nvPr>
            <p:ph type="clipArt" sz="quarter" idx="14"/>
          </p:nvPr>
        </p:nvSpPr>
        <p:spPr>
          <a:xfrm>
            <a:off x="2296" y="1628800"/>
            <a:ext cx="4377018" cy="3062941"/>
          </a:xfrm>
        </p:spPr>
        <p:txBody>
          <a:bodyPr/>
          <a:lstStyle/>
          <a:p>
            <a:r>
              <a:rPr lang="en-US"/>
              <a:t>Click icon to add clip art</a:t>
            </a:r>
            <a:endParaRPr lang="en-US" dirty="0"/>
          </a:p>
        </p:txBody>
      </p:sp>
      <p:sp>
        <p:nvSpPr>
          <p:cNvPr id="14" name="Text Placeholder 15"/>
          <p:cNvSpPr>
            <a:spLocks noGrp="1"/>
          </p:cNvSpPr>
          <p:nvPr>
            <p:ph type="body" sz="quarter" idx="15"/>
          </p:nvPr>
        </p:nvSpPr>
        <p:spPr>
          <a:xfrm>
            <a:off x="381000" y="5013512"/>
            <a:ext cx="3367088" cy="369888"/>
          </a:xfrm>
        </p:spPr>
        <p:txBody>
          <a:bodyPr>
            <a:normAutofit/>
          </a:bodyPr>
          <a:lstStyle>
            <a:lvl1pPr marL="0" indent="0">
              <a:buNone/>
              <a:defRPr sz="1400" b="0" i="1"/>
            </a:lvl1pPr>
          </a:lstStyle>
          <a:p>
            <a:pPr lvl="0"/>
            <a:r>
              <a:rPr lang="en-US"/>
              <a:t>Click to edit Master text styles</a:t>
            </a:r>
          </a:p>
        </p:txBody>
      </p:sp>
      <p:sp>
        <p:nvSpPr>
          <p:cNvPr id="8"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67989118"/>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3966205146"/>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0" y="6597352"/>
            <a:ext cx="4942830" cy="260648"/>
          </a:xfrm>
          <a:prstGeom prst="rect">
            <a:avLst/>
          </a:prstGeom>
        </p:spPr>
        <p:txBody>
          <a:bodyPr anchor="ctr"/>
          <a:lstStyle>
            <a:lvl1pPr algn="l">
              <a:defRPr sz="1000" b="0"/>
            </a:lvl1pPr>
          </a:lstStyle>
          <a:p>
            <a:endParaRPr lang="en-US"/>
          </a:p>
        </p:txBody>
      </p:sp>
    </p:spTree>
    <p:extLst>
      <p:ext uri="{BB962C8B-B14F-4D97-AF65-F5344CB8AC3E}">
        <p14:creationId xmlns:p14="http://schemas.microsoft.com/office/powerpoint/2010/main" val="3904013869"/>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249" y="44624"/>
            <a:ext cx="7500665" cy="648072"/>
          </a:xfrm>
          <a:prstGeom prst="rect">
            <a:avLst/>
          </a:prstGeom>
        </p:spPr>
        <p:txBody>
          <a:bodyPr vert="horz" lIns="91440" tIns="45720" rIns="91440" bIns="45720" rtlCol="0" anchor="ctr">
            <a:noAutofit/>
          </a:bodyPr>
          <a:lstStyle/>
          <a:p>
            <a:r>
              <a:rPr lang="en-US" dirty="0"/>
              <a:t>Click to edit slide title</a:t>
            </a:r>
          </a:p>
        </p:txBody>
      </p:sp>
      <p:sp>
        <p:nvSpPr>
          <p:cNvPr id="3" name="Text Placeholder 2"/>
          <p:cNvSpPr>
            <a:spLocks noGrp="1"/>
          </p:cNvSpPr>
          <p:nvPr>
            <p:ph type="body" idx="1"/>
          </p:nvPr>
        </p:nvSpPr>
        <p:spPr>
          <a:xfrm>
            <a:off x="349250" y="764704"/>
            <a:ext cx="8445500" cy="55334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0" y="6597352"/>
            <a:ext cx="4942830" cy="260648"/>
          </a:xfrm>
          <a:prstGeom prst="rect">
            <a:avLst/>
          </a:prstGeom>
          <a:noFill/>
          <a:ln>
            <a:noFill/>
          </a:ln>
          <a:effectLst/>
        </p:spPr>
        <p:txBody>
          <a:bodyPr anchor="ctr"/>
          <a:lstStyle>
            <a:lvl1pPr algn="l">
              <a:defRPr sz="1000" b="0">
                <a:solidFill>
                  <a:srgbClr val="000000"/>
                </a:solidFill>
                <a:effectLst/>
              </a:defRPr>
            </a:lvl1pPr>
          </a:lstStyle>
          <a:p>
            <a:endParaRPr lang="en-US"/>
          </a:p>
        </p:txBody>
      </p:sp>
    </p:spTree>
    <p:extLst>
      <p:ext uri="{BB962C8B-B14F-4D97-AF65-F5344CB8AC3E}">
        <p14:creationId xmlns:p14="http://schemas.microsoft.com/office/powerpoint/2010/main" val="160158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dir="u"/>
  </p:transition>
  <p:txStyles>
    <p:title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4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tepthom/sandbox/blob/master/slides_performance.ipynb"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stepthom/869_course/tree/main/classifica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hyperlink" Target="https://ml.berkeley.edu/blog/2017/07/13/tutorial-4/" TargetMode="Externa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stanford.edu/~shervine/teaching/cs-229/cheatsheet-supervised-learning#introduc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www.learnopencv.com/bias-variance-tradeoff-in-machine-learnin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github.com/stepthom/869_course/tree/main/ensemble"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rasbt.github.io/mlxtend/user_guide/evaluate/bootstrap_point632_score/"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www.youtube.com/watch?v=jxuNLH5dXCs&amp;t=562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lightgbm.readthedocs.io/en/latest/Parameters.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831" y="1700808"/>
            <a:ext cx="7546228" cy="1375834"/>
          </a:xfrm>
        </p:spPr>
        <p:txBody>
          <a:bodyPr>
            <a:normAutofit fontScale="90000"/>
          </a:bodyPr>
          <a:lstStyle/>
          <a:p>
            <a:br>
              <a:rPr lang="en-US" dirty="0"/>
            </a:br>
            <a:r>
              <a:rPr lang="en-US" sz="3100" dirty="0"/>
              <a:t>MMA 869</a:t>
            </a:r>
            <a:br>
              <a:rPr lang="en-US" sz="3100" dirty="0"/>
            </a:br>
            <a:r>
              <a:rPr lang="en-US" sz="3100" dirty="0"/>
              <a:t>Machine Learning &amp; AI</a:t>
            </a:r>
            <a:br>
              <a:rPr lang="en-US" sz="3100" dirty="0"/>
            </a:br>
            <a:br>
              <a:rPr lang="en-US" dirty="0"/>
            </a:br>
            <a:r>
              <a:rPr lang="en-US" dirty="0"/>
              <a:t>Session 3: Evaluating Classifiers</a:t>
            </a:r>
            <a:endParaRPr lang="en-CA" sz="3600" dirty="0"/>
          </a:p>
        </p:txBody>
      </p:sp>
      <p:sp>
        <p:nvSpPr>
          <p:cNvPr id="3" name="Subtitle 2"/>
          <p:cNvSpPr>
            <a:spLocks noGrp="1"/>
          </p:cNvSpPr>
          <p:nvPr>
            <p:ph type="subTitle" idx="1"/>
          </p:nvPr>
        </p:nvSpPr>
        <p:spPr>
          <a:xfrm>
            <a:off x="820830" y="3076642"/>
            <a:ext cx="7567594" cy="904863"/>
          </a:xfrm>
        </p:spPr>
        <p:txBody>
          <a:bodyPr/>
          <a:lstStyle/>
          <a:p>
            <a:r>
              <a:rPr lang="en-US" dirty="0"/>
              <a:t>Nasrin Yousefi</a:t>
            </a:r>
          </a:p>
          <a:p>
            <a:endParaRPr lang="en-US" dirty="0"/>
          </a:p>
        </p:txBody>
      </p:sp>
    </p:spTree>
    <p:extLst>
      <p:ext uri="{BB962C8B-B14F-4D97-AF65-F5344CB8AC3E}">
        <p14:creationId xmlns:p14="http://schemas.microsoft.com/office/powerpoint/2010/main" val="2400644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49" y="813566"/>
            <a:ext cx="8445500" cy="1046056"/>
          </a:xfrm>
        </p:spPr>
        <p:txBody>
          <a:bodyPr/>
          <a:lstStyle/>
          <a:p>
            <a:pPr marL="0" indent="0">
              <a:buNone/>
            </a:pPr>
            <a:r>
              <a:rPr lang="en-US" dirty="0"/>
              <a:t>Mark each of the following as TP, TN, FP, or FN</a:t>
            </a:r>
          </a:p>
        </p:txBody>
      </p:sp>
      <p:sp>
        <p:nvSpPr>
          <p:cNvPr id="3" name="Title 2"/>
          <p:cNvSpPr>
            <a:spLocks noGrp="1"/>
          </p:cNvSpPr>
          <p:nvPr>
            <p:ph type="title"/>
          </p:nvPr>
        </p:nvSpPr>
        <p:spPr/>
        <p:txBody>
          <a:bodyPr/>
          <a:lstStyle/>
          <a:p>
            <a:r>
              <a:rPr lang="en-US" dirty="0"/>
              <a:t>Exercise</a:t>
            </a:r>
          </a:p>
        </p:txBody>
      </p:sp>
      <p:graphicFrame>
        <p:nvGraphicFramePr>
          <p:cNvPr id="4" name="Table 3"/>
          <p:cNvGraphicFramePr>
            <a:graphicFrameLocks noGrp="1"/>
          </p:cNvGraphicFramePr>
          <p:nvPr>
            <p:extLst>
              <p:ext uri="{D42A27DB-BD31-4B8C-83A1-F6EECF244321}">
                <p14:modId xmlns:p14="http://schemas.microsoft.com/office/powerpoint/2010/main" val="1404023692"/>
              </p:ext>
            </p:extLst>
          </p:nvPr>
        </p:nvGraphicFramePr>
        <p:xfrm>
          <a:off x="4701126" y="2237871"/>
          <a:ext cx="813195" cy="2814066"/>
        </p:xfrm>
        <a:graphic>
          <a:graphicData uri="http://schemas.openxmlformats.org/drawingml/2006/table">
            <a:tbl>
              <a:tblPr firstRow="1" bandRow="1">
                <a:tableStyleId>{5C22544A-7EE6-4342-B048-85BDC9FD1C3A}</a:tableStyleId>
              </a:tblPr>
              <a:tblGrid>
                <a:gridCol w="813195">
                  <a:extLst>
                    <a:ext uri="{9D8B030D-6E8A-4147-A177-3AD203B41FA5}">
                      <a16:colId xmlns:a16="http://schemas.microsoft.com/office/drawing/2014/main" val="20003"/>
                    </a:ext>
                  </a:extLst>
                </a:gridCol>
              </a:tblGrid>
              <a:tr h="212436">
                <a:tc>
                  <a:txBody>
                    <a:bodyPr/>
                    <a:lstStyle/>
                    <a:p>
                      <a:pPr marL="0" marR="0" algn="ctr">
                        <a:lnSpc>
                          <a:spcPct val="115000"/>
                        </a:lnSpc>
                        <a:spcBef>
                          <a:spcPts val="0"/>
                        </a:spcBef>
                        <a:spcAft>
                          <a:spcPts val="0"/>
                        </a:spcAft>
                      </a:pPr>
                      <a:r>
                        <a:rPr lang="en-US" sz="2000" dirty="0">
                          <a:solidFill>
                            <a:schemeClr val="tx1"/>
                          </a:solidFill>
                          <a:effectLst/>
                          <a:latin typeface="+mn-lt"/>
                          <a:ea typeface="宋体" charset="0"/>
                          <a:cs typeface="Times New Roman" charset="0"/>
                        </a:rPr>
                        <a:t>Truth</a:t>
                      </a:r>
                    </a:p>
                    <a:p>
                      <a:pPr marL="0" marR="0" algn="ctr">
                        <a:lnSpc>
                          <a:spcPct val="115000"/>
                        </a:lnSpc>
                        <a:spcBef>
                          <a:spcPts val="0"/>
                        </a:spcBef>
                        <a:spcAft>
                          <a:spcPts val="0"/>
                        </a:spcAft>
                      </a:pPr>
                      <a:r>
                        <a:rPr lang="en-US" sz="2000" dirty="0">
                          <a:solidFill>
                            <a:schemeClr val="tx1"/>
                          </a:solidFill>
                          <a:effectLst/>
                          <a:latin typeface="+mn-lt"/>
                          <a:ea typeface="宋体" charset="0"/>
                          <a:cs typeface="Times New Roman" charset="0"/>
                        </a:rPr>
                        <a:t>Target</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0"/>
                  </a:ext>
                </a:extLst>
              </a:tr>
              <a:tr h="92364">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92364">
                <a:tc>
                  <a:txBody>
                    <a:bodyPr/>
                    <a:lstStyle/>
                    <a:p>
                      <a:pPr algn="ctr"/>
                      <a:r>
                        <a:rPr lang="en-US" sz="2000" baseline="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106218">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29039639"/>
              </p:ext>
            </p:extLst>
          </p:nvPr>
        </p:nvGraphicFramePr>
        <p:xfrm>
          <a:off x="3264994" y="2229847"/>
          <a:ext cx="1321535" cy="2814066"/>
        </p:xfrm>
        <a:graphic>
          <a:graphicData uri="http://schemas.openxmlformats.org/drawingml/2006/table">
            <a:tbl>
              <a:tblPr firstRow="1" bandRow="1">
                <a:tableStyleId>{5C22544A-7EE6-4342-B048-85BDC9FD1C3A}</a:tableStyleId>
              </a:tblPr>
              <a:tblGrid>
                <a:gridCol w="1321535">
                  <a:extLst>
                    <a:ext uri="{9D8B030D-6E8A-4147-A177-3AD203B41FA5}">
                      <a16:colId xmlns:a16="http://schemas.microsoft.com/office/drawing/2014/main" val="81893302"/>
                    </a:ext>
                  </a:extLst>
                </a:gridCol>
              </a:tblGrid>
              <a:tr h="212436">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Predicted</a:t>
                      </a:r>
                    </a:p>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Target</a:t>
                      </a:r>
                    </a:p>
                  </a:txBody>
                  <a:tcPr marL="68580" marR="68580" marT="0" marB="0" anchor="ctr">
                    <a:solidFill>
                      <a:schemeClr val="accent6">
                        <a:lumMod val="60000"/>
                        <a:lumOff val="40000"/>
                      </a:schemeClr>
                    </a:solidFill>
                  </a:tcPr>
                </a:tc>
                <a:extLst>
                  <a:ext uri="{0D108BD9-81ED-4DB2-BD59-A6C34878D82A}">
                    <a16:rowId xmlns:a16="http://schemas.microsoft.com/office/drawing/2014/main" val="2562272953"/>
                  </a:ext>
                </a:extLst>
              </a:tr>
              <a:tr h="92364">
                <a:tc>
                  <a:txBody>
                    <a:bodyPr/>
                    <a:lstStyle/>
                    <a:p>
                      <a:pPr algn="ctr"/>
                      <a:r>
                        <a:rPr lang="en-US" sz="2000" baseline="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2100559000"/>
                  </a:ext>
                </a:extLst>
              </a:tr>
              <a:tr h="92364">
                <a:tc>
                  <a:txBody>
                    <a:bodyPr/>
                    <a:lstStyle/>
                    <a:p>
                      <a:pPr algn="ctr"/>
                      <a:r>
                        <a:rPr lang="en-US" sz="2000" baseline="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757528097"/>
                  </a:ext>
                </a:extLst>
              </a:tr>
              <a:tr h="106218">
                <a:tc>
                  <a:txBody>
                    <a:bodyPr/>
                    <a:lstStyle/>
                    <a:p>
                      <a:pPr algn="ctr"/>
                      <a:r>
                        <a:rPr lang="en-US" sz="2000" baseline="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3127975368"/>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2820431672"/>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112710309"/>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943978296"/>
                  </a:ext>
                </a:extLst>
              </a:tr>
              <a:tr h="106218">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2035735983"/>
                  </a:ext>
                </a:extLst>
              </a:tr>
            </a:tbl>
          </a:graphicData>
        </a:graphic>
      </p:graphicFrame>
      <p:sp>
        <p:nvSpPr>
          <p:cNvPr id="6" name="TextBox 5">
            <a:extLst>
              <a:ext uri="{FF2B5EF4-FFF2-40B4-BE49-F238E27FC236}">
                <a16:creationId xmlns:a16="http://schemas.microsoft.com/office/drawing/2014/main" id="{100A3B7E-4B4E-2355-ABBE-274C2AF1C0E9}"/>
              </a:ext>
            </a:extLst>
          </p:cNvPr>
          <p:cNvSpPr txBox="1"/>
          <p:nvPr/>
        </p:nvSpPr>
        <p:spPr>
          <a:xfrm>
            <a:off x="5827337" y="2866188"/>
            <a:ext cx="415498" cy="369332"/>
          </a:xfrm>
          <a:prstGeom prst="rect">
            <a:avLst/>
          </a:prstGeom>
          <a:noFill/>
        </p:spPr>
        <p:txBody>
          <a:bodyPr wrap="none" rtlCol="0">
            <a:spAutoFit/>
          </a:bodyPr>
          <a:lstStyle/>
          <a:p>
            <a:r>
              <a:rPr lang="en-US" dirty="0">
                <a:solidFill>
                  <a:srgbClr val="92D050"/>
                </a:solidFill>
              </a:rPr>
              <a:t>TP</a:t>
            </a:r>
          </a:p>
        </p:txBody>
      </p:sp>
      <p:sp>
        <p:nvSpPr>
          <p:cNvPr id="7" name="TextBox 6">
            <a:extLst>
              <a:ext uri="{FF2B5EF4-FFF2-40B4-BE49-F238E27FC236}">
                <a16:creationId xmlns:a16="http://schemas.microsoft.com/office/drawing/2014/main" id="{9E7DFB75-75DA-420B-D7E6-67827253279C}"/>
              </a:ext>
            </a:extLst>
          </p:cNvPr>
          <p:cNvSpPr txBox="1"/>
          <p:nvPr/>
        </p:nvSpPr>
        <p:spPr>
          <a:xfrm>
            <a:off x="5827337" y="4105826"/>
            <a:ext cx="415498" cy="369332"/>
          </a:xfrm>
          <a:prstGeom prst="rect">
            <a:avLst/>
          </a:prstGeom>
          <a:noFill/>
        </p:spPr>
        <p:txBody>
          <a:bodyPr wrap="none" rtlCol="0">
            <a:spAutoFit/>
          </a:bodyPr>
          <a:lstStyle/>
          <a:p>
            <a:r>
              <a:rPr lang="en-US" dirty="0">
                <a:solidFill>
                  <a:srgbClr val="92D050"/>
                </a:solidFill>
              </a:rPr>
              <a:t>TP</a:t>
            </a:r>
          </a:p>
        </p:txBody>
      </p:sp>
      <p:sp>
        <p:nvSpPr>
          <p:cNvPr id="8" name="TextBox 7">
            <a:extLst>
              <a:ext uri="{FF2B5EF4-FFF2-40B4-BE49-F238E27FC236}">
                <a16:creationId xmlns:a16="http://schemas.microsoft.com/office/drawing/2014/main" id="{5CAE4580-5281-22BC-B5B6-33C314DBAC3E}"/>
              </a:ext>
            </a:extLst>
          </p:cNvPr>
          <p:cNvSpPr txBox="1"/>
          <p:nvPr/>
        </p:nvSpPr>
        <p:spPr>
          <a:xfrm>
            <a:off x="5827337" y="3174111"/>
            <a:ext cx="415498" cy="369332"/>
          </a:xfrm>
          <a:prstGeom prst="rect">
            <a:avLst/>
          </a:prstGeom>
          <a:noFill/>
        </p:spPr>
        <p:txBody>
          <a:bodyPr wrap="square" rtlCol="0">
            <a:spAutoFit/>
          </a:bodyPr>
          <a:lstStyle/>
          <a:p>
            <a:r>
              <a:rPr lang="en-US" dirty="0">
                <a:solidFill>
                  <a:srgbClr val="FF0000"/>
                </a:solidFill>
              </a:rPr>
              <a:t>FP</a:t>
            </a:r>
          </a:p>
        </p:txBody>
      </p:sp>
      <p:sp>
        <p:nvSpPr>
          <p:cNvPr id="9" name="TextBox 8">
            <a:extLst>
              <a:ext uri="{FF2B5EF4-FFF2-40B4-BE49-F238E27FC236}">
                <a16:creationId xmlns:a16="http://schemas.microsoft.com/office/drawing/2014/main" id="{173B907B-ABAF-63A3-8083-923D19E9F3BC}"/>
              </a:ext>
            </a:extLst>
          </p:cNvPr>
          <p:cNvSpPr txBox="1"/>
          <p:nvPr/>
        </p:nvSpPr>
        <p:spPr>
          <a:xfrm>
            <a:off x="5827337" y="4383976"/>
            <a:ext cx="803753" cy="369332"/>
          </a:xfrm>
          <a:prstGeom prst="rect">
            <a:avLst/>
          </a:prstGeom>
          <a:noFill/>
        </p:spPr>
        <p:txBody>
          <a:bodyPr wrap="square" rtlCol="0">
            <a:spAutoFit/>
          </a:bodyPr>
          <a:lstStyle/>
          <a:p>
            <a:r>
              <a:rPr lang="en-US" dirty="0">
                <a:solidFill>
                  <a:srgbClr val="FF0000"/>
                </a:solidFill>
              </a:rPr>
              <a:t>FN</a:t>
            </a:r>
          </a:p>
        </p:txBody>
      </p:sp>
      <p:sp>
        <p:nvSpPr>
          <p:cNvPr id="10" name="TextBox 9">
            <a:extLst>
              <a:ext uri="{FF2B5EF4-FFF2-40B4-BE49-F238E27FC236}">
                <a16:creationId xmlns:a16="http://schemas.microsoft.com/office/drawing/2014/main" id="{374B0FB5-F8AA-29E9-4BB7-E91160408DA4}"/>
              </a:ext>
            </a:extLst>
          </p:cNvPr>
          <p:cNvSpPr txBox="1"/>
          <p:nvPr/>
        </p:nvSpPr>
        <p:spPr>
          <a:xfrm>
            <a:off x="5827337" y="3789518"/>
            <a:ext cx="445956" cy="369332"/>
          </a:xfrm>
          <a:prstGeom prst="rect">
            <a:avLst/>
          </a:prstGeom>
          <a:noFill/>
        </p:spPr>
        <p:txBody>
          <a:bodyPr wrap="none" rtlCol="0">
            <a:spAutoFit/>
          </a:bodyPr>
          <a:lstStyle/>
          <a:p>
            <a:r>
              <a:rPr lang="en-US" dirty="0">
                <a:solidFill>
                  <a:srgbClr val="92D050"/>
                </a:solidFill>
              </a:rPr>
              <a:t>TN</a:t>
            </a:r>
          </a:p>
        </p:txBody>
      </p:sp>
      <p:sp>
        <p:nvSpPr>
          <p:cNvPr id="11" name="TextBox 10">
            <a:extLst>
              <a:ext uri="{FF2B5EF4-FFF2-40B4-BE49-F238E27FC236}">
                <a16:creationId xmlns:a16="http://schemas.microsoft.com/office/drawing/2014/main" id="{F144703C-43E4-68F9-BE92-FE387232F199}"/>
              </a:ext>
            </a:extLst>
          </p:cNvPr>
          <p:cNvSpPr txBox="1"/>
          <p:nvPr/>
        </p:nvSpPr>
        <p:spPr>
          <a:xfrm>
            <a:off x="5827337" y="3491131"/>
            <a:ext cx="803753" cy="369332"/>
          </a:xfrm>
          <a:prstGeom prst="rect">
            <a:avLst/>
          </a:prstGeom>
          <a:noFill/>
        </p:spPr>
        <p:txBody>
          <a:bodyPr wrap="square" rtlCol="0">
            <a:spAutoFit/>
          </a:bodyPr>
          <a:lstStyle/>
          <a:p>
            <a:r>
              <a:rPr lang="en-US" dirty="0">
                <a:solidFill>
                  <a:srgbClr val="FF0000"/>
                </a:solidFill>
              </a:rPr>
              <a:t>FN</a:t>
            </a:r>
          </a:p>
        </p:txBody>
      </p:sp>
      <p:sp>
        <p:nvSpPr>
          <p:cNvPr id="12" name="TextBox 11">
            <a:extLst>
              <a:ext uri="{FF2B5EF4-FFF2-40B4-BE49-F238E27FC236}">
                <a16:creationId xmlns:a16="http://schemas.microsoft.com/office/drawing/2014/main" id="{D87838C4-838B-95CE-C708-BD94A5BEA3EC}"/>
              </a:ext>
            </a:extLst>
          </p:cNvPr>
          <p:cNvSpPr txBox="1"/>
          <p:nvPr/>
        </p:nvSpPr>
        <p:spPr>
          <a:xfrm>
            <a:off x="5827337" y="4703993"/>
            <a:ext cx="445956" cy="369332"/>
          </a:xfrm>
          <a:prstGeom prst="rect">
            <a:avLst/>
          </a:prstGeom>
          <a:noFill/>
        </p:spPr>
        <p:txBody>
          <a:bodyPr wrap="none" rtlCol="0">
            <a:spAutoFit/>
          </a:bodyPr>
          <a:lstStyle/>
          <a:p>
            <a:r>
              <a:rPr lang="en-US" dirty="0">
                <a:solidFill>
                  <a:srgbClr val="92D050"/>
                </a:solidFill>
              </a:rPr>
              <a:t>TN</a:t>
            </a:r>
          </a:p>
        </p:txBody>
      </p:sp>
    </p:spTree>
    <p:extLst>
      <p:ext uri="{BB962C8B-B14F-4D97-AF65-F5344CB8AC3E}">
        <p14:creationId xmlns:p14="http://schemas.microsoft.com/office/powerpoint/2010/main" val="1920293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1096168"/>
          </a:xfrm>
        </p:spPr>
        <p:txBody>
          <a:bodyPr>
            <a:normAutofit/>
          </a:bodyPr>
          <a:lstStyle/>
          <a:p>
            <a:r>
              <a:rPr lang="en-US" b="1" i="1" dirty="0"/>
              <a:t>Confusion matrix</a:t>
            </a:r>
            <a:r>
              <a:rPr lang="en-US" dirty="0"/>
              <a:t>: a table comparing predictions against truth </a:t>
            </a:r>
          </a:p>
        </p:txBody>
      </p:sp>
      <p:sp>
        <p:nvSpPr>
          <p:cNvPr id="3" name="Title 2"/>
          <p:cNvSpPr>
            <a:spLocks noGrp="1"/>
          </p:cNvSpPr>
          <p:nvPr>
            <p:ph type="title"/>
          </p:nvPr>
        </p:nvSpPr>
        <p:spPr/>
        <p:txBody>
          <a:bodyPr/>
          <a:lstStyle/>
          <a:p>
            <a:r>
              <a:rPr lang="en-US" dirty="0"/>
              <a:t>Confusion Matrix</a:t>
            </a:r>
          </a:p>
        </p:txBody>
      </p:sp>
      <p:graphicFrame>
        <p:nvGraphicFramePr>
          <p:cNvPr id="10" name="Table 9"/>
          <p:cNvGraphicFramePr>
            <a:graphicFrameLocks noGrp="1"/>
          </p:cNvGraphicFramePr>
          <p:nvPr>
            <p:extLst>
              <p:ext uri="{D42A27DB-BD31-4B8C-83A1-F6EECF244321}">
                <p14:modId xmlns:p14="http://schemas.microsoft.com/office/powerpoint/2010/main" val="2643176710"/>
              </p:ext>
            </p:extLst>
          </p:nvPr>
        </p:nvGraphicFramePr>
        <p:xfrm>
          <a:off x="585358" y="2611259"/>
          <a:ext cx="1272540" cy="3019309"/>
        </p:xfrm>
        <a:graphic>
          <a:graphicData uri="http://schemas.openxmlformats.org/drawingml/2006/table">
            <a:tbl>
              <a:tblPr firstRow="1" bandRow="1">
                <a:tableStyleId>{5C22544A-7EE6-4342-B048-85BDC9FD1C3A}</a:tableStyleId>
              </a:tblPr>
              <a:tblGrid>
                <a:gridCol w="1272540">
                  <a:extLst>
                    <a:ext uri="{9D8B030D-6E8A-4147-A177-3AD203B41FA5}">
                      <a16:colId xmlns:a16="http://schemas.microsoft.com/office/drawing/2014/main" val="20004"/>
                    </a:ext>
                  </a:extLst>
                </a:gridCol>
              </a:tblGrid>
              <a:tr h="74671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Predicted</a:t>
                      </a:r>
                    </a:p>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Target</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0"/>
                  </a:ext>
                </a:extLst>
              </a:tr>
              <a:tr h="324657">
                <a:tc>
                  <a:txBody>
                    <a:bodyPr/>
                    <a:lstStyle/>
                    <a:p>
                      <a:pPr algn="ctr"/>
                      <a:r>
                        <a:rPr lang="en-US" sz="2000" baseline="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r h="324657">
                <a:tc>
                  <a:txBody>
                    <a:bodyPr/>
                    <a:lstStyle/>
                    <a:p>
                      <a:pPr algn="ctr"/>
                      <a:r>
                        <a:rPr lang="en-US" sz="2000" baseline="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2"/>
                  </a:ext>
                </a:extLst>
              </a:tr>
              <a:tr h="324657">
                <a:tc>
                  <a:txBody>
                    <a:bodyPr/>
                    <a:lstStyle/>
                    <a:p>
                      <a:pPr algn="ctr"/>
                      <a:r>
                        <a:rPr lang="en-US" sz="2000" baseline="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3"/>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4"/>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5"/>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6"/>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7"/>
                  </a:ext>
                </a:extLst>
              </a:tr>
            </a:tbl>
          </a:graphicData>
        </a:graphic>
      </p:graphicFrame>
      <p:sp>
        <p:nvSpPr>
          <p:cNvPr id="11" name="Rectangle 10"/>
          <p:cNvSpPr/>
          <p:nvPr/>
        </p:nvSpPr>
        <p:spPr>
          <a:xfrm>
            <a:off x="4132255" y="2838462"/>
            <a:ext cx="4572000" cy="2668489"/>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346256886"/>
              </p:ext>
            </p:extLst>
          </p:nvPr>
        </p:nvGraphicFramePr>
        <p:xfrm>
          <a:off x="4818592" y="3506165"/>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7577">
                  <a:extLst>
                    <a:ext uri="{9D8B030D-6E8A-4147-A177-3AD203B41FA5}">
                      <a16:colId xmlns:a16="http://schemas.microsoft.com/office/drawing/2014/main" val="20002"/>
                    </a:ext>
                  </a:extLst>
                </a:gridCol>
                <a:gridCol w="713916">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65000"/>
                            </a:schemeClr>
                          </a:solidFill>
                        </a:rPr>
                        <a:t>4</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65000"/>
                            </a:schemeClr>
                          </a:solidFill>
                        </a:rPr>
                        <a:t>3</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65000"/>
                            </a:schemeClr>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65000"/>
                            </a:schemeClr>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65000"/>
                            </a:schemeClr>
                          </a:solidFill>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p:cNvSpPr txBox="1"/>
          <p:nvPr/>
        </p:nvSpPr>
        <p:spPr>
          <a:xfrm>
            <a:off x="5883859" y="3026372"/>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4" name="TextBox 13"/>
          <p:cNvSpPr txBox="1"/>
          <p:nvPr/>
        </p:nvSpPr>
        <p:spPr>
          <a:xfrm rot="16200000">
            <a:off x="4123082" y="4192665"/>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15" name="TextBox 14"/>
          <p:cNvSpPr txBox="1"/>
          <p:nvPr/>
        </p:nvSpPr>
        <p:spPr>
          <a:xfrm>
            <a:off x="6265822" y="5525079"/>
            <a:ext cx="638316" cy="1200329"/>
          </a:xfrm>
          <a:prstGeom prst="rect">
            <a:avLst/>
          </a:prstGeom>
          <a:noFill/>
        </p:spPr>
        <p:txBody>
          <a:bodyPr wrap="none" rtlCol="0">
            <a:spAutoFit/>
          </a:bodyPr>
          <a:lstStyle/>
          <a:p>
            <a:r>
              <a:rPr lang="en-US" dirty="0">
                <a:solidFill>
                  <a:srgbClr val="63BE48"/>
                </a:solidFill>
              </a:rPr>
              <a:t>2 TP </a:t>
            </a:r>
          </a:p>
          <a:p>
            <a:r>
              <a:rPr lang="en-US" dirty="0">
                <a:solidFill>
                  <a:srgbClr val="FF0000"/>
                </a:solidFill>
              </a:rPr>
              <a:t>2 FN</a:t>
            </a:r>
          </a:p>
          <a:p>
            <a:r>
              <a:rPr lang="en-US" dirty="0">
                <a:solidFill>
                  <a:srgbClr val="FF0000"/>
                </a:solidFill>
              </a:rPr>
              <a:t>1 FP</a:t>
            </a:r>
          </a:p>
          <a:p>
            <a:r>
              <a:rPr lang="en-US" dirty="0">
                <a:solidFill>
                  <a:srgbClr val="63BE48"/>
                </a:solidFill>
              </a:rPr>
              <a:t>2 TN</a:t>
            </a:r>
          </a:p>
        </p:txBody>
      </p:sp>
      <p:sp>
        <p:nvSpPr>
          <p:cNvPr id="16" name="Rectangle 15"/>
          <p:cNvSpPr/>
          <p:nvPr/>
        </p:nvSpPr>
        <p:spPr>
          <a:xfrm>
            <a:off x="3231124" y="3226510"/>
            <a:ext cx="415498" cy="369332"/>
          </a:xfrm>
          <a:prstGeom prst="rect">
            <a:avLst/>
          </a:prstGeom>
        </p:spPr>
        <p:txBody>
          <a:bodyPr wrap="none">
            <a:spAutoFit/>
          </a:bodyPr>
          <a:lstStyle/>
          <a:p>
            <a:r>
              <a:rPr lang="en-US" dirty="0">
                <a:solidFill>
                  <a:srgbClr val="63BE48"/>
                </a:solidFill>
              </a:rPr>
              <a:t>TP</a:t>
            </a:r>
          </a:p>
        </p:txBody>
      </p:sp>
      <p:sp>
        <p:nvSpPr>
          <p:cNvPr id="17" name="Rectangle 16"/>
          <p:cNvSpPr/>
          <p:nvPr/>
        </p:nvSpPr>
        <p:spPr>
          <a:xfrm>
            <a:off x="3231124" y="4590122"/>
            <a:ext cx="415498" cy="369332"/>
          </a:xfrm>
          <a:prstGeom prst="rect">
            <a:avLst/>
          </a:prstGeom>
        </p:spPr>
        <p:txBody>
          <a:bodyPr wrap="none">
            <a:spAutoFit/>
          </a:bodyPr>
          <a:lstStyle/>
          <a:p>
            <a:r>
              <a:rPr lang="en-US" dirty="0">
                <a:solidFill>
                  <a:srgbClr val="63BE48"/>
                </a:solidFill>
              </a:rPr>
              <a:t>TP</a:t>
            </a:r>
          </a:p>
        </p:txBody>
      </p:sp>
      <p:sp>
        <p:nvSpPr>
          <p:cNvPr id="18" name="Rectangle 17"/>
          <p:cNvSpPr/>
          <p:nvPr/>
        </p:nvSpPr>
        <p:spPr>
          <a:xfrm>
            <a:off x="3219101" y="3908316"/>
            <a:ext cx="439544" cy="369332"/>
          </a:xfrm>
          <a:prstGeom prst="rect">
            <a:avLst/>
          </a:prstGeom>
        </p:spPr>
        <p:txBody>
          <a:bodyPr wrap="none">
            <a:spAutoFit/>
          </a:bodyPr>
          <a:lstStyle/>
          <a:p>
            <a:r>
              <a:rPr lang="en-US" dirty="0">
                <a:solidFill>
                  <a:srgbClr val="FF0000"/>
                </a:solidFill>
              </a:rPr>
              <a:t>FN</a:t>
            </a:r>
          </a:p>
        </p:txBody>
      </p:sp>
      <p:sp>
        <p:nvSpPr>
          <p:cNvPr id="19" name="Rectangle 18"/>
          <p:cNvSpPr/>
          <p:nvPr/>
        </p:nvSpPr>
        <p:spPr>
          <a:xfrm>
            <a:off x="3219101" y="4931025"/>
            <a:ext cx="439544" cy="369332"/>
          </a:xfrm>
          <a:prstGeom prst="rect">
            <a:avLst/>
          </a:prstGeom>
        </p:spPr>
        <p:txBody>
          <a:bodyPr wrap="none">
            <a:spAutoFit/>
          </a:bodyPr>
          <a:lstStyle/>
          <a:p>
            <a:r>
              <a:rPr lang="en-US" dirty="0">
                <a:solidFill>
                  <a:srgbClr val="FF0000"/>
                </a:solidFill>
              </a:rPr>
              <a:t>FN</a:t>
            </a:r>
          </a:p>
        </p:txBody>
      </p:sp>
      <p:sp>
        <p:nvSpPr>
          <p:cNvPr id="20" name="Rectangle 19"/>
          <p:cNvSpPr/>
          <p:nvPr/>
        </p:nvSpPr>
        <p:spPr>
          <a:xfrm>
            <a:off x="3234330" y="3567413"/>
            <a:ext cx="409086" cy="369332"/>
          </a:xfrm>
          <a:prstGeom prst="rect">
            <a:avLst/>
          </a:prstGeom>
        </p:spPr>
        <p:txBody>
          <a:bodyPr wrap="none">
            <a:spAutoFit/>
          </a:bodyPr>
          <a:lstStyle/>
          <a:p>
            <a:r>
              <a:rPr lang="en-US" dirty="0">
                <a:solidFill>
                  <a:srgbClr val="FF0000"/>
                </a:solidFill>
              </a:rPr>
              <a:t>FP</a:t>
            </a:r>
          </a:p>
        </p:txBody>
      </p:sp>
      <p:sp>
        <p:nvSpPr>
          <p:cNvPr id="21" name="Rectangle 20"/>
          <p:cNvSpPr/>
          <p:nvPr/>
        </p:nvSpPr>
        <p:spPr>
          <a:xfrm>
            <a:off x="3215895" y="4249219"/>
            <a:ext cx="445956" cy="369332"/>
          </a:xfrm>
          <a:prstGeom prst="rect">
            <a:avLst/>
          </a:prstGeom>
        </p:spPr>
        <p:txBody>
          <a:bodyPr wrap="none">
            <a:spAutoFit/>
          </a:bodyPr>
          <a:lstStyle/>
          <a:p>
            <a:r>
              <a:rPr lang="en-US" dirty="0">
                <a:solidFill>
                  <a:srgbClr val="63BE48"/>
                </a:solidFill>
              </a:rPr>
              <a:t>TN</a:t>
            </a:r>
          </a:p>
        </p:txBody>
      </p:sp>
      <p:sp>
        <p:nvSpPr>
          <p:cNvPr id="22" name="Rectangle 21"/>
          <p:cNvSpPr/>
          <p:nvPr/>
        </p:nvSpPr>
        <p:spPr>
          <a:xfrm>
            <a:off x="3215895" y="5271927"/>
            <a:ext cx="445956" cy="369332"/>
          </a:xfrm>
          <a:prstGeom prst="rect">
            <a:avLst/>
          </a:prstGeom>
        </p:spPr>
        <p:txBody>
          <a:bodyPr wrap="none">
            <a:spAutoFit/>
          </a:bodyPr>
          <a:lstStyle/>
          <a:p>
            <a:r>
              <a:rPr lang="en-US" dirty="0">
                <a:solidFill>
                  <a:srgbClr val="63BE48"/>
                </a:solidFill>
              </a:rPr>
              <a:t>TN</a:t>
            </a:r>
          </a:p>
        </p:txBody>
      </p:sp>
      <p:graphicFrame>
        <p:nvGraphicFramePr>
          <p:cNvPr id="4" name="Table 3"/>
          <p:cNvGraphicFramePr>
            <a:graphicFrameLocks noGrp="1"/>
          </p:cNvGraphicFramePr>
          <p:nvPr>
            <p:extLst>
              <p:ext uri="{D42A27DB-BD31-4B8C-83A1-F6EECF244321}">
                <p14:modId xmlns:p14="http://schemas.microsoft.com/office/powerpoint/2010/main" val="3330735978"/>
              </p:ext>
            </p:extLst>
          </p:nvPr>
        </p:nvGraphicFramePr>
        <p:xfrm>
          <a:off x="2038658" y="2611259"/>
          <a:ext cx="1014073" cy="3019309"/>
        </p:xfrm>
        <a:graphic>
          <a:graphicData uri="http://schemas.openxmlformats.org/drawingml/2006/table">
            <a:tbl>
              <a:tblPr firstRow="1" bandRow="1">
                <a:tableStyleId>{5C22544A-7EE6-4342-B048-85BDC9FD1C3A}</a:tableStyleId>
              </a:tblPr>
              <a:tblGrid>
                <a:gridCol w="1014073">
                  <a:extLst>
                    <a:ext uri="{9D8B030D-6E8A-4147-A177-3AD203B41FA5}">
                      <a16:colId xmlns:a16="http://schemas.microsoft.com/office/drawing/2014/main" val="2986792544"/>
                    </a:ext>
                  </a:extLst>
                </a:gridCol>
              </a:tblGrid>
              <a:tr h="746710">
                <a:tc>
                  <a:txBody>
                    <a:bodyPr/>
                    <a:lstStyle/>
                    <a:p>
                      <a:pPr marL="0" marR="0" algn="ctr">
                        <a:lnSpc>
                          <a:spcPct val="115000"/>
                        </a:lnSpc>
                        <a:spcBef>
                          <a:spcPts val="0"/>
                        </a:spcBef>
                        <a:spcAft>
                          <a:spcPts val="0"/>
                        </a:spcAft>
                      </a:pPr>
                      <a:r>
                        <a:rPr lang="en-US" sz="2000" dirty="0">
                          <a:solidFill>
                            <a:schemeClr val="tx1"/>
                          </a:solidFill>
                          <a:effectLst/>
                          <a:latin typeface="+mn-lt"/>
                          <a:ea typeface="宋体" charset="0"/>
                          <a:cs typeface="Times New Roman" charset="0"/>
                        </a:rPr>
                        <a:t>Truth</a:t>
                      </a:r>
                    </a:p>
                    <a:p>
                      <a:pPr marL="0" marR="0" algn="ctr">
                        <a:lnSpc>
                          <a:spcPct val="115000"/>
                        </a:lnSpc>
                        <a:spcBef>
                          <a:spcPts val="0"/>
                        </a:spcBef>
                        <a:spcAft>
                          <a:spcPts val="0"/>
                        </a:spcAft>
                      </a:pPr>
                      <a:r>
                        <a:rPr lang="en-US" sz="2000" dirty="0">
                          <a:solidFill>
                            <a:schemeClr val="tx1"/>
                          </a:solidFill>
                          <a:effectLst/>
                          <a:latin typeface="+mn-lt"/>
                          <a:ea typeface="宋体" charset="0"/>
                          <a:cs typeface="Times New Roman" charset="0"/>
                        </a:rPr>
                        <a:t>Target</a:t>
                      </a:r>
                    </a:p>
                  </a:txBody>
                  <a:tcPr marL="68580" marR="68580" marT="0" marB="0" anchor="ctr">
                    <a:solidFill>
                      <a:schemeClr val="accent3">
                        <a:lumMod val="60000"/>
                        <a:lumOff val="40000"/>
                      </a:schemeClr>
                    </a:solidFill>
                  </a:tcPr>
                </a:tc>
                <a:extLst>
                  <a:ext uri="{0D108BD9-81ED-4DB2-BD59-A6C34878D82A}">
                    <a16:rowId xmlns:a16="http://schemas.microsoft.com/office/drawing/2014/main" val="88843197"/>
                  </a:ext>
                </a:extLst>
              </a:tr>
              <a:tr h="324657">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665505813"/>
                  </a:ext>
                </a:extLst>
              </a:tr>
              <a:tr h="324657">
                <a:tc>
                  <a:txBody>
                    <a:bodyPr/>
                    <a:lstStyle/>
                    <a:p>
                      <a:pPr algn="ctr"/>
                      <a:r>
                        <a:rPr lang="en-US" sz="2000" baseline="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969962418"/>
                  </a:ext>
                </a:extLst>
              </a:tr>
              <a:tr h="324657">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3830961076"/>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2685399361"/>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3721687520"/>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873143587"/>
                  </a:ext>
                </a:extLst>
              </a:tr>
              <a:tr h="324657">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1455100073"/>
                  </a:ext>
                </a:extLst>
              </a:tr>
            </a:tbl>
          </a:graphicData>
        </a:graphic>
      </p:graphicFrame>
    </p:spTree>
    <p:extLst>
      <p:ext uri="{BB962C8B-B14F-4D97-AF65-F5344CB8AC3E}">
        <p14:creationId xmlns:p14="http://schemas.microsoft.com/office/powerpoint/2010/main" val="89763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5" grpId="0"/>
      <p:bldP spid="16"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650" y="861597"/>
            <a:ext cx="8445500" cy="828197"/>
          </a:xfrm>
        </p:spPr>
        <p:txBody>
          <a:bodyPr>
            <a:normAutofit lnSpcReduction="10000"/>
          </a:bodyPr>
          <a:lstStyle/>
          <a:p>
            <a:r>
              <a:rPr lang="en-US" b="1" i="1" dirty="0"/>
              <a:t>Accuracy: </a:t>
            </a:r>
            <a:r>
              <a:rPr lang="en-US" dirty="0"/>
              <a:t>percentage of instances that are classified correctly</a:t>
            </a:r>
          </a:p>
          <a:p>
            <a:r>
              <a:rPr lang="en-US" i="1" dirty="0"/>
              <a:t>1-Accuracy = Error</a:t>
            </a:r>
          </a:p>
        </p:txBody>
      </p:sp>
      <p:sp>
        <p:nvSpPr>
          <p:cNvPr id="3" name="Title 2"/>
          <p:cNvSpPr>
            <a:spLocks noGrp="1"/>
          </p:cNvSpPr>
          <p:nvPr>
            <p:ph type="title"/>
          </p:nvPr>
        </p:nvSpPr>
        <p:spPr/>
        <p:txBody>
          <a:bodyPr/>
          <a:lstStyle/>
          <a:p>
            <a:r>
              <a:rPr lang="en-US" dirty="0"/>
              <a:t>Accuracy</a:t>
            </a:r>
          </a:p>
        </p:txBody>
      </p:sp>
      <mc:AlternateContent xmlns:mc="http://schemas.openxmlformats.org/markup-compatibility/2006" xmlns:a14="http://schemas.microsoft.com/office/drawing/2010/main">
        <mc:Choice Requires="a14">
          <p:sp>
            <p:nvSpPr>
              <p:cNvPr id="5" name="TextBox 4"/>
              <p:cNvSpPr txBox="1"/>
              <p:nvPr/>
            </p:nvSpPr>
            <p:spPr>
              <a:xfrm>
                <a:off x="914400" y="2107630"/>
                <a:ext cx="7162800" cy="707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Accuracy</m:t>
                      </m:r>
                      <m:r>
                        <a:rPr lang="en-US" sz="2400" b="0" i="1" smtClean="0">
                          <a:latin typeface="Cambria Math" charset="0"/>
                        </a:rPr>
                        <m:t>=</m:t>
                      </m:r>
                      <m:r>
                        <a:rPr lang="en-US" sz="2400" i="1">
                          <a:latin typeface="Cambria Math" charset="0"/>
                        </a:rPr>
                        <m:t> </m:t>
                      </m:r>
                      <m:f>
                        <m:fPr>
                          <m:ctrlPr>
                            <a:rPr lang="en-US" sz="2400" i="1">
                              <a:latin typeface="Cambria Math" panose="02040503050406030204" pitchFamily="18" charset="0"/>
                            </a:rPr>
                          </m:ctrlPr>
                        </m:fPr>
                        <m:num>
                          <m:r>
                            <a:rPr lang="en-US" sz="2400" b="0" i="1" smtClean="0">
                              <a:solidFill>
                                <a:srgbClr val="63BE48"/>
                              </a:solidFill>
                              <a:latin typeface="Cambria Math" charset="0"/>
                            </a:rPr>
                            <m:t>𝑇𝑃</m:t>
                          </m:r>
                          <m:r>
                            <a:rPr lang="en-US" sz="2400" i="1">
                              <a:latin typeface="Cambria Math" charset="0"/>
                            </a:rPr>
                            <m:t>+</m:t>
                          </m:r>
                          <m:r>
                            <a:rPr lang="en-US" sz="2400" b="0" i="1" smtClean="0">
                              <a:solidFill>
                                <a:srgbClr val="63BE48"/>
                              </a:solidFill>
                              <a:latin typeface="Cambria Math" charset="0"/>
                            </a:rPr>
                            <m:t>𝑇𝑁</m:t>
                          </m:r>
                        </m:num>
                        <m:den>
                          <m:r>
                            <a:rPr lang="en-US" sz="2400" b="0" i="1" smtClean="0">
                              <a:solidFill>
                                <a:srgbClr val="63BE48"/>
                              </a:solidFill>
                              <a:latin typeface="Cambria Math" charset="0"/>
                            </a:rPr>
                            <m:t>𝑇𝑃</m:t>
                          </m:r>
                          <m:r>
                            <a:rPr lang="en-US" sz="2400" b="0" i="1" smtClean="0">
                              <a:latin typeface="Cambria Math" charset="0"/>
                            </a:rPr>
                            <m:t>+</m:t>
                          </m:r>
                          <m:r>
                            <a:rPr lang="en-US" sz="2400" b="0" i="1" smtClean="0">
                              <a:solidFill>
                                <a:srgbClr val="63BE48"/>
                              </a:solidFill>
                              <a:latin typeface="Cambria Math" charset="0"/>
                            </a:rPr>
                            <m:t>𝑇𝑁</m:t>
                          </m:r>
                          <m:r>
                            <a:rPr lang="en-US" sz="2400" b="0" i="1" smtClean="0">
                              <a:latin typeface="Cambria Math" charset="0"/>
                            </a:rPr>
                            <m:t>+</m:t>
                          </m:r>
                          <m:r>
                            <a:rPr lang="en-US" sz="2400" b="0" i="1" smtClean="0">
                              <a:solidFill>
                                <a:srgbClr val="FF0000"/>
                              </a:solidFill>
                              <a:latin typeface="Cambria Math" charset="0"/>
                            </a:rPr>
                            <m:t>𝐹𝑃</m:t>
                          </m:r>
                          <m:r>
                            <a:rPr lang="en-US" sz="2400" b="0" i="1" smtClean="0">
                              <a:latin typeface="Cambria Math" charset="0"/>
                            </a:rPr>
                            <m:t>+</m:t>
                          </m:r>
                          <m:r>
                            <a:rPr lang="en-US" sz="2400" b="0" i="1" smtClean="0">
                              <a:solidFill>
                                <a:srgbClr val="FF0000"/>
                              </a:solidFill>
                              <a:latin typeface="Cambria Math" charset="0"/>
                            </a:rPr>
                            <m:t>𝐹𝑁</m:t>
                          </m:r>
                        </m:den>
                      </m:f>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914400" y="2107630"/>
                <a:ext cx="7162800" cy="707438"/>
              </a:xfrm>
              <a:prstGeom prst="rect">
                <a:avLst/>
              </a:prstGeom>
              <a:blipFill>
                <a:blip r:embed="rId3"/>
                <a:stretch>
                  <a:fillRect/>
                </a:stretch>
              </a:blipFill>
            </p:spPr>
            <p:txBody>
              <a:bodyPr/>
              <a:lstStyle/>
              <a:p>
                <a:r>
                  <a:rPr lang="en-US">
                    <a:noFill/>
                  </a:rPr>
                  <a:t> </a:t>
                </a:r>
              </a:p>
            </p:txBody>
          </p:sp>
        </mc:Fallback>
      </mc:AlternateContent>
      <p:sp>
        <p:nvSpPr>
          <p:cNvPr id="10" name="Rectangle 9"/>
          <p:cNvSpPr/>
          <p:nvPr/>
        </p:nvSpPr>
        <p:spPr>
          <a:xfrm>
            <a:off x="253671" y="3552496"/>
            <a:ext cx="4055569" cy="2501462"/>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453275945"/>
              </p:ext>
            </p:extLst>
          </p:nvPr>
        </p:nvGraphicFramePr>
        <p:xfrm>
          <a:off x="688744" y="4122582"/>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p:cNvSpPr txBox="1"/>
          <p:nvPr/>
        </p:nvSpPr>
        <p:spPr>
          <a:xfrm>
            <a:off x="1754011" y="3642789"/>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4" name="TextBox 13"/>
          <p:cNvSpPr txBox="1"/>
          <p:nvPr/>
        </p:nvSpPr>
        <p:spPr>
          <a:xfrm rot="16200000">
            <a:off x="50604" y="4809082"/>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15" name="Rectangle 14"/>
          <p:cNvSpPr/>
          <p:nvPr/>
        </p:nvSpPr>
        <p:spPr>
          <a:xfrm>
            <a:off x="4744312" y="3552496"/>
            <a:ext cx="4055569" cy="2501462"/>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583180685"/>
              </p:ext>
            </p:extLst>
          </p:nvPr>
        </p:nvGraphicFramePr>
        <p:xfrm>
          <a:off x="5179385" y="4122582"/>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7" name="TextBox 16"/>
          <p:cNvSpPr txBox="1"/>
          <p:nvPr/>
        </p:nvSpPr>
        <p:spPr>
          <a:xfrm>
            <a:off x="6244652" y="3642789"/>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8" name="TextBox 17"/>
          <p:cNvSpPr txBox="1"/>
          <p:nvPr/>
        </p:nvSpPr>
        <p:spPr>
          <a:xfrm rot="16200000">
            <a:off x="4541244" y="4809082"/>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19" name="TextBox 18"/>
              <p:cNvSpPr txBox="1"/>
              <p:nvPr/>
            </p:nvSpPr>
            <p:spPr>
              <a:xfrm>
                <a:off x="533109" y="6287129"/>
                <a:ext cx="35664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Accuracy</m:t>
                      </m:r>
                      <m:r>
                        <a:rPr lang="en-US" sz="2400" b="0" i="1" smtClean="0">
                          <a:latin typeface="Cambria Math" charset="0"/>
                        </a:rPr>
                        <m:t>=</m:t>
                      </m:r>
                      <m:r>
                        <a:rPr lang="en-US" sz="2400" b="0" i="1" smtClean="0">
                          <a:latin typeface="Cambria Math" panose="02040503050406030204" pitchFamily="18" charset="0"/>
                        </a:rPr>
                        <m:t> ?</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33109" y="6287129"/>
                <a:ext cx="3566472" cy="369332"/>
              </a:xfrm>
              <a:prstGeom prst="rect">
                <a:avLst/>
              </a:prstGeom>
              <a:blipFill>
                <a:blip r:embed="rId5"/>
                <a:stretch>
                  <a:fillRect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145692" y="6287129"/>
                <a:ext cx="35664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Accuracy</m:t>
                      </m:r>
                      <m:r>
                        <a:rPr lang="en-US" sz="2400" b="0" i="1" smtClean="0">
                          <a:latin typeface="Cambria Math" charset="0"/>
                        </a:rPr>
                        <m:t>=</m:t>
                      </m:r>
                      <m:r>
                        <a:rPr lang="en-US" sz="2400" b="0" i="1" smtClean="0">
                          <a:latin typeface="Cambria Math" panose="02040503050406030204" pitchFamily="18" charset="0"/>
                        </a:rPr>
                        <m:t> ?</m:t>
                      </m:r>
                    </m:oMath>
                  </m:oMathPara>
                </a14:m>
                <a:endParaRPr lang="en-US" sz="2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5145692" y="6287129"/>
                <a:ext cx="3566472" cy="369332"/>
              </a:xfrm>
              <a:prstGeom prst="rect">
                <a:avLst/>
              </a:prstGeom>
              <a:blipFill>
                <a:blip r:embed="rId6"/>
                <a:stretch>
                  <a:fillRect b="-327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67657C5-769B-D459-D64F-ADEA3DA70B79}"/>
              </a:ext>
            </a:extLst>
          </p:cNvPr>
          <p:cNvSpPr txBox="1"/>
          <p:nvPr/>
        </p:nvSpPr>
        <p:spPr>
          <a:xfrm>
            <a:off x="3352751" y="6271429"/>
            <a:ext cx="714124" cy="400110"/>
          </a:xfrm>
          <a:prstGeom prst="rect">
            <a:avLst/>
          </a:prstGeom>
          <a:noFill/>
        </p:spPr>
        <p:txBody>
          <a:bodyPr wrap="square" rtlCol="0">
            <a:spAutoFit/>
          </a:bodyPr>
          <a:lstStyle/>
          <a:p>
            <a:r>
              <a:rPr lang="en-US" sz="2000" dirty="0">
                <a:solidFill>
                  <a:schemeClr val="tx2"/>
                </a:solidFill>
              </a:rPr>
              <a:t>0.90</a:t>
            </a:r>
          </a:p>
        </p:txBody>
      </p:sp>
      <p:sp>
        <p:nvSpPr>
          <p:cNvPr id="6" name="TextBox 5">
            <a:extLst>
              <a:ext uri="{FF2B5EF4-FFF2-40B4-BE49-F238E27FC236}">
                <a16:creationId xmlns:a16="http://schemas.microsoft.com/office/drawing/2014/main" id="{71B28378-E80C-90CD-E805-1D926D58A1B6}"/>
              </a:ext>
            </a:extLst>
          </p:cNvPr>
          <p:cNvSpPr txBox="1"/>
          <p:nvPr/>
        </p:nvSpPr>
        <p:spPr>
          <a:xfrm>
            <a:off x="7849914" y="6254712"/>
            <a:ext cx="714124" cy="400110"/>
          </a:xfrm>
          <a:prstGeom prst="rect">
            <a:avLst/>
          </a:prstGeom>
          <a:noFill/>
        </p:spPr>
        <p:txBody>
          <a:bodyPr wrap="square" rtlCol="0">
            <a:spAutoFit/>
          </a:bodyPr>
          <a:lstStyle/>
          <a:p>
            <a:r>
              <a:rPr lang="en-US" sz="2000" dirty="0">
                <a:solidFill>
                  <a:schemeClr val="tx2"/>
                </a:solidFill>
              </a:rPr>
              <a:t>0.60</a:t>
            </a:r>
          </a:p>
        </p:txBody>
      </p:sp>
    </p:spTree>
    <p:extLst>
      <p:ext uri="{BB962C8B-B14F-4D97-AF65-F5344CB8AC3E}">
        <p14:creationId xmlns:p14="http://schemas.microsoft.com/office/powerpoint/2010/main" val="1497646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P spid="14" grpId="0"/>
      <p:bldP spid="15" grpId="0" animBg="1"/>
      <p:bldP spid="17" grpId="0"/>
      <p:bldP spid="18" grpId="0"/>
      <p:bldP spid="19" grpId="0"/>
      <p:bldP spid="24"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1457488"/>
          </a:xfrm>
        </p:spPr>
        <p:txBody>
          <a:bodyPr>
            <a:normAutofit/>
          </a:bodyPr>
          <a:lstStyle/>
          <a:p>
            <a:pPr>
              <a:lnSpc>
                <a:spcPct val="90000"/>
              </a:lnSpc>
            </a:pPr>
            <a:r>
              <a:rPr lang="en-US" altLang="ja-JP" dirty="0"/>
              <a:t>Most datasets are imbalanced</a:t>
            </a:r>
          </a:p>
          <a:p>
            <a:pPr>
              <a:lnSpc>
                <a:spcPct val="90000"/>
              </a:lnSpc>
            </a:pPr>
            <a:r>
              <a:rPr lang="en-US" altLang="ja-JP" dirty="0"/>
              <a:t>Which model is better?</a:t>
            </a:r>
          </a:p>
        </p:txBody>
      </p:sp>
      <p:sp>
        <p:nvSpPr>
          <p:cNvPr id="3" name="Title 2"/>
          <p:cNvSpPr>
            <a:spLocks noGrp="1"/>
          </p:cNvSpPr>
          <p:nvPr>
            <p:ph type="title"/>
          </p:nvPr>
        </p:nvSpPr>
        <p:spPr/>
        <p:txBody>
          <a:bodyPr/>
          <a:lstStyle/>
          <a:p>
            <a:r>
              <a:rPr lang="en-US" dirty="0"/>
              <a:t>Accuracy is Usually a Bad Choice</a:t>
            </a:r>
          </a:p>
        </p:txBody>
      </p:sp>
      <p:sp>
        <p:nvSpPr>
          <p:cNvPr id="4" name="Rectangle 3"/>
          <p:cNvSpPr/>
          <p:nvPr/>
        </p:nvSpPr>
        <p:spPr>
          <a:xfrm>
            <a:off x="175779" y="3339563"/>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56769587"/>
              </p:ext>
            </p:extLst>
          </p:nvPr>
        </p:nvGraphicFramePr>
        <p:xfrm>
          <a:off x="539408" y="3910624"/>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990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1612243" y="346392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7" name="TextBox 6"/>
          <p:cNvSpPr txBox="1"/>
          <p:nvPr/>
        </p:nvSpPr>
        <p:spPr>
          <a:xfrm rot="16200000">
            <a:off x="-27290" y="4597124"/>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8" name="TextBox 7"/>
              <p:cNvSpPr txBox="1"/>
              <p:nvPr/>
            </p:nvSpPr>
            <p:spPr>
              <a:xfrm>
                <a:off x="602321" y="6054777"/>
                <a:ext cx="3191255"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Accuracy</m:t>
                      </m:r>
                      <m:r>
                        <a:rPr lang="en-US" b="0" i="1" smtClean="0">
                          <a:latin typeface="Cambria Math" charset="0"/>
                        </a:rPr>
                        <m:t>=</m:t>
                      </m:r>
                      <m:r>
                        <a:rPr lang="en-US" i="1">
                          <a:latin typeface="Cambria Math" charset="0"/>
                        </a:rPr>
                        <m:t> </m:t>
                      </m:r>
                      <m:f>
                        <m:fPr>
                          <m:ctrlPr>
                            <a:rPr lang="en-US" i="1">
                              <a:latin typeface="Cambria Math" panose="02040503050406030204" pitchFamily="18" charset="0"/>
                            </a:rPr>
                          </m:ctrlPr>
                        </m:fPr>
                        <m:num>
                          <m:r>
                            <a:rPr lang="en-US" b="0" i="1" smtClean="0">
                              <a:solidFill>
                                <a:srgbClr val="63BE48"/>
                              </a:solidFill>
                              <a:latin typeface="Cambria Math" panose="02040503050406030204" pitchFamily="18" charset="0"/>
                            </a:rPr>
                            <m:t>990</m:t>
                          </m:r>
                        </m:num>
                        <m:den>
                          <m:r>
                            <a:rPr lang="en-US" b="0" i="1" smtClean="0">
                              <a:solidFill>
                                <a:schemeClr val="tx1"/>
                              </a:solidFill>
                              <a:latin typeface="Cambria Math" panose="02040503050406030204" pitchFamily="18" charset="0"/>
                            </a:rPr>
                            <m:t>1000</m:t>
                          </m:r>
                        </m:den>
                      </m:f>
                      <m:r>
                        <a:rPr lang="en-US" b="0" i="1" smtClean="0">
                          <a:solidFill>
                            <a:schemeClr val="tx1"/>
                          </a:solidFill>
                          <a:latin typeface="Cambria Math" panose="02040503050406030204" pitchFamily="18" charset="0"/>
                        </a:rPr>
                        <m:t>=.99</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2321" y="6054777"/>
                <a:ext cx="3191255" cy="520399"/>
              </a:xfrm>
              <a:prstGeom prst="rect">
                <a:avLst/>
              </a:prstGeom>
              <a:blipFill>
                <a:blip r:embed="rId3"/>
                <a:stretch>
                  <a:fillRect/>
                </a:stretch>
              </a:blipFill>
            </p:spPr>
            <p:txBody>
              <a:bodyPr/>
              <a:lstStyle/>
              <a:p>
                <a:r>
                  <a:rPr lang="en-US">
                    <a:noFill/>
                  </a:rPr>
                  <a:t> </a:t>
                </a:r>
              </a:p>
            </p:txBody>
          </p:sp>
        </mc:Fallback>
      </mc:AlternateContent>
      <p:sp>
        <p:nvSpPr>
          <p:cNvPr id="14" name="Rectangle 13"/>
          <p:cNvSpPr/>
          <p:nvPr/>
        </p:nvSpPr>
        <p:spPr>
          <a:xfrm>
            <a:off x="4750410" y="3339563"/>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2360406176"/>
              </p:ext>
            </p:extLst>
          </p:nvPr>
        </p:nvGraphicFramePr>
        <p:xfrm>
          <a:off x="5114039" y="3910624"/>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981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990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982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6" name="TextBox 15"/>
          <p:cNvSpPr txBox="1"/>
          <p:nvPr/>
        </p:nvSpPr>
        <p:spPr>
          <a:xfrm>
            <a:off x="6186874" y="346392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7" name="TextBox 16"/>
          <p:cNvSpPr txBox="1"/>
          <p:nvPr/>
        </p:nvSpPr>
        <p:spPr>
          <a:xfrm rot="16200000">
            <a:off x="4547341" y="4597124"/>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18" name="TextBox 17"/>
              <p:cNvSpPr txBox="1"/>
              <p:nvPr/>
            </p:nvSpPr>
            <p:spPr>
              <a:xfrm>
                <a:off x="5121462" y="6086035"/>
                <a:ext cx="3191255"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Accuracy</m:t>
                      </m:r>
                      <m:r>
                        <a:rPr lang="en-US" b="0" i="1" smtClean="0">
                          <a:latin typeface="Cambria Math" charset="0"/>
                        </a:rPr>
                        <m:t>=</m:t>
                      </m:r>
                      <m:r>
                        <a:rPr lang="en-US" i="1">
                          <a:latin typeface="Cambria Math" charset="0"/>
                        </a:rPr>
                        <m:t> </m:t>
                      </m:r>
                      <m:f>
                        <m:fPr>
                          <m:ctrlPr>
                            <a:rPr lang="en-US" i="1">
                              <a:latin typeface="Cambria Math" panose="02040503050406030204" pitchFamily="18" charset="0"/>
                            </a:rPr>
                          </m:ctrlPr>
                        </m:fPr>
                        <m:num>
                          <m:r>
                            <a:rPr lang="en-US" b="0" i="1" smtClean="0">
                              <a:solidFill>
                                <a:srgbClr val="63BE48"/>
                              </a:solidFill>
                              <a:latin typeface="Cambria Math" panose="02040503050406030204" pitchFamily="18" charset="0"/>
                            </a:rPr>
                            <m:t>990</m:t>
                          </m:r>
                        </m:num>
                        <m:den>
                          <m:r>
                            <a:rPr lang="en-US" b="0" i="1" smtClean="0">
                              <a:solidFill>
                                <a:schemeClr val="tx1"/>
                              </a:solidFill>
                              <a:latin typeface="Cambria Math" panose="02040503050406030204" pitchFamily="18" charset="0"/>
                            </a:rPr>
                            <m:t>1000</m:t>
                          </m:r>
                        </m:den>
                      </m:f>
                      <m:r>
                        <a:rPr lang="en-US" b="0" i="1" smtClean="0">
                          <a:solidFill>
                            <a:schemeClr val="tx1"/>
                          </a:solidFill>
                          <a:latin typeface="Cambria Math" panose="02040503050406030204" pitchFamily="18" charset="0"/>
                        </a:rPr>
                        <m:t>=.99</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21462" y="6086035"/>
                <a:ext cx="3191255" cy="520399"/>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C77ED7C-D34E-4D8B-A833-DB43FE3F97B3}"/>
              </a:ext>
            </a:extLst>
          </p:cNvPr>
          <p:cNvSpPr txBox="1"/>
          <p:nvPr/>
        </p:nvSpPr>
        <p:spPr>
          <a:xfrm>
            <a:off x="1483178" y="2676188"/>
            <a:ext cx="1531308" cy="523220"/>
          </a:xfrm>
          <a:prstGeom prst="rect">
            <a:avLst/>
          </a:prstGeom>
          <a:noFill/>
        </p:spPr>
        <p:txBody>
          <a:bodyPr wrap="square" rtlCol="0">
            <a:spAutoFit/>
          </a:bodyPr>
          <a:lstStyle/>
          <a:p>
            <a:pPr algn="ctr"/>
            <a:r>
              <a:rPr lang="en-US" sz="2800" dirty="0"/>
              <a:t>Model 1</a:t>
            </a:r>
          </a:p>
        </p:txBody>
      </p:sp>
      <p:sp>
        <p:nvSpPr>
          <p:cNvPr id="19" name="TextBox 18">
            <a:extLst>
              <a:ext uri="{FF2B5EF4-FFF2-40B4-BE49-F238E27FC236}">
                <a16:creationId xmlns:a16="http://schemas.microsoft.com/office/drawing/2014/main" id="{475E0D5B-10F1-460C-A9A0-B6439BDF3D84}"/>
              </a:ext>
            </a:extLst>
          </p:cNvPr>
          <p:cNvSpPr txBox="1"/>
          <p:nvPr/>
        </p:nvSpPr>
        <p:spPr>
          <a:xfrm>
            <a:off x="6186874" y="2676188"/>
            <a:ext cx="1531308" cy="523220"/>
          </a:xfrm>
          <a:prstGeom prst="rect">
            <a:avLst/>
          </a:prstGeom>
          <a:noFill/>
        </p:spPr>
        <p:txBody>
          <a:bodyPr wrap="square" rtlCol="0">
            <a:spAutoFit/>
          </a:bodyPr>
          <a:lstStyle/>
          <a:p>
            <a:pPr algn="ctr"/>
            <a:r>
              <a:rPr lang="en-US" sz="2800" dirty="0"/>
              <a:t>Model 2</a:t>
            </a:r>
          </a:p>
        </p:txBody>
      </p:sp>
    </p:spTree>
    <p:extLst>
      <p:ext uri="{BB962C8B-B14F-4D97-AF65-F5344CB8AC3E}">
        <p14:creationId xmlns:p14="http://schemas.microsoft.com/office/powerpoint/2010/main" val="1625212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p:bldP spid="7" grpId="0"/>
      <p:bldP spid="8" grpId="0"/>
      <p:bldP spid="14" grpId="0" animBg="1"/>
      <p:bldP spid="16" grpId="0"/>
      <p:bldP spid="17" grpId="0"/>
      <p:bldP spid="18" grpId="0"/>
      <p:bldP spid="9"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2155588"/>
          </a:xfrm>
        </p:spPr>
        <p:txBody>
          <a:bodyPr>
            <a:normAutofit/>
          </a:bodyPr>
          <a:lstStyle/>
          <a:p>
            <a:pPr>
              <a:lnSpc>
                <a:spcPct val="90000"/>
              </a:lnSpc>
            </a:pPr>
            <a:r>
              <a:rPr lang="en-US" altLang="ja-JP" dirty="0"/>
              <a:t>Assumes the costs of FPs and FNs are equal</a:t>
            </a:r>
          </a:p>
          <a:p>
            <a:pPr>
              <a:lnSpc>
                <a:spcPct val="90000"/>
              </a:lnSpc>
            </a:pPr>
            <a:r>
              <a:rPr lang="en-US" altLang="ja-JP" dirty="0"/>
              <a:t>Which model is better for detecting a deadly disease?</a:t>
            </a:r>
          </a:p>
        </p:txBody>
      </p:sp>
      <p:sp>
        <p:nvSpPr>
          <p:cNvPr id="3" name="Title 2"/>
          <p:cNvSpPr>
            <a:spLocks noGrp="1"/>
          </p:cNvSpPr>
          <p:nvPr>
            <p:ph type="title"/>
          </p:nvPr>
        </p:nvSpPr>
        <p:spPr/>
        <p:txBody>
          <a:bodyPr/>
          <a:lstStyle/>
          <a:p>
            <a:r>
              <a:rPr lang="en-US" dirty="0"/>
              <a:t>Accuracy is Usually a Bad Choice</a:t>
            </a:r>
          </a:p>
        </p:txBody>
      </p:sp>
      <p:sp>
        <p:nvSpPr>
          <p:cNvPr id="4" name="Rectangle 3"/>
          <p:cNvSpPr/>
          <p:nvPr/>
        </p:nvSpPr>
        <p:spPr>
          <a:xfrm>
            <a:off x="175779" y="3339563"/>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60236906"/>
              </p:ext>
            </p:extLst>
          </p:nvPr>
        </p:nvGraphicFramePr>
        <p:xfrm>
          <a:off x="539408" y="3910624"/>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1612243" y="346392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7" name="TextBox 6"/>
          <p:cNvSpPr txBox="1"/>
          <p:nvPr/>
        </p:nvSpPr>
        <p:spPr>
          <a:xfrm rot="16200000">
            <a:off x="-27290" y="4597124"/>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8" name="TextBox 7"/>
              <p:cNvSpPr txBox="1"/>
              <p:nvPr/>
            </p:nvSpPr>
            <p:spPr>
              <a:xfrm>
                <a:off x="602321" y="6054777"/>
                <a:ext cx="3191255"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Accuracy</m:t>
                      </m:r>
                      <m:r>
                        <a:rPr lang="en-US" b="0" i="1" smtClean="0">
                          <a:latin typeface="Cambria Math" charset="0"/>
                        </a:rPr>
                        <m:t>=</m:t>
                      </m:r>
                      <m:r>
                        <a:rPr lang="en-US" i="1">
                          <a:latin typeface="Cambria Math" charset="0"/>
                        </a:rPr>
                        <m:t> </m:t>
                      </m:r>
                      <m:f>
                        <m:fPr>
                          <m:ctrlPr>
                            <a:rPr lang="en-US" i="1">
                              <a:latin typeface="Cambria Math" panose="02040503050406030204" pitchFamily="18" charset="0"/>
                            </a:rPr>
                          </m:ctrlPr>
                        </m:fPr>
                        <m:num>
                          <m:r>
                            <a:rPr lang="en-US" b="0" i="1" smtClean="0">
                              <a:solidFill>
                                <a:srgbClr val="63BE48"/>
                              </a:solidFill>
                              <a:latin typeface="Cambria Math" panose="02040503050406030204" pitchFamily="18" charset="0"/>
                            </a:rPr>
                            <m:t>180</m:t>
                          </m:r>
                        </m:num>
                        <m:den>
                          <m:r>
                            <a:rPr lang="en-US" b="0" i="1" smtClean="0">
                              <a:solidFill>
                                <a:schemeClr val="tx1"/>
                              </a:solidFill>
                              <a:latin typeface="Cambria Math" panose="02040503050406030204" pitchFamily="18" charset="0"/>
                            </a:rPr>
                            <m:t>200</m:t>
                          </m:r>
                        </m:den>
                      </m:f>
                      <m:r>
                        <a:rPr lang="en-US" b="0" i="1" smtClean="0">
                          <a:solidFill>
                            <a:schemeClr val="tx1"/>
                          </a:solidFill>
                          <a:latin typeface="Cambria Math" panose="02040503050406030204" pitchFamily="18" charset="0"/>
                        </a:rPr>
                        <m:t>=.90</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02321" y="6054777"/>
                <a:ext cx="3191255" cy="520399"/>
              </a:xfrm>
              <a:prstGeom prst="rect">
                <a:avLst/>
              </a:prstGeom>
              <a:blipFill>
                <a:blip r:embed="rId3"/>
                <a:stretch>
                  <a:fillRect/>
                </a:stretch>
              </a:blipFill>
            </p:spPr>
            <p:txBody>
              <a:bodyPr/>
              <a:lstStyle/>
              <a:p>
                <a:r>
                  <a:rPr lang="en-US">
                    <a:noFill/>
                  </a:rPr>
                  <a:t> </a:t>
                </a:r>
              </a:p>
            </p:txBody>
          </p:sp>
        </mc:Fallback>
      </mc:AlternateContent>
      <p:sp>
        <p:nvSpPr>
          <p:cNvPr id="14" name="Rectangle 13"/>
          <p:cNvSpPr/>
          <p:nvPr/>
        </p:nvSpPr>
        <p:spPr>
          <a:xfrm>
            <a:off x="4750410" y="3339563"/>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1039251537"/>
              </p:ext>
            </p:extLst>
          </p:nvPr>
        </p:nvGraphicFramePr>
        <p:xfrm>
          <a:off x="5114039" y="3910624"/>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6" name="TextBox 15"/>
          <p:cNvSpPr txBox="1"/>
          <p:nvPr/>
        </p:nvSpPr>
        <p:spPr>
          <a:xfrm>
            <a:off x="6186874" y="346392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7" name="TextBox 16"/>
          <p:cNvSpPr txBox="1"/>
          <p:nvPr/>
        </p:nvSpPr>
        <p:spPr>
          <a:xfrm rot="16200000">
            <a:off x="4547341" y="4597124"/>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18" name="TextBox 17"/>
              <p:cNvSpPr txBox="1"/>
              <p:nvPr/>
            </p:nvSpPr>
            <p:spPr>
              <a:xfrm>
                <a:off x="5121462" y="6086035"/>
                <a:ext cx="3191255"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Accuracy</m:t>
                      </m:r>
                      <m:r>
                        <a:rPr lang="en-US" b="0" i="1" smtClean="0">
                          <a:latin typeface="Cambria Math" charset="0"/>
                        </a:rPr>
                        <m:t>=</m:t>
                      </m:r>
                      <m:r>
                        <a:rPr lang="en-US" i="1">
                          <a:latin typeface="Cambria Math" charset="0"/>
                        </a:rPr>
                        <m:t> </m:t>
                      </m:r>
                      <m:f>
                        <m:fPr>
                          <m:ctrlPr>
                            <a:rPr lang="en-US" i="1">
                              <a:latin typeface="Cambria Math" panose="02040503050406030204" pitchFamily="18" charset="0"/>
                            </a:rPr>
                          </m:ctrlPr>
                        </m:fPr>
                        <m:num>
                          <m:r>
                            <a:rPr lang="en-US" b="0" i="1" smtClean="0">
                              <a:solidFill>
                                <a:srgbClr val="63BE48"/>
                              </a:solidFill>
                              <a:latin typeface="Cambria Math" panose="02040503050406030204" pitchFamily="18" charset="0"/>
                            </a:rPr>
                            <m:t>180</m:t>
                          </m:r>
                        </m:num>
                        <m:den>
                          <m:r>
                            <a:rPr lang="en-US" b="0" i="1" smtClean="0">
                              <a:solidFill>
                                <a:schemeClr val="tx1"/>
                              </a:solidFill>
                              <a:latin typeface="Cambria Math" panose="02040503050406030204" pitchFamily="18" charset="0"/>
                            </a:rPr>
                            <m:t>200</m:t>
                          </m:r>
                        </m:den>
                      </m:f>
                      <m:r>
                        <a:rPr lang="en-US" b="0" i="1" smtClean="0">
                          <a:solidFill>
                            <a:schemeClr val="tx1"/>
                          </a:solidFill>
                          <a:latin typeface="Cambria Math" panose="02040503050406030204" pitchFamily="18" charset="0"/>
                        </a:rPr>
                        <m:t>=.90</m:t>
                      </m:r>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5121462" y="6086035"/>
                <a:ext cx="3191255" cy="520399"/>
              </a:xfrm>
              <a:prstGeom prst="rect">
                <a:avLst/>
              </a:prstGeom>
              <a:blipFill>
                <a:blip r:embed="rId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D5232E2A-0C7E-45B4-B118-51DF6337E11F}"/>
              </a:ext>
            </a:extLst>
          </p:cNvPr>
          <p:cNvSpPr txBox="1"/>
          <p:nvPr/>
        </p:nvSpPr>
        <p:spPr>
          <a:xfrm>
            <a:off x="1483178" y="2676188"/>
            <a:ext cx="1531308" cy="523220"/>
          </a:xfrm>
          <a:prstGeom prst="rect">
            <a:avLst/>
          </a:prstGeom>
          <a:noFill/>
        </p:spPr>
        <p:txBody>
          <a:bodyPr wrap="square" rtlCol="0">
            <a:spAutoFit/>
          </a:bodyPr>
          <a:lstStyle/>
          <a:p>
            <a:pPr algn="ctr"/>
            <a:r>
              <a:rPr lang="en-US" sz="2800" dirty="0"/>
              <a:t>Model 1</a:t>
            </a:r>
          </a:p>
        </p:txBody>
      </p:sp>
      <p:sp>
        <p:nvSpPr>
          <p:cNvPr id="21" name="TextBox 20">
            <a:extLst>
              <a:ext uri="{FF2B5EF4-FFF2-40B4-BE49-F238E27FC236}">
                <a16:creationId xmlns:a16="http://schemas.microsoft.com/office/drawing/2014/main" id="{AC608203-C71C-42B7-9B89-744C0A61CABD}"/>
              </a:ext>
            </a:extLst>
          </p:cNvPr>
          <p:cNvSpPr txBox="1"/>
          <p:nvPr/>
        </p:nvSpPr>
        <p:spPr>
          <a:xfrm>
            <a:off x="6186874" y="2676188"/>
            <a:ext cx="1531308" cy="523220"/>
          </a:xfrm>
          <a:prstGeom prst="rect">
            <a:avLst/>
          </a:prstGeom>
          <a:noFill/>
        </p:spPr>
        <p:txBody>
          <a:bodyPr wrap="square" rtlCol="0">
            <a:spAutoFit/>
          </a:bodyPr>
          <a:lstStyle/>
          <a:p>
            <a:pPr algn="ctr"/>
            <a:r>
              <a:rPr lang="en-US" sz="2800" dirty="0"/>
              <a:t>Model 2</a:t>
            </a:r>
          </a:p>
        </p:txBody>
      </p:sp>
    </p:spTree>
    <p:extLst>
      <p:ext uri="{BB962C8B-B14F-4D97-AF65-F5344CB8AC3E}">
        <p14:creationId xmlns:p14="http://schemas.microsoft.com/office/powerpoint/2010/main" val="3529726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p:bldP spid="7" grpId="0"/>
      <p:bldP spid="8" grpId="0"/>
      <p:bldP spid="14" grpId="0" animBg="1"/>
      <p:bldP spid="16" grpId="0"/>
      <p:bldP spid="17" grpId="0"/>
      <p:bldP spid="18" grpId="0"/>
      <p:bldP spid="19"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272051"/>
          </a:xfrm>
        </p:spPr>
        <p:txBody>
          <a:bodyPr vert="horz" lIns="91440" tIns="45720" rIns="91440" bIns="45720" rtlCol="0" anchor="t">
            <a:normAutofit lnSpcReduction="10000"/>
          </a:bodyPr>
          <a:lstStyle/>
          <a:p>
            <a:r>
              <a:rPr lang="en-US" altLang="en-US" b="1" i="1" dirty="0"/>
              <a:t>Precision: </a:t>
            </a:r>
            <a:r>
              <a:rPr lang="en-US" altLang="en-US" dirty="0"/>
              <a:t>percentage of "yes" predictions that are correct</a:t>
            </a:r>
          </a:p>
          <a:p>
            <a:pPr lvl="1"/>
            <a:r>
              <a:rPr lang="en-US" altLang="en-US" dirty="0"/>
              <a:t>Also known as </a:t>
            </a:r>
            <a:r>
              <a:rPr lang="en-US" altLang="en-US" b="1" i="1" dirty="0"/>
              <a:t>positive predictive value</a:t>
            </a:r>
            <a:endParaRPr lang="en-US" altLang="en-US" b="1" dirty="0"/>
          </a:p>
          <a:p>
            <a:pPr lvl="1"/>
            <a:r>
              <a:rPr lang="en-US" altLang="en-US" dirty="0"/>
              <a:t>Does model make </a:t>
            </a:r>
            <a:r>
              <a:rPr lang="en-US" altLang="en-US" i="1" dirty="0"/>
              <a:t>precise</a:t>
            </a:r>
            <a:r>
              <a:rPr lang="en-US" altLang="en-US" dirty="0"/>
              <a:t> "yes" predictions?</a:t>
            </a:r>
          </a:p>
          <a:p>
            <a:pPr lvl="1"/>
            <a:endParaRPr lang="en-US" altLang="en-US" dirty="0"/>
          </a:p>
        </p:txBody>
      </p:sp>
      <p:sp>
        <p:nvSpPr>
          <p:cNvPr id="3" name="Title 2"/>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7" name="TextBox 6"/>
              <p:cNvSpPr txBox="1"/>
              <p:nvPr/>
            </p:nvSpPr>
            <p:spPr>
              <a:xfrm>
                <a:off x="2359576" y="2213602"/>
                <a:ext cx="4265413" cy="697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Precision</m:t>
                      </m:r>
                      <m:r>
                        <m:rPr>
                          <m:nor/>
                        </m:rPr>
                        <a:rPr lang="en-US" sz="2400" b="0" i="0" smtClean="0">
                          <a:latin typeface="Cambria Math" charset="0"/>
                        </a:rPr>
                        <m:t> </m:t>
                      </m:r>
                      <m:r>
                        <a:rPr lang="en-US" sz="2400" b="0" i="1" smtClean="0">
                          <a:latin typeface="Cambria Math" charset="0"/>
                        </a:rPr>
                        <m:t>=</m:t>
                      </m:r>
                      <m:f>
                        <m:fPr>
                          <m:ctrlPr>
                            <a:rPr lang="en-US" sz="2400" i="1" smtClean="0">
                              <a:latin typeface="Cambria Math" panose="02040503050406030204" pitchFamily="18" charset="0"/>
                            </a:rPr>
                          </m:ctrlPr>
                        </m:fPr>
                        <m:num>
                          <m:r>
                            <a:rPr lang="en-US" sz="2400" b="0" i="1" smtClean="0">
                              <a:solidFill>
                                <a:srgbClr val="63BE48"/>
                              </a:solidFill>
                              <a:latin typeface="Cambria Math" charset="0"/>
                            </a:rPr>
                            <m:t>𝑇𝑃</m:t>
                          </m:r>
                        </m:num>
                        <m:den>
                          <m:r>
                            <a:rPr lang="en-US" sz="2400" b="0" i="1" smtClean="0">
                              <a:solidFill>
                                <a:srgbClr val="63BE48"/>
                              </a:solidFill>
                              <a:latin typeface="Cambria Math" charset="0"/>
                            </a:rPr>
                            <m:t>𝑇𝑃</m:t>
                          </m:r>
                          <m:r>
                            <a:rPr lang="en-US" sz="2400" b="0" i="1" smtClean="0">
                              <a:latin typeface="Cambria Math" charset="0"/>
                            </a:rPr>
                            <m:t>+</m:t>
                          </m:r>
                          <m:r>
                            <a:rPr lang="en-US" sz="2400" b="0" i="1" smtClean="0">
                              <a:solidFill>
                                <a:srgbClr val="FF0000"/>
                              </a:solidFill>
                              <a:latin typeface="Cambria Math" charset="0"/>
                            </a:rPr>
                            <m:t>𝐹𝑃</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359576" y="2213602"/>
                <a:ext cx="4265413" cy="697627"/>
              </a:xfrm>
              <a:prstGeom prst="rect">
                <a:avLst/>
              </a:prstGeom>
              <a:blipFill>
                <a:blip r:embed="rId3"/>
                <a:stretch>
                  <a:fillRect t="-1786" b="-14286"/>
                </a:stretch>
              </a:blipFill>
            </p:spPr>
            <p:txBody>
              <a:bodyPr/>
              <a:lstStyle/>
              <a:p>
                <a:r>
                  <a:rPr lang="en-US">
                    <a:noFill/>
                  </a:rPr>
                  <a:t> </a:t>
                </a:r>
              </a:p>
            </p:txBody>
          </p:sp>
        </mc:Fallback>
      </mc:AlternateContent>
      <p:sp>
        <p:nvSpPr>
          <p:cNvPr id="10" name="Rectangle 9"/>
          <p:cNvSpPr/>
          <p:nvPr/>
        </p:nvSpPr>
        <p:spPr>
          <a:xfrm>
            <a:off x="254659"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95378336"/>
              </p:ext>
            </p:extLst>
          </p:nvPr>
        </p:nvGraphicFramePr>
        <p:xfrm>
          <a:off x="618288"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TextBox 11"/>
          <p:cNvSpPr txBox="1"/>
          <p:nvPr/>
        </p:nvSpPr>
        <p:spPr>
          <a:xfrm>
            <a:off x="1691123"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3" name="TextBox 12"/>
          <p:cNvSpPr txBox="1"/>
          <p:nvPr/>
        </p:nvSpPr>
        <p:spPr>
          <a:xfrm rot="16200000">
            <a:off x="51590"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14" name="Rectangle 13"/>
          <p:cNvSpPr/>
          <p:nvPr/>
        </p:nvSpPr>
        <p:spPr>
          <a:xfrm>
            <a:off x="1263493" y="4412543"/>
            <a:ext cx="1096084" cy="1410963"/>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608290"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Precision</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08290" y="6143001"/>
                <a:ext cx="3502572" cy="369332"/>
              </a:xfrm>
              <a:prstGeom prst="rect">
                <a:avLst/>
              </a:prstGeom>
              <a:blipFill>
                <a:blip r:embed="rId4"/>
                <a:stretch>
                  <a:fillRect b="-6667"/>
                </a:stretch>
              </a:blipFill>
            </p:spPr>
            <p:txBody>
              <a:bodyPr/>
              <a:lstStyle/>
              <a:p>
                <a:r>
                  <a:rPr lang="en-US">
                    <a:noFill/>
                  </a:rPr>
                  <a:t> </a:t>
                </a:r>
              </a:p>
            </p:txBody>
          </p:sp>
        </mc:Fallback>
      </mc:AlternateContent>
      <p:sp>
        <p:nvSpPr>
          <p:cNvPr id="16" name="Rectangle 15"/>
          <p:cNvSpPr/>
          <p:nvPr/>
        </p:nvSpPr>
        <p:spPr>
          <a:xfrm>
            <a:off x="4846168"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174194448"/>
              </p:ext>
            </p:extLst>
          </p:nvPr>
        </p:nvGraphicFramePr>
        <p:xfrm>
          <a:off x="5209797"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8" name="TextBox 17"/>
          <p:cNvSpPr txBox="1"/>
          <p:nvPr/>
        </p:nvSpPr>
        <p:spPr>
          <a:xfrm>
            <a:off x="6282632"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9" name="TextBox 18"/>
          <p:cNvSpPr txBox="1"/>
          <p:nvPr/>
        </p:nvSpPr>
        <p:spPr>
          <a:xfrm rot="16200000">
            <a:off x="4643099"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21" name="TextBox 20"/>
              <p:cNvSpPr txBox="1"/>
              <p:nvPr/>
            </p:nvSpPr>
            <p:spPr>
              <a:xfrm>
                <a:off x="5199799"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Precision</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199799" y="6143001"/>
                <a:ext cx="3502572"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288909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animBg="1"/>
      <p:bldP spid="15" grpId="0"/>
      <p:bldP spid="16" grpId="0" animBg="1"/>
      <p:bldP spid="18" grpId="0"/>
      <p:bldP spid="19"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Recall</a:t>
            </a:r>
          </a:p>
        </p:txBody>
      </p:sp>
      <p:sp>
        <p:nvSpPr>
          <p:cNvPr id="6" name="Content Placeholder 1"/>
          <p:cNvSpPr txBox="1">
            <a:spLocks/>
          </p:cNvSpPr>
          <p:nvPr/>
        </p:nvSpPr>
        <p:spPr>
          <a:xfrm>
            <a:off x="336549" y="842705"/>
            <a:ext cx="8722609" cy="14224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10000"/>
              </a:spcBef>
            </a:pPr>
            <a:r>
              <a:rPr lang="en-US" altLang="ja-JP" b="1" i="1" dirty="0"/>
              <a:t>Recall: </a:t>
            </a:r>
            <a:r>
              <a:rPr lang="en-US" altLang="ja-JP" dirty="0"/>
              <a:t>percentage of truth "yes" were correctly predicted as "yes"</a:t>
            </a:r>
            <a:r>
              <a:rPr lang="en-US" altLang="ja-JP" i="1" dirty="0"/>
              <a:t> </a:t>
            </a:r>
          </a:p>
          <a:p>
            <a:pPr lvl="1">
              <a:spcBef>
                <a:spcPct val="10000"/>
              </a:spcBef>
            </a:pPr>
            <a:r>
              <a:rPr lang="en-US" altLang="ja-JP" dirty="0"/>
              <a:t>Also known as </a:t>
            </a:r>
            <a:r>
              <a:rPr lang="en-US" altLang="ja-JP" b="1" i="1" dirty="0"/>
              <a:t>true positive rate </a:t>
            </a:r>
            <a:r>
              <a:rPr lang="en-US" altLang="ja-JP" dirty="0"/>
              <a:t>or </a:t>
            </a:r>
            <a:r>
              <a:rPr lang="en-US" altLang="ja-JP" b="1" i="1" dirty="0"/>
              <a:t>sensitivity</a:t>
            </a:r>
            <a:endParaRPr lang="en-US" altLang="ja-JP" b="1" dirty="0"/>
          </a:p>
          <a:p>
            <a:pPr lvl="1">
              <a:spcBef>
                <a:spcPct val="10000"/>
              </a:spcBef>
            </a:pPr>
            <a:r>
              <a:rPr lang="en-US" altLang="ja-JP" dirty="0"/>
              <a:t>Does model detect the most disease carriers?</a:t>
            </a:r>
          </a:p>
          <a:p>
            <a:pPr lvl="1">
              <a:spcBef>
                <a:spcPct val="10000"/>
              </a:spcBef>
            </a:pPr>
            <a:endParaRPr lang="en-US" altLang="ja-JP" dirty="0"/>
          </a:p>
        </p:txBody>
      </p:sp>
      <mc:AlternateContent xmlns:mc="http://schemas.openxmlformats.org/markup-compatibility/2006" xmlns:a14="http://schemas.microsoft.com/office/drawing/2010/main">
        <mc:Choice Requires="a14">
          <p:sp>
            <p:nvSpPr>
              <p:cNvPr id="9" name="TextBox 8"/>
              <p:cNvSpPr txBox="1"/>
              <p:nvPr/>
            </p:nvSpPr>
            <p:spPr>
              <a:xfrm>
                <a:off x="2625032" y="2261560"/>
                <a:ext cx="3657600" cy="697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Recall</m:t>
                      </m:r>
                      <m:r>
                        <a:rPr lang="en-US" sz="2400" b="0" i="1" smtClean="0">
                          <a:latin typeface="Cambria Math" charset="0"/>
                        </a:rPr>
                        <m:t>=</m:t>
                      </m:r>
                      <m:r>
                        <a:rPr lang="en-US" sz="2400" i="1">
                          <a:latin typeface="Cambria Math" charset="0"/>
                        </a:rPr>
                        <m:t> </m:t>
                      </m:r>
                      <m:f>
                        <m:fPr>
                          <m:ctrlPr>
                            <a:rPr lang="en-US" sz="2400" i="1">
                              <a:latin typeface="Cambria Math" panose="02040503050406030204" pitchFamily="18" charset="0"/>
                            </a:rPr>
                          </m:ctrlPr>
                        </m:fPr>
                        <m:num>
                          <m:r>
                            <a:rPr lang="en-US" sz="2400" b="0" i="1" smtClean="0">
                              <a:solidFill>
                                <a:srgbClr val="63BE48"/>
                              </a:solidFill>
                              <a:latin typeface="Cambria Math" charset="0"/>
                            </a:rPr>
                            <m:t>𝑇𝑃</m:t>
                          </m:r>
                        </m:num>
                        <m:den>
                          <m:r>
                            <a:rPr lang="en-US" sz="2400" b="0" i="1" smtClean="0">
                              <a:solidFill>
                                <a:srgbClr val="63BE48"/>
                              </a:solidFill>
                              <a:latin typeface="Cambria Math" charset="0"/>
                            </a:rPr>
                            <m:t>𝑇𝑃</m:t>
                          </m:r>
                          <m:r>
                            <a:rPr lang="en-US" sz="2400" b="0" i="1" smtClean="0">
                              <a:latin typeface="Cambria Math" charset="0"/>
                            </a:rPr>
                            <m:t>+</m:t>
                          </m:r>
                          <m:r>
                            <a:rPr lang="en-US" sz="2400" b="0" i="1" smtClean="0">
                              <a:solidFill>
                                <a:srgbClr val="FF0000"/>
                              </a:solidFill>
                              <a:latin typeface="Cambria Math" charset="0"/>
                            </a:rPr>
                            <m:t>𝐹𝑁</m:t>
                          </m:r>
                        </m:den>
                      </m:f>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625032" y="2261560"/>
                <a:ext cx="3657600" cy="697627"/>
              </a:xfrm>
              <a:prstGeom prst="rect">
                <a:avLst/>
              </a:prstGeom>
              <a:blipFill>
                <a:blip r:embed="rId3"/>
                <a:stretch>
                  <a:fillRect/>
                </a:stretch>
              </a:blipFill>
            </p:spPr>
            <p:txBody>
              <a:bodyPr/>
              <a:lstStyle/>
              <a:p>
                <a:r>
                  <a:rPr lang="en-US">
                    <a:noFill/>
                  </a:rPr>
                  <a:t> </a:t>
                </a:r>
              </a:p>
            </p:txBody>
          </p:sp>
        </mc:Fallback>
      </mc:AlternateContent>
      <p:sp>
        <p:nvSpPr>
          <p:cNvPr id="21" name="Rectangle 20"/>
          <p:cNvSpPr/>
          <p:nvPr/>
        </p:nvSpPr>
        <p:spPr>
          <a:xfrm>
            <a:off x="254659"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216075322"/>
              </p:ext>
            </p:extLst>
          </p:nvPr>
        </p:nvGraphicFramePr>
        <p:xfrm>
          <a:off x="618288"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3" name="TextBox 22"/>
          <p:cNvSpPr txBox="1"/>
          <p:nvPr/>
        </p:nvSpPr>
        <p:spPr>
          <a:xfrm>
            <a:off x="1691123"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24" name="TextBox 23"/>
          <p:cNvSpPr txBox="1"/>
          <p:nvPr/>
        </p:nvSpPr>
        <p:spPr>
          <a:xfrm rot="16200000">
            <a:off x="51590"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25" name="Rectangle 24"/>
          <p:cNvSpPr/>
          <p:nvPr/>
        </p:nvSpPr>
        <p:spPr>
          <a:xfrm>
            <a:off x="618288" y="4412544"/>
            <a:ext cx="3680711" cy="495788"/>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608290"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Recall</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08290" y="6143001"/>
                <a:ext cx="3502572" cy="369332"/>
              </a:xfrm>
              <a:prstGeom prst="rect">
                <a:avLst/>
              </a:prstGeom>
              <a:blipFill>
                <a:blip r:embed="rId4"/>
                <a:stretch>
                  <a:fillRect b="-8333"/>
                </a:stretch>
              </a:blipFill>
            </p:spPr>
            <p:txBody>
              <a:bodyPr/>
              <a:lstStyle/>
              <a:p>
                <a:r>
                  <a:rPr lang="en-US">
                    <a:noFill/>
                  </a:rPr>
                  <a:t> </a:t>
                </a:r>
              </a:p>
            </p:txBody>
          </p:sp>
        </mc:Fallback>
      </mc:AlternateContent>
      <p:sp>
        <p:nvSpPr>
          <p:cNvPr id="27" name="Rectangle 26"/>
          <p:cNvSpPr/>
          <p:nvPr/>
        </p:nvSpPr>
        <p:spPr>
          <a:xfrm>
            <a:off x="4846168"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2102282327"/>
              </p:ext>
            </p:extLst>
          </p:nvPr>
        </p:nvGraphicFramePr>
        <p:xfrm>
          <a:off x="5209797"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9" name="TextBox 28"/>
          <p:cNvSpPr txBox="1"/>
          <p:nvPr/>
        </p:nvSpPr>
        <p:spPr>
          <a:xfrm>
            <a:off x="6282632"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30" name="TextBox 29"/>
          <p:cNvSpPr txBox="1"/>
          <p:nvPr/>
        </p:nvSpPr>
        <p:spPr>
          <a:xfrm rot="16200000">
            <a:off x="4643099"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31" name="TextBox 30"/>
              <p:cNvSpPr txBox="1"/>
              <p:nvPr/>
            </p:nvSpPr>
            <p:spPr>
              <a:xfrm>
                <a:off x="5199799"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Recall</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199799" y="6143001"/>
                <a:ext cx="3502572" cy="369332"/>
              </a:xfrm>
              <a:prstGeom prst="rect">
                <a:avLst/>
              </a:prstGeom>
              <a:blipFill>
                <a:blip r:embed="rId5"/>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1924706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animBg="1"/>
      <p:bldP spid="26" grpId="0"/>
      <p:bldP spid="27" grpId="0" animBg="1"/>
      <p:bldP spid="29"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4977352"/>
            <a:ext cx="8445500" cy="1686347"/>
          </a:xfrm>
        </p:spPr>
        <p:txBody>
          <a:bodyPr/>
          <a:lstStyle/>
          <a:p>
            <a:r>
              <a:rPr lang="en-US" dirty="0"/>
              <a:t>High precision = ???</a:t>
            </a:r>
          </a:p>
          <a:p>
            <a:r>
              <a:rPr lang="en-US" dirty="0"/>
              <a:t>High recall = ???</a:t>
            </a:r>
          </a:p>
          <a:p>
            <a:r>
              <a:rPr lang="en-US" dirty="0"/>
              <a:t>High precision and recall = ???</a:t>
            </a:r>
          </a:p>
        </p:txBody>
      </p:sp>
      <p:sp>
        <p:nvSpPr>
          <p:cNvPr id="3" name="Title 2"/>
          <p:cNvSpPr>
            <a:spLocks noGrp="1"/>
          </p:cNvSpPr>
          <p:nvPr>
            <p:ph type="title"/>
          </p:nvPr>
        </p:nvSpPr>
        <p:spPr/>
        <p:txBody>
          <a:bodyPr/>
          <a:lstStyle/>
          <a:p>
            <a:r>
              <a:rPr lang="en-US" dirty="0"/>
              <a:t>Example: Duck Hunt</a:t>
            </a:r>
          </a:p>
        </p:txBody>
      </p:sp>
      <p:pic>
        <p:nvPicPr>
          <p:cNvPr id="1026" name="Picture 2" descr="Image result for duck h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3309" y="821378"/>
            <a:ext cx="6992044" cy="393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182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272051"/>
          </a:xfrm>
        </p:spPr>
        <p:txBody>
          <a:bodyPr vert="horz" lIns="91440" tIns="45720" rIns="91440" bIns="45720" rtlCol="0" anchor="t">
            <a:normAutofit/>
          </a:bodyPr>
          <a:lstStyle/>
          <a:p>
            <a:r>
              <a:rPr lang="en-US" altLang="en-US" b="1" i="1" dirty="0"/>
              <a:t>Negative Predictive Value: </a:t>
            </a:r>
            <a:r>
              <a:rPr lang="en-US" altLang="en-US" i="1" dirty="0"/>
              <a:t>percentage</a:t>
            </a:r>
            <a:r>
              <a:rPr lang="en-US" altLang="en-US" dirty="0"/>
              <a:t> of "no" predictions that are correct</a:t>
            </a:r>
          </a:p>
          <a:p>
            <a:endParaRPr lang="en-US" altLang="en-US" dirty="0"/>
          </a:p>
          <a:p>
            <a:pPr lvl="1"/>
            <a:endParaRPr lang="en-US" altLang="en-US" dirty="0"/>
          </a:p>
        </p:txBody>
      </p:sp>
      <p:sp>
        <p:nvSpPr>
          <p:cNvPr id="3" name="Title 2"/>
          <p:cNvSpPr>
            <a:spLocks noGrp="1"/>
          </p:cNvSpPr>
          <p:nvPr>
            <p:ph type="title"/>
          </p:nvPr>
        </p:nvSpPr>
        <p:spPr/>
        <p:txBody>
          <a:bodyPr/>
          <a:lstStyle/>
          <a:p>
            <a:r>
              <a:rPr lang="en-US" dirty="0"/>
              <a:t>NPV: "Precision of no"</a:t>
            </a:r>
          </a:p>
        </p:txBody>
      </p:sp>
      <mc:AlternateContent xmlns:mc="http://schemas.openxmlformats.org/markup-compatibility/2006" xmlns:a14="http://schemas.microsoft.com/office/drawing/2010/main">
        <mc:Choice Requires="a14">
          <p:sp>
            <p:nvSpPr>
              <p:cNvPr id="7" name="TextBox 6"/>
              <p:cNvSpPr txBox="1"/>
              <p:nvPr/>
            </p:nvSpPr>
            <p:spPr>
              <a:xfrm>
                <a:off x="2276829" y="1982156"/>
                <a:ext cx="4265413" cy="697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NPV</m:t>
                      </m:r>
                      <m:r>
                        <a:rPr lang="en-US" sz="2400" b="0" i="1" smtClean="0">
                          <a:latin typeface="Cambria Math" charset="0"/>
                        </a:rPr>
                        <m:t>=</m:t>
                      </m:r>
                      <m:f>
                        <m:fPr>
                          <m:ctrlPr>
                            <a:rPr lang="en-US" sz="2400" i="1" smtClean="0">
                              <a:latin typeface="Cambria Math" panose="02040503050406030204" pitchFamily="18" charset="0"/>
                            </a:rPr>
                          </m:ctrlPr>
                        </m:fPr>
                        <m:num>
                          <m:r>
                            <a:rPr lang="en-US" sz="2400" b="0" i="1" smtClean="0">
                              <a:solidFill>
                                <a:srgbClr val="63BE48"/>
                              </a:solidFill>
                              <a:latin typeface="Cambria Math" charset="0"/>
                            </a:rPr>
                            <m:t>𝑇</m:t>
                          </m:r>
                          <m:r>
                            <a:rPr lang="en-US" sz="2400" b="0" i="1" smtClean="0">
                              <a:solidFill>
                                <a:srgbClr val="63BE48"/>
                              </a:solidFill>
                              <a:latin typeface="Cambria Math" panose="02040503050406030204" pitchFamily="18" charset="0"/>
                            </a:rPr>
                            <m:t>𝑁</m:t>
                          </m:r>
                        </m:num>
                        <m:den>
                          <m:r>
                            <a:rPr lang="en-US" sz="2400" b="0" i="1" smtClean="0">
                              <a:solidFill>
                                <a:srgbClr val="63BE48"/>
                              </a:solidFill>
                              <a:latin typeface="Cambria Math" charset="0"/>
                            </a:rPr>
                            <m:t>𝑇</m:t>
                          </m:r>
                          <m:r>
                            <a:rPr lang="en-US" sz="2400" b="0" i="1" smtClean="0">
                              <a:solidFill>
                                <a:srgbClr val="63BE48"/>
                              </a:solidFill>
                              <a:latin typeface="Cambria Math" panose="02040503050406030204" pitchFamily="18" charset="0"/>
                            </a:rPr>
                            <m:t>𝑁</m:t>
                          </m:r>
                          <m:r>
                            <a:rPr lang="en-US" sz="2400" b="0" i="1" smtClean="0">
                              <a:latin typeface="Cambria Math" charset="0"/>
                            </a:rPr>
                            <m:t>+</m:t>
                          </m:r>
                          <m:r>
                            <a:rPr lang="en-US" sz="2400" b="0" i="1" smtClean="0">
                              <a:solidFill>
                                <a:srgbClr val="FF0000"/>
                              </a:solidFill>
                              <a:latin typeface="Cambria Math" charset="0"/>
                            </a:rPr>
                            <m:t>𝐹</m:t>
                          </m:r>
                          <m:r>
                            <a:rPr lang="en-US" sz="2400" b="0" i="1" smtClean="0">
                              <a:solidFill>
                                <a:srgbClr val="FF0000"/>
                              </a:solidFill>
                              <a:latin typeface="Cambria Math" panose="02040503050406030204" pitchFamily="18" charset="0"/>
                            </a:rPr>
                            <m:t>𝑁</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2276829" y="1982156"/>
                <a:ext cx="4265413" cy="697627"/>
              </a:xfrm>
              <a:prstGeom prst="rect">
                <a:avLst/>
              </a:prstGeom>
              <a:blipFill>
                <a:blip r:embed="rId3"/>
                <a:stretch>
                  <a:fillRect t="-1786" b="-12500"/>
                </a:stretch>
              </a:blipFill>
            </p:spPr>
            <p:txBody>
              <a:bodyPr/>
              <a:lstStyle/>
              <a:p>
                <a:r>
                  <a:rPr lang="en-US">
                    <a:noFill/>
                  </a:rPr>
                  <a:t> </a:t>
                </a:r>
              </a:p>
            </p:txBody>
          </p:sp>
        </mc:Fallback>
      </mc:AlternateContent>
      <p:sp>
        <p:nvSpPr>
          <p:cNvPr id="10" name="Rectangle 9"/>
          <p:cNvSpPr/>
          <p:nvPr/>
        </p:nvSpPr>
        <p:spPr>
          <a:xfrm>
            <a:off x="254659"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445342198"/>
              </p:ext>
            </p:extLst>
          </p:nvPr>
        </p:nvGraphicFramePr>
        <p:xfrm>
          <a:off x="618288"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2" name="TextBox 11"/>
          <p:cNvSpPr txBox="1"/>
          <p:nvPr/>
        </p:nvSpPr>
        <p:spPr>
          <a:xfrm>
            <a:off x="1691123"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3" name="TextBox 12"/>
          <p:cNvSpPr txBox="1"/>
          <p:nvPr/>
        </p:nvSpPr>
        <p:spPr>
          <a:xfrm rot="16200000">
            <a:off x="51590"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14" name="Rectangle 13"/>
          <p:cNvSpPr/>
          <p:nvPr/>
        </p:nvSpPr>
        <p:spPr>
          <a:xfrm>
            <a:off x="2359576" y="4412543"/>
            <a:ext cx="940215" cy="1410963"/>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608290"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smtClean="0">
                          <a:latin typeface="Cambria Math" charset="0"/>
                        </a:rPr>
                        <m:t>N</m:t>
                      </m:r>
                      <m:r>
                        <m:rPr>
                          <m:sty m:val="p"/>
                        </m:rPr>
                        <a:rPr lang="en-US" sz="2400" b="0" i="0" smtClean="0">
                          <a:latin typeface="Cambria Math" panose="02040503050406030204" pitchFamily="18" charset="0"/>
                        </a:rPr>
                        <m:t>PV</m:t>
                      </m:r>
                      <m:r>
                        <a:rPr lang="en-US" sz="2400" b="0" i="0" smtClean="0">
                          <a:latin typeface="Cambria Math" charset="0"/>
                        </a:rPr>
                        <m:t>=</m:t>
                      </m:r>
                      <m:r>
                        <a:rPr lang="en-US" sz="2400" b="0" i="0" smtClean="0">
                          <a:latin typeface="Cambria Math" panose="02040503050406030204" pitchFamily="18" charset="0"/>
                        </a:rPr>
                        <m:t> </m:t>
                      </m:r>
                      <m:r>
                        <a:rPr lang="en-US" sz="2400" i="0" smtClean="0">
                          <a:latin typeface="Cambria Math" panose="02040503050406030204" pitchFamily="18" charset="0"/>
                        </a:rPr>
                        <m:t>?</m:t>
                      </m:r>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08290" y="6143001"/>
                <a:ext cx="3502572" cy="369332"/>
              </a:xfrm>
              <a:prstGeom prst="rect">
                <a:avLst/>
              </a:prstGeom>
              <a:blipFill>
                <a:blip r:embed="rId4"/>
                <a:stretch>
                  <a:fillRect b="-6667"/>
                </a:stretch>
              </a:blipFill>
            </p:spPr>
            <p:txBody>
              <a:bodyPr/>
              <a:lstStyle/>
              <a:p>
                <a:r>
                  <a:rPr lang="en-US">
                    <a:noFill/>
                  </a:rPr>
                  <a:t> </a:t>
                </a:r>
              </a:p>
            </p:txBody>
          </p:sp>
        </mc:Fallback>
      </mc:AlternateContent>
      <p:sp>
        <p:nvSpPr>
          <p:cNvPr id="16" name="Rectangle 15"/>
          <p:cNvSpPr/>
          <p:nvPr/>
        </p:nvSpPr>
        <p:spPr>
          <a:xfrm>
            <a:off x="4846168"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1138858005"/>
              </p:ext>
            </p:extLst>
          </p:nvPr>
        </p:nvGraphicFramePr>
        <p:xfrm>
          <a:off x="5209797"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8" name="TextBox 17"/>
          <p:cNvSpPr txBox="1"/>
          <p:nvPr/>
        </p:nvSpPr>
        <p:spPr>
          <a:xfrm>
            <a:off x="6282632"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9" name="TextBox 18"/>
          <p:cNvSpPr txBox="1"/>
          <p:nvPr/>
        </p:nvSpPr>
        <p:spPr>
          <a:xfrm rot="16200000">
            <a:off x="4643099"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21" name="TextBox 20"/>
              <p:cNvSpPr txBox="1"/>
              <p:nvPr/>
            </p:nvSpPr>
            <p:spPr>
              <a:xfrm>
                <a:off x="5199799"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NPV</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199799" y="6143001"/>
                <a:ext cx="3502572"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66843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4" grpId="0" animBg="1"/>
      <p:bldP spid="15" grpId="0"/>
      <p:bldP spid="16" grpId="0" animBg="1"/>
      <p:bldP spid="18" grpId="0"/>
      <p:bldP spid="19"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TNR: "Recall of no"</a:t>
            </a:r>
          </a:p>
        </p:txBody>
      </p:sp>
      <p:sp>
        <p:nvSpPr>
          <p:cNvPr id="6" name="Content Placeholder 1"/>
          <p:cNvSpPr txBox="1">
            <a:spLocks/>
          </p:cNvSpPr>
          <p:nvPr/>
        </p:nvSpPr>
        <p:spPr>
          <a:xfrm>
            <a:off x="336550" y="842705"/>
            <a:ext cx="8421162" cy="142240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ct val="10000"/>
              </a:spcBef>
            </a:pPr>
            <a:r>
              <a:rPr lang="en-US" altLang="ja-JP" b="1" i="1" dirty="0"/>
              <a:t>True Negative Rate: </a:t>
            </a:r>
            <a:r>
              <a:rPr lang="en-US" altLang="ja-JP" i="1" dirty="0"/>
              <a:t>percentage</a:t>
            </a:r>
            <a:r>
              <a:rPr lang="en-US" altLang="ja-JP" dirty="0"/>
              <a:t> of truth "no" were correctly predicted as "no"</a:t>
            </a:r>
            <a:r>
              <a:rPr lang="en-US" altLang="ja-JP" i="1" dirty="0"/>
              <a:t> </a:t>
            </a:r>
          </a:p>
          <a:p>
            <a:pPr lvl="1">
              <a:spcBef>
                <a:spcPct val="10000"/>
              </a:spcBef>
            </a:pPr>
            <a:r>
              <a:rPr lang="en-US" altLang="ja-JP" dirty="0"/>
              <a:t>Also known as </a:t>
            </a:r>
            <a:r>
              <a:rPr lang="en-US" altLang="ja-JP" b="1" i="1" dirty="0"/>
              <a:t>specificity</a:t>
            </a:r>
          </a:p>
        </p:txBody>
      </p:sp>
      <mc:AlternateContent xmlns:mc="http://schemas.openxmlformats.org/markup-compatibility/2006" xmlns:a14="http://schemas.microsoft.com/office/drawing/2010/main">
        <mc:Choice Requires="a14">
          <p:sp>
            <p:nvSpPr>
              <p:cNvPr id="9" name="TextBox 8"/>
              <p:cNvSpPr txBox="1"/>
              <p:nvPr/>
            </p:nvSpPr>
            <p:spPr>
              <a:xfrm>
                <a:off x="2625032" y="2091675"/>
                <a:ext cx="3657600" cy="6976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smtClean="0">
                          <a:latin typeface="Cambria Math" panose="02040503050406030204" pitchFamily="18" charset="0"/>
                        </a:rPr>
                        <m:t>T</m:t>
                      </m:r>
                      <m:r>
                        <m:rPr>
                          <m:nor/>
                        </m:rPr>
                        <a:rPr lang="en-US" sz="2400" b="0" i="0" smtClean="0">
                          <a:latin typeface="Cambria Math" panose="02040503050406030204" pitchFamily="18" charset="0"/>
                        </a:rPr>
                        <m:t>NR</m:t>
                      </m:r>
                      <m:r>
                        <a:rPr lang="en-US" sz="2400" b="0" i="1" smtClean="0">
                          <a:latin typeface="Cambria Math" charset="0"/>
                        </a:rPr>
                        <m:t>=</m:t>
                      </m:r>
                      <m:r>
                        <a:rPr lang="en-US" sz="2400" i="1">
                          <a:latin typeface="Cambria Math" charset="0"/>
                        </a:rPr>
                        <m:t> </m:t>
                      </m:r>
                      <m:f>
                        <m:fPr>
                          <m:ctrlPr>
                            <a:rPr lang="en-US" sz="2400" i="1">
                              <a:latin typeface="Cambria Math" panose="02040503050406030204" pitchFamily="18" charset="0"/>
                            </a:rPr>
                          </m:ctrlPr>
                        </m:fPr>
                        <m:num>
                          <m:r>
                            <a:rPr lang="en-US" sz="2400" b="0" i="1" smtClean="0">
                              <a:solidFill>
                                <a:srgbClr val="63BE48"/>
                              </a:solidFill>
                              <a:latin typeface="Cambria Math" charset="0"/>
                            </a:rPr>
                            <m:t>𝑇</m:t>
                          </m:r>
                          <m:r>
                            <a:rPr lang="en-US" sz="2400" b="0" i="1" smtClean="0">
                              <a:solidFill>
                                <a:srgbClr val="63BE48"/>
                              </a:solidFill>
                              <a:latin typeface="Cambria Math" panose="02040503050406030204" pitchFamily="18" charset="0"/>
                            </a:rPr>
                            <m:t>𝑁</m:t>
                          </m:r>
                        </m:num>
                        <m:den>
                          <m:r>
                            <a:rPr lang="en-US" sz="2400" b="0" i="1" smtClean="0">
                              <a:solidFill>
                                <a:srgbClr val="63BE48"/>
                              </a:solidFill>
                              <a:latin typeface="Cambria Math" charset="0"/>
                            </a:rPr>
                            <m:t>𝑇</m:t>
                          </m:r>
                          <m:r>
                            <a:rPr lang="en-US" sz="2400" b="0" i="1" smtClean="0">
                              <a:solidFill>
                                <a:srgbClr val="63BE48"/>
                              </a:solidFill>
                              <a:latin typeface="Cambria Math" panose="02040503050406030204" pitchFamily="18" charset="0"/>
                            </a:rPr>
                            <m:t>𝑁</m:t>
                          </m:r>
                          <m:r>
                            <a:rPr lang="en-US" sz="2400" b="0" i="1" smtClean="0">
                              <a:latin typeface="Cambria Math" charset="0"/>
                            </a:rPr>
                            <m:t>+</m:t>
                          </m:r>
                          <m:r>
                            <a:rPr lang="en-US" sz="2400" b="0" i="1" smtClean="0">
                              <a:solidFill>
                                <a:srgbClr val="FF0000"/>
                              </a:solidFill>
                              <a:latin typeface="Cambria Math" charset="0"/>
                            </a:rPr>
                            <m:t>𝐹</m:t>
                          </m:r>
                          <m:r>
                            <a:rPr lang="en-US" sz="2400" b="0" i="1" smtClean="0">
                              <a:solidFill>
                                <a:srgbClr val="FF0000"/>
                              </a:solidFill>
                              <a:latin typeface="Cambria Math" panose="02040503050406030204" pitchFamily="18" charset="0"/>
                            </a:rPr>
                            <m:t>𝑃</m:t>
                          </m:r>
                        </m:den>
                      </m:f>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2625032" y="2091675"/>
                <a:ext cx="3657600" cy="697627"/>
              </a:xfrm>
              <a:prstGeom prst="rect">
                <a:avLst/>
              </a:prstGeom>
              <a:blipFill>
                <a:blip r:embed="rId3"/>
                <a:stretch>
                  <a:fillRect/>
                </a:stretch>
              </a:blipFill>
            </p:spPr>
            <p:txBody>
              <a:bodyPr/>
              <a:lstStyle/>
              <a:p>
                <a:r>
                  <a:rPr lang="en-US">
                    <a:noFill/>
                  </a:rPr>
                  <a:t> </a:t>
                </a:r>
              </a:p>
            </p:txBody>
          </p:sp>
        </mc:Fallback>
      </mc:AlternateContent>
      <p:sp>
        <p:nvSpPr>
          <p:cNvPr id="21" name="Rectangle 20"/>
          <p:cNvSpPr/>
          <p:nvPr/>
        </p:nvSpPr>
        <p:spPr>
          <a:xfrm>
            <a:off x="254659"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607054020"/>
              </p:ext>
            </p:extLst>
          </p:nvPr>
        </p:nvGraphicFramePr>
        <p:xfrm>
          <a:off x="618288"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3" name="TextBox 22"/>
          <p:cNvSpPr txBox="1"/>
          <p:nvPr/>
        </p:nvSpPr>
        <p:spPr>
          <a:xfrm>
            <a:off x="1691123"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24" name="TextBox 23"/>
          <p:cNvSpPr txBox="1"/>
          <p:nvPr/>
        </p:nvSpPr>
        <p:spPr>
          <a:xfrm rot="16200000">
            <a:off x="51590"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25" name="Rectangle 24"/>
          <p:cNvSpPr/>
          <p:nvPr/>
        </p:nvSpPr>
        <p:spPr>
          <a:xfrm>
            <a:off x="618288" y="4873839"/>
            <a:ext cx="3680711" cy="495788"/>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p:cNvSpPr txBox="1"/>
              <p:nvPr/>
            </p:nvSpPr>
            <p:spPr>
              <a:xfrm>
                <a:off x="608290"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b="0" i="0" smtClean="0">
                          <a:latin typeface="Cambria Math" charset="0"/>
                        </a:rPr>
                        <m:t>TNR</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26" name="TextBox 25"/>
              <p:cNvSpPr txBox="1">
                <a:spLocks noRot="1" noChangeAspect="1" noMove="1" noResize="1" noEditPoints="1" noAdjustHandles="1" noChangeArrowheads="1" noChangeShapeType="1" noTextEdit="1"/>
              </p:cNvSpPr>
              <p:nvPr/>
            </p:nvSpPr>
            <p:spPr>
              <a:xfrm>
                <a:off x="608290" y="6143001"/>
                <a:ext cx="3502572" cy="369332"/>
              </a:xfrm>
              <a:prstGeom prst="rect">
                <a:avLst/>
              </a:prstGeom>
              <a:blipFill>
                <a:blip r:embed="rId4"/>
                <a:stretch>
                  <a:fillRect b="-6667"/>
                </a:stretch>
              </a:blipFill>
            </p:spPr>
            <p:txBody>
              <a:bodyPr/>
              <a:lstStyle/>
              <a:p>
                <a:r>
                  <a:rPr lang="en-US">
                    <a:noFill/>
                  </a:rPr>
                  <a:t> </a:t>
                </a:r>
              </a:p>
            </p:txBody>
          </p:sp>
        </mc:Fallback>
      </mc:AlternateContent>
      <p:sp>
        <p:nvSpPr>
          <p:cNvPr id="27" name="Rectangle 26"/>
          <p:cNvSpPr/>
          <p:nvPr/>
        </p:nvSpPr>
        <p:spPr>
          <a:xfrm>
            <a:off x="4846168"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172756559"/>
              </p:ext>
            </p:extLst>
          </p:nvPr>
        </p:nvGraphicFramePr>
        <p:xfrm>
          <a:off x="5209797"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9" name="TextBox 28"/>
          <p:cNvSpPr txBox="1"/>
          <p:nvPr/>
        </p:nvSpPr>
        <p:spPr>
          <a:xfrm>
            <a:off x="6282632"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30" name="TextBox 29"/>
          <p:cNvSpPr txBox="1"/>
          <p:nvPr/>
        </p:nvSpPr>
        <p:spPr>
          <a:xfrm rot="16200000">
            <a:off x="4643099"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31" name="TextBox 30"/>
              <p:cNvSpPr txBox="1"/>
              <p:nvPr/>
            </p:nvSpPr>
            <p:spPr>
              <a:xfrm>
                <a:off x="5199799"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400">
                          <a:latin typeface="Cambria Math" panose="02040503050406030204" pitchFamily="18" charset="0"/>
                        </a:rPr>
                        <m:t>T</m:t>
                      </m:r>
                      <m:r>
                        <m:rPr>
                          <m:nor/>
                        </m:rPr>
                        <a:rPr lang="en-US" sz="2400" b="0" i="0" smtClean="0">
                          <a:latin typeface="Cambria Math" panose="02040503050406030204" pitchFamily="18" charset="0"/>
                        </a:rPr>
                        <m:t>NR</m:t>
                      </m:r>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5199799" y="6143001"/>
                <a:ext cx="3502572"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2956758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p:bldP spid="24" grpId="0"/>
      <p:bldP spid="25" grpId="0" animBg="1"/>
      <p:bldP spid="26" grpId="0"/>
      <p:bldP spid="27" grpId="0" animBg="1"/>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16196629"/>
              </p:ext>
            </p:extLst>
          </p:nvPr>
        </p:nvGraphicFramePr>
        <p:xfrm>
          <a:off x="2088232" y="2527169"/>
          <a:ext cx="5962861" cy="3337560"/>
        </p:xfrm>
        <a:graphic>
          <a:graphicData uri="http://schemas.openxmlformats.org/drawingml/2006/table">
            <a:tbl>
              <a:tblPr firstRow="1" bandRow="1">
                <a:tableStyleId>{5C22544A-7EE6-4342-B048-85BDC9FD1C3A}</a:tableStyleId>
              </a:tblPr>
              <a:tblGrid>
                <a:gridCol w="1175787">
                  <a:extLst>
                    <a:ext uri="{9D8B030D-6E8A-4147-A177-3AD203B41FA5}">
                      <a16:colId xmlns:a16="http://schemas.microsoft.com/office/drawing/2014/main" val="1086022684"/>
                    </a:ext>
                  </a:extLst>
                </a:gridCol>
                <a:gridCol w="1175787">
                  <a:extLst>
                    <a:ext uri="{9D8B030D-6E8A-4147-A177-3AD203B41FA5}">
                      <a16:colId xmlns:a16="http://schemas.microsoft.com/office/drawing/2014/main" val="2614296677"/>
                    </a:ext>
                  </a:extLst>
                </a:gridCol>
                <a:gridCol w="1175787">
                  <a:extLst>
                    <a:ext uri="{9D8B030D-6E8A-4147-A177-3AD203B41FA5}">
                      <a16:colId xmlns:a16="http://schemas.microsoft.com/office/drawing/2014/main" val="1823513274"/>
                    </a:ext>
                  </a:extLst>
                </a:gridCol>
                <a:gridCol w="1259713">
                  <a:extLst>
                    <a:ext uri="{9D8B030D-6E8A-4147-A177-3AD203B41FA5}">
                      <a16:colId xmlns:a16="http://schemas.microsoft.com/office/drawing/2014/main" val="666328764"/>
                    </a:ext>
                  </a:extLst>
                </a:gridCol>
                <a:gridCol w="1175787">
                  <a:extLst>
                    <a:ext uri="{9D8B030D-6E8A-4147-A177-3AD203B41FA5}">
                      <a16:colId xmlns:a16="http://schemas.microsoft.com/office/drawing/2014/main" val="1667915000"/>
                    </a:ext>
                  </a:extLst>
                </a:gridCol>
              </a:tblGrid>
              <a:tr h="370840">
                <a:tc>
                  <a:txBody>
                    <a:bodyPr/>
                    <a:lstStyle/>
                    <a:p>
                      <a:pPr algn="ctr"/>
                      <a:r>
                        <a:rPr lang="en-US" dirty="0"/>
                        <a:t>Age</a:t>
                      </a:r>
                    </a:p>
                  </a:txBody>
                  <a:tcPr/>
                </a:tc>
                <a:tc>
                  <a:txBody>
                    <a:bodyPr/>
                    <a:lstStyle/>
                    <a:p>
                      <a:pPr algn="ctr"/>
                      <a:r>
                        <a:rPr lang="en-US" dirty="0"/>
                        <a:t>Income</a:t>
                      </a:r>
                    </a:p>
                  </a:txBody>
                  <a:tcPr/>
                </a:tc>
                <a:tc>
                  <a:txBody>
                    <a:bodyPr/>
                    <a:lstStyle/>
                    <a:p>
                      <a:pPr algn="ctr"/>
                      <a:r>
                        <a:rPr lang="en-US" dirty="0"/>
                        <a:t>Married</a:t>
                      </a:r>
                    </a:p>
                  </a:txBody>
                  <a:tcPr/>
                </a:tc>
                <a:tc>
                  <a:txBody>
                    <a:bodyPr/>
                    <a:lstStyle/>
                    <a:p>
                      <a:pPr algn="ctr"/>
                      <a:r>
                        <a:rPr lang="en-US" dirty="0"/>
                        <a:t>Citizenship</a:t>
                      </a:r>
                    </a:p>
                  </a:txBody>
                  <a:tcPr/>
                </a:tc>
                <a:tc>
                  <a:txBody>
                    <a:bodyPr/>
                    <a:lstStyle/>
                    <a:p>
                      <a:pPr algn="ctr"/>
                      <a:r>
                        <a:rPr lang="en-US" dirty="0">
                          <a:solidFill>
                            <a:sysClr val="windowText" lastClr="000000"/>
                          </a:solidFill>
                        </a:rPr>
                        <a:t>Default</a:t>
                      </a:r>
                    </a:p>
                  </a:txBody>
                  <a:tcPr>
                    <a:solidFill>
                      <a:schemeClr val="accent3">
                        <a:lumMod val="60000"/>
                        <a:lumOff val="40000"/>
                      </a:schemeClr>
                    </a:solidFill>
                  </a:tcPr>
                </a:tc>
                <a:extLst>
                  <a:ext uri="{0D108BD9-81ED-4DB2-BD59-A6C34878D82A}">
                    <a16:rowId xmlns:a16="http://schemas.microsoft.com/office/drawing/2014/main" val="4019044732"/>
                  </a:ext>
                </a:extLst>
              </a:tr>
              <a:tr h="370840">
                <a:tc>
                  <a:txBody>
                    <a:bodyPr/>
                    <a:lstStyle/>
                    <a:p>
                      <a:pPr algn="ctr"/>
                      <a:r>
                        <a:rPr lang="en-US" dirty="0"/>
                        <a:t>55</a:t>
                      </a:r>
                    </a:p>
                  </a:txBody>
                  <a:tcPr anchor="ctr"/>
                </a:tc>
                <a:tc>
                  <a:txBody>
                    <a:bodyPr/>
                    <a:lstStyle/>
                    <a:p>
                      <a:pPr algn="ctr"/>
                      <a:r>
                        <a:rPr lang="en-US" dirty="0"/>
                        <a:t>36,765</a:t>
                      </a:r>
                    </a:p>
                  </a:txBody>
                  <a:tcPr anchor="ctr"/>
                </a:tc>
                <a:tc>
                  <a:txBody>
                    <a:bodyPr/>
                    <a:lstStyle/>
                    <a:p>
                      <a:pPr algn="ctr"/>
                      <a:r>
                        <a:rPr lang="en-US" dirty="0"/>
                        <a:t>Yes</a:t>
                      </a:r>
                    </a:p>
                  </a:txBody>
                  <a:tcPr anchor="ctr"/>
                </a:tc>
                <a:tc>
                  <a:txBody>
                    <a:bodyPr/>
                    <a:lstStyle/>
                    <a:p>
                      <a:pPr algn="ctr"/>
                      <a:r>
                        <a:rPr lang="en-US" dirty="0"/>
                        <a:t>Canada</a:t>
                      </a:r>
                    </a:p>
                  </a:txBody>
                  <a:tcPr anchor="ctr"/>
                </a:tc>
                <a:tc>
                  <a:txBody>
                    <a:bodyPr/>
                    <a:lstStyle/>
                    <a:p>
                      <a:pPr algn="ctr"/>
                      <a:r>
                        <a:rPr lang="en-US" dirty="0">
                          <a:solidFill>
                            <a:sysClr val="windowText" lastClr="000000"/>
                          </a:solidFill>
                        </a:rPr>
                        <a:t>Yes</a:t>
                      </a:r>
                    </a:p>
                  </a:txBody>
                  <a:tcPr anchor="ctr">
                    <a:solidFill>
                      <a:schemeClr val="accent3">
                        <a:lumMod val="60000"/>
                        <a:lumOff val="40000"/>
                      </a:schemeClr>
                    </a:solidFill>
                  </a:tcPr>
                </a:tc>
                <a:extLst>
                  <a:ext uri="{0D108BD9-81ED-4DB2-BD59-A6C34878D82A}">
                    <a16:rowId xmlns:a16="http://schemas.microsoft.com/office/drawing/2014/main" val="2626619567"/>
                  </a:ext>
                </a:extLst>
              </a:tr>
              <a:tr h="370840">
                <a:tc>
                  <a:txBody>
                    <a:bodyPr/>
                    <a:lstStyle/>
                    <a:p>
                      <a:pPr algn="ctr"/>
                      <a:r>
                        <a:rPr lang="en-US" dirty="0"/>
                        <a:t>66</a:t>
                      </a:r>
                    </a:p>
                  </a:txBody>
                  <a:tcPr anchor="ctr"/>
                </a:tc>
                <a:tc>
                  <a:txBody>
                    <a:bodyPr/>
                    <a:lstStyle/>
                    <a:p>
                      <a:pPr algn="ctr"/>
                      <a:r>
                        <a:rPr lang="en-US" dirty="0"/>
                        <a:t>87,983</a:t>
                      </a:r>
                    </a:p>
                  </a:txBody>
                  <a:tcPr anchor="ctr"/>
                </a:tc>
                <a:tc>
                  <a:txBody>
                    <a:bodyPr/>
                    <a:lstStyle/>
                    <a:p>
                      <a:pPr algn="ctr"/>
                      <a:r>
                        <a:rPr lang="en-US" dirty="0"/>
                        <a:t>Yes</a:t>
                      </a:r>
                    </a:p>
                  </a:txBody>
                  <a:tcPr anchor="ctr"/>
                </a:tc>
                <a:tc>
                  <a:txBody>
                    <a:bodyPr/>
                    <a:lstStyle/>
                    <a:p>
                      <a:pPr algn="ctr"/>
                      <a:r>
                        <a:rPr lang="en-US" dirty="0"/>
                        <a:t>Canada</a:t>
                      </a:r>
                    </a:p>
                  </a:txBody>
                  <a:tcPr anchor="ctr"/>
                </a:tc>
                <a:tc>
                  <a:txBody>
                    <a:bodyPr/>
                    <a:lstStyle/>
                    <a:p>
                      <a:pPr algn="ctr"/>
                      <a:r>
                        <a:rPr lang="en-US" dirty="0">
                          <a:solidFill>
                            <a:sysClr val="windowText" lastClr="000000"/>
                          </a:solidFill>
                        </a:rPr>
                        <a:t>Yes</a:t>
                      </a:r>
                    </a:p>
                  </a:txBody>
                  <a:tcPr anchor="ctr">
                    <a:solidFill>
                      <a:schemeClr val="accent3">
                        <a:lumMod val="60000"/>
                        <a:lumOff val="40000"/>
                      </a:schemeClr>
                    </a:solidFill>
                  </a:tcPr>
                </a:tc>
                <a:extLst>
                  <a:ext uri="{0D108BD9-81ED-4DB2-BD59-A6C34878D82A}">
                    <a16:rowId xmlns:a16="http://schemas.microsoft.com/office/drawing/2014/main" val="700882944"/>
                  </a:ext>
                </a:extLst>
              </a:tr>
              <a:tr h="370840">
                <a:tc>
                  <a:txBody>
                    <a:bodyPr/>
                    <a:lstStyle/>
                    <a:p>
                      <a:pPr algn="ctr"/>
                      <a:r>
                        <a:rPr lang="en-US" dirty="0"/>
                        <a:t>21</a:t>
                      </a:r>
                    </a:p>
                  </a:txBody>
                  <a:tcPr anchor="ctr"/>
                </a:tc>
                <a:tc>
                  <a:txBody>
                    <a:bodyPr/>
                    <a:lstStyle/>
                    <a:p>
                      <a:pPr algn="ctr"/>
                      <a:r>
                        <a:rPr lang="en-US" dirty="0"/>
                        <a:t>24,354</a:t>
                      </a:r>
                    </a:p>
                  </a:txBody>
                  <a:tcPr anchor="ctr"/>
                </a:tc>
                <a:tc>
                  <a:txBody>
                    <a:bodyPr/>
                    <a:lstStyle/>
                    <a:p>
                      <a:pPr algn="ctr"/>
                      <a:r>
                        <a:rPr lang="en-US" dirty="0"/>
                        <a:t>No</a:t>
                      </a:r>
                    </a:p>
                  </a:txBody>
                  <a:tcPr anchor="ctr"/>
                </a:tc>
                <a:tc>
                  <a:txBody>
                    <a:bodyPr/>
                    <a:lstStyle/>
                    <a:p>
                      <a:pPr algn="ctr"/>
                      <a:r>
                        <a:rPr lang="en-US" dirty="0"/>
                        <a:t>USA</a:t>
                      </a:r>
                    </a:p>
                  </a:txBody>
                  <a:tcPr anchor="ctr"/>
                </a:tc>
                <a:tc>
                  <a:txBody>
                    <a:bodyPr/>
                    <a:lstStyle/>
                    <a:p>
                      <a:pPr algn="ctr"/>
                      <a:r>
                        <a:rPr lang="en-US" dirty="0">
                          <a:solidFill>
                            <a:sysClr val="windowText" lastClr="000000"/>
                          </a:solidFill>
                        </a:rPr>
                        <a:t>No</a:t>
                      </a:r>
                    </a:p>
                  </a:txBody>
                  <a:tcPr anchor="ctr">
                    <a:solidFill>
                      <a:schemeClr val="accent3">
                        <a:lumMod val="60000"/>
                        <a:lumOff val="40000"/>
                      </a:schemeClr>
                    </a:solidFill>
                  </a:tcPr>
                </a:tc>
                <a:extLst>
                  <a:ext uri="{0D108BD9-81ED-4DB2-BD59-A6C34878D82A}">
                    <a16:rowId xmlns:a16="http://schemas.microsoft.com/office/drawing/2014/main" val="3301522968"/>
                  </a:ext>
                </a:extLst>
              </a:tr>
              <a:tr h="370840">
                <a:tc>
                  <a:txBody>
                    <a:bodyPr/>
                    <a:lstStyle/>
                    <a:p>
                      <a:pPr algn="ctr"/>
                      <a:r>
                        <a:rPr lang="en-US" dirty="0"/>
                        <a:t>24</a:t>
                      </a:r>
                    </a:p>
                  </a:txBody>
                  <a:tcPr anchor="ctr"/>
                </a:tc>
                <a:tc>
                  <a:txBody>
                    <a:bodyPr/>
                    <a:lstStyle/>
                    <a:p>
                      <a:pPr algn="ctr"/>
                      <a:r>
                        <a:rPr lang="en-US" dirty="0"/>
                        <a:t>56,654</a:t>
                      </a:r>
                    </a:p>
                  </a:txBody>
                  <a:tcPr anchor="ctr"/>
                </a:tc>
                <a:tc>
                  <a:txBody>
                    <a:bodyPr/>
                    <a:lstStyle/>
                    <a:p>
                      <a:pPr algn="ctr"/>
                      <a:r>
                        <a:rPr lang="en-US" dirty="0"/>
                        <a:t>Yes</a:t>
                      </a:r>
                    </a:p>
                  </a:txBody>
                  <a:tcPr anchor="ctr"/>
                </a:tc>
                <a:tc>
                  <a:txBody>
                    <a:bodyPr/>
                    <a:lstStyle/>
                    <a:p>
                      <a:pPr algn="ctr"/>
                      <a:r>
                        <a:rPr lang="en-US" dirty="0"/>
                        <a:t>Canada</a:t>
                      </a:r>
                    </a:p>
                  </a:txBody>
                  <a:tcPr anchor="ctr"/>
                </a:tc>
                <a:tc>
                  <a:txBody>
                    <a:bodyPr/>
                    <a:lstStyle/>
                    <a:p>
                      <a:pPr algn="ctr"/>
                      <a:r>
                        <a:rPr lang="en-US" dirty="0">
                          <a:solidFill>
                            <a:sysClr val="windowText" lastClr="000000"/>
                          </a:solidFill>
                        </a:rPr>
                        <a:t>No</a:t>
                      </a:r>
                    </a:p>
                  </a:txBody>
                  <a:tcPr anchor="ctr">
                    <a:solidFill>
                      <a:schemeClr val="accent3">
                        <a:lumMod val="60000"/>
                        <a:lumOff val="40000"/>
                      </a:schemeClr>
                    </a:solidFill>
                  </a:tcPr>
                </a:tc>
                <a:extLst>
                  <a:ext uri="{0D108BD9-81ED-4DB2-BD59-A6C34878D82A}">
                    <a16:rowId xmlns:a16="http://schemas.microsoft.com/office/drawing/2014/main" val="2542979893"/>
                  </a:ext>
                </a:extLst>
              </a:tr>
              <a:tr h="370840">
                <a:tc>
                  <a:txBody>
                    <a:bodyPr/>
                    <a:lstStyle/>
                    <a:p>
                      <a:pPr algn="ctr"/>
                      <a:r>
                        <a:rPr lang="en-US" dirty="0"/>
                        <a:t>34</a:t>
                      </a:r>
                    </a:p>
                  </a:txBody>
                  <a:tcPr anchor="ctr"/>
                </a:tc>
                <a:tc>
                  <a:txBody>
                    <a:bodyPr/>
                    <a:lstStyle/>
                    <a:p>
                      <a:pPr algn="ctr"/>
                      <a:r>
                        <a:rPr lang="en-US" dirty="0"/>
                        <a:t>98,324</a:t>
                      </a:r>
                    </a:p>
                  </a:txBody>
                  <a:tcPr anchor="ctr"/>
                </a:tc>
                <a:tc>
                  <a:txBody>
                    <a:bodyPr/>
                    <a:lstStyle/>
                    <a:p>
                      <a:pPr algn="ctr"/>
                      <a:r>
                        <a:rPr lang="en-US" dirty="0"/>
                        <a:t>No</a:t>
                      </a:r>
                    </a:p>
                  </a:txBody>
                  <a:tcPr anchor="ctr"/>
                </a:tc>
                <a:tc>
                  <a:txBody>
                    <a:bodyPr/>
                    <a:lstStyle/>
                    <a:p>
                      <a:pPr algn="ctr"/>
                      <a:r>
                        <a:rPr lang="en-US" dirty="0"/>
                        <a:t>UK</a:t>
                      </a:r>
                    </a:p>
                  </a:txBody>
                  <a:tcPr anchor="ctr"/>
                </a:tc>
                <a:tc>
                  <a:txBody>
                    <a:bodyPr/>
                    <a:lstStyle/>
                    <a:p>
                      <a:pPr algn="ctr"/>
                      <a:r>
                        <a:rPr lang="en-US" dirty="0">
                          <a:solidFill>
                            <a:sysClr val="windowText" lastClr="000000"/>
                          </a:solidFill>
                        </a:rPr>
                        <a:t>No</a:t>
                      </a:r>
                    </a:p>
                  </a:txBody>
                  <a:tcPr anchor="ctr">
                    <a:solidFill>
                      <a:schemeClr val="accent3">
                        <a:lumMod val="60000"/>
                        <a:lumOff val="40000"/>
                      </a:schemeClr>
                    </a:solidFill>
                  </a:tcPr>
                </a:tc>
                <a:extLst>
                  <a:ext uri="{0D108BD9-81ED-4DB2-BD59-A6C34878D82A}">
                    <a16:rowId xmlns:a16="http://schemas.microsoft.com/office/drawing/2014/main" val="1855990307"/>
                  </a:ext>
                </a:extLst>
              </a:tr>
              <a:tr h="370840">
                <a:tc>
                  <a:txBody>
                    <a:bodyPr/>
                    <a:lstStyle/>
                    <a:p>
                      <a:pPr algn="ctr"/>
                      <a:r>
                        <a:rPr lang="en-US" dirty="0"/>
                        <a:t>36</a:t>
                      </a:r>
                    </a:p>
                  </a:txBody>
                  <a:tcPr anchor="ctr"/>
                </a:tc>
                <a:tc>
                  <a:txBody>
                    <a:bodyPr/>
                    <a:lstStyle/>
                    <a:p>
                      <a:pPr algn="ctr"/>
                      <a:r>
                        <a:rPr lang="en-US" dirty="0"/>
                        <a:t>132,229</a:t>
                      </a:r>
                    </a:p>
                  </a:txBody>
                  <a:tcPr anchor="ctr"/>
                </a:tc>
                <a:tc>
                  <a:txBody>
                    <a:bodyPr/>
                    <a:lstStyle/>
                    <a:p>
                      <a:pPr algn="ctr"/>
                      <a:r>
                        <a:rPr lang="en-US" dirty="0"/>
                        <a:t>No</a:t>
                      </a:r>
                    </a:p>
                  </a:txBody>
                  <a:tcPr anchor="ctr"/>
                </a:tc>
                <a:tc>
                  <a:txBody>
                    <a:bodyPr/>
                    <a:lstStyle/>
                    <a:p>
                      <a:pPr algn="ctr"/>
                      <a:r>
                        <a:rPr lang="en-US" dirty="0"/>
                        <a:t>Germany</a:t>
                      </a:r>
                    </a:p>
                  </a:txBody>
                  <a:tcPr anchor="ctr"/>
                </a:tc>
                <a:tc>
                  <a:txBody>
                    <a:bodyPr/>
                    <a:lstStyle/>
                    <a:p>
                      <a:pPr algn="ctr"/>
                      <a:r>
                        <a:rPr lang="en-US" dirty="0">
                          <a:solidFill>
                            <a:sysClr val="windowText" lastClr="000000"/>
                          </a:solidFill>
                        </a:rPr>
                        <a:t>Yes</a:t>
                      </a:r>
                    </a:p>
                  </a:txBody>
                  <a:tcPr anchor="ctr">
                    <a:solidFill>
                      <a:schemeClr val="accent3">
                        <a:lumMod val="60000"/>
                        <a:lumOff val="40000"/>
                      </a:schemeClr>
                    </a:solidFill>
                  </a:tcPr>
                </a:tc>
                <a:extLst>
                  <a:ext uri="{0D108BD9-81ED-4DB2-BD59-A6C34878D82A}">
                    <a16:rowId xmlns:a16="http://schemas.microsoft.com/office/drawing/2014/main" val="528646452"/>
                  </a:ext>
                </a:extLst>
              </a:tr>
              <a:tr h="370840">
                <a:tc>
                  <a:txBody>
                    <a:bodyPr/>
                    <a:lstStyle/>
                    <a:p>
                      <a:pPr algn="ctr"/>
                      <a:r>
                        <a:rPr lang="en-US" dirty="0"/>
                        <a:t>28</a:t>
                      </a:r>
                    </a:p>
                  </a:txBody>
                  <a:tcPr anchor="ctr"/>
                </a:tc>
                <a:tc>
                  <a:txBody>
                    <a:bodyPr/>
                    <a:lstStyle/>
                    <a:p>
                      <a:pPr algn="ctr"/>
                      <a:r>
                        <a:rPr lang="en-US" dirty="0"/>
                        <a:t>35,000</a:t>
                      </a:r>
                    </a:p>
                  </a:txBody>
                  <a:tcPr anchor="ctr"/>
                </a:tc>
                <a:tc>
                  <a:txBody>
                    <a:bodyPr/>
                    <a:lstStyle/>
                    <a:p>
                      <a:pPr algn="ctr"/>
                      <a:r>
                        <a:rPr lang="en-US" dirty="0"/>
                        <a:t>Yes</a:t>
                      </a:r>
                    </a:p>
                  </a:txBody>
                  <a:tcPr anchor="ctr"/>
                </a:tc>
                <a:tc>
                  <a:txBody>
                    <a:bodyPr/>
                    <a:lstStyle/>
                    <a:p>
                      <a:pPr algn="ctr"/>
                      <a:r>
                        <a:rPr lang="en-US" dirty="0"/>
                        <a:t>Canada</a:t>
                      </a:r>
                    </a:p>
                  </a:txBody>
                  <a:tcPr anchor="ctr"/>
                </a:tc>
                <a:tc>
                  <a:txBody>
                    <a:bodyPr/>
                    <a:lstStyle/>
                    <a:p>
                      <a:pPr algn="ctr"/>
                      <a:r>
                        <a:rPr lang="en-US" dirty="0">
                          <a:solidFill>
                            <a:sysClr val="windowText" lastClr="000000"/>
                          </a:solidFill>
                        </a:rPr>
                        <a:t>No</a:t>
                      </a:r>
                    </a:p>
                  </a:txBody>
                  <a:tcPr anchor="ctr">
                    <a:solidFill>
                      <a:schemeClr val="accent3">
                        <a:lumMod val="60000"/>
                        <a:lumOff val="40000"/>
                      </a:schemeClr>
                    </a:solidFill>
                  </a:tcPr>
                </a:tc>
                <a:extLst>
                  <a:ext uri="{0D108BD9-81ED-4DB2-BD59-A6C34878D82A}">
                    <a16:rowId xmlns:a16="http://schemas.microsoft.com/office/drawing/2014/main" val="4030014081"/>
                  </a:ext>
                </a:extLst>
              </a:tr>
              <a:tr h="370840">
                <a:tc>
                  <a:txBody>
                    <a:bodyPr/>
                    <a:lstStyle/>
                    <a:p>
                      <a:pPr algn="ctr"/>
                      <a:r>
                        <a:rPr lang="en-US" dirty="0"/>
                        <a:t>49</a:t>
                      </a:r>
                    </a:p>
                  </a:txBody>
                  <a:tcPr anchor="ctr"/>
                </a:tc>
                <a:tc>
                  <a:txBody>
                    <a:bodyPr/>
                    <a:lstStyle/>
                    <a:p>
                      <a:pPr algn="ctr"/>
                      <a:r>
                        <a:rPr lang="en-US" dirty="0"/>
                        <a:t>50,334</a:t>
                      </a:r>
                    </a:p>
                  </a:txBody>
                  <a:tcPr anchor="ctr"/>
                </a:tc>
                <a:tc>
                  <a:txBody>
                    <a:bodyPr/>
                    <a:lstStyle/>
                    <a:p>
                      <a:pPr algn="ctr"/>
                      <a:r>
                        <a:rPr lang="en-US" dirty="0"/>
                        <a:t>Yes</a:t>
                      </a:r>
                    </a:p>
                  </a:txBody>
                  <a:tcPr anchor="ctr"/>
                </a:tc>
                <a:tc>
                  <a:txBody>
                    <a:bodyPr/>
                    <a:lstStyle/>
                    <a:p>
                      <a:pPr algn="ctr"/>
                      <a:r>
                        <a:rPr lang="en-US" dirty="0"/>
                        <a:t>Canada</a:t>
                      </a:r>
                    </a:p>
                  </a:txBody>
                  <a:tcPr anchor="ctr"/>
                </a:tc>
                <a:tc>
                  <a:txBody>
                    <a:bodyPr/>
                    <a:lstStyle/>
                    <a:p>
                      <a:pPr algn="ctr"/>
                      <a:r>
                        <a:rPr lang="en-US" dirty="0">
                          <a:solidFill>
                            <a:sysClr val="windowText" lastClr="000000"/>
                          </a:solidFill>
                        </a:rPr>
                        <a:t>No</a:t>
                      </a:r>
                    </a:p>
                  </a:txBody>
                  <a:tcPr anchor="ctr">
                    <a:solidFill>
                      <a:schemeClr val="accent3">
                        <a:lumMod val="60000"/>
                        <a:lumOff val="40000"/>
                      </a:schemeClr>
                    </a:solidFill>
                  </a:tcPr>
                </a:tc>
                <a:extLst>
                  <a:ext uri="{0D108BD9-81ED-4DB2-BD59-A6C34878D82A}">
                    <a16:rowId xmlns:a16="http://schemas.microsoft.com/office/drawing/2014/main" val="429227920"/>
                  </a:ext>
                </a:extLst>
              </a:tr>
            </a:tbl>
          </a:graphicData>
        </a:graphic>
      </p:graphicFrame>
      <p:sp>
        <p:nvSpPr>
          <p:cNvPr id="3" name="Title 2"/>
          <p:cNvSpPr>
            <a:spLocks noGrp="1"/>
          </p:cNvSpPr>
          <p:nvPr>
            <p:ph type="title"/>
          </p:nvPr>
        </p:nvSpPr>
        <p:spPr/>
        <p:txBody>
          <a:bodyPr/>
          <a:lstStyle/>
          <a:p>
            <a:r>
              <a:rPr lang="en-US" dirty="0"/>
              <a:t>Reminder: Machine Learning Terminology</a:t>
            </a:r>
          </a:p>
        </p:txBody>
      </p:sp>
      <p:sp>
        <p:nvSpPr>
          <p:cNvPr id="8" name="Left Brace 7"/>
          <p:cNvSpPr/>
          <p:nvPr/>
        </p:nvSpPr>
        <p:spPr>
          <a:xfrm rot="5400000">
            <a:off x="4328966" y="-360111"/>
            <a:ext cx="199054" cy="4680518"/>
          </a:xfrm>
          <a:prstGeom prst="leftBrace">
            <a:avLst>
              <a:gd name="adj1" fmla="val 28021"/>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rot="5400000">
            <a:off x="7345088" y="1376129"/>
            <a:ext cx="202117" cy="1209892"/>
          </a:xfrm>
          <a:prstGeom prst="leftBrace">
            <a:avLst>
              <a:gd name="adj1" fmla="val 28021"/>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2526445" y="1140034"/>
            <a:ext cx="3876126" cy="615553"/>
          </a:xfrm>
          <a:prstGeom prst="rect">
            <a:avLst/>
          </a:prstGeom>
          <a:noFill/>
        </p:spPr>
        <p:txBody>
          <a:bodyPr wrap="none" rtlCol="0">
            <a:spAutoFit/>
          </a:bodyPr>
          <a:lstStyle/>
          <a:p>
            <a:pPr algn="ctr"/>
            <a:r>
              <a:rPr lang="en-US" b="1" dirty="0"/>
              <a:t>Features </a:t>
            </a:r>
          </a:p>
          <a:p>
            <a:pPr algn="ctr"/>
            <a:r>
              <a:rPr lang="en-US" sz="1600" dirty="0">
                <a:solidFill>
                  <a:schemeClr val="tx1">
                    <a:lumMod val="50000"/>
                    <a:lumOff val="50000"/>
                  </a:schemeClr>
                </a:solidFill>
              </a:rPr>
              <a:t>(inputs, independent variables, X, columns)</a:t>
            </a:r>
          </a:p>
        </p:txBody>
      </p:sp>
      <p:sp>
        <p:nvSpPr>
          <p:cNvPr id="11" name="TextBox 10"/>
          <p:cNvSpPr txBox="1"/>
          <p:nvPr/>
        </p:nvSpPr>
        <p:spPr>
          <a:xfrm>
            <a:off x="6264526" y="1093976"/>
            <a:ext cx="2401302" cy="861774"/>
          </a:xfrm>
          <a:prstGeom prst="rect">
            <a:avLst/>
          </a:prstGeom>
          <a:noFill/>
        </p:spPr>
        <p:txBody>
          <a:bodyPr wrap="square" rtlCol="0">
            <a:spAutoFit/>
          </a:bodyPr>
          <a:lstStyle/>
          <a:p>
            <a:pPr algn="ctr"/>
            <a:r>
              <a:rPr lang="en-US" b="1" dirty="0"/>
              <a:t>Target</a:t>
            </a:r>
            <a:r>
              <a:rPr lang="en-US" dirty="0"/>
              <a:t> or </a:t>
            </a:r>
            <a:r>
              <a:rPr lang="en-US" b="1" dirty="0"/>
              <a:t>Label</a:t>
            </a:r>
          </a:p>
          <a:p>
            <a:pPr algn="ctr"/>
            <a:r>
              <a:rPr lang="en-US" sz="1600" dirty="0">
                <a:solidFill>
                  <a:schemeClr val="tx1">
                    <a:lumMod val="50000"/>
                    <a:lumOff val="50000"/>
                  </a:schemeClr>
                </a:solidFill>
              </a:rPr>
              <a:t>(response, output, dependent variable, Y)</a:t>
            </a:r>
          </a:p>
        </p:txBody>
      </p:sp>
      <p:sp>
        <p:nvSpPr>
          <p:cNvPr id="12" name="Left Brace 11"/>
          <p:cNvSpPr/>
          <p:nvPr/>
        </p:nvSpPr>
        <p:spPr>
          <a:xfrm>
            <a:off x="1512168" y="3031224"/>
            <a:ext cx="352734" cy="2833504"/>
          </a:xfrm>
          <a:prstGeom prst="leftBrace">
            <a:avLst>
              <a:gd name="adj1" fmla="val 28021"/>
              <a:gd name="adj2" fmla="val 50000"/>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0" y="4140200"/>
            <a:ext cx="1602200" cy="861774"/>
          </a:xfrm>
          <a:prstGeom prst="rect">
            <a:avLst/>
          </a:prstGeom>
          <a:noFill/>
        </p:spPr>
        <p:txBody>
          <a:bodyPr wrap="square" rtlCol="0">
            <a:spAutoFit/>
          </a:bodyPr>
          <a:lstStyle/>
          <a:p>
            <a:pPr algn="ctr"/>
            <a:r>
              <a:rPr lang="en-US" b="1" dirty="0"/>
              <a:t>Instances</a:t>
            </a:r>
          </a:p>
          <a:p>
            <a:pPr algn="ctr"/>
            <a:r>
              <a:rPr lang="en-US" sz="1600" dirty="0">
                <a:solidFill>
                  <a:schemeClr val="tx1">
                    <a:lumMod val="50000"/>
                    <a:lumOff val="50000"/>
                  </a:schemeClr>
                </a:solidFill>
              </a:rPr>
              <a:t>(rows, cases, records)</a:t>
            </a:r>
          </a:p>
        </p:txBody>
      </p:sp>
    </p:spTree>
    <p:extLst>
      <p:ext uri="{BB962C8B-B14F-4D97-AF65-F5344CB8AC3E}">
        <p14:creationId xmlns:p14="http://schemas.microsoft.com/office/powerpoint/2010/main" val="2379509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980597"/>
          </a:xfrm>
        </p:spPr>
        <p:txBody>
          <a:bodyPr>
            <a:normAutofit/>
          </a:bodyPr>
          <a:lstStyle/>
          <a:p>
            <a:r>
              <a:rPr lang="en-US" altLang="en-US" b="1" i="1" dirty="0"/>
              <a:t>F</a:t>
            </a:r>
            <a:r>
              <a:rPr lang="en-US" altLang="en-US" b="1" i="1" baseline="-25000" dirty="0"/>
              <a:t>1</a:t>
            </a:r>
            <a:r>
              <a:rPr lang="en-US" altLang="en-US" b="1" i="1" dirty="0"/>
              <a:t> Score:</a:t>
            </a:r>
            <a:r>
              <a:rPr lang="en-US" altLang="en-US" dirty="0"/>
              <a:t> Harmonic mean between precision and recall</a:t>
            </a:r>
          </a:p>
          <a:p>
            <a:endParaRPr lang="en-US" dirty="0"/>
          </a:p>
        </p:txBody>
      </p:sp>
      <p:sp>
        <p:nvSpPr>
          <p:cNvPr id="3" name="Title 2"/>
          <p:cNvSpPr>
            <a:spLocks noGrp="1"/>
          </p:cNvSpPr>
          <p:nvPr>
            <p:ph type="title"/>
          </p:nvPr>
        </p:nvSpPr>
        <p:spPr/>
        <p:txBody>
          <a:bodyPr/>
          <a:lstStyle/>
          <a:p>
            <a:r>
              <a:rPr lang="en-US" dirty="0"/>
              <a:t>F</a:t>
            </a:r>
            <a:r>
              <a:rPr lang="en-US" baseline="-25000" dirty="0"/>
              <a:t>1</a:t>
            </a:r>
            <a:r>
              <a:rPr lang="en-US" dirty="0"/>
              <a:t> Score</a:t>
            </a:r>
          </a:p>
        </p:txBody>
      </p:sp>
      <mc:AlternateContent xmlns:mc="http://schemas.openxmlformats.org/markup-compatibility/2006" xmlns:a14="http://schemas.microsoft.com/office/drawing/2010/main">
        <mc:Choice Requires="a14">
          <p:sp>
            <p:nvSpPr>
              <p:cNvPr id="7" name="TextBox 6"/>
              <p:cNvSpPr txBox="1"/>
              <p:nvPr/>
            </p:nvSpPr>
            <p:spPr>
              <a:xfrm>
                <a:off x="687114" y="1491992"/>
                <a:ext cx="7162800" cy="7075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nor/>
                            </m:rPr>
                            <a:rPr lang="en-US" sz="2400" b="0" i="0" smtClean="0">
                              <a:latin typeface="Cambria Math" panose="02040503050406030204" pitchFamily="18" charset="0"/>
                            </a:rPr>
                            <m:t>F</m:t>
                          </m:r>
                        </m:e>
                        <m:sub>
                          <m:r>
                            <a:rPr lang="en-US" sz="2400" b="0" i="1" smtClean="0">
                              <a:latin typeface="Cambria Math" panose="02040503050406030204" pitchFamily="18" charset="0"/>
                            </a:rPr>
                            <m:t>1</m:t>
                          </m:r>
                        </m:sub>
                      </m:sSub>
                      <m:r>
                        <a:rPr lang="en-US" sz="2400" b="0" i="1" smtClean="0">
                          <a:latin typeface="Cambria Math" charset="0"/>
                        </a:rPr>
                        <m:t>=</m:t>
                      </m:r>
                      <m:f>
                        <m:fPr>
                          <m:ctrlPr>
                            <a:rPr lang="en-US" sz="2400" i="1">
                              <a:latin typeface="Cambria Math" panose="02040503050406030204" pitchFamily="18" charset="0"/>
                            </a:rPr>
                          </m:ctrlPr>
                        </m:fPr>
                        <m:num>
                          <m:r>
                            <a:rPr lang="en-US" sz="2400" b="0" i="1" smtClean="0">
                              <a:latin typeface="Cambria Math" charset="0"/>
                            </a:rPr>
                            <m:t>2</m:t>
                          </m:r>
                          <m:r>
                            <a:rPr lang="en-CA" sz="2400" b="0" i="1" smtClean="0">
                              <a:latin typeface="Cambria Math" charset="0"/>
                            </a:rPr>
                            <m:t>×</m:t>
                          </m:r>
                          <m:r>
                            <m:rPr>
                              <m:nor/>
                            </m:rPr>
                            <a:rPr lang="en-US" sz="2400" b="0" i="0" smtClean="0">
                              <a:latin typeface="Cambria Math" charset="0"/>
                            </a:rPr>
                            <m:t>Precision</m:t>
                          </m:r>
                          <m:r>
                            <a:rPr lang="en-CA" sz="2400" b="0" i="1" smtClean="0">
                              <a:latin typeface="Cambria Math" panose="02040503050406030204" pitchFamily="18" charset="0"/>
                            </a:rPr>
                            <m:t>×</m:t>
                          </m:r>
                          <m:r>
                            <m:rPr>
                              <m:nor/>
                            </m:rPr>
                            <a:rPr lang="en-US" sz="2400" b="0" i="0" smtClean="0">
                              <a:latin typeface="Cambria Math" charset="0"/>
                            </a:rPr>
                            <m:t>Recall</m:t>
                          </m:r>
                        </m:num>
                        <m:den>
                          <m:r>
                            <m:rPr>
                              <m:nor/>
                            </m:rPr>
                            <a:rPr lang="en-US" sz="2400" b="0" i="0" smtClean="0">
                              <a:latin typeface="Cambria Math" panose="02040503050406030204" pitchFamily="18" charset="0"/>
                            </a:rPr>
                            <m:t>P</m:t>
                          </m:r>
                          <m:r>
                            <m:rPr>
                              <m:nor/>
                            </m:rPr>
                            <a:rPr lang="en-US" sz="2400" b="0" i="0" smtClean="0">
                              <a:latin typeface="Cambria Math" charset="0"/>
                            </a:rPr>
                            <m:t>recision</m:t>
                          </m:r>
                          <m:r>
                            <a:rPr lang="en-US" sz="2400" b="0" i="1" smtClean="0">
                              <a:latin typeface="Cambria Math" charset="0"/>
                            </a:rPr>
                            <m:t>+</m:t>
                          </m:r>
                          <m:r>
                            <m:rPr>
                              <m:nor/>
                            </m:rPr>
                            <a:rPr lang="en-US" sz="2400" b="0" i="0" smtClean="0">
                              <a:latin typeface="Cambria Math" charset="0"/>
                            </a:rPr>
                            <m:t>Recall</m:t>
                          </m:r>
                        </m:den>
                      </m:f>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87114" y="1491992"/>
                <a:ext cx="7162800" cy="707566"/>
              </a:xfrm>
              <a:prstGeom prst="rect">
                <a:avLst/>
              </a:prstGeom>
              <a:blipFill>
                <a:blip r:embed="rId3"/>
                <a:stretch>
                  <a:fillRect/>
                </a:stretch>
              </a:blipFill>
            </p:spPr>
            <p:txBody>
              <a:bodyPr/>
              <a:lstStyle/>
              <a:p>
                <a:r>
                  <a:rPr lang="en-CA">
                    <a:noFill/>
                  </a:rPr>
                  <a:t> </a:t>
                </a:r>
              </a:p>
            </p:txBody>
          </p:sp>
        </mc:Fallback>
      </mc:AlternateContent>
      <p:sp>
        <p:nvSpPr>
          <p:cNvPr id="8" name="Rectangle 7"/>
          <p:cNvSpPr/>
          <p:nvPr/>
        </p:nvSpPr>
        <p:spPr>
          <a:xfrm>
            <a:off x="254659"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129764297"/>
              </p:ext>
            </p:extLst>
          </p:nvPr>
        </p:nvGraphicFramePr>
        <p:xfrm>
          <a:off x="618288"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p:cNvSpPr txBox="1"/>
          <p:nvPr/>
        </p:nvSpPr>
        <p:spPr>
          <a:xfrm>
            <a:off x="1691123"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1" name="TextBox 10"/>
          <p:cNvSpPr txBox="1"/>
          <p:nvPr/>
        </p:nvSpPr>
        <p:spPr>
          <a:xfrm rot="16200000">
            <a:off x="51590"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12" name="Rectangle 11"/>
          <p:cNvSpPr/>
          <p:nvPr/>
        </p:nvSpPr>
        <p:spPr>
          <a:xfrm>
            <a:off x="618288" y="4412544"/>
            <a:ext cx="3680711" cy="495788"/>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608290"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nor/>
                            </m:rPr>
                            <a:rPr lang="en-US" sz="2400">
                              <a:latin typeface="Cambria Math" panose="02040503050406030204" pitchFamily="18" charset="0"/>
                            </a:rPr>
                            <m:t>F</m:t>
                          </m:r>
                        </m:e>
                        <m:sub>
                          <m:r>
                            <a:rPr lang="en-US" sz="2400" i="1">
                              <a:latin typeface="Cambria Math" panose="02040503050406030204" pitchFamily="18" charset="0"/>
                            </a:rPr>
                            <m:t>1</m:t>
                          </m:r>
                        </m:sub>
                      </m:sSub>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08290" y="6143001"/>
                <a:ext cx="3502572" cy="369332"/>
              </a:xfrm>
              <a:prstGeom prst="rect">
                <a:avLst/>
              </a:prstGeom>
              <a:blipFill>
                <a:blip r:embed="rId4"/>
                <a:stretch>
                  <a:fillRect b="-15000"/>
                </a:stretch>
              </a:blipFill>
            </p:spPr>
            <p:txBody>
              <a:bodyPr/>
              <a:lstStyle/>
              <a:p>
                <a:r>
                  <a:rPr lang="en-US">
                    <a:noFill/>
                  </a:rPr>
                  <a:t> </a:t>
                </a:r>
              </a:p>
            </p:txBody>
          </p:sp>
        </mc:Fallback>
      </mc:AlternateContent>
      <p:sp>
        <p:nvSpPr>
          <p:cNvPr id="14" name="Rectangle 13"/>
          <p:cNvSpPr/>
          <p:nvPr/>
        </p:nvSpPr>
        <p:spPr>
          <a:xfrm>
            <a:off x="4846168" y="3423646"/>
            <a:ext cx="4044340" cy="257184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3680813483"/>
              </p:ext>
            </p:extLst>
          </p:nvPr>
        </p:nvGraphicFramePr>
        <p:xfrm>
          <a:off x="5209797" y="3994707"/>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140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300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6" name="TextBox 15"/>
          <p:cNvSpPr txBox="1"/>
          <p:nvPr/>
        </p:nvSpPr>
        <p:spPr>
          <a:xfrm>
            <a:off x="6282632" y="3548011"/>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7" name="TextBox 16"/>
          <p:cNvSpPr txBox="1"/>
          <p:nvPr/>
        </p:nvSpPr>
        <p:spPr>
          <a:xfrm rot="16200000">
            <a:off x="4643099" y="4681207"/>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mc:AlternateContent xmlns:mc="http://schemas.openxmlformats.org/markup-compatibility/2006" xmlns:a14="http://schemas.microsoft.com/office/drawing/2010/main">
        <mc:Choice Requires="a14">
          <p:sp>
            <p:nvSpPr>
              <p:cNvPr id="18" name="TextBox 17"/>
              <p:cNvSpPr txBox="1"/>
              <p:nvPr/>
            </p:nvSpPr>
            <p:spPr>
              <a:xfrm>
                <a:off x="5199799" y="6143001"/>
                <a:ext cx="350257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nor/>
                            </m:rPr>
                            <a:rPr lang="en-US" sz="2400">
                              <a:latin typeface="Cambria Math" panose="02040503050406030204" pitchFamily="18" charset="0"/>
                            </a:rPr>
                            <m:t>F</m:t>
                          </m:r>
                        </m:e>
                        <m:sub>
                          <m:r>
                            <a:rPr lang="en-US" sz="2400" i="1">
                              <a:latin typeface="Cambria Math" panose="02040503050406030204" pitchFamily="18" charset="0"/>
                            </a:rPr>
                            <m:t>1</m:t>
                          </m:r>
                        </m:sub>
                      </m:sSub>
                      <m:r>
                        <a:rPr lang="en-US" sz="2400" b="0" i="1" smtClean="0">
                          <a:latin typeface="Cambria Math" charset="0"/>
                        </a:rPr>
                        <m:t>=</m:t>
                      </m:r>
                      <m:r>
                        <a:rPr lang="en-US" sz="2400" b="0" i="1" smtClean="0">
                          <a:latin typeface="Cambria Math" panose="02040503050406030204" pitchFamily="18" charset="0"/>
                        </a:rPr>
                        <m:t> </m:t>
                      </m:r>
                      <m:r>
                        <a:rPr lang="en-US" sz="2400" i="1" smtClean="0">
                          <a:latin typeface="Cambria Math" panose="02040503050406030204" pitchFamily="18" charset="0"/>
                        </a:rPr>
                        <m:t>?</m:t>
                      </m:r>
                    </m:oMath>
                  </m:oMathPara>
                </a14:m>
                <a:endParaRPr lang="en-US" sz="2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99799" y="6143001"/>
                <a:ext cx="3502572" cy="369332"/>
              </a:xfrm>
              <a:prstGeom prst="rect">
                <a:avLst/>
              </a:prstGeom>
              <a:blipFill>
                <a:blip r:embed="rId5"/>
                <a:stretch>
                  <a:fillRect b="-15000"/>
                </a:stretch>
              </a:blipFill>
            </p:spPr>
            <p:txBody>
              <a:bodyPr/>
              <a:lstStyle/>
              <a:p>
                <a:r>
                  <a:rPr lang="en-US">
                    <a:noFill/>
                  </a:rPr>
                  <a:t> </a:t>
                </a:r>
              </a:p>
            </p:txBody>
          </p:sp>
        </mc:Fallback>
      </mc:AlternateContent>
      <p:sp>
        <p:nvSpPr>
          <p:cNvPr id="19" name="Rectangle 18"/>
          <p:cNvSpPr/>
          <p:nvPr/>
        </p:nvSpPr>
        <p:spPr>
          <a:xfrm>
            <a:off x="1263493" y="4009675"/>
            <a:ext cx="1153886" cy="1813831"/>
          </a:xfrm>
          <a:prstGeom prst="rect">
            <a:avLst/>
          </a:prstGeom>
          <a:solidFill>
            <a:srgbClr val="C6D9F1">
              <a:alpha val="32157"/>
            </a:srgbClr>
          </a:solidFill>
          <a:ln w="571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976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animBg="1"/>
      <p:bldP spid="13" grpId="0"/>
      <p:bldP spid="14" grpId="0" animBg="1"/>
      <p:bldP spid="16" grpId="0"/>
      <p:bldP spid="17" grpId="0"/>
      <p:bldP spid="18"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12" name="Content Placeholder 1"/>
          <p:cNvSpPr>
            <a:spLocks noGrp="1"/>
          </p:cNvSpPr>
          <p:nvPr>
            <p:ph idx="1"/>
          </p:nvPr>
        </p:nvSpPr>
        <p:spPr>
          <a:xfrm>
            <a:off x="349249" y="4800600"/>
            <a:ext cx="8445500" cy="1815957"/>
          </a:xfrm>
        </p:spPr>
        <p:txBody>
          <a:bodyPr>
            <a:normAutofit fontScale="92500" lnSpcReduction="20000"/>
          </a:bodyPr>
          <a:lstStyle/>
          <a:p>
            <a:r>
              <a:rPr lang="en-US" dirty="0"/>
              <a:t>Accuracy = ?</a:t>
            </a:r>
          </a:p>
          <a:p>
            <a:r>
              <a:rPr lang="en-US" dirty="0"/>
              <a:t>Precision = ?</a:t>
            </a:r>
          </a:p>
          <a:p>
            <a:r>
              <a:rPr lang="en-US" dirty="0"/>
              <a:t>Recall = ?</a:t>
            </a:r>
          </a:p>
          <a:p>
            <a:r>
              <a:rPr lang="en-US" dirty="0"/>
              <a:t>NPV (Precision of No) = ?</a:t>
            </a:r>
          </a:p>
          <a:p>
            <a:r>
              <a:rPr lang="en-US" dirty="0"/>
              <a:t>TNR (Recall of No) = ?</a:t>
            </a:r>
          </a:p>
          <a:p>
            <a:endParaRPr lang="en-US" dirty="0"/>
          </a:p>
        </p:txBody>
      </p:sp>
      <p:sp>
        <p:nvSpPr>
          <p:cNvPr id="8" name="Rectangle 7"/>
          <p:cNvSpPr/>
          <p:nvPr/>
        </p:nvSpPr>
        <p:spPr>
          <a:xfrm>
            <a:off x="2286000" y="1499955"/>
            <a:ext cx="4572000" cy="2668489"/>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117149519"/>
              </p:ext>
            </p:extLst>
          </p:nvPr>
        </p:nvGraphicFramePr>
        <p:xfrm>
          <a:off x="2972337" y="2167658"/>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B050"/>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400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00B050"/>
                          </a:solidFill>
                        </a:rPr>
                        <a:t>580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600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320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680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TextBox 10"/>
          <p:cNvSpPr txBox="1"/>
          <p:nvPr/>
        </p:nvSpPr>
        <p:spPr>
          <a:xfrm>
            <a:off x="4037604" y="1687865"/>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3" name="TextBox 12"/>
          <p:cNvSpPr txBox="1"/>
          <p:nvPr/>
        </p:nvSpPr>
        <p:spPr>
          <a:xfrm rot="16200000">
            <a:off x="2276826" y="2854158"/>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Tree>
    <p:extLst>
      <p:ext uri="{BB962C8B-B14F-4D97-AF65-F5344CB8AC3E}">
        <p14:creationId xmlns:p14="http://schemas.microsoft.com/office/powerpoint/2010/main" val="878833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Per-class, Macro, and Weighted</a:t>
            </a:r>
          </a:p>
        </p:txBody>
      </p:sp>
      <p:sp>
        <p:nvSpPr>
          <p:cNvPr id="4" name="Rectangle 3"/>
          <p:cNvSpPr/>
          <p:nvPr/>
        </p:nvSpPr>
        <p:spPr>
          <a:xfrm>
            <a:off x="2009055" y="816077"/>
            <a:ext cx="3911544" cy="221479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81890909"/>
              </p:ext>
            </p:extLst>
          </p:nvPr>
        </p:nvGraphicFramePr>
        <p:xfrm>
          <a:off x="2372684" y="1202072"/>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77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3445519" y="81239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7" name="TextBox 6"/>
          <p:cNvSpPr txBox="1"/>
          <p:nvPr/>
        </p:nvSpPr>
        <p:spPr>
          <a:xfrm rot="16200000">
            <a:off x="1805986" y="1888572"/>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graphicFrame>
        <p:nvGraphicFramePr>
          <p:cNvPr id="11" name="Table 10"/>
          <p:cNvGraphicFramePr>
            <a:graphicFrameLocks noGrp="1"/>
          </p:cNvGraphicFramePr>
          <p:nvPr>
            <p:extLst>
              <p:ext uri="{D42A27DB-BD31-4B8C-83A1-F6EECF244321}">
                <p14:modId xmlns:p14="http://schemas.microsoft.com/office/powerpoint/2010/main" val="795085297"/>
              </p:ext>
            </p:extLst>
          </p:nvPr>
        </p:nvGraphicFramePr>
        <p:xfrm>
          <a:off x="265471" y="3579032"/>
          <a:ext cx="7457867" cy="1981200"/>
        </p:xfrm>
        <a:graphic>
          <a:graphicData uri="http://schemas.openxmlformats.org/drawingml/2006/table">
            <a:tbl>
              <a:tblPr firstRow="1" bandRow="1">
                <a:tableStyleId>{5940675A-B579-460E-94D1-54222C63F5DA}</a:tableStyleId>
              </a:tblPr>
              <a:tblGrid>
                <a:gridCol w="1665287">
                  <a:extLst>
                    <a:ext uri="{9D8B030D-6E8A-4147-A177-3AD203B41FA5}">
                      <a16:colId xmlns:a16="http://schemas.microsoft.com/office/drawing/2014/main" val="20000"/>
                    </a:ext>
                  </a:extLst>
                </a:gridCol>
                <a:gridCol w="1448145">
                  <a:extLst>
                    <a:ext uri="{9D8B030D-6E8A-4147-A177-3AD203B41FA5}">
                      <a16:colId xmlns:a16="http://schemas.microsoft.com/office/drawing/2014/main" val="20001"/>
                    </a:ext>
                  </a:extLst>
                </a:gridCol>
                <a:gridCol w="1448145">
                  <a:extLst>
                    <a:ext uri="{9D8B030D-6E8A-4147-A177-3AD203B41FA5}">
                      <a16:colId xmlns:a16="http://schemas.microsoft.com/office/drawing/2014/main" val="20002"/>
                    </a:ext>
                  </a:extLst>
                </a:gridCol>
                <a:gridCol w="1448145">
                  <a:extLst>
                    <a:ext uri="{9D8B030D-6E8A-4147-A177-3AD203B41FA5}">
                      <a16:colId xmlns:a16="http://schemas.microsoft.com/office/drawing/2014/main" val="20003"/>
                    </a:ext>
                  </a:extLst>
                </a:gridCol>
                <a:gridCol w="1448145">
                  <a:extLst>
                    <a:ext uri="{9D8B030D-6E8A-4147-A177-3AD203B41FA5}">
                      <a16:colId xmlns:a16="http://schemas.microsoft.com/office/drawing/2014/main" val="166650907"/>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Precision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F1 Score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t>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0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0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sz="2000" dirty="0"/>
                        <a:t>Macro </a:t>
                      </a:r>
                      <a:r>
                        <a:rPr lang="en-US" sz="2000" dirty="0" err="1"/>
                        <a:t>Avg</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8900234"/>
                  </a:ext>
                </a:extLst>
              </a:tr>
              <a:tr h="370840">
                <a:tc>
                  <a:txBody>
                    <a:bodyPr/>
                    <a:lstStyle/>
                    <a:p>
                      <a:pPr algn="r"/>
                      <a:r>
                        <a:rPr lang="en-US" sz="2000" dirty="0"/>
                        <a:t>Weighted </a:t>
                      </a:r>
                      <a:r>
                        <a:rPr lang="en-US" sz="2000" dirty="0" err="1"/>
                        <a:t>Avg</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0.93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solidFill>
                            <a:sysClr val="windowText" lastClr="00000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2392326"/>
                  </a:ext>
                </a:extLst>
              </a:tr>
            </a:tbl>
          </a:graphicData>
        </a:graphic>
      </p:graphicFrame>
      <mc:AlternateContent xmlns:mc="http://schemas.openxmlformats.org/markup-compatibility/2006" xmlns:a14="http://schemas.microsoft.com/office/drawing/2010/main">
        <mc:Choice Requires="a14">
          <p:sp>
            <p:nvSpPr>
              <p:cNvPr id="12" name="TextBox 11"/>
              <p:cNvSpPr txBox="1"/>
              <p:nvPr/>
            </p:nvSpPr>
            <p:spPr>
              <a:xfrm>
                <a:off x="6468502" y="898262"/>
                <a:ext cx="2302996" cy="5203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Precision</m:t>
                      </m:r>
                      <m:r>
                        <a:rPr lang="en-US" b="0" i="1" smtClean="0">
                          <a:latin typeface="Cambria Math" charset="0"/>
                        </a:rPr>
                        <m:t>=</m:t>
                      </m:r>
                      <m:f>
                        <m:fPr>
                          <m:ctrlPr>
                            <a:rPr lang="en-US" i="1" smtClean="0">
                              <a:latin typeface="Cambria Math" panose="02040503050406030204" pitchFamily="18" charset="0"/>
                            </a:rPr>
                          </m:ctrlPr>
                        </m:fPr>
                        <m:num>
                          <m:r>
                            <a:rPr lang="en-US" b="0" i="1" smtClean="0">
                              <a:solidFill>
                                <a:srgbClr val="63BE48"/>
                              </a:solidFill>
                              <a:latin typeface="Cambria Math" panose="02040503050406030204" pitchFamily="18" charset="0"/>
                            </a:rPr>
                            <m:t>18</m:t>
                          </m:r>
                        </m:num>
                        <m:den>
                          <m:r>
                            <a:rPr lang="en-US" b="0" i="1" smtClean="0">
                              <a:solidFill>
                                <a:schemeClr val="tx1"/>
                              </a:solidFill>
                              <a:latin typeface="Cambria Math" panose="02040503050406030204" pitchFamily="18" charset="0"/>
                            </a:rPr>
                            <m:t>23</m:t>
                          </m:r>
                        </m:den>
                      </m:f>
                      <m:r>
                        <a:rPr lang="en-US" b="0" i="1" smtClean="0">
                          <a:solidFill>
                            <a:schemeClr val="tx1"/>
                          </a:solidFill>
                          <a:latin typeface="Cambria Math" panose="02040503050406030204" pitchFamily="18" charset="0"/>
                        </a:rPr>
                        <m:t>=0.78</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468502" y="898262"/>
                <a:ext cx="2302996" cy="5203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417536" y="1582166"/>
                <a:ext cx="2404929" cy="5250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charset="0"/>
                        </a:rPr>
                        <m:t>Recall</m:t>
                      </m:r>
                      <m:r>
                        <a:rPr lang="en-US" b="0" i="1" smtClean="0">
                          <a:latin typeface="Cambria Math" charset="0"/>
                        </a:rPr>
                        <m:t>=</m:t>
                      </m:r>
                      <m:r>
                        <a:rPr lang="en-US" i="1">
                          <a:latin typeface="Cambria Math" charset="0"/>
                        </a:rPr>
                        <m:t> </m:t>
                      </m:r>
                      <m:f>
                        <m:fPr>
                          <m:ctrlPr>
                            <a:rPr lang="en-US" i="1">
                              <a:latin typeface="Cambria Math" panose="02040503050406030204" pitchFamily="18" charset="0"/>
                            </a:rPr>
                          </m:ctrlPr>
                        </m:fPr>
                        <m:num>
                          <m:r>
                            <a:rPr lang="en-US" b="0" i="1" smtClean="0">
                              <a:solidFill>
                                <a:srgbClr val="63BE48"/>
                              </a:solidFill>
                              <a:latin typeface="Cambria Math" panose="02040503050406030204" pitchFamily="18" charset="0"/>
                            </a:rPr>
                            <m:t>18</m:t>
                          </m:r>
                        </m:num>
                        <m:den>
                          <m:r>
                            <a:rPr lang="en-US" b="0" i="1" smtClean="0">
                              <a:solidFill>
                                <a:schemeClr val="tx1"/>
                              </a:solidFill>
                              <a:latin typeface="Cambria Math" panose="02040503050406030204" pitchFamily="18" charset="0"/>
                            </a:rPr>
                            <m:t>20</m:t>
                          </m:r>
                        </m:den>
                      </m:f>
                      <m:r>
                        <a:rPr lang="en-US" b="0" i="1" smtClean="0">
                          <a:solidFill>
                            <a:schemeClr val="tx1"/>
                          </a:solidFill>
                          <a:latin typeface="Cambria Math" panose="02040503050406030204" pitchFamily="18" charset="0"/>
                        </a:rPr>
                        <m:t>=0.90</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6417536" y="1582166"/>
                <a:ext cx="2404929" cy="5250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096000" y="2415285"/>
                <a:ext cx="3048000" cy="5305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F</m:t>
                          </m:r>
                        </m:e>
                        <m:sub>
                          <m:r>
                            <a:rPr lang="en-US" b="0" i="1" smtClean="0">
                              <a:latin typeface="Cambria Math" panose="02040503050406030204" pitchFamily="18" charset="0"/>
                            </a:rPr>
                            <m:t>1</m:t>
                          </m:r>
                        </m:sub>
                      </m:sSub>
                      <m:r>
                        <a:rPr lang="en-US" b="0" i="1" smtClean="0">
                          <a:latin typeface="Cambria Math" charset="0"/>
                        </a:rPr>
                        <m:t>=</m:t>
                      </m:r>
                      <m:f>
                        <m:fPr>
                          <m:ctrlPr>
                            <a:rPr lang="en-US" i="1">
                              <a:latin typeface="Cambria Math" panose="02040503050406030204" pitchFamily="18" charset="0"/>
                            </a:rPr>
                          </m:ctrlPr>
                        </m:fPr>
                        <m:num>
                          <m:r>
                            <a:rPr lang="en-US" b="0" i="1" smtClean="0">
                              <a:latin typeface="Cambria Math" charset="0"/>
                            </a:rPr>
                            <m:t>2 ∗</m:t>
                          </m:r>
                          <m:r>
                            <m:rPr>
                              <m:nor/>
                            </m:rPr>
                            <a:rPr lang="en-US" b="0" i="0" smtClean="0">
                              <a:latin typeface="Cambria Math" charset="0"/>
                            </a:rPr>
                            <m:t>0.78</m:t>
                          </m:r>
                          <m:r>
                            <a:rPr lang="en-US" b="0" i="1" smtClean="0">
                              <a:latin typeface="Cambria Math" charset="0"/>
                            </a:rPr>
                            <m:t> ∗</m:t>
                          </m:r>
                          <m:r>
                            <m:rPr>
                              <m:nor/>
                            </m:rPr>
                            <a:rPr lang="en-US" b="0" i="0" smtClean="0">
                              <a:latin typeface="Cambria Math" charset="0"/>
                            </a:rPr>
                            <m:t>0.90</m:t>
                          </m:r>
                        </m:num>
                        <m:den>
                          <m:r>
                            <m:rPr>
                              <m:nor/>
                            </m:rPr>
                            <a:rPr lang="en-US" b="0" i="0" smtClean="0">
                              <a:latin typeface="Cambria Math" panose="02040503050406030204" pitchFamily="18" charset="0"/>
                            </a:rPr>
                            <m:t>0.</m:t>
                          </m:r>
                          <m:r>
                            <a:rPr lang="en-US" b="0" i="1" smtClean="0">
                              <a:latin typeface="Cambria Math" panose="02040503050406030204" pitchFamily="18" charset="0"/>
                            </a:rPr>
                            <m:t>78</m:t>
                          </m:r>
                          <m:r>
                            <a:rPr lang="en-US" b="0" i="1" smtClean="0">
                              <a:latin typeface="Cambria Math" charset="0"/>
                            </a:rPr>
                            <m:t>+</m:t>
                          </m:r>
                          <m:r>
                            <m:rPr>
                              <m:nor/>
                            </m:rPr>
                            <a:rPr lang="en-US" b="0" i="0" smtClean="0">
                              <a:latin typeface="Cambria Math" charset="0"/>
                            </a:rPr>
                            <m:t>0.90</m:t>
                          </m:r>
                        </m:den>
                      </m:f>
                      <m:r>
                        <a:rPr lang="en-US" b="0" i="1" smtClean="0">
                          <a:latin typeface="Cambria Math" panose="02040503050406030204" pitchFamily="18" charset="0"/>
                        </a:rPr>
                        <m:t>=0.84</m:t>
                      </m:r>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6096000" y="2415285"/>
                <a:ext cx="3048000" cy="530594"/>
              </a:xfrm>
              <a:prstGeom prst="rect">
                <a:avLst/>
              </a:prstGeom>
              <a:blipFill>
                <a:blip r:embed="rId5"/>
                <a:stretch>
                  <a:fillRect/>
                </a:stretch>
              </a:blipFill>
            </p:spPr>
            <p:txBody>
              <a:bodyPr/>
              <a:lstStyle/>
              <a:p>
                <a:r>
                  <a:rPr lang="en-US">
                    <a:noFill/>
                  </a:rPr>
                  <a:t> </a:t>
                </a:r>
              </a:p>
            </p:txBody>
          </p:sp>
        </mc:Fallback>
      </mc:AlternateContent>
      <p:sp>
        <p:nvSpPr>
          <p:cNvPr id="19" name="Rounded Rectangular Callout 18"/>
          <p:cNvSpPr/>
          <p:nvPr/>
        </p:nvSpPr>
        <p:spPr>
          <a:xfrm>
            <a:off x="4957827" y="6334221"/>
            <a:ext cx="1138173" cy="419912"/>
          </a:xfrm>
          <a:prstGeom prst="wedgeRoundRectCallout">
            <a:avLst>
              <a:gd name="adj1" fmla="val -99663"/>
              <a:gd name="adj2" fmla="val -459892"/>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rPr>
              <a:t>TNR</a:t>
            </a:r>
          </a:p>
        </p:txBody>
      </p:sp>
      <p:sp>
        <p:nvSpPr>
          <p:cNvPr id="16" name="Rounded Rectangular Callout 15"/>
          <p:cNvSpPr/>
          <p:nvPr/>
        </p:nvSpPr>
        <p:spPr>
          <a:xfrm>
            <a:off x="1482754" y="6166046"/>
            <a:ext cx="1138173" cy="419912"/>
          </a:xfrm>
          <a:prstGeom prst="wedgeRoundRectCallout">
            <a:avLst>
              <a:gd name="adj1" fmla="val 33263"/>
              <a:gd name="adj2" fmla="val -42686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rPr>
              <a:t>NPV</a:t>
            </a:r>
          </a:p>
        </p:txBody>
      </p:sp>
    </p:spTree>
    <p:extLst>
      <p:ext uri="{BB962C8B-B14F-4D97-AF65-F5344CB8AC3E}">
        <p14:creationId xmlns:p14="http://schemas.microsoft.com/office/powerpoint/2010/main" val="620238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9"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145697"/>
          </a:xfrm>
        </p:spPr>
        <p:txBody>
          <a:bodyPr>
            <a:normAutofit fontScale="92500" lnSpcReduction="10000"/>
          </a:bodyPr>
          <a:lstStyle/>
          <a:p>
            <a:r>
              <a:rPr lang="en-US" altLang="en-US" dirty="0"/>
              <a:t>Most classifiers predict a probability between [0, 1]</a:t>
            </a:r>
          </a:p>
          <a:p>
            <a:r>
              <a:rPr lang="en-US" altLang="en-US" dirty="0"/>
              <a:t>We turn into a "yes" or "no" decision by using a threshold</a:t>
            </a:r>
          </a:p>
          <a:p>
            <a:pPr lvl="1"/>
            <a:r>
              <a:rPr lang="en-US" altLang="en-US" dirty="0"/>
              <a:t>E.g., threshold = 0.5</a:t>
            </a:r>
          </a:p>
        </p:txBody>
      </p:sp>
      <p:sp>
        <p:nvSpPr>
          <p:cNvPr id="3" name="Title 2"/>
          <p:cNvSpPr>
            <a:spLocks noGrp="1"/>
          </p:cNvSpPr>
          <p:nvPr>
            <p:ph type="title"/>
          </p:nvPr>
        </p:nvSpPr>
        <p:spPr/>
        <p:txBody>
          <a:bodyPr/>
          <a:lstStyle/>
          <a:p>
            <a:r>
              <a:rPr lang="en-US"/>
              <a:t>Decision Threshold</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248546440"/>
              </p:ext>
            </p:extLst>
          </p:nvPr>
        </p:nvGraphicFramePr>
        <p:xfrm>
          <a:off x="5971030" y="2057400"/>
          <a:ext cx="1321535" cy="3200466"/>
        </p:xfrm>
        <a:graphic>
          <a:graphicData uri="http://schemas.openxmlformats.org/drawingml/2006/table">
            <a:tbl>
              <a:tblPr firstRow="1" bandRow="1">
                <a:tableStyleId>{5C22544A-7EE6-4342-B048-85BDC9FD1C3A}</a:tableStyleId>
              </a:tblPr>
              <a:tblGrid>
                <a:gridCol w="1321535">
                  <a:extLst>
                    <a:ext uri="{9D8B030D-6E8A-4147-A177-3AD203B41FA5}">
                      <a16:colId xmlns:a16="http://schemas.microsoft.com/office/drawing/2014/main" val="20000"/>
                    </a:ext>
                  </a:extLst>
                </a:gridCol>
              </a:tblGrid>
              <a:tr h="36000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Predicted target</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0"/>
                  </a:ext>
                </a:extLst>
              </a:tr>
              <a:tr h="360000">
                <a:tc>
                  <a:txBody>
                    <a:bodyPr/>
                    <a:lstStyle/>
                    <a:p>
                      <a:pPr algn="ctr"/>
                      <a:r>
                        <a:rPr lang="en-US" sz="2000" baseline="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1"/>
                  </a:ext>
                </a:extLst>
              </a:tr>
              <a:tr h="360000">
                <a:tc>
                  <a:txBody>
                    <a:bodyPr/>
                    <a:lstStyle/>
                    <a:p>
                      <a:pPr algn="ctr"/>
                      <a:r>
                        <a:rPr lang="en-US" sz="2000" baseline="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2"/>
                  </a:ext>
                </a:extLst>
              </a:tr>
              <a:tr h="360000">
                <a:tc>
                  <a:txBody>
                    <a:bodyPr/>
                    <a:lstStyle/>
                    <a:p>
                      <a:pPr algn="ctr"/>
                      <a:r>
                        <a:rPr lang="en-US" sz="2000" baseline="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3"/>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4"/>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5"/>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6">
                        <a:lumMod val="60000"/>
                        <a:lumOff val="40000"/>
                      </a:schemeClr>
                    </a:solidFill>
                  </a:tcPr>
                </a:tc>
                <a:extLst>
                  <a:ext uri="{0D108BD9-81ED-4DB2-BD59-A6C34878D82A}">
                    <a16:rowId xmlns:a16="http://schemas.microsoft.com/office/drawing/2014/main" val="10006"/>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6">
                        <a:lumMod val="60000"/>
                        <a:lumOff val="40000"/>
                      </a:schemeClr>
                    </a:solidFill>
                  </a:tcPr>
                </a:tc>
                <a:extLst>
                  <a:ext uri="{0D108BD9-81ED-4DB2-BD59-A6C34878D82A}">
                    <a16:rowId xmlns:a16="http://schemas.microsoft.com/office/drawing/2014/main" val="10007"/>
                  </a:ext>
                </a:extLst>
              </a:tr>
            </a:tbl>
          </a:graphicData>
        </a:graphic>
      </p:graphicFrame>
      <p:sp>
        <p:nvSpPr>
          <p:cNvPr id="11" name="Content Placeholder 1"/>
          <p:cNvSpPr txBox="1">
            <a:spLocks/>
          </p:cNvSpPr>
          <p:nvPr/>
        </p:nvSpPr>
        <p:spPr>
          <a:xfrm>
            <a:off x="349250" y="5497447"/>
            <a:ext cx="8445500" cy="114569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a:t>By changing the threshold value, we can trade-off precision and recall</a:t>
            </a:r>
          </a:p>
        </p:txBody>
      </p:sp>
      <p:graphicFrame>
        <p:nvGraphicFramePr>
          <p:cNvPr id="4" name="Table 3"/>
          <p:cNvGraphicFramePr>
            <a:graphicFrameLocks noGrp="1"/>
          </p:cNvGraphicFramePr>
          <p:nvPr>
            <p:extLst>
              <p:ext uri="{D42A27DB-BD31-4B8C-83A1-F6EECF244321}">
                <p14:modId xmlns:p14="http://schemas.microsoft.com/office/powerpoint/2010/main" val="540396745"/>
              </p:ext>
            </p:extLst>
          </p:nvPr>
        </p:nvGraphicFramePr>
        <p:xfrm>
          <a:off x="1635125" y="2057400"/>
          <a:ext cx="1321535" cy="3200466"/>
        </p:xfrm>
        <a:graphic>
          <a:graphicData uri="http://schemas.openxmlformats.org/drawingml/2006/table">
            <a:tbl>
              <a:tblPr firstRow="1" bandRow="1">
                <a:tableStyleId>{5C22544A-7EE6-4342-B048-85BDC9FD1C3A}</a:tableStyleId>
              </a:tblPr>
              <a:tblGrid>
                <a:gridCol w="1321535">
                  <a:extLst>
                    <a:ext uri="{9D8B030D-6E8A-4147-A177-3AD203B41FA5}">
                      <a16:colId xmlns:a16="http://schemas.microsoft.com/office/drawing/2014/main" val="1040577521"/>
                    </a:ext>
                  </a:extLst>
                </a:gridCol>
              </a:tblGrid>
              <a:tr h="36000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Truth</a:t>
                      </a:r>
                    </a:p>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target</a:t>
                      </a:r>
                    </a:p>
                  </a:txBody>
                  <a:tcPr marL="68580" marR="68580" marT="0" marB="0" anchor="ctr">
                    <a:solidFill>
                      <a:schemeClr val="accent3">
                        <a:lumMod val="60000"/>
                        <a:lumOff val="40000"/>
                      </a:schemeClr>
                    </a:solidFill>
                  </a:tcPr>
                </a:tc>
                <a:extLst>
                  <a:ext uri="{0D108BD9-81ED-4DB2-BD59-A6C34878D82A}">
                    <a16:rowId xmlns:a16="http://schemas.microsoft.com/office/drawing/2014/main" val="2956575243"/>
                  </a:ext>
                </a:extLst>
              </a:tr>
              <a:tr h="360000">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4195559743"/>
                  </a:ext>
                </a:extLst>
              </a:tr>
              <a:tr h="360000">
                <a:tc>
                  <a:txBody>
                    <a:bodyPr/>
                    <a:lstStyle/>
                    <a:p>
                      <a:pPr algn="ctr"/>
                      <a:r>
                        <a:rPr lang="en-US" sz="2000" baseline="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1607428542"/>
                  </a:ext>
                </a:extLst>
              </a:tr>
              <a:tr h="360000">
                <a:tc>
                  <a:txBody>
                    <a:bodyPr/>
                    <a:lstStyle/>
                    <a:p>
                      <a:pPr algn="ctr"/>
                      <a:r>
                        <a:rPr lang="en-US" sz="2000" baseline="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858059001"/>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No</a:t>
                      </a:r>
                    </a:p>
                  </a:txBody>
                  <a:tcPr marL="68580" marR="68580" marT="0" marB="0">
                    <a:solidFill>
                      <a:schemeClr val="accent3">
                        <a:lumMod val="60000"/>
                        <a:lumOff val="40000"/>
                      </a:schemeClr>
                    </a:solidFill>
                  </a:tcPr>
                </a:tc>
                <a:extLst>
                  <a:ext uri="{0D108BD9-81ED-4DB2-BD59-A6C34878D82A}">
                    <a16:rowId xmlns:a16="http://schemas.microsoft.com/office/drawing/2014/main" val="468057462"/>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3333904136"/>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3782515979"/>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Yes</a:t>
                      </a:r>
                    </a:p>
                  </a:txBody>
                  <a:tcPr marL="68580" marR="68580" marT="0" marB="0">
                    <a:solidFill>
                      <a:schemeClr val="accent3">
                        <a:lumMod val="60000"/>
                        <a:lumOff val="40000"/>
                      </a:schemeClr>
                    </a:solidFill>
                  </a:tcPr>
                </a:tc>
                <a:extLst>
                  <a:ext uri="{0D108BD9-81ED-4DB2-BD59-A6C34878D82A}">
                    <a16:rowId xmlns:a16="http://schemas.microsoft.com/office/drawing/2014/main" val="305593144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99139315"/>
              </p:ext>
            </p:extLst>
          </p:nvPr>
        </p:nvGraphicFramePr>
        <p:xfrm>
          <a:off x="3653477" y="2057400"/>
          <a:ext cx="1321535" cy="3200466"/>
        </p:xfrm>
        <a:graphic>
          <a:graphicData uri="http://schemas.openxmlformats.org/drawingml/2006/table">
            <a:tbl>
              <a:tblPr firstRow="1" bandRow="1">
                <a:tableStyleId>{5C22544A-7EE6-4342-B048-85BDC9FD1C3A}</a:tableStyleId>
              </a:tblPr>
              <a:tblGrid>
                <a:gridCol w="1321535">
                  <a:extLst>
                    <a:ext uri="{9D8B030D-6E8A-4147-A177-3AD203B41FA5}">
                      <a16:colId xmlns:a16="http://schemas.microsoft.com/office/drawing/2014/main" val="313069750"/>
                    </a:ext>
                  </a:extLst>
                </a:gridCol>
              </a:tblGrid>
              <a:tr h="36000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2000" dirty="0">
                          <a:solidFill>
                            <a:schemeClr val="tx1"/>
                          </a:solidFill>
                          <a:effectLst/>
                          <a:latin typeface="+mn-lt"/>
                          <a:ea typeface="宋体" charset="0"/>
                          <a:cs typeface="Times New Roman" charset="0"/>
                        </a:rPr>
                        <a:t>Predicted Prob.</a:t>
                      </a:r>
                    </a:p>
                  </a:txBody>
                  <a:tcPr marL="68580" marR="68580" marT="0" marB="0" anchor="ctr">
                    <a:solidFill>
                      <a:schemeClr val="accent6">
                        <a:lumMod val="60000"/>
                        <a:lumOff val="40000"/>
                      </a:schemeClr>
                    </a:solidFill>
                  </a:tcPr>
                </a:tc>
                <a:extLst>
                  <a:ext uri="{0D108BD9-81ED-4DB2-BD59-A6C34878D82A}">
                    <a16:rowId xmlns:a16="http://schemas.microsoft.com/office/drawing/2014/main" val="415257921"/>
                  </a:ext>
                </a:extLst>
              </a:tr>
              <a:tr h="360000">
                <a:tc>
                  <a:txBody>
                    <a:bodyPr/>
                    <a:lstStyle/>
                    <a:p>
                      <a:pPr algn="ctr"/>
                      <a:r>
                        <a:rPr lang="en-US" sz="2000" baseline="0" dirty="0">
                          <a:solidFill>
                            <a:schemeClr val="tx1"/>
                          </a:solidFill>
                        </a:rPr>
                        <a:t>0.67</a:t>
                      </a:r>
                    </a:p>
                  </a:txBody>
                  <a:tcPr marL="68580" marR="68580" marT="0" marB="0">
                    <a:solidFill>
                      <a:schemeClr val="accent6">
                        <a:lumMod val="60000"/>
                        <a:lumOff val="40000"/>
                      </a:schemeClr>
                    </a:solidFill>
                  </a:tcPr>
                </a:tc>
                <a:extLst>
                  <a:ext uri="{0D108BD9-81ED-4DB2-BD59-A6C34878D82A}">
                    <a16:rowId xmlns:a16="http://schemas.microsoft.com/office/drawing/2014/main" val="4118286354"/>
                  </a:ext>
                </a:extLst>
              </a:tr>
              <a:tr h="360000">
                <a:tc>
                  <a:txBody>
                    <a:bodyPr/>
                    <a:lstStyle/>
                    <a:p>
                      <a:pPr algn="ctr"/>
                      <a:r>
                        <a:rPr lang="en-US" sz="2000" baseline="0" dirty="0">
                          <a:solidFill>
                            <a:schemeClr val="tx1"/>
                          </a:solidFill>
                        </a:rPr>
                        <a:t>0.21</a:t>
                      </a:r>
                    </a:p>
                  </a:txBody>
                  <a:tcPr marL="68580" marR="68580" marT="0" marB="0">
                    <a:solidFill>
                      <a:schemeClr val="accent6">
                        <a:lumMod val="60000"/>
                        <a:lumOff val="40000"/>
                      </a:schemeClr>
                    </a:solidFill>
                  </a:tcPr>
                </a:tc>
                <a:extLst>
                  <a:ext uri="{0D108BD9-81ED-4DB2-BD59-A6C34878D82A}">
                    <a16:rowId xmlns:a16="http://schemas.microsoft.com/office/drawing/2014/main" val="1738307795"/>
                  </a:ext>
                </a:extLst>
              </a:tr>
              <a:tr h="360000">
                <a:tc>
                  <a:txBody>
                    <a:bodyPr/>
                    <a:lstStyle/>
                    <a:p>
                      <a:pPr algn="ctr"/>
                      <a:r>
                        <a:rPr lang="en-US" sz="2000" baseline="0" dirty="0">
                          <a:solidFill>
                            <a:schemeClr val="tx1"/>
                          </a:solidFill>
                        </a:rPr>
                        <a:t>0.11</a:t>
                      </a:r>
                    </a:p>
                  </a:txBody>
                  <a:tcPr marL="68580" marR="68580" marT="0" marB="0">
                    <a:solidFill>
                      <a:schemeClr val="accent6">
                        <a:lumMod val="60000"/>
                        <a:lumOff val="40000"/>
                      </a:schemeClr>
                    </a:solidFill>
                  </a:tcPr>
                </a:tc>
                <a:extLst>
                  <a:ext uri="{0D108BD9-81ED-4DB2-BD59-A6C34878D82A}">
                    <a16:rowId xmlns:a16="http://schemas.microsoft.com/office/drawing/2014/main" val="1513649412"/>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0.01</a:t>
                      </a:r>
                    </a:p>
                  </a:txBody>
                  <a:tcPr marL="68580" marR="68580" marT="0" marB="0">
                    <a:solidFill>
                      <a:schemeClr val="accent6">
                        <a:lumMod val="60000"/>
                        <a:lumOff val="40000"/>
                      </a:schemeClr>
                    </a:solidFill>
                  </a:tcPr>
                </a:tc>
                <a:extLst>
                  <a:ext uri="{0D108BD9-81ED-4DB2-BD59-A6C34878D82A}">
                    <a16:rowId xmlns:a16="http://schemas.microsoft.com/office/drawing/2014/main" val="3108130913"/>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0.98</a:t>
                      </a:r>
                    </a:p>
                  </a:txBody>
                  <a:tcPr marL="68580" marR="68580" marT="0" marB="0">
                    <a:solidFill>
                      <a:schemeClr val="accent6">
                        <a:lumMod val="60000"/>
                        <a:lumOff val="40000"/>
                      </a:schemeClr>
                    </a:solidFill>
                  </a:tcPr>
                </a:tc>
                <a:extLst>
                  <a:ext uri="{0D108BD9-81ED-4DB2-BD59-A6C34878D82A}">
                    <a16:rowId xmlns:a16="http://schemas.microsoft.com/office/drawing/2014/main" val="1894903433"/>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0.78</a:t>
                      </a:r>
                    </a:p>
                  </a:txBody>
                  <a:tcPr marL="68580" marR="68580" marT="0" marB="0">
                    <a:solidFill>
                      <a:schemeClr val="accent6">
                        <a:lumMod val="60000"/>
                        <a:lumOff val="40000"/>
                      </a:schemeClr>
                    </a:solidFill>
                  </a:tcPr>
                </a:tc>
                <a:extLst>
                  <a:ext uri="{0D108BD9-81ED-4DB2-BD59-A6C34878D82A}">
                    <a16:rowId xmlns:a16="http://schemas.microsoft.com/office/drawing/2014/main" val="4088312401"/>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0.45</a:t>
                      </a:r>
                    </a:p>
                  </a:txBody>
                  <a:tcPr marL="68580" marR="68580" marT="0" marB="0">
                    <a:solidFill>
                      <a:schemeClr val="accent6">
                        <a:lumMod val="60000"/>
                        <a:lumOff val="40000"/>
                      </a:schemeClr>
                    </a:solidFill>
                  </a:tcPr>
                </a:tc>
                <a:extLst>
                  <a:ext uri="{0D108BD9-81ED-4DB2-BD59-A6C34878D82A}">
                    <a16:rowId xmlns:a16="http://schemas.microsoft.com/office/drawing/2014/main" val="3149264436"/>
                  </a:ext>
                </a:extLst>
              </a:tr>
            </a:tbl>
          </a:graphicData>
        </a:graphic>
      </p:graphicFrame>
      <p:sp>
        <p:nvSpPr>
          <p:cNvPr id="12" name="Right Arrow 11"/>
          <p:cNvSpPr/>
          <p:nvPr/>
        </p:nvSpPr>
        <p:spPr>
          <a:xfrm>
            <a:off x="5171644" y="3492111"/>
            <a:ext cx="591522" cy="430924"/>
          </a:xfrm>
          <a:prstGeom prst="rightArrow">
            <a:avLst>
              <a:gd name="adj1" fmla="val 42350"/>
              <a:gd name="adj2" fmla="val 51912"/>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63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2"/>
          <p:cNvSpPr>
            <a:spLocks noGrp="1"/>
          </p:cNvSpPr>
          <p:nvPr>
            <p:ph type="title"/>
          </p:nvPr>
        </p:nvSpPr>
        <p:spPr/>
        <p:txBody>
          <a:bodyPr wrap="square" numCol="1" anchorCtr="0" compatLnSpc="1">
            <a:prstTxWarp prst="textNoShape">
              <a:avLst/>
            </a:prstTxWarp>
          </a:bodyPr>
          <a:lstStyle/>
          <a:p>
            <a:r>
              <a:rPr lang="en-US" altLang="en-US" dirty="0"/>
              <a:t>Decision Threshold Trade-off</a:t>
            </a:r>
            <a:endParaRPr lang="en-CA" altLang="en-US" dirty="0"/>
          </a:p>
        </p:txBody>
      </p:sp>
      <p:sp>
        <p:nvSpPr>
          <p:cNvPr id="39" name="TextBox 38"/>
          <p:cNvSpPr txBox="1"/>
          <p:nvPr/>
        </p:nvSpPr>
        <p:spPr>
          <a:xfrm>
            <a:off x="228600" y="800100"/>
            <a:ext cx="8248650" cy="2980790"/>
          </a:xfrm>
          <a:prstGeom prst="rect">
            <a:avLst/>
          </a:prstGeom>
        </p:spPr>
        <p:txBody>
          <a:bodyPr vert="horz" lIns="91440" tIns="45720" rIns="91440" bIns="45720" rtlCol="0">
            <a:noAutofit/>
          </a:bodyPr>
          <a:lstStyle>
            <a:lvl1pPr marL="342900" indent="-342900" defTabSz="457200" eaLnBrk="1" latinLnBrk="0" hangingPunct="1">
              <a:spcBef>
                <a:spcPct val="20000"/>
              </a:spcBef>
              <a:buFont typeface="Arial"/>
              <a:buChar char="•"/>
              <a:defRPr sz="2400">
                <a:solidFill>
                  <a:schemeClr val="tx1">
                    <a:lumMod val="85000"/>
                    <a:lumOff val="15000"/>
                  </a:schemeClr>
                </a:solidFill>
                <a:latin typeface="+mn-lt"/>
              </a:defRPr>
            </a:lvl1pPr>
            <a:lvl2pPr marL="742950" lvl="1" indent="-285750" defTabSz="457200" eaLnBrk="1" latinLnBrk="0" hangingPunct="1">
              <a:spcBef>
                <a:spcPct val="20000"/>
              </a:spcBef>
              <a:buFont typeface="Arial"/>
              <a:buChar char="–"/>
              <a:defRPr sz="2400">
                <a:solidFill>
                  <a:schemeClr val="tx1">
                    <a:lumMod val="85000"/>
                    <a:lumOff val="15000"/>
                  </a:schemeClr>
                </a:solidFill>
                <a:latin typeface="+mn-lt"/>
              </a:defRPr>
            </a:lvl2pPr>
            <a:lvl3pPr marL="1143000" indent="-228600" defTabSz="457200" eaLnBrk="1" latinLnBrk="0" hangingPunct="1">
              <a:spcBef>
                <a:spcPct val="20000"/>
              </a:spcBef>
              <a:buFont typeface="Arial"/>
              <a:buChar char="•"/>
              <a:defRPr sz="2400">
                <a:solidFill>
                  <a:schemeClr val="tx1">
                    <a:lumMod val="85000"/>
                    <a:lumOff val="15000"/>
                  </a:schemeClr>
                </a:solidFill>
                <a:latin typeface="+mn-lt"/>
              </a:defRPr>
            </a:lvl3pPr>
            <a:lvl4pPr marL="1600200" indent="-228600" defTabSz="457200" eaLnBrk="1" latinLnBrk="0" hangingPunct="1">
              <a:spcBef>
                <a:spcPct val="20000"/>
              </a:spcBef>
              <a:buFont typeface="Arial"/>
              <a:buChar char="–"/>
              <a:defRPr sz="2400">
                <a:solidFill>
                  <a:schemeClr val="tx1">
                    <a:lumMod val="85000"/>
                    <a:lumOff val="15000"/>
                  </a:schemeClr>
                </a:solidFill>
                <a:latin typeface="+mn-lt"/>
              </a:defRPr>
            </a:lvl4pPr>
            <a:lvl5pPr marL="2057400" indent="-228600" defTabSz="457200" eaLnBrk="1" latinLnBrk="0" hangingPunct="1">
              <a:spcBef>
                <a:spcPct val="20000"/>
              </a:spcBef>
              <a:buFont typeface="Arial"/>
              <a:buChar char="»"/>
              <a:defRPr sz="2400">
                <a:solidFill>
                  <a:schemeClr val="tx1">
                    <a:lumMod val="85000"/>
                    <a:lumOff val="15000"/>
                  </a:schemeClr>
                </a:solidFill>
                <a:latin typeface="+mn-lt"/>
              </a:defRPr>
            </a:lvl5pPr>
            <a:lvl6pPr marL="2514600" indent="-228600" defTabSz="457200">
              <a:spcBef>
                <a:spcPct val="20000"/>
              </a:spcBef>
              <a:buFont typeface="Arial"/>
              <a:buChar char="•"/>
              <a:defRPr>
                <a:latin typeface="+mn-lt"/>
              </a:defRPr>
            </a:lvl6pPr>
            <a:lvl7pPr marL="2971800" indent="-228600" defTabSz="457200">
              <a:spcBef>
                <a:spcPct val="20000"/>
              </a:spcBef>
              <a:buFont typeface="Arial"/>
              <a:buChar char="•"/>
              <a:defRPr>
                <a:latin typeface="+mn-lt"/>
              </a:defRPr>
            </a:lvl7pPr>
            <a:lvl8pPr marL="3429000" indent="-228600" defTabSz="457200">
              <a:spcBef>
                <a:spcPct val="20000"/>
              </a:spcBef>
              <a:buFont typeface="Arial"/>
              <a:buChar char="•"/>
              <a:defRPr>
                <a:latin typeface="+mn-lt"/>
              </a:defRPr>
            </a:lvl8pPr>
            <a:lvl9pPr marL="3886200" indent="-228600" defTabSz="457200">
              <a:spcBef>
                <a:spcPct val="20000"/>
              </a:spcBef>
              <a:buFont typeface="Arial"/>
              <a:buChar char="•"/>
              <a:defRPr>
                <a:latin typeface="+mn-lt"/>
              </a:defRPr>
            </a:lvl9pPr>
          </a:lstStyle>
          <a:p>
            <a:r>
              <a:rPr lang="en-CA" altLang="en-US" sz="2000" dirty="0"/>
              <a:t>Example: Marketing campaign</a:t>
            </a:r>
          </a:p>
          <a:p>
            <a:pPr lvl="1"/>
            <a:r>
              <a:rPr lang="en-CA" altLang="en-US" sz="2000" dirty="0"/>
              <a:t>Selling cars with profit of $5K/each</a:t>
            </a:r>
          </a:p>
          <a:p>
            <a:pPr lvl="1"/>
            <a:r>
              <a:rPr lang="en-CA" altLang="en-US" sz="2000" dirty="0"/>
              <a:t>Want to snail-mail brochures to potential customers ($5/each)</a:t>
            </a:r>
          </a:p>
          <a:p>
            <a:pPr lvl="1"/>
            <a:r>
              <a:rPr lang="en-CA" altLang="en-US" sz="2000" dirty="0"/>
              <a:t>Model predicts which customers will respond to offer</a:t>
            </a:r>
          </a:p>
          <a:p>
            <a:pPr lvl="2"/>
            <a:r>
              <a:rPr lang="en-CA" altLang="en-US" sz="2000" dirty="0"/>
              <a:t>Yes = will buy car</a:t>
            </a:r>
          </a:p>
          <a:p>
            <a:pPr lvl="2"/>
            <a:r>
              <a:rPr lang="en-CA" altLang="en-US" sz="2000" dirty="0"/>
              <a:t>No = will not buy car</a:t>
            </a:r>
          </a:p>
          <a:p>
            <a:pPr lvl="1"/>
            <a:r>
              <a:rPr lang="en-CA" altLang="en-US" sz="2000" dirty="0"/>
              <a:t>If model predicts yes, then you will send brochure to customer</a:t>
            </a:r>
          </a:p>
          <a:p>
            <a:pPr lvl="1"/>
            <a:r>
              <a:rPr lang="en-CA" altLang="en-US" sz="2000" dirty="0"/>
              <a:t>Which threshold is better?</a:t>
            </a:r>
          </a:p>
          <a:p>
            <a:pPr lvl="1"/>
            <a:endParaRPr lang="en-CA" altLang="en-US" sz="2000" dirty="0"/>
          </a:p>
          <a:p>
            <a:pPr lvl="1"/>
            <a:endParaRPr lang="en-CA" altLang="en-US" sz="2000" dirty="0"/>
          </a:p>
        </p:txBody>
      </p:sp>
      <p:sp>
        <p:nvSpPr>
          <p:cNvPr id="4" name="Rectangle 3">
            <a:extLst>
              <a:ext uri="{FF2B5EF4-FFF2-40B4-BE49-F238E27FC236}">
                <a16:creationId xmlns:a16="http://schemas.microsoft.com/office/drawing/2014/main" id="{B43E1384-F466-4794-8D83-DD72146B16B8}"/>
              </a:ext>
            </a:extLst>
          </p:cNvPr>
          <p:cNvSpPr/>
          <p:nvPr/>
        </p:nvSpPr>
        <p:spPr>
          <a:xfrm>
            <a:off x="1197027" y="4358224"/>
            <a:ext cx="3155897" cy="1762438"/>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aphicFrame>
        <p:nvGraphicFramePr>
          <p:cNvPr id="5" name="Table 4">
            <a:extLst>
              <a:ext uri="{FF2B5EF4-FFF2-40B4-BE49-F238E27FC236}">
                <a16:creationId xmlns:a16="http://schemas.microsoft.com/office/drawing/2014/main" id="{97E196FF-EB50-4F77-A33C-418C829746EE}"/>
              </a:ext>
            </a:extLst>
          </p:cNvPr>
          <p:cNvGraphicFramePr>
            <a:graphicFrameLocks noGrp="1"/>
          </p:cNvGraphicFramePr>
          <p:nvPr>
            <p:extLst>
              <p:ext uri="{D42A27DB-BD31-4B8C-83A1-F6EECF244321}">
                <p14:modId xmlns:p14="http://schemas.microsoft.com/office/powerpoint/2010/main" val="105566983"/>
              </p:ext>
            </p:extLst>
          </p:nvPr>
        </p:nvGraphicFramePr>
        <p:xfrm>
          <a:off x="1434677" y="4664390"/>
          <a:ext cx="2918248" cy="1463040"/>
        </p:xfrm>
        <a:graphic>
          <a:graphicData uri="http://schemas.openxmlformats.org/drawingml/2006/table">
            <a:tbl>
              <a:tblPr firstRow="1" bandRow="1">
                <a:tableStyleId>{5940675A-B579-460E-94D1-54222C63F5DA}</a:tableStyleId>
              </a:tblPr>
              <a:tblGrid>
                <a:gridCol w="581628">
                  <a:extLst>
                    <a:ext uri="{9D8B030D-6E8A-4147-A177-3AD203B41FA5}">
                      <a16:colId xmlns:a16="http://schemas.microsoft.com/office/drawing/2014/main" val="20000"/>
                    </a:ext>
                  </a:extLst>
                </a:gridCol>
                <a:gridCol w="864219">
                  <a:extLst>
                    <a:ext uri="{9D8B030D-6E8A-4147-A177-3AD203B41FA5}">
                      <a16:colId xmlns:a16="http://schemas.microsoft.com/office/drawing/2014/main" val="20001"/>
                    </a:ext>
                  </a:extLst>
                </a:gridCol>
                <a:gridCol w="807446">
                  <a:extLst>
                    <a:ext uri="{9D8B030D-6E8A-4147-A177-3AD203B41FA5}">
                      <a16:colId xmlns:a16="http://schemas.microsoft.com/office/drawing/2014/main" val="20002"/>
                    </a:ext>
                  </a:extLst>
                </a:gridCol>
                <a:gridCol w="664955">
                  <a:extLst>
                    <a:ext uri="{9D8B030D-6E8A-4147-A177-3AD203B41FA5}">
                      <a16:colId xmlns:a16="http://schemas.microsoft.com/office/drawing/2014/main" val="20003"/>
                    </a:ext>
                  </a:extLst>
                </a:gridCol>
              </a:tblGrid>
              <a:tr h="310409">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0409">
                <a:tc>
                  <a:txBody>
                    <a:bodyPr/>
                    <a:lstStyle/>
                    <a:p>
                      <a:pPr algn="r"/>
                      <a:r>
                        <a:rPr lang="en-US" sz="18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200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409">
                <a:tc>
                  <a:txBody>
                    <a:bodyPr/>
                    <a:lstStyle/>
                    <a:p>
                      <a:pPr algn="r"/>
                      <a:r>
                        <a:rPr lang="en-US" sz="18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647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800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409">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329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671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4E3AA733-F224-4FE8-9313-7F683228C6EF}"/>
              </a:ext>
            </a:extLst>
          </p:cNvPr>
          <p:cNvSpPr txBox="1"/>
          <p:nvPr/>
        </p:nvSpPr>
        <p:spPr>
          <a:xfrm>
            <a:off x="2332805" y="4358224"/>
            <a:ext cx="1094595" cy="369332"/>
          </a:xfrm>
          <a:prstGeom prst="rect">
            <a:avLst/>
          </a:prstGeom>
          <a:noFill/>
        </p:spPr>
        <p:txBody>
          <a:bodyPr wrap="none" rtlCol="0">
            <a:spAutoFit/>
          </a:bodyPr>
          <a:lstStyle/>
          <a:p>
            <a:r>
              <a:rPr lang="en-US" b="1" dirty="0">
                <a:latin typeface="Calibri" charset="0"/>
                <a:ea typeface="Calibri" charset="0"/>
                <a:cs typeface="Calibri" charset="0"/>
              </a:rPr>
              <a:t>Predicted</a:t>
            </a:r>
          </a:p>
        </p:txBody>
      </p:sp>
      <p:sp>
        <p:nvSpPr>
          <p:cNvPr id="7" name="TextBox 6">
            <a:extLst>
              <a:ext uri="{FF2B5EF4-FFF2-40B4-BE49-F238E27FC236}">
                <a16:creationId xmlns:a16="http://schemas.microsoft.com/office/drawing/2014/main" id="{AA667741-B0AF-409E-B62F-EF7CEA965F41}"/>
              </a:ext>
            </a:extLst>
          </p:cNvPr>
          <p:cNvSpPr txBox="1"/>
          <p:nvPr/>
        </p:nvSpPr>
        <p:spPr>
          <a:xfrm rot="16200000">
            <a:off x="1034003" y="5211244"/>
            <a:ext cx="695383" cy="369332"/>
          </a:xfrm>
          <a:prstGeom prst="rect">
            <a:avLst/>
          </a:prstGeom>
          <a:noFill/>
        </p:spPr>
        <p:txBody>
          <a:bodyPr wrap="none" rtlCol="0">
            <a:spAutoFit/>
          </a:bodyPr>
          <a:lstStyle/>
          <a:p>
            <a:r>
              <a:rPr lang="en-US" b="1" dirty="0">
                <a:latin typeface="Calibri" charset="0"/>
                <a:ea typeface="Calibri" charset="0"/>
                <a:cs typeface="Calibri" charset="0"/>
              </a:rPr>
              <a:t>Truth</a:t>
            </a:r>
          </a:p>
        </p:txBody>
      </p:sp>
      <p:sp>
        <p:nvSpPr>
          <p:cNvPr id="8" name="Rectangle 7">
            <a:extLst>
              <a:ext uri="{FF2B5EF4-FFF2-40B4-BE49-F238E27FC236}">
                <a16:creationId xmlns:a16="http://schemas.microsoft.com/office/drawing/2014/main" id="{94D1AF49-9750-43E7-B4D3-28EBDACC8F6C}"/>
              </a:ext>
            </a:extLst>
          </p:cNvPr>
          <p:cNvSpPr/>
          <p:nvPr/>
        </p:nvSpPr>
        <p:spPr>
          <a:xfrm>
            <a:off x="4906239" y="4323558"/>
            <a:ext cx="3155897" cy="1797104"/>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aphicFrame>
        <p:nvGraphicFramePr>
          <p:cNvPr id="9" name="Table 8">
            <a:extLst>
              <a:ext uri="{FF2B5EF4-FFF2-40B4-BE49-F238E27FC236}">
                <a16:creationId xmlns:a16="http://schemas.microsoft.com/office/drawing/2014/main" id="{7B8EFA89-8445-4E17-BDCB-768A97CB1273}"/>
              </a:ext>
            </a:extLst>
          </p:cNvPr>
          <p:cNvGraphicFramePr>
            <a:graphicFrameLocks noGrp="1"/>
          </p:cNvGraphicFramePr>
          <p:nvPr>
            <p:extLst>
              <p:ext uri="{D42A27DB-BD31-4B8C-83A1-F6EECF244321}">
                <p14:modId xmlns:p14="http://schemas.microsoft.com/office/powerpoint/2010/main" val="79325027"/>
              </p:ext>
            </p:extLst>
          </p:nvPr>
        </p:nvGraphicFramePr>
        <p:xfrm>
          <a:off x="5149173" y="4657621"/>
          <a:ext cx="2912963" cy="1463040"/>
        </p:xfrm>
        <a:graphic>
          <a:graphicData uri="http://schemas.openxmlformats.org/drawingml/2006/table">
            <a:tbl>
              <a:tblPr firstRow="1" bandRow="1">
                <a:tableStyleId>{5940675A-B579-460E-94D1-54222C63F5DA}</a:tableStyleId>
              </a:tblPr>
              <a:tblGrid>
                <a:gridCol w="580575">
                  <a:extLst>
                    <a:ext uri="{9D8B030D-6E8A-4147-A177-3AD203B41FA5}">
                      <a16:colId xmlns:a16="http://schemas.microsoft.com/office/drawing/2014/main" val="20000"/>
                    </a:ext>
                  </a:extLst>
                </a:gridCol>
                <a:gridCol w="862654">
                  <a:extLst>
                    <a:ext uri="{9D8B030D-6E8A-4147-A177-3AD203B41FA5}">
                      <a16:colId xmlns:a16="http://schemas.microsoft.com/office/drawing/2014/main" val="20001"/>
                    </a:ext>
                  </a:extLst>
                </a:gridCol>
                <a:gridCol w="805983">
                  <a:extLst>
                    <a:ext uri="{9D8B030D-6E8A-4147-A177-3AD203B41FA5}">
                      <a16:colId xmlns:a16="http://schemas.microsoft.com/office/drawing/2014/main" val="20002"/>
                    </a:ext>
                  </a:extLst>
                </a:gridCol>
                <a:gridCol w="663751">
                  <a:extLst>
                    <a:ext uri="{9D8B030D-6E8A-4147-A177-3AD203B41FA5}">
                      <a16:colId xmlns:a16="http://schemas.microsoft.com/office/drawing/2014/main" val="20003"/>
                    </a:ext>
                  </a:extLst>
                </a:gridCol>
              </a:tblGrid>
              <a:tr h="310409">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0409">
                <a:tc>
                  <a:txBody>
                    <a:bodyPr/>
                    <a:lstStyle/>
                    <a:p>
                      <a:pPr algn="r"/>
                      <a:r>
                        <a:rPr lang="en-US" sz="18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200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409">
                <a:tc>
                  <a:txBody>
                    <a:bodyPr/>
                    <a:lstStyle/>
                    <a:p>
                      <a:pPr algn="r"/>
                      <a:r>
                        <a:rPr lang="en-US" sz="18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tx1"/>
                          </a:solidFill>
                        </a:rPr>
                        <a:t>781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800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409">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108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892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1000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2C8350F0-E148-4093-9358-8BCDE7265403}"/>
              </a:ext>
            </a:extLst>
          </p:cNvPr>
          <p:cNvSpPr txBox="1"/>
          <p:nvPr/>
        </p:nvSpPr>
        <p:spPr>
          <a:xfrm>
            <a:off x="6042017" y="4358224"/>
            <a:ext cx="1094595" cy="369332"/>
          </a:xfrm>
          <a:prstGeom prst="rect">
            <a:avLst/>
          </a:prstGeom>
          <a:noFill/>
        </p:spPr>
        <p:txBody>
          <a:bodyPr wrap="none" rtlCol="0">
            <a:spAutoFit/>
          </a:bodyPr>
          <a:lstStyle/>
          <a:p>
            <a:r>
              <a:rPr lang="en-US" b="1" dirty="0">
                <a:latin typeface="Calibri" charset="0"/>
                <a:ea typeface="Calibri" charset="0"/>
                <a:cs typeface="Calibri" charset="0"/>
              </a:rPr>
              <a:t>Predicted</a:t>
            </a:r>
          </a:p>
        </p:txBody>
      </p:sp>
      <p:sp>
        <p:nvSpPr>
          <p:cNvPr id="11" name="TextBox 10">
            <a:extLst>
              <a:ext uri="{FF2B5EF4-FFF2-40B4-BE49-F238E27FC236}">
                <a16:creationId xmlns:a16="http://schemas.microsoft.com/office/drawing/2014/main" id="{70B666FA-E220-4763-A78C-50677D653AB6}"/>
              </a:ext>
            </a:extLst>
          </p:cNvPr>
          <p:cNvSpPr txBox="1"/>
          <p:nvPr/>
        </p:nvSpPr>
        <p:spPr>
          <a:xfrm rot="16200000">
            <a:off x="4743215" y="5211244"/>
            <a:ext cx="695383" cy="369332"/>
          </a:xfrm>
          <a:prstGeom prst="rect">
            <a:avLst/>
          </a:prstGeom>
          <a:noFill/>
        </p:spPr>
        <p:txBody>
          <a:bodyPr wrap="none" rtlCol="0">
            <a:spAutoFit/>
          </a:bodyPr>
          <a:lstStyle/>
          <a:p>
            <a:r>
              <a:rPr lang="en-US" b="1" dirty="0">
                <a:latin typeface="Calibri" charset="0"/>
                <a:ea typeface="Calibri" charset="0"/>
                <a:cs typeface="Calibri" charset="0"/>
              </a:rPr>
              <a:t>Truth</a:t>
            </a:r>
          </a:p>
        </p:txBody>
      </p:sp>
      <p:sp>
        <p:nvSpPr>
          <p:cNvPr id="12" name="TextBox 11">
            <a:extLst>
              <a:ext uri="{FF2B5EF4-FFF2-40B4-BE49-F238E27FC236}">
                <a16:creationId xmlns:a16="http://schemas.microsoft.com/office/drawing/2014/main" id="{397939EE-492F-407A-AB17-97B2C03994FC}"/>
              </a:ext>
            </a:extLst>
          </p:cNvPr>
          <p:cNvSpPr txBox="1"/>
          <p:nvPr/>
        </p:nvSpPr>
        <p:spPr>
          <a:xfrm>
            <a:off x="1809633" y="3896725"/>
            <a:ext cx="1749390" cy="369332"/>
          </a:xfrm>
          <a:prstGeom prst="rect">
            <a:avLst/>
          </a:prstGeom>
          <a:noFill/>
        </p:spPr>
        <p:txBody>
          <a:bodyPr wrap="none" rtlCol="0">
            <a:spAutoFit/>
          </a:bodyPr>
          <a:lstStyle/>
          <a:p>
            <a:r>
              <a:rPr lang="en-US" dirty="0"/>
              <a:t>Threshold = 0.30</a:t>
            </a:r>
          </a:p>
        </p:txBody>
      </p:sp>
      <p:sp>
        <p:nvSpPr>
          <p:cNvPr id="13" name="TextBox 12">
            <a:extLst>
              <a:ext uri="{FF2B5EF4-FFF2-40B4-BE49-F238E27FC236}">
                <a16:creationId xmlns:a16="http://schemas.microsoft.com/office/drawing/2014/main" id="{3767F8DF-FCCE-42FF-9756-C4FB3E8335A1}"/>
              </a:ext>
            </a:extLst>
          </p:cNvPr>
          <p:cNvSpPr txBox="1"/>
          <p:nvPr/>
        </p:nvSpPr>
        <p:spPr>
          <a:xfrm>
            <a:off x="5483656" y="3896725"/>
            <a:ext cx="1749390" cy="369332"/>
          </a:xfrm>
          <a:prstGeom prst="rect">
            <a:avLst/>
          </a:prstGeom>
          <a:noFill/>
        </p:spPr>
        <p:txBody>
          <a:bodyPr wrap="none" rtlCol="0">
            <a:spAutoFit/>
          </a:bodyPr>
          <a:lstStyle/>
          <a:p>
            <a:r>
              <a:rPr lang="en-US" dirty="0"/>
              <a:t>Threshold = 0.70</a:t>
            </a:r>
          </a:p>
        </p:txBody>
      </p:sp>
      <p:graphicFrame>
        <p:nvGraphicFramePr>
          <p:cNvPr id="14" name="Table 13">
            <a:extLst>
              <a:ext uri="{FF2B5EF4-FFF2-40B4-BE49-F238E27FC236}">
                <a16:creationId xmlns:a16="http://schemas.microsoft.com/office/drawing/2014/main" id="{EF725E8F-0954-4CAE-8A47-1ED51AAB9AB4}"/>
              </a:ext>
            </a:extLst>
          </p:cNvPr>
          <p:cNvGraphicFramePr>
            <a:graphicFrameLocks noGrp="1"/>
          </p:cNvGraphicFramePr>
          <p:nvPr>
            <p:extLst>
              <p:ext uri="{D42A27DB-BD31-4B8C-83A1-F6EECF244321}">
                <p14:modId xmlns:p14="http://schemas.microsoft.com/office/powerpoint/2010/main" val="447918595"/>
              </p:ext>
            </p:extLst>
          </p:nvPr>
        </p:nvGraphicFramePr>
        <p:xfrm>
          <a:off x="1885183" y="6252975"/>
          <a:ext cx="1726996" cy="426720"/>
        </p:xfrm>
        <a:graphic>
          <a:graphicData uri="http://schemas.openxmlformats.org/drawingml/2006/table">
            <a:tbl>
              <a:tblPr firstRow="1" bandRow="1">
                <a:tableStyleId>{2D5ABB26-0587-4C30-8999-92F81FD0307C}</a:tableStyleId>
              </a:tblPr>
              <a:tblGrid>
                <a:gridCol w="855240">
                  <a:extLst>
                    <a:ext uri="{9D8B030D-6E8A-4147-A177-3AD203B41FA5}">
                      <a16:colId xmlns:a16="http://schemas.microsoft.com/office/drawing/2014/main" val="3359655644"/>
                    </a:ext>
                  </a:extLst>
                </a:gridCol>
                <a:gridCol w="278043">
                  <a:extLst>
                    <a:ext uri="{9D8B030D-6E8A-4147-A177-3AD203B41FA5}">
                      <a16:colId xmlns:a16="http://schemas.microsoft.com/office/drawing/2014/main" val="2466275588"/>
                    </a:ext>
                  </a:extLst>
                </a:gridCol>
                <a:gridCol w="593713">
                  <a:extLst>
                    <a:ext uri="{9D8B030D-6E8A-4147-A177-3AD203B41FA5}">
                      <a16:colId xmlns:a16="http://schemas.microsoft.com/office/drawing/2014/main" val="1261391850"/>
                    </a:ext>
                  </a:extLst>
                </a:gridCol>
              </a:tblGrid>
              <a:tr h="181362">
                <a:tc>
                  <a:txBody>
                    <a:bodyPr/>
                    <a:lstStyle/>
                    <a:p>
                      <a:r>
                        <a:rPr lang="en-US" sz="1400" dirty="0"/>
                        <a:t>Precision</a:t>
                      </a:r>
                    </a:p>
                  </a:txBody>
                  <a:tcPr marL="45720" marR="45720" marT="0" marB="0"/>
                </a:tc>
                <a:tc>
                  <a:txBody>
                    <a:bodyPr/>
                    <a:lstStyle/>
                    <a:p>
                      <a:r>
                        <a:rPr lang="en-US" sz="1400" dirty="0"/>
                        <a:t>=</a:t>
                      </a:r>
                    </a:p>
                  </a:txBody>
                  <a:tcPr marL="45720" marR="45720" marT="0" marB="0"/>
                </a:tc>
                <a:tc>
                  <a:txBody>
                    <a:bodyPr/>
                    <a:lstStyle/>
                    <a:p>
                      <a:r>
                        <a:rPr lang="en-US" sz="1400" dirty="0"/>
                        <a:t>53%</a:t>
                      </a:r>
                    </a:p>
                  </a:txBody>
                  <a:tcPr marL="45720" marR="45720" marT="0" marB="0"/>
                </a:tc>
                <a:extLst>
                  <a:ext uri="{0D108BD9-81ED-4DB2-BD59-A6C34878D82A}">
                    <a16:rowId xmlns:a16="http://schemas.microsoft.com/office/drawing/2014/main" val="421286063"/>
                  </a:ext>
                </a:extLst>
              </a:tr>
              <a:tr h="203149">
                <a:tc>
                  <a:txBody>
                    <a:bodyPr/>
                    <a:lstStyle/>
                    <a:p>
                      <a:r>
                        <a:rPr lang="en-US" sz="1400" dirty="0"/>
                        <a:t>Recall</a:t>
                      </a:r>
                    </a:p>
                  </a:txBody>
                  <a:tcPr marL="45720" marR="45720" marT="0" marB="0"/>
                </a:tc>
                <a:tc>
                  <a:txBody>
                    <a:bodyPr/>
                    <a:lstStyle/>
                    <a:p>
                      <a:r>
                        <a:rPr lang="en-US" sz="1400" dirty="0"/>
                        <a:t>=</a:t>
                      </a:r>
                    </a:p>
                  </a:txBody>
                  <a:tcPr marL="45720" marR="45720" marT="0" marB="0"/>
                </a:tc>
                <a:tc>
                  <a:txBody>
                    <a:bodyPr/>
                    <a:lstStyle/>
                    <a:p>
                      <a:r>
                        <a:rPr lang="en-US" sz="1400" dirty="0"/>
                        <a:t>88%</a:t>
                      </a:r>
                    </a:p>
                  </a:txBody>
                  <a:tcPr marL="45720" marR="45720" marT="0" marB="0"/>
                </a:tc>
                <a:extLst>
                  <a:ext uri="{0D108BD9-81ED-4DB2-BD59-A6C34878D82A}">
                    <a16:rowId xmlns:a16="http://schemas.microsoft.com/office/drawing/2014/main" val="4083175969"/>
                  </a:ext>
                </a:extLst>
              </a:tr>
            </a:tbl>
          </a:graphicData>
        </a:graphic>
      </p:graphicFrame>
      <p:graphicFrame>
        <p:nvGraphicFramePr>
          <p:cNvPr id="15" name="Table 14">
            <a:extLst>
              <a:ext uri="{FF2B5EF4-FFF2-40B4-BE49-F238E27FC236}">
                <a16:creationId xmlns:a16="http://schemas.microsoft.com/office/drawing/2014/main" id="{D874E5B6-C7C1-47E0-85E9-F91EDFC53827}"/>
              </a:ext>
            </a:extLst>
          </p:cNvPr>
          <p:cNvGraphicFramePr>
            <a:graphicFrameLocks noGrp="1"/>
          </p:cNvGraphicFramePr>
          <p:nvPr>
            <p:extLst>
              <p:ext uri="{D42A27DB-BD31-4B8C-83A1-F6EECF244321}">
                <p14:modId xmlns:p14="http://schemas.microsoft.com/office/powerpoint/2010/main" val="22181329"/>
              </p:ext>
            </p:extLst>
          </p:nvPr>
        </p:nvGraphicFramePr>
        <p:xfrm>
          <a:off x="5508948" y="6252975"/>
          <a:ext cx="1726996" cy="426720"/>
        </p:xfrm>
        <a:graphic>
          <a:graphicData uri="http://schemas.openxmlformats.org/drawingml/2006/table">
            <a:tbl>
              <a:tblPr firstRow="1" bandRow="1">
                <a:tableStyleId>{2D5ABB26-0587-4C30-8999-92F81FD0307C}</a:tableStyleId>
              </a:tblPr>
              <a:tblGrid>
                <a:gridCol w="855240">
                  <a:extLst>
                    <a:ext uri="{9D8B030D-6E8A-4147-A177-3AD203B41FA5}">
                      <a16:colId xmlns:a16="http://schemas.microsoft.com/office/drawing/2014/main" val="3359655644"/>
                    </a:ext>
                  </a:extLst>
                </a:gridCol>
                <a:gridCol w="278043">
                  <a:extLst>
                    <a:ext uri="{9D8B030D-6E8A-4147-A177-3AD203B41FA5}">
                      <a16:colId xmlns:a16="http://schemas.microsoft.com/office/drawing/2014/main" val="2466275588"/>
                    </a:ext>
                  </a:extLst>
                </a:gridCol>
                <a:gridCol w="593713">
                  <a:extLst>
                    <a:ext uri="{9D8B030D-6E8A-4147-A177-3AD203B41FA5}">
                      <a16:colId xmlns:a16="http://schemas.microsoft.com/office/drawing/2014/main" val="1261391850"/>
                    </a:ext>
                  </a:extLst>
                </a:gridCol>
              </a:tblGrid>
              <a:tr h="181362">
                <a:tc>
                  <a:txBody>
                    <a:bodyPr/>
                    <a:lstStyle/>
                    <a:p>
                      <a:r>
                        <a:rPr lang="en-US" sz="1400" dirty="0"/>
                        <a:t>Precision</a:t>
                      </a:r>
                    </a:p>
                  </a:txBody>
                  <a:tcPr marL="45720" marR="45720" marT="0" marB="0"/>
                </a:tc>
                <a:tc>
                  <a:txBody>
                    <a:bodyPr/>
                    <a:lstStyle/>
                    <a:p>
                      <a:r>
                        <a:rPr lang="en-US" sz="1400" dirty="0"/>
                        <a:t>=</a:t>
                      </a:r>
                    </a:p>
                  </a:txBody>
                  <a:tcPr marL="45720" marR="45720" marT="0" marB="0"/>
                </a:tc>
                <a:tc>
                  <a:txBody>
                    <a:bodyPr/>
                    <a:lstStyle/>
                    <a:p>
                      <a:r>
                        <a:rPr lang="en-US" sz="1400" dirty="0"/>
                        <a:t>82%</a:t>
                      </a:r>
                    </a:p>
                  </a:txBody>
                  <a:tcPr marL="45720" marR="45720" marT="0" marB="0"/>
                </a:tc>
                <a:extLst>
                  <a:ext uri="{0D108BD9-81ED-4DB2-BD59-A6C34878D82A}">
                    <a16:rowId xmlns:a16="http://schemas.microsoft.com/office/drawing/2014/main" val="421286063"/>
                  </a:ext>
                </a:extLst>
              </a:tr>
              <a:tr h="203149">
                <a:tc>
                  <a:txBody>
                    <a:bodyPr/>
                    <a:lstStyle/>
                    <a:p>
                      <a:r>
                        <a:rPr lang="en-US" sz="1400" dirty="0"/>
                        <a:t>Recall</a:t>
                      </a:r>
                    </a:p>
                  </a:txBody>
                  <a:tcPr marL="45720" marR="45720" marT="0" marB="0"/>
                </a:tc>
                <a:tc>
                  <a:txBody>
                    <a:bodyPr/>
                    <a:lstStyle/>
                    <a:p>
                      <a:r>
                        <a:rPr lang="en-US" sz="1400" dirty="0"/>
                        <a:t>=</a:t>
                      </a:r>
                    </a:p>
                  </a:txBody>
                  <a:tcPr marL="45720" marR="45720" marT="0" marB="0"/>
                </a:tc>
                <a:tc>
                  <a:txBody>
                    <a:bodyPr/>
                    <a:lstStyle/>
                    <a:p>
                      <a:r>
                        <a:rPr lang="en-US" sz="1400" dirty="0"/>
                        <a:t>45%</a:t>
                      </a:r>
                    </a:p>
                  </a:txBody>
                  <a:tcPr marL="45720" marR="45720" marT="0" marB="0"/>
                </a:tc>
                <a:extLst>
                  <a:ext uri="{0D108BD9-81ED-4DB2-BD59-A6C34878D82A}">
                    <a16:rowId xmlns:a16="http://schemas.microsoft.com/office/drawing/2014/main" val="4083175969"/>
                  </a:ext>
                </a:extLst>
              </a:tr>
            </a:tbl>
          </a:graphicData>
        </a:graphic>
      </p:graphicFrame>
    </p:spTree>
    <p:extLst>
      <p:ext uri="{BB962C8B-B14F-4D97-AF65-F5344CB8AC3E}">
        <p14:creationId xmlns:p14="http://schemas.microsoft.com/office/powerpoint/2010/main" val="666416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p:bldP spid="11"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FAE2B8-AFD2-D060-9568-78BD63A3F6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884" y="1866198"/>
            <a:ext cx="3644232" cy="3644232"/>
          </a:xfrm>
          <a:prstGeom prst="rect">
            <a:avLst/>
          </a:prstGeom>
        </p:spPr>
      </p:pic>
      <p:sp>
        <p:nvSpPr>
          <p:cNvPr id="2" name="Content Placeholder 1"/>
          <p:cNvSpPr>
            <a:spLocks noGrp="1"/>
          </p:cNvSpPr>
          <p:nvPr>
            <p:ph idx="1"/>
          </p:nvPr>
        </p:nvSpPr>
        <p:spPr>
          <a:xfrm>
            <a:off x="349250" y="772004"/>
            <a:ext cx="8445500" cy="1014886"/>
          </a:xfrm>
        </p:spPr>
        <p:txBody>
          <a:bodyPr/>
          <a:lstStyle/>
          <a:p>
            <a:r>
              <a:rPr lang="en-US" altLang="en-US" b="1" i="1" dirty="0"/>
              <a:t>ROC Curve</a:t>
            </a:r>
            <a:r>
              <a:rPr lang="en-US" altLang="en-US" dirty="0"/>
              <a:t>: a graphical plot that simultaneously displays two metrics (i.e., TPR and FPR) for many different threshold values</a:t>
            </a:r>
          </a:p>
        </p:txBody>
      </p:sp>
      <p:sp>
        <p:nvSpPr>
          <p:cNvPr id="3" name="Title 2"/>
          <p:cNvSpPr>
            <a:spLocks noGrp="1"/>
          </p:cNvSpPr>
          <p:nvPr>
            <p:ph type="title"/>
          </p:nvPr>
        </p:nvSpPr>
        <p:spPr/>
        <p:txBody>
          <a:bodyPr/>
          <a:lstStyle/>
          <a:p>
            <a:r>
              <a:rPr lang="en-US" dirty="0"/>
              <a:t>ROC Curve</a:t>
            </a:r>
          </a:p>
        </p:txBody>
      </p:sp>
      <p:sp>
        <p:nvSpPr>
          <p:cNvPr id="6" name="Content Placeholder 1"/>
          <p:cNvSpPr txBox="1">
            <a:spLocks/>
          </p:cNvSpPr>
          <p:nvPr/>
        </p:nvSpPr>
        <p:spPr>
          <a:xfrm>
            <a:off x="349250" y="5843228"/>
            <a:ext cx="8445500" cy="95321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a:t>Shows </a:t>
            </a:r>
            <a:r>
              <a:rPr lang="en-US" altLang="en-US" dirty="0">
                <a:solidFill>
                  <a:srgbClr val="3333CC"/>
                </a:solidFill>
              </a:rPr>
              <a:t>recall</a:t>
            </a:r>
            <a:r>
              <a:rPr lang="en-US" altLang="en-US" dirty="0"/>
              <a:t> (aka </a:t>
            </a:r>
            <a:r>
              <a:rPr lang="en-US" altLang="en-US" dirty="0">
                <a:solidFill>
                  <a:srgbClr val="3333CC"/>
                </a:solidFill>
              </a:rPr>
              <a:t>TPR) </a:t>
            </a:r>
            <a:r>
              <a:rPr lang="en-US" altLang="en-US" dirty="0"/>
              <a:t>against the </a:t>
            </a:r>
            <a:r>
              <a:rPr lang="en-US" altLang="en-US" dirty="0">
                <a:solidFill>
                  <a:srgbClr val="3333CC"/>
                </a:solidFill>
              </a:rPr>
              <a:t>FPR (</a:t>
            </a:r>
            <a:r>
              <a:rPr lang="en-US" altLang="en-US" dirty="0">
                <a:solidFill>
                  <a:schemeClr val="tx1"/>
                </a:solidFill>
              </a:rPr>
              <a:t>i.e., </a:t>
            </a:r>
            <a:r>
              <a:rPr lang="en-US" altLang="en-US" dirty="0">
                <a:solidFill>
                  <a:srgbClr val="3333CC"/>
                </a:solidFill>
              </a:rPr>
              <a:t>1 – TNR)</a:t>
            </a:r>
          </a:p>
          <a:p>
            <a:pPr lvl="1"/>
            <a:r>
              <a:rPr lang="en-US" altLang="en-US" dirty="0"/>
              <a:t>Each point is calculated by choosing a different threshold</a:t>
            </a:r>
          </a:p>
        </p:txBody>
      </p:sp>
      <p:sp>
        <p:nvSpPr>
          <p:cNvPr id="7" name="Rounded Rectangular Callout 19">
            <a:extLst>
              <a:ext uri="{FF2B5EF4-FFF2-40B4-BE49-F238E27FC236}">
                <a16:creationId xmlns:a16="http://schemas.microsoft.com/office/drawing/2014/main" id="{39A27AA9-77B0-4A6B-B113-53A5963CB4B6}"/>
              </a:ext>
            </a:extLst>
          </p:cNvPr>
          <p:cNvSpPr/>
          <p:nvPr/>
        </p:nvSpPr>
        <p:spPr>
          <a:xfrm>
            <a:off x="108709" y="3642991"/>
            <a:ext cx="1694752" cy="366301"/>
          </a:xfrm>
          <a:prstGeom prst="wedgeRoundRectCallout">
            <a:avLst>
              <a:gd name="adj1" fmla="val 107846"/>
              <a:gd name="adj2" fmla="val -93363"/>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rPr>
              <a:t>Recall</a:t>
            </a:r>
          </a:p>
        </p:txBody>
      </p:sp>
      <p:sp>
        <p:nvSpPr>
          <p:cNvPr id="8" name="Rounded Rectangular Callout 19">
            <a:extLst>
              <a:ext uri="{FF2B5EF4-FFF2-40B4-BE49-F238E27FC236}">
                <a16:creationId xmlns:a16="http://schemas.microsoft.com/office/drawing/2014/main" id="{CEB9C5E8-6A82-44BD-A825-970C20A51475}"/>
              </a:ext>
            </a:extLst>
          </p:cNvPr>
          <p:cNvSpPr/>
          <p:nvPr/>
        </p:nvSpPr>
        <p:spPr>
          <a:xfrm>
            <a:off x="6431243" y="5270492"/>
            <a:ext cx="2137404" cy="457200"/>
          </a:xfrm>
          <a:prstGeom prst="wedgeRoundRectCallout">
            <a:avLst>
              <a:gd name="adj1" fmla="val -81820"/>
              <a:gd name="adj2" fmla="val -29548"/>
              <a:gd name="adj3" fmla="val 16667"/>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solidFill>
                  <a:schemeClr val="tx1"/>
                </a:solidFill>
              </a:rPr>
              <a:t>1 – TNR (Recall of 0)</a:t>
            </a:r>
          </a:p>
        </p:txBody>
      </p:sp>
    </p:spTree>
    <p:extLst>
      <p:ext uri="{BB962C8B-B14F-4D97-AF65-F5344CB8AC3E}">
        <p14:creationId xmlns:p14="http://schemas.microsoft.com/office/powerpoint/2010/main" val="784298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Drawing the ROC Curve</a:t>
            </a:r>
          </a:p>
        </p:txBody>
      </p:sp>
      <p:graphicFrame>
        <p:nvGraphicFramePr>
          <p:cNvPr id="4" name="Table 3"/>
          <p:cNvGraphicFramePr>
            <a:graphicFrameLocks noGrp="1"/>
          </p:cNvGraphicFramePr>
          <p:nvPr>
            <p:extLst>
              <p:ext uri="{D42A27DB-BD31-4B8C-83A1-F6EECF244321}">
                <p14:modId xmlns:p14="http://schemas.microsoft.com/office/powerpoint/2010/main" val="2899417257"/>
              </p:ext>
            </p:extLst>
          </p:nvPr>
        </p:nvGraphicFramePr>
        <p:xfrm>
          <a:off x="34634" y="1877472"/>
          <a:ext cx="1703356" cy="3452150"/>
        </p:xfrm>
        <a:graphic>
          <a:graphicData uri="http://schemas.openxmlformats.org/drawingml/2006/table">
            <a:tbl>
              <a:tblPr firstRow="1" bandRow="1">
                <a:tableStyleId>{5C22544A-7EE6-4342-B048-85BDC9FD1C3A}</a:tableStyleId>
              </a:tblPr>
              <a:tblGrid>
                <a:gridCol w="170214">
                  <a:extLst>
                    <a:ext uri="{9D8B030D-6E8A-4147-A177-3AD203B41FA5}">
                      <a16:colId xmlns:a16="http://schemas.microsoft.com/office/drawing/2014/main" val="20000"/>
                    </a:ext>
                  </a:extLst>
                </a:gridCol>
                <a:gridCol w="218435">
                  <a:extLst>
                    <a:ext uri="{9D8B030D-6E8A-4147-A177-3AD203B41FA5}">
                      <a16:colId xmlns:a16="http://schemas.microsoft.com/office/drawing/2014/main" val="20001"/>
                    </a:ext>
                  </a:extLst>
                </a:gridCol>
                <a:gridCol w="174748">
                  <a:extLst>
                    <a:ext uri="{9D8B030D-6E8A-4147-A177-3AD203B41FA5}">
                      <a16:colId xmlns:a16="http://schemas.microsoft.com/office/drawing/2014/main" val="20002"/>
                    </a:ext>
                  </a:extLst>
                </a:gridCol>
                <a:gridCol w="591319">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tblGrid>
              <a:tr h="511280">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indent="0" algn="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Truth</a:t>
                      </a:r>
                    </a:p>
                    <a:p>
                      <a:pPr marL="0" marR="0" indent="0" algn="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target</a:t>
                      </a:r>
                    </a:p>
                  </a:txBody>
                  <a:tcPr marL="68580" marR="68580" marT="0" marB="0" anchor="ctr">
                    <a:solidFill>
                      <a:schemeClr val="accent3">
                        <a:lumMod val="60000"/>
                        <a:lumOff val="40000"/>
                      </a:schemeClr>
                    </a:solidFill>
                  </a:tcPr>
                </a:tc>
                <a:tc>
                  <a:txBody>
                    <a:bodyPr/>
                    <a:lstStyle/>
                    <a:p>
                      <a:pPr marL="0" marR="0" indent="0" algn="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Prob.</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0"/>
                  </a:ext>
                </a:extLst>
              </a:tr>
              <a:tr h="294087">
                <a:tc>
                  <a:txBody>
                    <a:bodyPr/>
                    <a:lstStyle/>
                    <a:p>
                      <a:endParaRPr lang="en-US" sz="1400" dirty="0"/>
                    </a:p>
                  </a:txBody>
                  <a:tcPr marL="68580" marR="68580" marT="0" marB="0" anchor="ctr"/>
                </a:tc>
                <a:tc>
                  <a:txBody>
                    <a:bodyPr/>
                    <a:lstStyle/>
                    <a:p>
                      <a:endParaRPr lang="en-US" sz="1400" dirty="0"/>
                    </a:p>
                  </a:txBody>
                  <a:tcPr marL="68580" marR="68580" marT="0" marB="0"/>
                </a:tc>
                <a:tc>
                  <a:txBody>
                    <a:bodyPr/>
                    <a:lstStyle/>
                    <a:p>
                      <a:endParaRPr lang="en-US" sz="1400"/>
                    </a:p>
                  </a:txBody>
                  <a:tcPr marL="68580" marR="68580" marT="0" marB="0"/>
                </a:tc>
                <a:tc>
                  <a:txBody>
                    <a:bodyPr/>
                    <a:lstStyle/>
                    <a:p>
                      <a:pPr algn="ctr"/>
                      <a:r>
                        <a:rPr lang="en-US" sz="1400" baseline="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0.67</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endParaRPr lang="en-US" sz="1400" dirty="0"/>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algn="ctr"/>
                      <a:r>
                        <a:rPr lang="en-US" sz="1400" baseline="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0.21</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algn="ctr"/>
                      <a:r>
                        <a:rPr lang="en-US" sz="1400" baseline="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0.11</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0.01</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0.98</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0.78</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0.45</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0.53</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0.40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marL="0" marR="0">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endParaRPr lang="en-US" sz="1400" dirty="0"/>
                    </a:p>
                  </a:txBody>
                  <a:tcPr marL="68580" marR="68580" marT="0" marB="0"/>
                </a:tc>
                <a:tc>
                  <a:txBody>
                    <a:bodyPr/>
                    <a:lstStyle/>
                    <a:p>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0.60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10"/>
                  </a:ext>
                </a:extLst>
              </a:tr>
            </a:tbl>
          </a:graphicData>
        </a:graphic>
      </p:graphicFrame>
      <p:sp>
        <p:nvSpPr>
          <p:cNvPr id="28" name="TextBox 27"/>
          <p:cNvSpPr txBox="1"/>
          <p:nvPr/>
        </p:nvSpPr>
        <p:spPr>
          <a:xfrm>
            <a:off x="1756998" y="1411099"/>
            <a:ext cx="3418258" cy="369332"/>
          </a:xfrm>
          <a:prstGeom prst="rect">
            <a:avLst/>
          </a:prstGeom>
          <a:noFill/>
        </p:spPr>
        <p:txBody>
          <a:bodyPr wrap="square" rtlCol="0">
            <a:spAutoFit/>
          </a:bodyPr>
          <a:lstStyle/>
          <a:p>
            <a:pPr algn="ctr"/>
            <a:r>
              <a:rPr lang="en-US" dirty="0"/>
              <a:t>Thresholds  </a:t>
            </a:r>
          </a:p>
        </p:txBody>
      </p:sp>
      <p:graphicFrame>
        <p:nvGraphicFramePr>
          <p:cNvPr id="29" name="Table 28"/>
          <p:cNvGraphicFramePr>
            <a:graphicFrameLocks noGrp="1"/>
          </p:cNvGraphicFramePr>
          <p:nvPr>
            <p:extLst>
              <p:ext uri="{D42A27DB-BD31-4B8C-83A1-F6EECF244321}">
                <p14:modId xmlns:p14="http://schemas.microsoft.com/office/powerpoint/2010/main" val="3003929850"/>
              </p:ext>
            </p:extLst>
          </p:nvPr>
        </p:nvGraphicFramePr>
        <p:xfrm>
          <a:off x="1756998"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pSp>
        <p:nvGrpSpPr>
          <p:cNvPr id="35" name="Group 34"/>
          <p:cNvGrpSpPr/>
          <p:nvPr/>
        </p:nvGrpSpPr>
        <p:grpSpPr>
          <a:xfrm>
            <a:off x="5346733" y="2108368"/>
            <a:ext cx="3650247" cy="3221254"/>
            <a:chOff x="4270408" y="2202162"/>
            <a:chExt cx="3650247" cy="3221254"/>
          </a:xfrm>
        </p:grpSpPr>
        <p:pic>
          <p:nvPicPr>
            <p:cNvPr id="33" name="Picture 32"/>
            <p:cNvPicPr>
              <a:picLocks noChangeAspect="1"/>
            </p:cNvPicPr>
            <p:nvPr/>
          </p:nvPicPr>
          <p:blipFill rotWithShape="1">
            <a:blip r:embed="rId3">
              <a:clrChange>
                <a:clrFrom>
                  <a:srgbClr val="FFFFFF"/>
                </a:clrFrom>
                <a:clrTo>
                  <a:srgbClr val="FFFFFF">
                    <a:alpha val="0"/>
                  </a:srgbClr>
                </a:clrTo>
              </a:clrChange>
            </a:blip>
            <a:srcRect l="13722" t="8946" b="6641"/>
            <a:stretch/>
          </p:blipFill>
          <p:spPr>
            <a:xfrm>
              <a:off x="4619625" y="2202162"/>
              <a:ext cx="3301030" cy="2865138"/>
            </a:xfrm>
            <a:prstGeom prst="rect">
              <a:avLst/>
            </a:prstGeom>
          </p:spPr>
        </p:pic>
        <p:sp>
          <p:nvSpPr>
            <p:cNvPr id="12" name="Rectangle 11"/>
            <p:cNvSpPr/>
            <p:nvPr/>
          </p:nvSpPr>
          <p:spPr>
            <a:xfrm>
              <a:off x="4953000" y="2286000"/>
              <a:ext cx="2896914" cy="2438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rot="16200000">
              <a:off x="4184807" y="3418881"/>
              <a:ext cx="540533" cy="369332"/>
            </a:xfrm>
            <a:prstGeom prst="rect">
              <a:avLst/>
            </a:prstGeom>
            <a:noFill/>
          </p:spPr>
          <p:txBody>
            <a:bodyPr wrap="none" rtlCol="0">
              <a:spAutoFit/>
            </a:bodyPr>
            <a:lstStyle/>
            <a:p>
              <a:r>
                <a:rPr lang="en-US" dirty="0"/>
                <a:t>TPR</a:t>
              </a:r>
            </a:p>
          </p:txBody>
        </p:sp>
        <p:sp>
          <p:nvSpPr>
            <p:cNvPr id="34" name="TextBox 33"/>
            <p:cNvSpPr txBox="1"/>
            <p:nvPr/>
          </p:nvSpPr>
          <p:spPr>
            <a:xfrm>
              <a:off x="5853338" y="5054084"/>
              <a:ext cx="534121" cy="369332"/>
            </a:xfrm>
            <a:prstGeom prst="rect">
              <a:avLst/>
            </a:prstGeom>
            <a:noFill/>
          </p:spPr>
          <p:txBody>
            <a:bodyPr wrap="none" rtlCol="0">
              <a:spAutoFit/>
            </a:bodyPr>
            <a:lstStyle/>
            <a:p>
              <a:pPr algn="ctr"/>
              <a:r>
                <a:rPr lang="en-US" dirty="0"/>
                <a:t>FPR</a:t>
              </a:r>
            </a:p>
          </p:txBody>
        </p:sp>
      </p:grpSp>
      <p:sp>
        <p:nvSpPr>
          <p:cNvPr id="25" name="Oval 24"/>
          <p:cNvSpPr/>
          <p:nvPr/>
        </p:nvSpPr>
        <p:spPr>
          <a:xfrm>
            <a:off x="8697897" y="228400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89861" y="5364383"/>
            <a:ext cx="976464" cy="307777"/>
          </a:xfrm>
          <a:prstGeom prst="rect">
            <a:avLst/>
          </a:prstGeom>
          <a:noFill/>
        </p:spPr>
        <p:txBody>
          <a:bodyPr wrap="square" rtlCol="0">
            <a:spAutoFit/>
          </a:bodyPr>
          <a:lstStyle/>
          <a:p>
            <a:pPr algn="r"/>
            <a:r>
              <a:rPr lang="en-US" sz="1400" dirty="0"/>
              <a:t>FPR:  </a:t>
            </a:r>
          </a:p>
        </p:txBody>
      </p:sp>
      <p:sp>
        <p:nvSpPr>
          <p:cNvPr id="37" name="TextBox 36"/>
          <p:cNvSpPr txBox="1"/>
          <p:nvPr/>
        </p:nvSpPr>
        <p:spPr>
          <a:xfrm>
            <a:off x="410670" y="5658470"/>
            <a:ext cx="1255655" cy="307777"/>
          </a:xfrm>
          <a:prstGeom prst="rect">
            <a:avLst/>
          </a:prstGeom>
          <a:noFill/>
        </p:spPr>
        <p:txBody>
          <a:bodyPr wrap="square" rtlCol="0">
            <a:spAutoFit/>
          </a:bodyPr>
          <a:lstStyle/>
          <a:p>
            <a:pPr algn="r"/>
            <a:r>
              <a:rPr lang="en-US" sz="1400" dirty="0"/>
              <a:t>TPR: </a:t>
            </a:r>
          </a:p>
        </p:txBody>
      </p:sp>
      <p:graphicFrame>
        <p:nvGraphicFramePr>
          <p:cNvPr id="40" name="Table 39"/>
          <p:cNvGraphicFramePr>
            <a:graphicFrameLocks noGrp="1"/>
          </p:cNvGraphicFramePr>
          <p:nvPr>
            <p:extLst>
              <p:ext uri="{D42A27DB-BD31-4B8C-83A1-F6EECF244321}">
                <p14:modId xmlns:p14="http://schemas.microsoft.com/office/powerpoint/2010/main" val="145172477"/>
              </p:ext>
            </p:extLst>
          </p:nvPr>
        </p:nvGraphicFramePr>
        <p:xfrm>
          <a:off x="2255245"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50%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183063203"/>
              </p:ext>
            </p:extLst>
          </p:nvPr>
        </p:nvGraphicFramePr>
        <p:xfrm>
          <a:off x="2725281" y="1877472"/>
          <a:ext cx="498247" cy="4334411"/>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0.4</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50%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83%</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r h="294087">
                <a:tc>
                  <a:txBody>
                    <a:bodyPr/>
                    <a:lstStyle/>
                    <a:p>
                      <a:pPr algn="ctr" rtl="0" fontAlgn="b"/>
                      <a:endParaRPr lang="en-US" sz="1400" dirty="0">
                        <a:effectLst/>
                      </a:endParaRP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445628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1889461711"/>
              </p:ext>
            </p:extLst>
          </p:nvPr>
        </p:nvGraphicFramePr>
        <p:xfrm>
          <a:off x="3223528"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0.5</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25%</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67%</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1697475094"/>
              </p:ext>
            </p:extLst>
          </p:nvPr>
        </p:nvGraphicFramePr>
        <p:xfrm>
          <a:off x="3708726"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25%</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50%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211299567"/>
              </p:ext>
            </p:extLst>
          </p:nvPr>
        </p:nvGraphicFramePr>
        <p:xfrm>
          <a:off x="4191811"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No</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No</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17%</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236118251"/>
              </p:ext>
            </p:extLst>
          </p:nvPr>
        </p:nvGraphicFramePr>
        <p:xfrm>
          <a:off x="4677009"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1.0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No</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No</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sp>
        <p:nvSpPr>
          <p:cNvPr id="46" name="Oval 45"/>
          <p:cNvSpPr/>
          <p:nvPr/>
        </p:nvSpPr>
        <p:spPr>
          <a:xfrm>
            <a:off x="7439422" y="259784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7439422" y="228400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974887" y="898619"/>
            <a:ext cx="963725" cy="369332"/>
          </a:xfrm>
          <a:prstGeom prst="rect">
            <a:avLst/>
          </a:prstGeom>
          <a:noFill/>
        </p:spPr>
        <p:txBody>
          <a:bodyPr wrap="none" rtlCol="0">
            <a:spAutoFit/>
          </a:bodyPr>
          <a:lstStyle/>
          <a:p>
            <a:r>
              <a:rPr lang="en-US" dirty="0">
                <a:solidFill>
                  <a:schemeClr val="tx2"/>
                </a:solidFill>
              </a:rPr>
              <a:t>Model 1</a:t>
            </a:r>
          </a:p>
        </p:txBody>
      </p:sp>
      <p:cxnSp>
        <p:nvCxnSpPr>
          <p:cNvPr id="50" name="Straight Arrow Connector 49"/>
          <p:cNvCxnSpPr>
            <a:stCxn id="48" idx="2"/>
          </p:cNvCxnSpPr>
          <p:nvPr/>
        </p:nvCxnSpPr>
        <p:spPr>
          <a:xfrm flipH="1">
            <a:off x="1455089" y="1267951"/>
            <a:ext cx="1661" cy="620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6790974" y="301461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6124945" y="4149489"/>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6124945" y="4479170"/>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790974" y="3323465"/>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54"/>
          <p:cNvSpPr/>
          <p:nvPr/>
        </p:nvSpPr>
        <p:spPr>
          <a:xfrm>
            <a:off x="6158204" y="2326433"/>
            <a:ext cx="2587690" cy="2208245"/>
          </a:xfrm>
          <a:custGeom>
            <a:avLst/>
            <a:gdLst>
              <a:gd name="connsiteX0" fmla="*/ 6220 w 2587690"/>
              <a:gd name="connsiteY0" fmla="*/ 2208245 h 2208245"/>
              <a:gd name="connsiteX1" fmla="*/ 0 w 2587690"/>
              <a:gd name="connsiteY1" fmla="*/ 1859902 h 2208245"/>
              <a:gd name="connsiteX2" fmla="*/ 671804 w 2587690"/>
              <a:gd name="connsiteY2" fmla="*/ 740228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481004 w 2587690"/>
              <a:gd name="connsiteY2" fmla="*/ 1044474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 name="connsiteX0" fmla="*/ 6220 w 2587690"/>
              <a:gd name="connsiteY0" fmla="*/ 2208245 h 2208245"/>
              <a:gd name="connsiteX1" fmla="*/ 0 w 2587690"/>
              <a:gd name="connsiteY1" fmla="*/ 1859902 h 2208245"/>
              <a:gd name="connsiteX2" fmla="*/ 677163 w 2587690"/>
              <a:gd name="connsiteY2" fmla="*/ 1041456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690" h="2208245">
                <a:moveTo>
                  <a:pt x="6220" y="2208245"/>
                </a:moveTo>
                <a:lnTo>
                  <a:pt x="0" y="1859902"/>
                </a:lnTo>
                <a:lnTo>
                  <a:pt x="677163" y="1041456"/>
                </a:lnTo>
                <a:cubicBezTo>
                  <a:pt x="675377" y="941047"/>
                  <a:pt x="673590" y="840637"/>
                  <a:pt x="671804" y="740228"/>
                </a:cubicBezTo>
                <a:lnTo>
                  <a:pt x="1312506" y="323461"/>
                </a:lnTo>
                <a:lnTo>
                  <a:pt x="1337388" y="0"/>
                </a:lnTo>
                <a:lnTo>
                  <a:pt x="2587690" y="0"/>
                </a:lnTo>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181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5" grpId="0" animBg="1"/>
      <p:bldP spid="36" grpId="0"/>
      <p:bldP spid="37" grpId="0"/>
      <p:bldP spid="46" grpId="0" animBg="1"/>
      <p:bldP spid="47" grpId="0" animBg="1"/>
      <p:bldP spid="51" grpId="0" animBg="1"/>
      <p:bldP spid="52" grpId="0" animBg="1"/>
      <p:bldP spid="53" grpId="0" animBg="1"/>
      <p:bldP spid="56"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Drawing the ROC Curve</a:t>
            </a:r>
          </a:p>
        </p:txBody>
      </p:sp>
      <p:graphicFrame>
        <p:nvGraphicFramePr>
          <p:cNvPr id="4" name="Table 3"/>
          <p:cNvGraphicFramePr>
            <a:graphicFrameLocks noGrp="1"/>
          </p:cNvGraphicFramePr>
          <p:nvPr>
            <p:extLst>
              <p:ext uri="{D42A27DB-BD31-4B8C-83A1-F6EECF244321}">
                <p14:modId xmlns:p14="http://schemas.microsoft.com/office/powerpoint/2010/main" val="2354611356"/>
              </p:ext>
            </p:extLst>
          </p:nvPr>
        </p:nvGraphicFramePr>
        <p:xfrm>
          <a:off x="34634" y="1877472"/>
          <a:ext cx="1703356" cy="3452150"/>
        </p:xfrm>
        <a:graphic>
          <a:graphicData uri="http://schemas.openxmlformats.org/drawingml/2006/table">
            <a:tbl>
              <a:tblPr firstRow="1" bandRow="1">
                <a:tableStyleId>{5C22544A-7EE6-4342-B048-85BDC9FD1C3A}</a:tableStyleId>
              </a:tblPr>
              <a:tblGrid>
                <a:gridCol w="170214">
                  <a:extLst>
                    <a:ext uri="{9D8B030D-6E8A-4147-A177-3AD203B41FA5}">
                      <a16:colId xmlns:a16="http://schemas.microsoft.com/office/drawing/2014/main" val="20000"/>
                    </a:ext>
                  </a:extLst>
                </a:gridCol>
                <a:gridCol w="218435">
                  <a:extLst>
                    <a:ext uri="{9D8B030D-6E8A-4147-A177-3AD203B41FA5}">
                      <a16:colId xmlns:a16="http://schemas.microsoft.com/office/drawing/2014/main" val="20001"/>
                    </a:ext>
                  </a:extLst>
                </a:gridCol>
                <a:gridCol w="174748">
                  <a:extLst>
                    <a:ext uri="{9D8B030D-6E8A-4147-A177-3AD203B41FA5}">
                      <a16:colId xmlns:a16="http://schemas.microsoft.com/office/drawing/2014/main" val="20002"/>
                    </a:ext>
                  </a:extLst>
                </a:gridCol>
                <a:gridCol w="591319">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tblGrid>
              <a:tr h="511280">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algn="ctr">
                        <a:lnSpc>
                          <a:spcPct val="115000"/>
                        </a:lnSpc>
                        <a:spcBef>
                          <a:spcPts val="0"/>
                        </a:spcBef>
                        <a:spcAft>
                          <a:spcPts val="0"/>
                        </a:spcAft>
                      </a:pPr>
                      <a:endParaRPr lang="en-US" sz="1400" dirty="0">
                        <a:effectLst/>
                        <a:latin typeface="+mn-lt"/>
                        <a:ea typeface="宋体" charset="0"/>
                        <a:cs typeface="Times New Roman" charset="0"/>
                      </a:endParaRPr>
                    </a:p>
                    <a:p>
                      <a:pPr marL="0" marR="0" algn="ctr">
                        <a:lnSpc>
                          <a:spcPct val="115000"/>
                        </a:lnSpc>
                        <a:spcBef>
                          <a:spcPts val="0"/>
                        </a:spcBef>
                        <a:spcAft>
                          <a:spcPts val="0"/>
                        </a:spcAft>
                      </a:pPr>
                      <a:endParaRPr lang="en-US" sz="1400" dirty="0">
                        <a:effectLst/>
                        <a:latin typeface="+mn-lt"/>
                        <a:ea typeface="宋体" charset="0"/>
                        <a:cs typeface="Times New Roman" charset="0"/>
                      </a:endParaRPr>
                    </a:p>
                  </a:txBody>
                  <a:tcPr marL="68580" marR="68580" marT="0" marB="0" anchor="ct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Truth</a:t>
                      </a:r>
                    </a:p>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target</a:t>
                      </a:r>
                    </a:p>
                  </a:txBody>
                  <a:tcPr marL="68580" marR="68580" marT="0" marB="0" anchor="ctr">
                    <a:solidFill>
                      <a:schemeClr val="accent3">
                        <a:lumMod val="60000"/>
                        <a:lumOff val="40000"/>
                      </a:schemeClr>
                    </a:solidFill>
                  </a:tcPr>
                </a:tc>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Prob.</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0"/>
                  </a:ext>
                </a:extLst>
              </a:tr>
              <a:tr h="294087">
                <a:tc>
                  <a:txBody>
                    <a:bodyPr/>
                    <a:lstStyle/>
                    <a:p>
                      <a:pPr algn="ctr"/>
                      <a:endParaRPr lang="en-US" sz="1400" dirty="0"/>
                    </a:p>
                  </a:txBody>
                  <a:tcPr marL="68580" marR="68580" marT="0" marB="0" anchor="ctr"/>
                </a:tc>
                <a:tc>
                  <a:txBody>
                    <a:bodyPr/>
                    <a:lstStyle/>
                    <a:p>
                      <a:pPr algn="ctr"/>
                      <a:endParaRPr lang="en-US" sz="1400" dirty="0"/>
                    </a:p>
                  </a:txBody>
                  <a:tcPr marL="68580" marR="68580" marT="0" marB="0"/>
                </a:tc>
                <a:tc>
                  <a:txBody>
                    <a:bodyPr/>
                    <a:lstStyle/>
                    <a:p>
                      <a:pPr algn="ctr"/>
                      <a:endParaRPr lang="en-US" sz="1400"/>
                    </a:p>
                  </a:txBody>
                  <a:tcPr marL="68580" marR="68580" marT="0" marB="0"/>
                </a:tc>
                <a:tc>
                  <a:txBody>
                    <a:bodyPr/>
                    <a:lstStyle/>
                    <a:p>
                      <a:pPr algn="ctr"/>
                      <a:r>
                        <a:rPr lang="en-US" sz="1400" baseline="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0.96</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a:endParaRPr lang="en-US" sz="1400" dirty="0"/>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algn="ctr"/>
                      <a:r>
                        <a:rPr lang="en-US" sz="1400" baseline="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0.80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algn="ctr"/>
                      <a:r>
                        <a:rPr lang="en-US" sz="1400" baseline="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0.11</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0.05</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0.98</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0.40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0.30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0.89</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No</a:t>
                      </a:r>
                    </a:p>
                  </a:txBody>
                  <a:tcPr marL="68580" marR="68580" marT="0" marB="0" anchor="ctr">
                    <a:solidFill>
                      <a:schemeClr val="accent3">
                        <a:lumMod val="60000"/>
                        <a:lumOff val="40000"/>
                      </a:schemeClr>
                    </a:solidFill>
                  </a:tcPr>
                </a:tc>
                <a:tc>
                  <a:txBody>
                    <a:bodyPr/>
                    <a:lstStyle/>
                    <a:p>
                      <a:pPr algn="ctr" rtl="0" fontAlgn="b"/>
                      <a:r>
                        <a:rPr lang="en-US" sz="1400" dirty="0">
                          <a:effectLst/>
                        </a:rPr>
                        <a:t>0.40</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marL="0" marR="0" algn="ctr">
                        <a:lnSpc>
                          <a:spcPct val="115000"/>
                        </a:lnSpc>
                        <a:spcBef>
                          <a:spcPts val="0"/>
                        </a:spcBef>
                        <a:spcAft>
                          <a:spcPts val="0"/>
                        </a:spcAft>
                      </a:pPr>
                      <a:endParaRPr lang="en-US" sz="1400" b="0" dirty="0">
                        <a:effectLst/>
                        <a:latin typeface="+mn-lt"/>
                        <a:ea typeface="宋体" charset="0"/>
                        <a:cs typeface="Times New Roman" charset="0"/>
                      </a:endParaRPr>
                    </a:p>
                  </a:txBody>
                  <a:tcPr marL="68580" marR="68580" marT="0" marB="0" anchor="ctr"/>
                </a:tc>
                <a:tc>
                  <a:txBody>
                    <a:bodyPr/>
                    <a:lstStyle/>
                    <a:p>
                      <a:pPr algn="ctr"/>
                      <a:endParaRPr lang="en-US" sz="1400" dirty="0"/>
                    </a:p>
                  </a:txBody>
                  <a:tcPr marL="68580" marR="68580" marT="0" marB="0"/>
                </a:tc>
                <a:tc>
                  <a:txBody>
                    <a:bodyPr/>
                    <a:lstStyle/>
                    <a:p>
                      <a:pPr algn="ctr"/>
                      <a:endParaRPr lang="en-US" sz="1400" dirty="0"/>
                    </a:p>
                  </a:txBody>
                  <a:tcPr marL="68580" marR="68580" marT="0" marB="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Yes</a:t>
                      </a:r>
                    </a:p>
                  </a:txBody>
                  <a:tcPr marL="68580" marR="68580" marT="0" marB="0" anchor="ctr">
                    <a:solidFill>
                      <a:schemeClr val="accent3">
                        <a:lumMod val="60000"/>
                        <a:lumOff val="40000"/>
                      </a:schemeClr>
                    </a:solidFill>
                  </a:tcPr>
                </a:tc>
                <a:tc>
                  <a:txBody>
                    <a:bodyPr/>
                    <a:lstStyle/>
                    <a:p>
                      <a:pPr algn="ctr" rtl="0" fontAlgn="b"/>
                      <a:r>
                        <a:rPr lang="en-US" sz="1400" dirty="0">
                          <a:effectLst/>
                        </a:rPr>
                        <a:t>0.75</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10"/>
                  </a:ext>
                </a:extLst>
              </a:tr>
            </a:tbl>
          </a:graphicData>
        </a:graphic>
      </p:graphicFrame>
      <p:sp>
        <p:nvSpPr>
          <p:cNvPr id="28" name="TextBox 27"/>
          <p:cNvSpPr txBox="1"/>
          <p:nvPr/>
        </p:nvSpPr>
        <p:spPr>
          <a:xfrm>
            <a:off x="1756998" y="1411099"/>
            <a:ext cx="3418258" cy="369332"/>
          </a:xfrm>
          <a:prstGeom prst="rect">
            <a:avLst/>
          </a:prstGeom>
          <a:noFill/>
        </p:spPr>
        <p:txBody>
          <a:bodyPr wrap="square" rtlCol="0">
            <a:spAutoFit/>
          </a:bodyPr>
          <a:lstStyle/>
          <a:p>
            <a:pPr algn="ctr"/>
            <a:r>
              <a:rPr lang="en-US" dirty="0"/>
              <a:t>Thresholds  </a:t>
            </a:r>
          </a:p>
        </p:txBody>
      </p:sp>
      <p:graphicFrame>
        <p:nvGraphicFramePr>
          <p:cNvPr id="29" name="Table 28"/>
          <p:cNvGraphicFramePr>
            <a:graphicFrameLocks noGrp="1"/>
          </p:cNvGraphicFramePr>
          <p:nvPr>
            <p:extLst>
              <p:ext uri="{D42A27DB-BD31-4B8C-83A1-F6EECF244321}">
                <p14:modId xmlns:p14="http://schemas.microsoft.com/office/powerpoint/2010/main" val="408318325"/>
              </p:ext>
            </p:extLst>
          </p:nvPr>
        </p:nvGraphicFramePr>
        <p:xfrm>
          <a:off x="1756998"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pSp>
        <p:nvGrpSpPr>
          <p:cNvPr id="35" name="Group 34"/>
          <p:cNvGrpSpPr/>
          <p:nvPr/>
        </p:nvGrpSpPr>
        <p:grpSpPr>
          <a:xfrm>
            <a:off x="5346730" y="2108368"/>
            <a:ext cx="3650250" cy="3221254"/>
            <a:chOff x="4270405" y="2202162"/>
            <a:chExt cx="3650250" cy="3221254"/>
          </a:xfrm>
        </p:grpSpPr>
        <p:pic>
          <p:nvPicPr>
            <p:cNvPr id="33" name="Picture 32"/>
            <p:cNvPicPr>
              <a:picLocks noChangeAspect="1"/>
            </p:cNvPicPr>
            <p:nvPr/>
          </p:nvPicPr>
          <p:blipFill rotWithShape="1">
            <a:blip r:embed="rId3">
              <a:clrChange>
                <a:clrFrom>
                  <a:srgbClr val="FFFFFF"/>
                </a:clrFrom>
                <a:clrTo>
                  <a:srgbClr val="FFFFFF">
                    <a:alpha val="0"/>
                  </a:srgbClr>
                </a:clrTo>
              </a:clrChange>
            </a:blip>
            <a:srcRect l="13722" t="8946" b="6641"/>
            <a:stretch/>
          </p:blipFill>
          <p:spPr>
            <a:xfrm>
              <a:off x="4619625" y="2202162"/>
              <a:ext cx="3301030" cy="2865138"/>
            </a:xfrm>
            <a:prstGeom prst="rect">
              <a:avLst/>
            </a:prstGeom>
          </p:spPr>
        </p:pic>
        <p:sp>
          <p:nvSpPr>
            <p:cNvPr id="12" name="Rectangle 11"/>
            <p:cNvSpPr/>
            <p:nvPr/>
          </p:nvSpPr>
          <p:spPr>
            <a:xfrm>
              <a:off x="4953000" y="2286000"/>
              <a:ext cx="2896914" cy="24384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rot="16200000">
              <a:off x="4184804" y="3418881"/>
              <a:ext cx="540533" cy="369332"/>
            </a:xfrm>
            <a:prstGeom prst="rect">
              <a:avLst/>
            </a:prstGeom>
            <a:noFill/>
          </p:spPr>
          <p:txBody>
            <a:bodyPr wrap="none" rtlCol="0">
              <a:spAutoFit/>
            </a:bodyPr>
            <a:lstStyle/>
            <a:p>
              <a:r>
                <a:rPr lang="en-US" dirty="0"/>
                <a:t>TPR</a:t>
              </a:r>
            </a:p>
          </p:txBody>
        </p:sp>
        <p:sp>
          <p:nvSpPr>
            <p:cNvPr id="34" name="TextBox 33"/>
            <p:cNvSpPr txBox="1"/>
            <p:nvPr/>
          </p:nvSpPr>
          <p:spPr>
            <a:xfrm>
              <a:off x="5853338" y="5054084"/>
              <a:ext cx="534121" cy="369332"/>
            </a:xfrm>
            <a:prstGeom prst="rect">
              <a:avLst/>
            </a:prstGeom>
            <a:noFill/>
          </p:spPr>
          <p:txBody>
            <a:bodyPr wrap="none" rtlCol="0">
              <a:spAutoFit/>
            </a:bodyPr>
            <a:lstStyle/>
            <a:p>
              <a:pPr algn="ctr"/>
              <a:r>
                <a:rPr lang="en-US" dirty="0"/>
                <a:t>FPR</a:t>
              </a:r>
            </a:p>
          </p:txBody>
        </p:sp>
      </p:grpSp>
      <p:sp>
        <p:nvSpPr>
          <p:cNvPr id="25" name="Oval 24"/>
          <p:cNvSpPr/>
          <p:nvPr/>
        </p:nvSpPr>
        <p:spPr>
          <a:xfrm>
            <a:off x="8697897" y="228400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89861" y="5364383"/>
            <a:ext cx="976464" cy="307777"/>
          </a:xfrm>
          <a:prstGeom prst="rect">
            <a:avLst/>
          </a:prstGeom>
          <a:noFill/>
        </p:spPr>
        <p:txBody>
          <a:bodyPr wrap="square" rtlCol="0">
            <a:spAutoFit/>
          </a:bodyPr>
          <a:lstStyle/>
          <a:p>
            <a:pPr algn="r"/>
            <a:r>
              <a:rPr lang="en-US" sz="1400" dirty="0"/>
              <a:t>FPR:  </a:t>
            </a:r>
          </a:p>
        </p:txBody>
      </p:sp>
      <p:sp>
        <p:nvSpPr>
          <p:cNvPr id="37" name="TextBox 36"/>
          <p:cNvSpPr txBox="1"/>
          <p:nvPr/>
        </p:nvSpPr>
        <p:spPr>
          <a:xfrm>
            <a:off x="410670" y="5658470"/>
            <a:ext cx="1255655" cy="307777"/>
          </a:xfrm>
          <a:prstGeom prst="rect">
            <a:avLst/>
          </a:prstGeom>
          <a:noFill/>
        </p:spPr>
        <p:txBody>
          <a:bodyPr wrap="square" rtlCol="0">
            <a:spAutoFit/>
          </a:bodyPr>
          <a:lstStyle/>
          <a:p>
            <a:pPr algn="r"/>
            <a:r>
              <a:rPr lang="en-US" sz="1400" dirty="0"/>
              <a:t>TPR: </a:t>
            </a:r>
          </a:p>
        </p:txBody>
      </p:sp>
      <p:graphicFrame>
        <p:nvGraphicFramePr>
          <p:cNvPr id="40" name="Table 39"/>
          <p:cNvGraphicFramePr>
            <a:graphicFrameLocks noGrp="1"/>
          </p:cNvGraphicFramePr>
          <p:nvPr>
            <p:extLst>
              <p:ext uri="{D42A27DB-BD31-4B8C-83A1-F6EECF244321}">
                <p14:modId xmlns:p14="http://schemas.microsoft.com/office/powerpoint/2010/main" val="3832406124"/>
              </p:ext>
            </p:extLst>
          </p:nvPr>
        </p:nvGraphicFramePr>
        <p:xfrm>
          <a:off x="2255245"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0.2</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50%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100%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44765153"/>
              </p:ext>
            </p:extLst>
          </p:nvPr>
        </p:nvGraphicFramePr>
        <p:xfrm>
          <a:off x="2725281" y="1877472"/>
          <a:ext cx="498247" cy="4334411"/>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0.4</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50%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83%</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r h="294087">
                <a:tc>
                  <a:txBody>
                    <a:bodyPr/>
                    <a:lstStyle/>
                    <a:p>
                      <a:pPr algn="ctr" rtl="0" fontAlgn="b"/>
                      <a:endParaRPr lang="en-US" sz="1400" dirty="0">
                        <a:effectLst/>
                      </a:endParaRP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4456289"/>
                  </a:ext>
                </a:extLst>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3296705659"/>
              </p:ext>
            </p:extLst>
          </p:nvPr>
        </p:nvGraphicFramePr>
        <p:xfrm>
          <a:off x="3223528"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0.5</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83%</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3778648670"/>
              </p:ext>
            </p:extLst>
          </p:nvPr>
        </p:nvGraphicFramePr>
        <p:xfrm>
          <a:off x="3708726"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0.6</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Yes</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83%</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767743417"/>
              </p:ext>
            </p:extLst>
          </p:nvPr>
        </p:nvGraphicFramePr>
        <p:xfrm>
          <a:off x="4191811"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0.8</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Yes</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Yes</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No</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67%</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3509234529"/>
              </p:ext>
            </p:extLst>
          </p:nvPr>
        </p:nvGraphicFramePr>
        <p:xfrm>
          <a:off x="4677009" y="1877472"/>
          <a:ext cx="498247" cy="4040324"/>
        </p:xfrm>
        <a:graphic>
          <a:graphicData uri="http://schemas.openxmlformats.org/drawingml/2006/table">
            <a:tbl>
              <a:tblPr bandRow="1">
                <a:tableStyleId>{5C22544A-7EE6-4342-B048-85BDC9FD1C3A}</a:tableStyleId>
              </a:tblPr>
              <a:tblGrid>
                <a:gridCol w="498247">
                  <a:extLst>
                    <a:ext uri="{9D8B030D-6E8A-4147-A177-3AD203B41FA5}">
                      <a16:colId xmlns:a16="http://schemas.microsoft.com/office/drawing/2014/main" val="20000"/>
                    </a:ext>
                  </a:extLst>
                </a:gridCol>
              </a:tblGrid>
              <a:tr h="51128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mn-lt"/>
                          <a:ea typeface="宋体" charset="0"/>
                          <a:cs typeface="Times New Roman" charset="0"/>
                        </a:rPr>
                        <a:t>1.0</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4087">
                <a:tc>
                  <a:txBody>
                    <a:bodyPr/>
                    <a:lstStyle/>
                    <a:p>
                      <a:pPr algn="ctr" rtl="0" fontAlgn="b"/>
                      <a:r>
                        <a:rPr lang="en-US" sz="1400" dirty="0">
                          <a:effectLst/>
                        </a:rPr>
                        <a:t>No</a:t>
                      </a:r>
                    </a:p>
                  </a:txBody>
                  <a:tcPr marL="38100" marR="38100" marT="25400" marB="25400" anchor="b">
                    <a:lnT w="12700" cmpd="sng">
                      <a:noFill/>
                    </a:lnT>
                    <a:solidFill>
                      <a:schemeClr val="accent6">
                        <a:lumMod val="60000"/>
                        <a:lumOff val="40000"/>
                      </a:schemeClr>
                    </a:solidFill>
                  </a:tcPr>
                </a:tc>
                <a:extLst>
                  <a:ext uri="{0D108BD9-81ED-4DB2-BD59-A6C34878D82A}">
                    <a16:rowId xmlns:a16="http://schemas.microsoft.com/office/drawing/2014/main" val="10001"/>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2"/>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3"/>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4"/>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5"/>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6"/>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7"/>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8"/>
                  </a:ext>
                </a:extLst>
              </a:tr>
              <a:tr h="294087">
                <a:tc>
                  <a:txBody>
                    <a:bodyPr/>
                    <a:lstStyle/>
                    <a:p>
                      <a:pPr algn="ctr" rtl="0" fontAlgn="b"/>
                      <a:r>
                        <a:rPr lang="en-US" sz="1400" dirty="0">
                          <a:effectLst/>
                        </a:rPr>
                        <a:t>No</a:t>
                      </a:r>
                    </a:p>
                  </a:txBody>
                  <a:tcPr marL="38100" marR="38100" marT="25400" marB="25400" anchor="b">
                    <a:solidFill>
                      <a:schemeClr val="accent6">
                        <a:lumMod val="60000"/>
                        <a:lumOff val="40000"/>
                      </a:schemeClr>
                    </a:solidFill>
                  </a:tcPr>
                </a:tc>
                <a:extLst>
                  <a:ext uri="{0D108BD9-81ED-4DB2-BD59-A6C34878D82A}">
                    <a16:rowId xmlns:a16="http://schemas.microsoft.com/office/drawing/2014/main" val="10009"/>
                  </a:ext>
                </a:extLst>
              </a:tr>
              <a:tr h="294087">
                <a:tc>
                  <a:txBody>
                    <a:bodyPr/>
                    <a:lstStyle/>
                    <a:p>
                      <a:pPr algn="ctr" rtl="0" fontAlgn="b"/>
                      <a:r>
                        <a:rPr lang="en-US" sz="1400" dirty="0">
                          <a:effectLst/>
                        </a:rPr>
                        <a:t>No</a:t>
                      </a:r>
                    </a:p>
                  </a:txBody>
                  <a:tcPr marL="38100" marR="38100" marT="25400" marB="25400" anchor="b">
                    <a:lnB w="12700" cmpd="sng">
                      <a:noFill/>
                    </a:lnB>
                    <a:solidFill>
                      <a:schemeClr val="accent6">
                        <a:lumMod val="60000"/>
                        <a:lumOff val="40000"/>
                      </a:schemeClr>
                    </a:solidFill>
                  </a:tcPr>
                </a:tc>
                <a:extLst>
                  <a:ext uri="{0D108BD9-81ED-4DB2-BD59-A6C34878D82A}">
                    <a16:rowId xmlns:a16="http://schemas.microsoft.com/office/drawing/2014/main" val="10010"/>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71122238"/>
                  </a:ext>
                </a:extLst>
              </a:tr>
              <a:tr h="294087">
                <a:tc>
                  <a:txBody>
                    <a:bodyPr/>
                    <a:lstStyle/>
                    <a:p>
                      <a:pPr algn="ctr" rtl="0" fontAlgn="b"/>
                      <a:r>
                        <a:rPr lang="en-US" sz="1400" dirty="0">
                          <a:effectLst/>
                        </a:rPr>
                        <a:t>0%</a:t>
                      </a:r>
                    </a:p>
                  </a:txBody>
                  <a:tcPr marL="38100" marR="38100" marT="25400" marB="2540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2548783"/>
                  </a:ext>
                </a:extLst>
              </a:tr>
            </a:tbl>
          </a:graphicData>
        </a:graphic>
      </p:graphicFrame>
      <p:sp>
        <p:nvSpPr>
          <p:cNvPr id="46" name="Oval 45"/>
          <p:cNvSpPr/>
          <p:nvPr/>
        </p:nvSpPr>
        <p:spPr>
          <a:xfrm>
            <a:off x="7439422" y="259784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7439422" y="228400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974887" y="898619"/>
            <a:ext cx="963725" cy="369332"/>
          </a:xfrm>
          <a:prstGeom prst="rect">
            <a:avLst/>
          </a:prstGeom>
          <a:noFill/>
        </p:spPr>
        <p:txBody>
          <a:bodyPr wrap="none" rtlCol="0">
            <a:spAutoFit/>
          </a:bodyPr>
          <a:lstStyle/>
          <a:p>
            <a:r>
              <a:rPr lang="en-US" dirty="0">
                <a:solidFill>
                  <a:srgbClr val="FF0000"/>
                </a:solidFill>
              </a:rPr>
              <a:t>Model 2</a:t>
            </a:r>
          </a:p>
        </p:txBody>
      </p:sp>
      <p:cxnSp>
        <p:nvCxnSpPr>
          <p:cNvPr id="50" name="Straight Arrow Connector 49"/>
          <p:cNvCxnSpPr>
            <a:stCxn id="48" idx="2"/>
          </p:cNvCxnSpPr>
          <p:nvPr/>
        </p:nvCxnSpPr>
        <p:spPr>
          <a:xfrm flipH="1">
            <a:off x="1455089" y="1267951"/>
            <a:ext cx="1661" cy="6209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6117815" y="264181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6117815" y="2979660"/>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6117815" y="4479170"/>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6117815" y="2641818"/>
            <a:ext cx="91440" cy="87941"/>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eform 54"/>
          <p:cNvSpPr/>
          <p:nvPr/>
        </p:nvSpPr>
        <p:spPr>
          <a:xfrm>
            <a:off x="6155927" y="2328530"/>
            <a:ext cx="2587690" cy="2238581"/>
          </a:xfrm>
          <a:custGeom>
            <a:avLst/>
            <a:gdLst>
              <a:gd name="connsiteX0" fmla="*/ 6220 w 2587690"/>
              <a:gd name="connsiteY0" fmla="*/ 2208245 h 2208245"/>
              <a:gd name="connsiteX1" fmla="*/ 0 w 2587690"/>
              <a:gd name="connsiteY1" fmla="*/ 1859902 h 2208245"/>
              <a:gd name="connsiteX2" fmla="*/ 671804 w 2587690"/>
              <a:gd name="connsiteY2" fmla="*/ 740228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481004 w 2587690"/>
              <a:gd name="connsiteY2" fmla="*/ 1044474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 name="connsiteX0" fmla="*/ 6220 w 2587690"/>
              <a:gd name="connsiteY0" fmla="*/ 2208245 h 2208245"/>
              <a:gd name="connsiteX1" fmla="*/ 0 w 2587690"/>
              <a:gd name="connsiteY1" fmla="*/ 1859902 h 2208245"/>
              <a:gd name="connsiteX2" fmla="*/ 677163 w 2587690"/>
              <a:gd name="connsiteY2" fmla="*/ 1041456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 name="connsiteX0" fmla="*/ 6220 w 2587690"/>
              <a:gd name="connsiteY0" fmla="*/ 2208245 h 2208245"/>
              <a:gd name="connsiteX1" fmla="*/ 0 w 2587690"/>
              <a:gd name="connsiteY1" fmla="*/ 1859902 h 2208245"/>
              <a:gd name="connsiteX2" fmla="*/ 671804 w 2587690"/>
              <a:gd name="connsiteY2" fmla="*/ 740228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9888 w 2587690"/>
              <a:gd name="connsiteY2" fmla="*/ 323971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9888 w 2587690"/>
              <a:gd name="connsiteY2" fmla="*/ 323971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9888 w 2587690"/>
              <a:gd name="connsiteY2" fmla="*/ 323971 h 2208245"/>
              <a:gd name="connsiteX3" fmla="*/ 1353449 w 2587690"/>
              <a:gd name="connsiteY3" fmla="*/ 282517 h 2208245"/>
              <a:gd name="connsiteX4" fmla="*/ 1337388 w 2587690"/>
              <a:gd name="connsiteY4" fmla="*/ 0 h 2208245"/>
              <a:gd name="connsiteX5" fmla="*/ 2587690 w 2587690"/>
              <a:gd name="connsiteY5" fmla="*/ 0 h 2208245"/>
              <a:gd name="connsiteX0" fmla="*/ 6220 w 2587690"/>
              <a:gd name="connsiteY0" fmla="*/ 2234247 h 2234247"/>
              <a:gd name="connsiteX1" fmla="*/ 0 w 2587690"/>
              <a:gd name="connsiteY1" fmla="*/ 1885904 h 2234247"/>
              <a:gd name="connsiteX2" fmla="*/ 9888 w 2587690"/>
              <a:gd name="connsiteY2" fmla="*/ 349973 h 2234247"/>
              <a:gd name="connsiteX3" fmla="*/ 1353449 w 2587690"/>
              <a:gd name="connsiteY3" fmla="*/ 308519 h 2234247"/>
              <a:gd name="connsiteX4" fmla="*/ 1337388 w 2587690"/>
              <a:gd name="connsiteY4" fmla="*/ 0 h 2234247"/>
              <a:gd name="connsiteX5" fmla="*/ 2587690 w 2587690"/>
              <a:gd name="connsiteY5" fmla="*/ 26002 h 2234247"/>
              <a:gd name="connsiteX0" fmla="*/ 6220 w 2587690"/>
              <a:gd name="connsiteY0" fmla="*/ 2238581 h 2238581"/>
              <a:gd name="connsiteX1" fmla="*/ 0 w 2587690"/>
              <a:gd name="connsiteY1" fmla="*/ 1890238 h 2238581"/>
              <a:gd name="connsiteX2" fmla="*/ 9888 w 2587690"/>
              <a:gd name="connsiteY2" fmla="*/ 354307 h 2238581"/>
              <a:gd name="connsiteX3" fmla="*/ 1353449 w 2587690"/>
              <a:gd name="connsiteY3" fmla="*/ 312853 h 2238581"/>
              <a:gd name="connsiteX4" fmla="*/ 1337388 w 2587690"/>
              <a:gd name="connsiteY4" fmla="*/ 4334 h 2238581"/>
              <a:gd name="connsiteX5" fmla="*/ 2587690 w 2587690"/>
              <a:gd name="connsiteY5" fmla="*/ 0 h 223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7690" h="2238581">
                <a:moveTo>
                  <a:pt x="6220" y="2238581"/>
                </a:moveTo>
                <a:lnTo>
                  <a:pt x="0" y="1890238"/>
                </a:lnTo>
                <a:lnTo>
                  <a:pt x="9888" y="354307"/>
                </a:lnTo>
                <a:lnTo>
                  <a:pt x="1353449" y="312853"/>
                </a:lnTo>
                <a:lnTo>
                  <a:pt x="1337388" y="4334"/>
                </a:lnTo>
                <a:lnTo>
                  <a:pt x="2587690" y="0"/>
                </a:lnTo>
              </a:path>
            </a:pathLst>
          </a:cu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Freeform 29"/>
          <p:cNvSpPr/>
          <p:nvPr/>
        </p:nvSpPr>
        <p:spPr>
          <a:xfrm>
            <a:off x="6158204" y="2326433"/>
            <a:ext cx="2587690" cy="2208245"/>
          </a:xfrm>
          <a:custGeom>
            <a:avLst/>
            <a:gdLst>
              <a:gd name="connsiteX0" fmla="*/ 6220 w 2587690"/>
              <a:gd name="connsiteY0" fmla="*/ 2208245 h 2208245"/>
              <a:gd name="connsiteX1" fmla="*/ 0 w 2587690"/>
              <a:gd name="connsiteY1" fmla="*/ 1859902 h 2208245"/>
              <a:gd name="connsiteX2" fmla="*/ 671804 w 2587690"/>
              <a:gd name="connsiteY2" fmla="*/ 740228 h 2208245"/>
              <a:gd name="connsiteX3" fmla="*/ 1312506 w 2587690"/>
              <a:gd name="connsiteY3" fmla="*/ 323461 h 2208245"/>
              <a:gd name="connsiteX4" fmla="*/ 1337388 w 2587690"/>
              <a:gd name="connsiteY4" fmla="*/ 0 h 2208245"/>
              <a:gd name="connsiteX5" fmla="*/ 2587690 w 2587690"/>
              <a:gd name="connsiteY5" fmla="*/ 0 h 2208245"/>
              <a:gd name="connsiteX0" fmla="*/ 6220 w 2587690"/>
              <a:gd name="connsiteY0" fmla="*/ 2208245 h 2208245"/>
              <a:gd name="connsiteX1" fmla="*/ 0 w 2587690"/>
              <a:gd name="connsiteY1" fmla="*/ 1859902 h 2208245"/>
              <a:gd name="connsiteX2" fmla="*/ 481004 w 2587690"/>
              <a:gd name="connsiteY2" fmla="*/ 1044474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 name="connsiteX0" fmla="*/ 6220 w 2587690"/>
              <a:gd name="connsiteY0" fmla="*/ 2208245 h 2208245"/>
              <a:gd name="connsiteX1" fmla="*/ 0 w 2587690"/>
              <a:gd name="connsiteY1" fmla="*/ 1859902 h 2208245"/>
              <a:gd name="connsiteX2" fmla="*/ 677163 w 2587690"/>
              <a:gd name="connsiteY2" fmla="*/ 1041456 h 2208245"/>
              <a:gd name="connsiteX3" fmla="*/ 671804 w 2587690"/>
              <a:gd name="connsiteY3" fmla="*/ 740228 h 2208245"/>
              <a:gd name="connsiteX4" fmla="*/ 1312506 w 2587690"/>
              <a:gd name="connsiteY4" fmla="*/ 323461 h 2208245"/>
              <a:gd name="connsiteX5" fmla="*/ 1337388 w 2587690"/>
              <a:gd name="connsiteY5" fmla="*/ 0 h 2208245"/>
              <a:gd name="connsiteX6" fmla="*/ 2587690 w 2587690"/>
              <a:gd name="connsiteY6" fmla="*/ 0 h 2208245"/>
              <a:gd name="connsiteX0" fmla="*/ 6220 w 2587690"/>
              <a:gd name="connsiteY0" fmla="*/ 2208245 h 2208245"/>
              <a:gd name="connsiteX1" fmla="*/ 0 w 2587690"/>
              <a:gd name="connsiteY1" fmla="*/ 1859902 h 2208245"/>
              <a:gd name="connsiteX2" fmla="*/ 677163 w 2587690"/>
              <a:gd name="connsiteY2" fmla="*/ 1041456 h 2208245"/>
              <a:gd name="connsiteX3" fmla="*/ 671804 w 2587690"/>
              <a:gd name="connsiteY3" fmla="*/ 740228 h 2208245"/>
              <a:gd name="connsiteX4" fmla="*/ 1351509 w 2587690"/>
              <a:gd name="connsiteY4" fmla="*/ 319127 h 2208245"/>
              <a:gd name="connsiteX5" fmla="*/ 1337388 w 2587690"/>
              <a:gd name="connsiteY5" fmla="*/ 0 h 2208245"/>
              <a:gd name="connsiteX6" fmla="*/ 2587690 w 2587690"/>
              <a:gd name="connsiteY6" fmla="*/ 0 h 2208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7690" h="2208245">
                <a:moveTo>
                  <a:pt x="6220" y="2208245"/>
                </a:moveTo>
                <a:lnTo>
                  <a:pt x="0" y="1859902"/>
                </a:lnTo>
                <a:lnTo>
                  <a:pt x="677163" y="1041456"/>
                </a:lnTo>
                <a:cubicBezTo>
                  <a:pt x="675377" y="941047"/>
                  <a:pt x="673590" y="840637"/>
                  <a:pt x="671804" y="740228"/>
                </a:cubicBezTo>
                <a:lnTo>
                  <a:pt x="1351509" y="319127"/>
                </a:lnTo>
                <a:lnTo>
                  <a:pt x="1337388" y="0"/>
                </a:lnTo>
                <a:lnTo>
                  <a:pt x="2587690" y="0"/>
                </a:lnTo>
              </a:path>
            </a:pathLst>
          </a:cu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991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5" grpId="0" animBg="1"/>
      <p:bldP spid="36" grpId="0"/>
      <p:bldP spid="37" grpId="0"/>
      <p:bldP spid="46" grpId="0" animBg="1"/>
      <p:bldP spid="47" grpId="0" animBg="1"/>
      <p:bldP spid="51" grpId="0" animBg="1"/>
      <p:bldP spid="52" grpId="0" animBg="1"/>
      <p:bldP spid="53" grpId="0" animBg="1"/>
      <p:bldP spid="56" grpId="0" animBg="1"/>
      <p:bldP spid="55" grpId="0" animBg="1"/>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2228372"/>
          </a:xfrm>
        </p:spPr>
        <p:txBody>
          <a:bodyPr>
            <a:normAutofit/>
          </a:bodyPr>
          <a:lstStyle/>
          <a:p>
            <a:r>
              <a:rPr lang="en-US" dirty="0"/>
              <a:t>ROC plots are cool, but a single number is </a:t>
            </a:r>
            <a:r>
              <a:rPr lang="en-US" i="1" dirty="0"/>
              <a:t>really</a:t>
            </a:r>
            <a:r>
              <a:rPr lang="en-US" dirty="0"/>
              <a:t> cool</a:t>
            </a:r>
          </a:p>
          <a:p>
            <a:pPr lvl="1"/>
            <a:r>
              <a:rPr lang="en-US" dirty="0"/>
              <a:t>Easier to compare two classifiers</a:t>
            </a:r>
          </a:p>
          <a:p>
            <a:pPr lvl="1"/>
            <a:r>
              <a:rPr lang="en-US" dirty="0"/>
              <a:t>Just like the F</a:t>
            </a:r>
            <a:r>
              <a:rPr lang="en-US" baseline="-25000" dirty="0"/>
              <a:t>1</a:t>
            </a:r>
            <a:r>
              <a:rPr lang="en-US" dirty="0"/>
              <a:t> Score combines Precision and Recall</a:t>
            </a:r>
          </a:p>
          <a:p>
            <a:r>
              <a:rPr lang="en-US" b="1" i="1" dirty="0">
                <a:solidFill>
                  <a:schemeClr val="accent1">
                    <a:lumMod val="75000"/>
                  </a:schemeClr>
                </a:solidFill>
              </a:rPr>
              <a:t>AUC</a:t>
            </a:r>
            <a:r>
              <a:rPr lang="en-US" dirty="0">
                <a:solidFill>
                  <a:schemeClr val="accent1">
                    <a:lumMod val="75000"/>
                  </a:schemeClr>
                </a:solidFill>
              </a:rPr>
              <a:t> </a:t>
            </a:r>
            <a:r>
              <a:rPr lang="en-US" dirty="0"/>
              <a:t>is the area under the ROC curve</a:t>
            </a:r>
          </a:p>
          <a:p>
            <a:pPr marL="0" indent="0">
              <a:buNone/>
            </a:pPr>
            <a:endParaRPr lang="en-US" dirty="0"/>
          </a:p>
        </p:txBody>
      </p:sp>
      <p:sp>
        <p:nvSpPr>
          <p:cNvPr id="3" name="Title 2"/>
          <p:cNvSpPr>
            <a:spLocks noGrp="1"/>
          </p:cNvSpPr>
          <p:nvPr>
            <p:ph type="title"/>
          </p:nvPr>
        </p:nvSpPr>
        <p:spPr/>
        <p:txBody>
          <a:bodyPr/>
          <a:lstStyle/>
          <a:p>
            <a:r>
              <a:rPr lang="en-US" dirty="0"/>
              <a:t>Area Under Curve (AUC)</a:t>
            </a:r>
          </a:p>
        </p:txBody>
      </p:sp>
      <p:pic>
        <p:nvPicPr>
          <p:cNvPr id="5122" name="Picture 2" descr="Image result for classification area under the curve"/>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549274" y="3110722"/>
            <a:ext cx="4954588" cy="37472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76900" y="3937658"/>
            <a:ext cx="2990850" cy="2031325"/>
          </a:xfrm>
          <a:prstGeom prst="rect">
            <a:avLst/>
          </a:prstGeom>
        </p:spPr>
        <p:txBody>
          <a:bodyPr wrap="square">
            <a:spAutoFit/>
          </a:bodyPr>
          <a:lstStyle/>
          <a:p>
            <a:r>
              <a:rPr lang="en-US" dirty="0"/>
              <a:t>1.0: perfect prediction</a:t>
            </a:r>
          </a:p>
          <a:p>
            <a:r>
              <a:rPr lang="en-US" dirty="0"/>
              <a:t>0.9: excellent prediction</a:t>
            </a:r>
          </a:p>
          <a:p>
            <a:r>
              <a:rPr lang="en-US" dirty="0"/>
              <a:t>0.8: good prediction</a:t>
            </a:r>
          </a:p>
          <a:p>
            <a:r>
              <a:rPr lang="en-US" dirty="0"/>
              <a:t>0.7: mediocre prediction</a:t>
            </a:r>
          </a:p>
          <a:p>
            <a:r>
              <a:rPr lang="en-US" dirty="0"/>
              <a:t>0.6: poor prediction</a:t>
            </a:r>
          </a:p>
          <a:p>
            <a:r>
              <a:rPr lang="en-US" dirty="0"/>
              <a:t>0.5: random prediction</a:t>
            </a:r>
          </a:p>
          <a:p>
            <a:r>
              <a:rPr lang="en-US" dirty="0"/>
              <a:t>&lt; 0.5: something wrong!</a:t>
            </a:r>
          </a:p>
        </p:txBody>
      </p:sp>
    </p:spTree>
    <p:extLst>
      <p:ext uri="{BB962C8B-B14F-4D97-AF65-F5344CB8AC3E}">
        <p14:creationId xmlns:p14="http://schemas.microsoft.com/office/powerpoint/2010/main" val="2032714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1A49A3-0B77-4246-9FEF-B54A33F76825}"/>
              </a:ext>
            </a:extLst>
          </p:cNvPr>
          <p:cNvSpPr>
            <a:spLocks noGrp="1"/>
          </p:cNvSpPr>
          <p:nvPr>
            <p:ph idx="1"/>
          </p:nvPr>
        </p:nvSpPr>
        <p:spPr/>
        <p:txBody>
          <a:bodyPr/>
          <a:lstStyle/>
          <a:p>
            <a:r>
              <a:rPr lang="en-US" dirty="0"/>
              <a:t>Log Loss</a:t>
            </a:r>
          </a:p>
          <a:p>
            <a:r>
              <a:rPr lang="en-US" dirty="0"/>
              <a:t>Balanced Accuracy</a:t>
            </a:r>
          </a:p>
          <a:p>
            <a:r>
              <a:rPr lang="en-US" dirty="0"/>
              <a:t>Brier Score</a:t>
            </a:r>
          </a:p>
          <a:p>
            <a:r>
              <a:rPr lang="en-US" dirty="0"/>
              <a:t>Prevalence threshold</a:t>
            </a:r>
          </a:p>
          <a:p>
            <a:r>
              <a:rPr lang="en-US" dirty="0" err="1"/>
              <a:t>Informedness</a:t>
            </a:r>
            <a:endParaRPr lang="en-US" dirty="0"/>
          </a:p>
          <a:p>
            <a:r>
              <a:rPr lang="en-US" dirty="0"/>
              <a:t>Matthews Correlation Coefficient</a:t>
            </a:r>
          </a:p>
          <a:p>
            <a:r>
              <a:rPr lang="en-US" dirty="0"/>
              <a:t>Threat score</a:t>
            </a:r>
          </a:p>
          <a:p>
            <a:r>
              <a:rPr lang="en-US" dirty="0"/>
              <a:t>…</a:t>
            </a:r>
          </a:p>
        </p:txBody>
      </p:sp>
      <p:sp>
        <p:nvSpPr>
          <p:cNvPr id="3" name="Title 2">
            <a:extLst>
              <a:ext uri="{FF2B5EF4-FFF2-40B4-BE49-F238E27FC236}">
                <a16:creationId xmlns:a16="http://schemas.microsoft.com/office/drawing/2014/main" id="{43F3F541-BCBE-446A-94E9-630E50B4B39C}"/>
              </a:ext>
            </a:extLst>
          </p:cNvPr>
          <p:cNvSpPr>
            <a:spLocks noGrp="1"/>
          </p:cNvSpPr>
          <p:nvPr>
            <p:ph type="title"/>
          </p:nvPr>
        </p:nvSpPr>
        <p:spPr/>
        <p:txBody>
          <a:bodyPr/>
          <a:lstStyle/>
          <a:p>
            <a:r>
              <a:rPr lang="en-US" dirty="0"/>
              <a:t>Other Metrics (Not Covered Today)</a:t>
            </a:r>
          </a:p>
        </p:txBody>
      </p:sp>
    </p:spTree>
    <p:extLst>
      <p:ext uri="{BB962C8B-B14F-4D97-AF65-F5344CB8AC3E}">
        <p14:creationId xmlns:p14="http://schemas.microsoft.com/office/powerpoint/2010/main" val="308093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Analytics Process: CRISP-DM</a:t>
            </a:r>
          </a:p>
        </p:txBody>
      </p:sp>
      <p:sp>
        <p:nvSpPr>
          <p:cNvPr id="4" name="Rectangle 3"/>
          <p:cNvSpPr/>
          <p:nvPr/>
        </p:nvSpPr>
        <p:spPr>
          <a:xfrm>
            <a:off x="140243" y="2736396"/>
            <a:ext cx="1270545" cy="1854926"/>
          </a:xfrm>
          <a:prstGeom prst="rect">
            <a:avLst/>
          </a:prstGeom>
          <a:solidFill>
            <a:srgbClr val="0070C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Business Understanding</a:t>
            </a:r>
          </a:p>
          <a:p>
            <a:endParaRPr lang="en-US" sz="1800" b="1" dirty="0"/>
          </a:p>
          <a:p>
            <a:pPr>
              <a:lnSpc>
                <a:spcPts val="1200"/>
              </a:lnSpc>
            </a:pPr>
            <a:r>
              <a:rPr lang="en-US" sz="1200" dirty="0"/>
              <a:t>Understand the business operations and customer experience</a:t>
            </a:r>
            <a:endParaRPr lang="en-US" sz="1200" b="1" dirty="0"/>
          </a:p>
        </p:txBody>
      </p:sp>
      <p:sp>
        <p:nvSpPr>
          <p:cNvPr id="6" name="Rectangle 5"/>
          <p:cNvSpPr/>
          <p:nvPr/>
        </p:nvSpPr>
        <p:spPr>
          <a:xfrm>
            <a:off x="1674694" y="2736396"/>
            <a:ext cx="1270545" cy="1854926"/>
          </a:xfrm>
          <a:prstGeom prst="rect">
            <a:avLst/>
          </a:prstGeom>
          <a:solidFill>
            <a:srgbClr val="00206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Data Exploration</a:t>
            </a:r>
          </a:p>
          <a:p>
            <a:endParaRPr lang="en-US" sz="1800" b="1" dirty="0"/>
          </a:p>
          <a:p>
            <a:pPr lvl="0">
              <a:lnSpc>
                <a:spcPts val="1200"/>
              </a:lnSpc>
            </a:pPr>
            <a:r>
              <a:rPr lang="en-US" sz="1200" dirty="0">
                <a:solidFill>
                  <a:prstClr val="white"/>
                </a:solidFill>
              </a:rPr>
              <a:t>Understand the data available and how it is related</a:t>
            </a:r>
            <a:endParaRPr lang="en-US" sz="1200" b="1" dirty="0">
              <a:solidFill>
                <a:prstClr val="white"/>
              </a:solidFill>
            </a:endParaRPr>
          </a:p>
          <a:p>
            <a:r>
              <a:rPr lang="en-US" sz="1800" b="1" dirty="0"/>
              <a:t> </a:t>
            </a:r>
          </a:p>
        </p:txBody>
      </p:sp>
      <p:sp>
        <p:nvSpPr>
          <p:cNvPr id="7" name="Rectangle 6"/>
          <p:cNvSpPr/>
          <p:nvPr/>
        </p:nvSpPr>
        <p:spPr>
          <a:xfrm>
            <a:off x="3209145" y="2736396"/>
            <a:ext cx="1270545" cy="1854926"/>
          </a:xfrm>
          <a:prstGeom prst="rect">
            <a:avLst/>
          </a:prstGeom>
          <a:solidFill>
            <a:srgbClr val="7030A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Data Preparation</a:t>
            </a:r>
          </a:p>
          <a:p>
            <a:endParaRPr lang="en-US" sz="1800" b="1" dirty="0"/>
          </a:p>
          <a:p>
            <a:pPr lvl="0">
              <a:lnSpc>
                <a:spcPts val="1200"/>
              </a:lnSpc>
            </a:pPr>
            <a:r>
              <a:rPr lang="en-US" sz="1200" dirty="0">
                <a:solidFill>
                  <a:prstClr val="white"/>
                </a:solidFill>
              </a:rPr>
              <a:t>Organize and clean the data</a:t>
            </a:r>
            <a:endParaRPr lang="en-US" sz="1200" b="1" dirty="0">
              <a:solidFill>
                <a:prstClr val="white"/>
              </a:solidFill>
            </a:endParaRPr>
          </a:p>
          <a:p>
            <a:r>
              <a:rPr lang="en-US" sz="1800" b="1" dirty="0"/>
              <a:t> </a:t>
            </a:r>
          </a:p>
        </p:txBody>
      </p:sp>
      <p:sp>
        <p:nvSpPr>
          <p:cNvPr id="8" name="Rectangle 7"/>
          <p:cNvSpPr/>
          <p:nvPr/>
        </p:nvSpPr>
        <p:spPr>
          <a:xfrm>
            <a:off x="4743596" y="2736396"/>
            <a:ext cx="1270545" cy="1854926"/>
          </a:xfrm>
          <a:prstGeom prst="rect">
            <a:avLst/>
          </a:prstGeom>
          <a:solidFill>
            <a:srgbClr val="0338E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Analysis / Modeling</a:t>
            </a:r>
          </a:p>
          <a:p>
            <a:endParaRPr lang="en-US" sz="1800" b="1" dirty="0"/>
          </a:p>
          <a:p>
            <a:pPr lvl="0">
              <a:lnSpc>
                <a:spcPts val="1200"/>
              </a:lnSpc>
            </a:pPr>
            <a:r>
              <a:rPr lang="en-US" sz="1200" dirty="0">
                <a:solidFill>
                  <a:prstClr val="white"/>
                </a:solidFill>
              </a:rPr>
              <a:t>Conduct the analysis using the appropriate techniques</a:t>
            </a:r>
            <a:endParaRPr lang="en-US" sz="1200" b="1" dirty="0">
              <a:solidFill>
                <a:prstClr val="white"/>
              </a:solidFill>
            </a:endParaRPr>
          </a:p>
          <a:p>
            <a:r>
              <a:rPr lang="en-US" sz="1800" b="1" dirty="0"/>
              <a:t> </a:t>
            </a:r>
          </a:p>
        </p:txBody>
      </p:sp>
      <p:sp>
        <p:nvSpPr>
          <p:cNvPr id="9" name="Rectangle 8"/>
          <p:cNvSpPr/>
          <p:nvPr/>
        </p:nvSpPr>
        <p:spPr>
          <a:xfrm>
            <a:off x="6278047" y="2736396"/>
            <a:ext cx="1270545" cy="1854926"/>
          </a:xfrm>
          <a:prstGeom prst="rect">
            <a:avLst/>
          </a:prstGeom>
          <a:solidFill>
            <a:srgbClr val="F9766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Evaluation</a:t>
            </a:r>
            <a:endParaRPr lang="en-US" sz="1800" b="1" dirty="0"/>
          </a:p>
          <a:p>
            <a:pPr lvl="0">
              <a:lnSpc>
                <a:spcPts val="1200"/>
              </a:lnSpc>
            </a:pPr>
            <a:endParaRPr lang="en-US" sz="1200" dirty="0">
              <a:solidFill>
                <a:prstClr val="white"/>
              </a:solidFill>
            </a:endParaRPr>
          </a:p>
          <a:p>
            <a:pPr lvl="0">
              <a:lnSpc>
                <a:spcPts val="1200"/>
              </a:lnSpc>
            </a:pPr>
            <a:endParaRPr lang="en-US" sz="1200" dirty="0">
              <a:solidFill>
                <a:prstClr val="white"/>
              </a:solidFill>
            </a:endParaRPr>
          </a:p>
          <a:p>
            <a:pPr lvl="0">
              <a:lnSpc>
                <a:spcPts val="1200"/>
              </a:lnSpc>
            </a:pPr>
            <a:endParaRPr lang="en-US" sz="1200" dirty="0">
              <a:solidFill>
                <a:prstClr val="white"/>
              </a:solidFill>
            </a:endParaRPr>
          </a:p>
          <a:p>
            <a:pPr lvl="0">
              <a:lnSpc>
                <a:spcPts val="1200"/>
              </a:lnSpc>
            </a:pPr>
            <a:r>
              <a:rPr lang="en-US" sz="1200" dirty="0">
                <a:solidFill>
                  <a:prstClr val="white"/>
                </a:solidFill>
              </a:rPr>
              <a:t>Interpret the results within the business context</a:t>
            </a:r>
            <a:endParaRPr lang="en-US" sz="1200" b="1" dirty="0">
              <a:solidFill>
                <a:prstClr val="white"/>
              </a:solidFill>
            </a:endParaRPr>
          </a:p>
          <a:p>
            <a:r>
              <a:rPr lang="en-US" sz="1800" b="1" dirty="0"/>
              <a:t> </a:t>
            </a:r>
          </a:p>
        </p:txBody>
      </p:sp>
      <p:sp>
        <p:nvSpPr>
          <p:cNvPr id="10" name="Rectangle 9"/>
          <p:cNvSpPr/>
          <p:nvPr/>
        </p:nvSpPr>
        <p:spPr>
          <a:xfrm>
            <a:off x="7812496" y="2736396"/>
            <a:ext cx="1270545" cy="1854926"/>
          </a:xfrm>
          <a:prstGeom prst="rect">
            <a:avLst/>
          </a:prstGeom>
          <a:solidFill>
            <a:srgbClr val="00B0F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sz="1500" b="1" dirty="0"/>
              <a:t>Deployment</a:t>
            </a:r>
          </a:p>
          <a:p>
            <a:endParaRPr lang="en-US" sz="1800" b="1" dirty="0"/>
          </a:p>
          <a:p>
            <a:pPr lvl="0">
              <a:lnSpc>
                <a:spcPts val="1200"/>
              </a:lnSpc>
            </a:pPr>
            <a:endParaRPr lang="en-US" sz="1200" dirty="0">
              <a:solidFill>
                <a:prstClr val="white"/>
              </a:solidFill>
            </a:endParaRPr>
          </a:p>
          <a:p>
            <a:pPr lvl="0">
              <a:lnSpc>
                <a:spcPts val="1200"/>
              </a:lnSpc>
            </a:pPr>
            <a:r>
              <a:rPr lang="en-US" sz="1200" dirty="0">
                <a:solidFill>
                  <a:prstClr val="white"/>
                </a:solidFill>
              </a:rPr>
              <a:t>Integrate the findings/model into the business decisions or processes</a:t>
            </a:r>
            <a:endParaRPr lang="en-US" sz="1200" b="1" dirty="0">
              <a:solidFill>
                <a:prstClr val="white"/>
              </a:solidFill>
            </a:endParaRPr>
          </a:p>
          <a:p>
            <a:r>
              <a:rPr lang="en-US" sz="1800" b="1" dirty="0"/>
              <a:t> </a:t>
            </a:r>
          </a:p>
        </p:txBody>
      </p:sp>
      <p:cxnSp>
        <p:nvCxnSpPr>
          <p:cNvPr id="13" name="Elbow Connector 12"/>
          <p:cNvCxnSpPr>
            <a:stCxn id="4" idx="3"/>
            <a:endCxn id="6" idx="1"/>
          </p:cNvCxnSpPr>
          <p:nvPr/>
        </p:nvCxnSpPr>
        <p:spPr>
          <a:xfrm>
            <a:off x="1410788"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4" name="Elbow Connector 12"/>
          <p:cNvCxnSpPr>
            <a:stCxn id="6" idx="3"/>
            <a:endCxn id="7" idx="1"/>
          </p:cNvCxnSpPr>
          <p:nvPr/>
        </p:nvCxnSpPr>
        <p:spPr>
          <a:xfrm>
            <a:off x="2945239"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17" name="Elbow Connector 12"/>
          <p:cNvCxnSpPr>
            <a:stCxn id="7" idx="3"/>
            <a:endCxn id="8" idx="1"/>
          </p:cNvCxnSpPr>
          <p:nvPr/>
        </p:nvCxnSpPr>
        <p:spPr>
          <a:xfrm>
            <a:off x="4479690"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0" name="Elbow Connector 12"/>
          <p:cNvCxnSpPr>
            <a:stCxn id="8" idx="3"/>
            <a:endCxn id="9" idx="1"/>
          </p:cNvCxnSpPr>
          <p:nvPr/>
        </p:nvCxnSpPr>
        <p:spPr>
          <a:xfrm>
            <a:off x="6014141" y="3663859"/>
            <a:ext cx="26390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4" name="Elbow Connector 12"/>
          <p:cNvCxnSpPr>
            <a:stCxn id="9" idx="3"/>
            <a:endCxn id="10" idx="1"/>
          </p:cNvCxnSpPr>
          <p:nvPr/>
        </p:nvCxnSpPr>
        <p:spPr>
          <a:xfrm>
            <a:off x="7548592" y="3663859"/>
            <a:ext cx="263904"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7" name="Elbow Connector 12"/>
          <p:cNvCxnSpPr>
            <a:stCxn id="6" idx="2"/>
            <a:endCxn id="4" idx="2"/>
          </p:cNvCxnSpPr>
          <p:nvPr/>
        </p:nvCxnSpPr>
        <p:spPr>
          <a:xfrm rot="5400000">
            <a:off x="1542742" y="3824097"/>
            <a:ext cx="12700" cy="1534451"/>
          </a:xfrm>
          <a:prstGeom prst="curvedConnector3">
            <a:avLst>
              <a:gd name="adj1" fmla="val 3000016"/>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 name="Elbow Connector 12"/>
          <p:cNvCxnSpPr>
            <a:stCxn id="8" idx="2"/>
            <a:endCxn id="7" idx="2"/>
          </p:cNvCxnSpPr>
          <p:nvPr/>
        </p:nvCxnSpPr>
        <p:spPr>
          <a:xfrm rot="5400000">
            <a:off x="4611644" y="3824097"/>
            <a:ext cx="12700" cy="1534451"/>
          </a:xfrm>
          <a:prstGeom prst="curvedConnector3">
            <a:avLst>
              <a:gd name="adj1" fmla="val 1800000"/>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5" name="Elbow Connector 12"/>
          <p:cNvCxnSpPr>
            <a:stCxn id="9" idx="2"/>
            <a:endCxn id="4" idx="2"/>
          </p:cNvCxnSpPr>
          <p:nvPr/>
        </p:nvCxnSpPr>
        <p:spPr>
          <a:xfrm rot="5400000">
            <a:off x="3844418" y="1522420"/>
            <a:ext cx="12700" cy="6137804"/>
          </a:xfrm>
          <a:prstGeom prst="curvedConnector3">
            <a:avLst>
              <a:gd name="adj1" fmla="val 8880000"/>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9" name="Elbow Connector 12"/>
          <p:cNvCxnSpPr>
            <a:stCxn id="10" idx="2"/>
            <a:endCxn id="4" idx="2"/>
          </p:cNvCxnSpPr>
          <p:nvPr/>
        </p:nvCxnSpPr>
        <p:spPr>
          <a:xfrm rot="5400000">
            <a:off x="4611643" y="755196"/>
            <a:ext cx="12700" cy="7672253"/>
          </a:xfrm>
          <a:prstGeom prst="curvedConnector3">
            <a:avLst>
              <a:gd name="adj1" fmla="val 15420000"/>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6148" name="Picture 4" descr="Image result for lightbulb"/>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613" y="1559944"/>
            <a:ext cx="1229344" cy="106321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chart clip art"/>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b="9716"/>
          <a:stretch/>
        </p:blipFill>
        <p:spPr bwMode="auto">
          <a:xfrm>
            <a:off x="1746874" y="1611266"/>
            <a:ext cx="1166539" cy="867239"/>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Image result for evaluation clip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23420" y="1645055"/>
            <a:ext cx="892993" cy="892993"/>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Image result for deployment clipart"/>
          <p:cNvPicPr>
            <a:picLocks noChangeAspect="1" noChangeArrowheads="1"/>
          </p:cNvPicPr>
          <p:nvPr/>
        </p:nvPicPr>
        <p:blipFill>
          <a:blip r:embed="rId6">
            <a:duotone>
              <a:prstClr val="black"/>
              <a:srgbClr val="0E94FF">
                <a:tint val="45000"/>
                <a:satMod val="400000"/>
              </a:srgbClr>
            </a:duotone>
            <a:extLst>
              <a:ext uri="{28A0092B-C50C-407E-A947-70E740481C1C}">
                <a14:useLocalDpi xmlns:a14="http://schemas.microsoft.com/office/drawing/2010/main" val="0"/>
              </a:ext>
            </a:extLst>
          </a:blip>
          <a:srcRect/>
          <a:stretch>
            <a:fillRect/>
          </a:stretch>
        </p:blipFill>
        <p:spPr bwMode="auto">
          <a:xfrm>
            <a:off x="7812496" y="1645055"/>
            <a:ext cx="1111031" cy="909857"/>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Image result for machine learning icon"/>
          <p:cNvPicPr>
            <a:picLocks noChangeAspect="1" noChangeArrowheads="1"/>
          </p:cNvPicPr>
          <p:nvPr/>
        </p:nvPicPr>
        <p:blipFill>
          <a:blip r:embed="rId7"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915454" y="1693876"/>
            <a:ext cx="861036" cy="861036"/>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Image result for cleaning icon"/>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6115" y="1645055"/>
            <a:ext cx="951778" cy="951778"/>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3072579" y="1470825"/>
            <a:ext cx="3054758" cy="3749357"/>
          </a:xfrm>
          <a:prstGeom prst="rect">
            <a:avLst/>
          </a:prstGeom>
          <a:noFill/>
          <a:ln w="57150">
            <a:solidFill>
              <a:srgbClr val="00B05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099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Terminology is Hard</a:t>
            </a:r>
          </a:p>
        </p:txBody>
      </p:sp>
      <p:sp>
        <p:nvSpPr>
          <p:cNvPr id="4" name="Rectangle 3"/>
          <p:cNvSpPr/>
          <p:nvPr/>
        </p:nvSpPr>
        <p:spPr>
          <a:xfrm>
            <a:off x="2009055" y="816077"/>
            <a:ext cx="3911544" cy="221479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52121688"/>
              </p:ext>
            </p:extLst>
          </p:nvPr>
        </p:nvGraphicFramePr>
        <p:xfrm>
          <a:off x="2372684" y="1202072"/>
          <a:ext cx="3547915" cy="1828800"/>
        </p:xfrm>
        <a:graphic>
          <a:graphicData uri="http://schemas.openxmlformats.org/drawingml/2006/table">
            <a:tbl>
              <a:tblPr firstRow="1" bandRow="1">
                <a:tableStyleId>{5940675A-B579-460E-94D1-54222C63F5DA}</a:tableStyleId>
              </a:tblPr>
              <a:tblGrid>
                <a:gridCol w="611740">
                  <a:extLst>
                    <a:ext uri="{9D8B030D-6E8A-4147-A177-3AD203B41FA5}">
                      <a16:colId xmlns:a16="http://schemas.microsoft.com/office/drawing/2014/main" val="20000"/>
                    </a:ext>
                  </a:extLst>
                </a:gridCol>
                <a:gridCol w="1149490">
                  <a:extLst>
                    <a:ext uri="{9D8B030D-6E8A-4147-A177-3AD203B41FA5}">
                      <a16:colId xmlns:a16="http://schemas.microsoft.com/office/drawing/2014/main" val="20001"/>
                    </a:ext>
                  </a:extLst>
                </a:gridCol>
                <a:gridCol w="919592">
                  <a:extLst>
                    <a:ext uri="{9D8B030D-6E8A-4147-A177-3AD203B41FA5}">
                      <a16:colId xmlns:a16="http://schemas.microsoft.com/office/drawing/2014/main" val="20002"/>
                    </a:ext>
                  </a:extLst>
                </a:gridCol>
                <a:gridCol w="867093">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77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3445519" y="812398"/>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7" name="TextBox 6"/>
          <p:cNvSpPr txBox="1"/>
          <p:nvPr/>
        </p:nvSpPr>
        <p:spPr>
          <a:xfrm rot="16200000">
            <a:off x="1740392" y="1888572"/>
            <a:ext cx="998991" cy="461665"/>
          </a:xfrm>
          <a:prstGeom prst="rect">
            <a:avLst/>
          </a:prstGeom>
          <a:noFill/>
        </p:spPr>
        <p:txBody>
          <a:bodyPr wrap="none" rtlCol="0">
            <a:spAutoFit/>
          </a:bodyPr>
          <a:lstStyle/>
          <a:p>
            <a:r>
              <a:rPr lang="en-US" sz="2400" b="1" dirty="0">
                <a:latin typeface="Calibri" charset="0"/>
                <a:ea typeface="Calibri" charset="0"/>
                <a:cs typeface="Calibri" charset="0"/>
              </a:rPr>
              <a:t>Actual</a:t>
            </a:r>
          </a:p>
        </p:txBody>
      </p:sp>
      <p:graphicFrame>
        <p:nvGraphicFramePr>
          <p:cNvPr id="11" name="Table 10"/>
          <p:cNvGraphicFramePr>
            <a:graphicFrameLocks noGrp="1"/>
          </p:cNvGraphicFramePr>
          <p:nvPr/>
        </p:nvGraphicFramePr>
        <p:xfrm>
          <a:off x="265471" y="3579032"/>
          <a:ext cx="7457867" cy="1981200"/>
        </p:xfrm>
        <a:graphic>
          <a:graphicData uri="http://schemas.openxmlformats.org/drawingml/2006/table">
            <a:tbl>
              <a:tblPr firstRow="1" bandRow="1">
                <a:tableStyleId>{5940675A-B579-460E-94D1-54222C63F5DA}</a:tableStyleId>
              </a:tblPr>
              <a:tblGrid>
                <a:gridCol w="1665287">
                  <a:extLst>
                    <a:ext uri="{9D8B030D-6E8A-4147-A177-3AD203B41FA5}">
                      <a16:colId xmlns:a16="http://schemas.microsoft.com/office/drawing/2014/main" val="20000"/>
                    </a:ext>
                  </a:extLst>
                </a:gridCol>
                <a:gridCol w="1448145">
                  <a:extLst>
                    <a:ext uri="{9D8B030D-6E8A-4147-A177-3AD203B41FA5}">
                      <a16:colId xmlns:a16="http://schemas.microsoft.com/office/drawing/2014/main" val="20001"/>
                    </a:ext>
                  </a:extLst>
                </a:gridCol>
                <a:gridCol w="1448145">
                  <a:extLst>
                    <a:ext uri="{9D8B030D-6E8A-4147-A177-3AD203B41FA5}">
                      <a16:colId xmlns:a16="http://schemas.microsoft.com/office/drawing/2014/main" val="20002"/>
                    </a:ext>
                  </a:extLst>
                </a:gridCol>
                <a:gridCol w="1448145">
                  <a:extLst>
                    <a:ext uri="{9D8B030D-6E8A-4147-A177-3AD203B41FA5}">
                      <a16:colId xmlns:a16="http://schemas.microsoft.com/office/drawing/2014/main" val="20003"/>
                    </a:ext>
                  </a:extLst>
                </a:gridCol>
                <a:gridCol w="1448145">
                  <a:extLst>
                    <a:ext uri="{9D8B030D-6E8A-4147-A177-3AD203B41FA5}">
                      <a16:colId xmlns:a16="http://schemas.microsoft.com/office/drawing/2014/main" val="166650907"/>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a:t>Precision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a:t>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a:t>F1 Score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a:t>Support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0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0.84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0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sz="2000" dirty="0"/>
                        <a:t>Macro </a:t>
                      </a:r>
                      <a:r>
                        <a:rPr lang="en-US" sz="2000" dirty="0" err="1"/>
                        <a:t>Avg</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8900234"/>
                  </a:ext>
                </a:extLst>
              </a:tr>
              <a:tr h="370840">
                <a:tc>
                  <a:txBody>
                    <a:bodyPr/>
                    <a:lstStyle/>
                    <a:p>
                      <a:pPr algn="r"/>
                      <a:r>
                        <a:rPr lang="en-US" sz="2000" dirty="0"/>
                        <a:t>Weighted </a:t>
                      </a:r>
                      <a:r>
                        <a:rPr lang="en-US" sz="2000" dirty="0" err="1"/>
                        <a:t>Avg</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0.93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a:solidFill>
                            <a:sysClr val="windowText" lastClr="000000"/>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2392326"/>
                  </a:ext>
                </a:extLst>
              </a:tr>
            </a:tbl>
          </a:graphicData>
        </a:graphic>
      </p:graphicFrame>
      <p:sp>
        <p:nvSpPr>
          <p:cNvPr id="19" name="Rounded Rectangular Callout 18"/>
          <p:cNvSpPr/>
          <p:nvPr/>
        </p:nvSpPr>
        <p:spPr>
          <a:xfrm>
            <a:off x="5351512" y="6319806"/>
            <a:ext cx="1138173" cy="457200"/>
          </a:xfrm>
          <a:prstGeom prst="wedgeRoundRectCallout">
            <a:avLst>
              <a:gd name="adj1" fmla="val -102242"/>
              <a:gd name="adj2" fmla="val -421598"/>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Specificity, TNR</a:t>
            </a:r>
          </a:p>
        </p:txBody>
      </p:sp>
      <p:sp>
        <p:nvSpPr>
          <p:cNvPr id="20" name="Rounded Rectangular Callout 19"/>
          <p:cNvSpPr/>
          <p:nvPr/>
        </p:nvSpPr>
        <p:spPr>
          <a:xfrm>
            <a:off x="6589643" y="6349624"/>
            <a:ext cx="1694752" cy="457200"/>
          </a:xfrm>
          <a:prstGeom prst="wedgeRoundRectCallout">
            <a:avLst>
              <a:gd name="adj1" fmla="val -156397"/>
              <a:gd name="adj2" fmla="val -518082"/>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Recall, Sensitivity, hit rate, TPR</a:t>
            </a:r>
          </a:p>
        </p:txBody>
      </p:sp>
      <p:sp>
        <p:nvSpPr>
          <p:cNvPr id="16" name="Rounded Rectangular Callout 15"/>
          <p:cNvSpPr/>
          <p:nvPr/>
        </p:nvSpPr>
        <p:spPr>
          <a:xfrm>
            <a:off x="426317" y="6334221"/>
            <a:ext cx="786258" cy="419912"/>
          </a:xfrm>
          <a:prstGeom prst="wedgeRoundRectCallout">
            <a:avLst>
              <a:gd name="adj1" fmla="val 248412"/>
              <a:gd name="adj2" fmla="val -447602"/>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NPV</a:t>
            </a:r>
          </a:p>
        </p:txBody>
      </p:sp>
      <p:sp>
        <p:nvSpPr>
          <p:cNvPr id="17" name="Rounded Rectangular Callout 16"/>
          <p:cNvSpPr/>
          <p:nvPr/>
        </p:nvSpPr>
        <p:spPr>
          <a:xfrm>
            <a:off x="3172554" y="6334221"/>
            <a:ext cx="1399446" cy="419912"/>
          </a:xfrm>
          <a:prstGeom prst="wedgeRoundRectCallout">
            <a:avLst>
              <a:gd name="adj1" fmla="val -45748"/>
              <a:gd name="adj2" fmla="val -537504"/>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Precision, PPV</a:t>
            </a:r>
          </a:p>
        </p:txBody>
      </p:sp>
      <p:sp>
        <p:nvSpPr>
          <p:cNvPr id="18" name="Rounded Rectangular Callout 17"/>
          <p:cNvSpPr/>
          <p:nvPr/>
        </p:nvSpPr>
        <p:spPr>
          <a:xfrm>
            <a:off x="775252" y="1064107"/>
            <a:ext cx="949478" cy="419912"/>
          </a:xfrm>
          <a:prstGeom prst="wedgeRoundRectCallout">
            <a:avLst>
              <a:gd name="adj1" fmla="val 217925"/>
              <a:gd name="adj2" fmla="val 153289"/>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TP, hit</a:t>
            </a:r>
          </a:p>
        </p:txBody>
      </p:sp>
      <p:sp>
        <p:nvSpPr>
          <p:cNvPr id="21" name="Rounded Rectangular Callout 20"/>
          <p:cNvSpPr/>
          <p:nvPr/>
        </p:nvSpPr>
        <p:spPr>
          <a:xfrm>
            <a:off x="7137574" y="2190689"/>
            <a:ext cx="1683943" cy="419912"/>
          </a:xfrm>
          <a:prstGeom prst="wedgeRoundRectCallout">
            <a:avLst>
              <a:gd name="adj1" fmla="val -187056"/>
              <a:gd name="adj2" fmla="val 1804"/>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TN, Correct rejection</a:t>
            </a:r>
          </a:p>
        </p:txBody>
      </p:sp>
      <p:sp>
        <p:nvSpPr>
          <p:cNvPr id="22" name="Rounded Rectangular Callout 21"/>
          <p:cNvSpPr/>
          <p:nvPr/>
        </p:nvSpPr>
        <p:spPr>
          <a:xfrm>
            <a:off x="7187269" y="1409541"/>
            <a:ext cx="1271353" cy="484215"/>
          </a:xfrm>
          <a:prstGeom prst="wedgeRoundRectCallout">
            <a:avLst>
              <a:gd name="adj1" fmla="val -241481"/>
              <a:gd name="adj2" fmla="val 42042"/>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FN, type II error, miss</a:t>
            </a:r>
          </a:p>
        </p:txBody>
      </p:sp>
      <p:sp>
        <p:nvSpPr>
          <p:cNvPr id="23" name="Rounded Rectangular Callout 22"/>
          <p:cNvSpPr/>
          <p:nvPr/>
        </p:nvSpPr>
        <p:spPr>
          <a:xfrm>
            <a:off x="353090" y="2530907"/>
            <a:ext cx="1505847" cy="484215"/>
          </a:xfrm>
          <a:prstGeom prst="wedgeRoundRectCallout">
            <a:avLst>
              <a:gd name="adj1" fmla="val 178302"/>
              <a:gd name="adj2" fmla="val -85221"/>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FP, type I error, No alarm</a:t>
            </a:r>
          </a:p>
        </p:txBody>
      </p:sp>
      <p:sp>
        <p:nvSpPr>
          <p:cNvPr id="24" name="Rounded Rectangular Callout 23"/>
          <p:cNvSpPr/>
          <p:nvPr/>
        </p:nvSpPr>
        <p:spPr>
          <a:xfrm>
            <a:off x="1834144" y="742368"/>
            <a:ext cx="1819581" cy="564939"/>
          </a:xfrm>
          <a:prstGeom prst="wedgeRoundRectCallout">
            <a:avLst>
              <a:gd name="adj1" fmla="val 47024"/>
              <a:gd name="adj2" fmla="val 117989"/>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Positive, Condition Positive</a:t>
            </a:r>
          </a:p>
        </p:txBody>
      </p:sp>
      <p:sp>
        <p:nvSpPr>
          <p:cNvPr id="25" name="Rounded Rectangular Callout 24"/>
          <p:cNvSpPr/>
          <p:nvPr/>
        </p:nvSpPr>
        <p:spPr>
          <a:xfrm>
            <a:off x="4980674" y="755812"/>
            <a:ext cx="1917083" cy="485043"/>
          </a:xfrm>
          <a:prstGeom prst="wedgeRoundRectCallout">
            <a:avLst>
              <a:gd name="adj1" fmla="val -57764"/>
              <a:gd name="adj2" fmla="val 159900"/>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Negative, Condition Negative</a:t>
            </a:r>
          </a:p>
        </p:txBody>
      </p:sp>
      <p:sp>
        <p:nvSpPr>
          <p:cNvPr id="26" name="Rounded Rectangular Callout 25"/>
          <p:cNvSpPr/>
          <p:nvPr/>
        </p:nvSpPr>
        <p:spPr>
          <a:xfrm>
            <a:off x="4059468" y="254522"/>
            <a:ext cx="1861131" cy="308294"/>
          </a:xfrm>
          <a:prstGeom prst="wedgeRoundRectCallout">
            <a:avLst>
              <a:gd name="adj1" fmla="val -57764"/>
              <a:gd name="adj2" fmla="val 159900"/>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Predicted Condition</a:t>
            </a:r>
          </a:p>
        </p:txBody>
      </p:sp>
      <p:sp>
        <p:nvSpPr>
          <p:cNvPr id="27" name="Rounded Rectangular Callout 26"/>
          <p:cNvSpPr/>
          <p:nvPr/>
        </p:nvSpPr>
        <p:spPr>
          <a:xfrm>
            <a:off x="109330" y="1579773"/>
            <a:ext cx="1686706" cy="468155"/>
          </a:xfrm>
          <a:prstGeom prst="wedgeRoundRectCallout">
            <a:avLst>
              <a:gd name="adj1" fmla="val 75745"/>
              <a:gd name="adj2" fmla="val 101869"/>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Actual Condition,</a:t>
            </a:r>
          </a:p>
          <a:p>
            <a:pPr algn="ctr"/>
            <a:r>
              <a:rPr lang="en-US" sz="1600" dirty="0">
                <a:solidFill>
                  <a:schemeClr val="bg1"/>
                </a:solidFill>
              </a:rPr>
              <a:t>True Condition</a:t>
            </a:r>
          </a:p>
        </p:txBody>
      </p:sp>
      <p:sp>
        <p:nvSpPr>
          <p:cNvPr id="28" name="Rounded Rectangular Callout 27"/>
          <p:cNvSpPr/>
          <p:nvPr/>
        </p:nvSpPr>
        <p:spPr>
          <a:xfrm>
            <a:off x="2239887" y="6349624"/>
            <a:ext cx="776640" cy="419912"/>
          </a:xfrm>
          <a:prstGeom prst="wedgeRoundRectCallout">
            <a:avLst>
              <a:gd name="adj1" fmla="val 61752"/>
              <a:gd name="adj2" fmla="val -544605"/>
              <a:gd name="adj3" fmla="val 16667"/>
            </a:avLst>
          </a:prstGeom>
          <a:solidFill>
            <a:srgbClr val="F04E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FDR</a:t>
            </a:r>
          </a:p>
        </p:txBody>
      </p:sp>
      <p:sp>
        <p:nvSpPr>
          <p:cNvPr id="29" name="Rounded Rectangular Callout 28"/>
          <p:cNvSpPr/>
          <p:nvPr/>
        </p:nvSpPr>
        <p:spPr>
          <a:xfrm>
            <a:off x="7187269" y="3030872"/>
            <a:ext cx="1683943" cy="419912"/>
          </a:xfrm>
          <a:prstGeom prst="wedgeRoundRectCallout">
            <a:avLst>
              <a:gd name="adj1" fmla="val -133345"/>
              <a:gd name="adj2" fmla="val -83407"/>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Total Population</a:t>
            </a:r>
          </a:p>
        </p:txBody>
      </p:sp>
      <p:sp>
        <p:nvSpPr>
          <p:cNvPr id="30" name="Rounded Rectangular Callout 29"/>
          <p:cNvSpPr/>
          <p:nvPr/>
        </p:nvSpPr>
        <p:spPr>
          <a:xfrm>
            <a:off x="1307220" y="6334221"/>
            <a:ext cx="776640" cy="419912"/>
          </a:xfrm>
          <a:prstGeom prst="wedgeRoundRectCallout">
            <a:avLst>
              <a:gd name="adj1" fmla="val 153895"/>
              <a:gd name="adj2" fmla="val -459395"/>
              <a:gd name="adj3" fmla="val 16667"/>
            </a:avLst>
          </a:prstGeom>
          <a:solidFill>
            <a:srgbClr val="F04E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FOR</a:t>
            </a:r>
          </a:p>
        </p:txBody>
      </p:sp>
      <p:sp>
        <p:nvSpPr>
          <p:cNvPr id="31" name="Rounded Rectangular Callout 30"/>
          <p:cNvSpPr/>
          <p:nvPr/>
        </p:nvSpPr>
        <p:spPr>
          <a:xfrm>
            <a:off x="8367360" y="6371509"/>
            <a:ext cx="776640" cy="419912"/>
          </a:xfrm>
          <a:prstGeom prst="wedgeRoundRectCallout">
            <a:avLst>
              <a:gd name="adj1" fmla="val -519259"/>
              <a:gd name="adj2" fmla="val -575375"/>
              <a:gd name="adj3" fmla="val 16667"/>
            </a:avLst>
          </a:prstGeom>
          <a:solidFill>
            <a:srgbClr val="F04E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FNR</a:t>
            </a:r>
          </a:p>
        </p:txBody>
      </p:sp>
      <p:sp>
        <p:nvSpPr>
          <p:cNvPr id="32" name="Rounded Rectangular Callout 31"/>
          <p:cNvSpPr/>
          <p:nvPr/>
        </p:nvSpPr>
        <p:spPr>
          <a:xfrm>
            <a:off x="4649246" y="6334221"/>
            <a:ext cx="625019" cy="419912"/>
          </a:xfrm>
          <a:prstGeom prst="wedgeRoundRectCallout">
            <a:avLst>
              <a:gd name="adj1" fmla="val -41340"/>
              <a:gd name="adj2" fmla="val -442826"/>
              <a:gd name="adj3" fmla="val 16667"/>
            </a:avLst>
          </a:prstGeom>
          <a:solidFill>
            <a:srgbClr val="F04E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FPR</a:t>
            </a:r>
          </a:p>
        </p:txBody>
      </p:sp>
    </p:spTree>
    <p:extLst>
      <p:ext uri="{BB962C8B-B14F-4D97-AF65-F5344CB8AC3E}">
        <p14:creationId xmlns:p14="http://schemas.microsoft.com/office/powerpoint/2010/main" val="2750499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6" grpId="0" animBg="1"/>
      <p:bldP spid="17" grpId="0" animBg="1"/>
      <p:bldP spid="18"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Careful About Axes Orientation!</a:t>
            </a:r>
          </a:p>
        </p:txBody>
      </p:sp>
      <p:sp>
        <p:nvSpPr>
          <p:cNvPr id="11" name="Rectangle 10"/>
          <p:cNvSpPr/>
          <p:nvPr/>
        </p:nvSpPr>
        <p:spPr>
          <a:xfrm>
            <a:off x="349249" y="1411810"/>
            <a:ext cx="3983827" cy="2084441"/>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3936485452"/>
              </p:ext>
            </p:extLst>
          </p:nvPr>
        </p:nvGraphicFramePr>
        <p:xfrm>
          <a:off x="800297" y="1938802"/>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7577">
                  <a:extLst>
                    <a:ext uri="{9D8B030D-6E8A-4147-A177-3AD203B41FA5}">
                      <a16:colId xmlns:a16="http://schemas.microsoft.com/office/drawing/2014/main" val="20002"/>
                    </a:ext>
                  </a:extLst>
                </a:gridCol>
                <a:gridCol w="713916">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3" name="TextBox 12"/>
          <p:cNvSpPr txBox="1"/>
          <p:nvPr/>
        </p:nvSpPr>
        <p:spPr>
          <a:xfrm>
            <a:off x="1915006" y="1512515"/>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14" name="TextBox 13"/>
          <p:cNvSpPr txBox="1"/>
          <p:nvPr/>
        </p:nvSpPr>
        <p:spPr>
          <a:xfrm rot="16200000">
            <a:off x="146181" y="2622369"/>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23" name="Rectangle 22"/>
          <p:cNvSpPr/>
          <p:nvPr/>
        </p:nvSpPr>
        <p:spPr>
          <a:xfrm>
            <a:off x="4784123" y="1411810"/>
            <a:ext cx="3983827" cy="2084441"/>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990861673"/>
              </p:ext>
            </p:extLst>
          </p:nvPr>
        </p:nvGraphicFramePr>
        <p:xfrm>
          <a:off x="5235171" y="1938802"/>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7577">
                  <a:extLst>
                    <a:ext uri="{9D8B030D-6E8A-4147-A177-3AD203B41FA5}">
                      <a16:colId xmlns:a16="http://schemas.microsoft.com/office/drawing/2014/main" val="20002"/>
                    </a:ext>
                  </a:extLst>
                </a:gridCol>
                <a:gridCol w="713916">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5" name="TextBox 24"/>
          <p:cNvSpPr txBox="1"/>
          <p:nvPr/>
        </p:nvSpPr>
        <p:spPr>
          <a:xfrm>
            <a:off x="6349880" y="1512515"/>
            <a:ext cx="1402243"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26" name="TextBox 25"/>
          <p:cNvSpPr txBox="1"/>
          <p:nvPr/>
        </p:nvSpPr>
        <p:spPr>
          <a:xfrm rot="16200000">
            <a:off x="4581055" y="2622369"/>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27" name="Rectangle 26"/>
          <p:cNvSpPr/>
          <p:nvPr/>
        </p:nvSpPr>
        <p:spPr>
          <a:xfrm>
            <a:off x="349249" y="3649784"/>
            <a:ext cx="3983827" cy="2138969"/>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4130777607"/>
              </p:ext>
            </p:extLst>
          </p:nvPr>
        </p:nvGraphicFramePr>
        <p:xfrm>
          <a:off x="800297" y="4176776"/>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7577">
                  <a:extLst>
                    <a:ext uri="{9D8B030D-6E8A-4147-A177-3AD203B41FA5}">
                      <a16:colId xmlns:a16="http://schemas.microsoft.com/office/drawing/2014/main" val="20002"/>
                    </a:ext>
                  </a:extLst>
                </a:gridCol>
                <a:gridCol w="713916">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9" name="TextBox 28"/>
          <p:cNvSpPr txBox="1"/>
          <p:nvPr/>
        </p:nvSpPr>
        <p:spPr>
          <a:xfrm>
            <a:off x="2229638" y="3750489"/>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30" name="TextBox 29"/>
          <p:cNvSpPr txBox="1"/>
          <p:nvPr/>
        </p:nvSpPr>
        <p:spPr>
          <a:xfrm rot="16200000">
            <a:off x="-120974" y="4860343"/>
            <a:ext cx="1402115"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31" name="Rectangle 30"/>
          <p:cNvSpPr/>
          <p:nvPr/>
        </p:nvSpPr>
        <p:spPr>
          <a:xfrm>
            <a:off x="4784123" y="3646304"/>
            <a:ext cx="3983827" cy="2142449"/>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ext uri="{D42A27DB-BD31-4B8C-83A1-F6EECF244321}">
                <p14:modId xmlns:p14="http://schemas.microsoft.com/office/powerpoint/2010/main" val="3013130240"/>
              </p:ext>
            </p:extLst>
          </p:nvPr>
        </p:nvGraphicFramePr>
        <p:xfrm>
          <a:off x="5235171" y="4173296"/>
          <a:ext cx="3532779" cy="1828800"/>
        </p:xfrm>
        <a:graphic>
          <a:graphicData uri="http://schemas.openxmlformats.org/drawingml/2006/table">
            <a:tbl>
              <a:tblPr firstRow="1" bandRow="1">
                <a:tableStyleId>{5940675A-B579-460E-94D1-54222C63F5DA}</a:tableStyleId>
              </a:tblPr>
              <a:tblGrid>
                <a:gridCol w="608286">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7577">
                  <a:extLst>
                    <a:ext uri="{9D8B030D-6E8A-4147-A177-3AD203B41FA5}">
                      <a16:colId xmlns:a16="http://schemas.microsoft.com/office/drawing/2014/main" val="20002"/>
                    </a:ext>
                  </a:extLst>
                </a:gridCol>
                <a:gridCol w="713916">
                  <a:extLst>
                    <a:ext uri="{9D8B030D-6E8A-4147-A177-3AD203B41FA5}">
                      <a16:colId xmlns:a16="http://schemas.microsoft.com/office/drawing/2014/main" val="20003"/>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24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24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FF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solidFill>
                            <a:srgbClr val="63BE48"/>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3" name="TextBox 32"/>
          <p:cNvSpPr txBox="1"/>
          <p:nvPr/>
        </p:nvSpPr>
        <p:spPr>
          <a:xfrm>
            <a:off x="6625183" y="3747009"/>
            <a:ext cx="867802" cy="461665"/>
          </a:xfrm>
          <a:prstGeom prst="rect">
            <a:avLst/>
          </a:prstGeom>
          <a:noFill/>
        </p:spPr>
        <p:txBody>
          <a:bodyPr wrap="none" rtlCol="0">
            <a:spAutoFit/>
          </a:bodyPr>
          <a:lstStyle/>
          <a:p>
            <a:r>
              <a:rPr lang="en-US" sz="2400" b="1" dirty="0">
                <a:latin typeface="Calibri" charset="0"/>
                <a:ea typeface="Calibri" charset="0"/>
                <a:cs typeface="Calibri" charset="0"/>
              </a:rPr>
              <a:t>Truth</a:t>
            </a:r>
          </a:p>
        </p:txBody>
      </p:sp>
      <p:sp>
        <p:nvSpPr>
          <p:cNvPr id="34" name="TextBox 33"/>
          <p:cNvSpPr txBox="1"/>
          <p:nvPr/>
        </p:nvSpPr>
        <p:spPr>
          <a:xfrm rot="16200000">
            <a:off x="4313900" y="4856863"/>
            <a:ext cx="1402115" cy="461665"/>
          </a:xfrm>
          <a:prstGeom prst="rect">
            <a:avLst/>
          </a:prstGeom>
          <a:noFill/>
        </p:spPr>
        <p:txBody>
          <a:bodyPr wrap="none" rtlCol="0">
            <a:spAutoFit/>
          </a:bodyPr>
          <a:lstStyle/>
          <a:p>
            <a:r>
              <a:rPr lang="en-US" sz="2400" b="1" dirty="0">
                <a:latin typeface="Calibri" charset="0"/>
                <a:ea typeface="Calibri" charset="0"/>
                <a:cs typeface="Calibri" charset="0"/>
              </a:rPr>
              <a:t>Predicted</a:t>
            </a:r>
          </a:p>
        </p:txBody>
      </p:sp>
      <p:sp>
        <p:nvSpPr>
          <p:cNvPr id="6" name="TextBox 5"/>
          <p:cNvSpPr txBox="1"/>
          <p:nvPr/>
        </p:nvSpPr>
        <p:spPr>
          <a:xfrm>
            <a:off x="349248" y="1446715"/>
            <a:ext cx="1186543" cy="338554"/>
          </a:xfrm>
          <a:prstGeom prst="rect">
            <a:avLst/>
          </a:prstGeom>
          <a:noFill/>
        </p:spPr>
        <p:txBody>
          <a:bodyPr wrap="none" rtlCol="0">
            <a:spAutoFit/>
          </a:bodyPr>
          <a:lstStyle/>
          <a:p>
            <a:r>
              <a:rPr lang="en-US" sz="1600" i="1" dirty="0">
                <a:solidFill>
                  <a:srgbClr val="002060"/>
                </a:solidFill>
              </a:rPr>
              <a:t>These slides</a:t>
            </a:r>
          </a:p>
        </p:txBody>
      </p:sp>
      <p:sp>
        <p:nvSpPr>
          <p:cNvPr id="36" name="TextBox 35"/>
          <p:cNvSpPr txBox="1"/>
          <p:nvPr/>
        </p:nvSpPr>
        <p:spPr>
          <a:xfrm>
            <a:off x="4784122" y="1446715"/>
            <a:ext cx="1093569" cy="338554"/>
          </a:xfrm>
          <a:prstGeom prst="rect">
            <a:avLst/>
          </a:prstGeom>
          <a:noFill/>
        </p:spPr>
        <p:txBody>
          <a:bodyPr wrap="none" rtlCol="0">
            <a:spAutoFit/>
          </a:bodyPr>
          <a:lstStyle/>
          <a:p>
            <a:r>
              <a:rPr lang="en-US" sz="1600" i="1" dirty="0" err="1">
                <a:solidFill>
                  <a:srgbClr val="002060"/>
                </a:solidFill>
              </a:rPr>
              <a:t>scikit</a:t>
            </a:r>
            <a:r>
              <a:rPr lang="en-US" sz="1600" i="1" dirty="0">
                <a:solidFill>
                  <a:srgbClr val="002060"/>
                </a:solidFill>
              </a:rPr>
              <a:t>-learn</a:t>
            </a:r>
          </a:p>
        </p:txBody>
      </p:sp>
    </p:spTree>
    <p:extLst>
      <p:ext uri="{BB962C8B-B14F-4D97-AF65-F5344CB8AC3E}">
        <p14:creationId xmlns:p14="http://schemas.microsoft.com/office/powerpoint/2010/main" val="694318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p:bldP spid="26" grpId="0"/>
      <p:bldP spid="27" grpId="0" animBg="1"/>
      <p:bldP spid="29" grpId="0"/>
      <p:bldP spid="30" grpId="0"/>
      <p:bldP spid="31" grpId="0" animBg="1"/>
      <p:bldP spid="33" grpId="0"/>
      <p:bldP spid="34"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2924194"/>
          </a:xfrm>
        </p:spPr>
        <p:txBody>
          <a:bodyPr vert="horz" lIns="91440" tIns="45720" rIns="91440" bIns="45720" rtlCol="0" anchor="t">
            <a:normAutofit fontScale="70000" lnSpcReduction="20000"/>
          </a:bodyPr>
          <a:lstStyle/>
          <a:p>
            <a:r>
              <a:rPr lang="en-US" dirty="0">
                <a:cs typeface="Calibri"/>
              </a:rPr>
              <a:t>Current situation:</a:t>
            </a:r>
          </a:p>
          <a:p>
            <a:pPr lvl="1"/>
            <a:r>
              <a:rPr lang="en-US" dirty="0">
                <a:cs typeface="Calibri"/>
              </a:rPr>
              <a:t>2,000 customers</a:t>
            </a:r>
          </a:p>
          <a:p>
            <a:pPr lvl="1"/>
            <a:r>
              <a:rPr lang="en-US" dirty="0">
                <a:cs typeface="Calibri"/>
              </a:rPr>
              <a:t>5% churn per month</a:t>
            </a:r>
          </a:p>
          <a:p>
            <a:pPr lvl="1"/>
            <a:r>
              <a:rPr lang="en-US" dirty="0">
                <a:cs typeface="Calibri"/>
              </a:rPr>
              <a:t>Each churn costs an average of $400</a:t>
            </a:r>
          </a:p>
          <a:p>
            <a:r>
              <a:rPr lang="en-US" dirty="0">
                <a:cs typeface="Calibri"/>
              </a:rPr>
              <a:t>Cost of current situation: 100*$400 = $40,000</a:t>
            </a:r>
          </a:p>
          <a:p>
            <a:r>
              <a:rPr lang="en-US" dirty="0">
                <a:cs typeface="Calibri"/>
              </a:rPr>
              <a:t>Churn prediction model:</a:t>
            </a:r>
          </a:p>
          <a:p>
            <a:pPr lvl="1"/>
            <a:r>
              <a:rPr lang="en-US" dirty="0">
                <a:cs typeface="Calibri"/>
              </a:rPr>
              <a:t>If model predicts Yes, will offer 20% discount offer</a:t>
            </a:r>
          </a:p>
          <a:p>
            <a:pPr lvl="2"/>
            <a:r>
              <a:rPr lang="en-US" dirty="0">
                <a:cs typeface="Calibri"/>
              </a:rPr>
              <a:t>Average cost of $50</a:t>
            </a:r>
          </a:p>
          <a:p>
            <a:pPr lvl="2"/>
            <a:r>
              <a:rPr lang="en-US" dirty="0">
                <a:cs typeface="Calibri"/>
              </a:rPr>
              <a:t>Assume everyone accepts offer</a:t>
            </a:r>
          </a:p>
          <a:p>
            <a:pPr lvl="1"/>
            <a:r>
              <a:rPr lang="en-US" dirty="0">
                <a:cs typeface="Calibri"/>
              </a:rPr>
              <a:t>Current model has below confusion matrix</a:t>
            </a:r>
          </a:p>
          <a:p>
            <a:r>
              <a:rPr lang="en-US" dirty="0">
                <a:cs typeface="Calibri"/>
              </a:rPr>
              <a:t>How much does the model save them per month?</a:t>
            </a:r>
          </a:p>
          <a:p>
            <a:pPr marL="0" indent="0">
              <a:buNone/>
            </a:pPr>
            <a:endParaRPr lang="en-US" dirty="0">
              <a:cs typeface="Calibri"/>
            </a:endParaRPr>
          </a:p>
        </p:txBody>
      </p:sp>
      <p:sp>
        <p:nvSpPr>
          <p:cNvPr id="3" name="Title 2"/>
          <p:cNvSpPr>
            <a:spLocks noGrp="1"/>
          </p:cNvSpPr>
          <p:nvPr>
            <p:ph type="title"/>
          </p:nvPr>
        </p:nvSpPr>
        <p:spPr/>
        <p:txBody>
          <a:bodyPr/>
          <a:lstStyle/>
          <a:p>
            <a:r>
              <a:rPr lang="en-US" dirty="0">
                <a:cs typeface="Calibri"/>
              </a:rPr>
              <a:t>KCU’s Churn Prediction Model</a:t>
            </a:r>
          </a:p>
        </p:txBody>
      </p:sp>
      <p:sp>
        <p:nvSpPr>
          <p:cNvPr id="4" name="Rectangle 3"/>
          <p:cNvSpPr/>
          <p:nvPr/>
        </p:nvSpPr>
        <p:spPr>
          <a:xfrm>
            <a:off x="34208" y="3933552"/>
            <a:ext cx="2777310"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5" name="Table 4"/>
          <p:cNvGraphicFramePr>
            <a:graphicFrameLocks noGrp="1"/>
          </p:cNvGraphicFramePr>
          <p:nvPr>
            <p:extLst>
              <p:ext uri="{D42A27DB-BD31-4B8C-83A1-F6EECF244321}">
                <p14:modId xmlns:p14="http://schemas.microsoft.com/office/powerpoint/2010/main" val="502264797"/>
              </p:ext>
            </p:extLst>
          </p:nvPr>
        </p:nvGraphicFramePr>
        <p:xfrm>
          <a:off x="156752" y="4317089"/>
          <a:ext cx="2686291" cy="1534160"/>
        </p:xfrm>
        <a:graphic>
          <a:graphicData uri="http://schemas.openxmlformats.org/drawingml/2006/table">
            <a:tbl>
              <a:tblPr firstRow="1" bandRow="1">
                <a:tableStyleId>{5940675A-B579-460E-94D1-54222C63F5DA}</a:tableStyleId>
              </a:tblPr>
              <a:tblGrid>
                <a:gridCol w="478449">
                  <a:extLst>
                    <a:ext uri="{9D8B030D-6E8A-4147-A177-3AD203B41FA5}">
                      <a16:colId xmlns:a16="http://schemas.microsoft.com/office/drawing/2014/main" val="20000"/>
                    </a:ext>
                  </a:extLst>
                </a:gridCol>
                <a:gridCol w="809806">
                  <a:extLst>
                    <a:ext uri="{9D8B030D-6E8A-4147-A177-3AD203B41FA5}">
                      <a16:colId xmlns:a16="http://schemas.microsoft.com/office/drawing/2014/main" val="20001"/>
                    </a:ext>
                  </a:extLst>
                </a:gridCol>
                <a:gridCol w="756368">
                  <a:extLst>
                    <a:ext uri="{9D8B030D-6E8A-4147-A177-3AD203B41FA5}">
                      <a16:colId xmlns:a16="http://schemas.microsoft.com/office/drawing/2014/main" val="20002"/>
                    </a:ext>
                  </a:extLst>
                </a:gridCol>
                <a:gridCol w="641668">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63BE48"/>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285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63BE48"/>
                          </a:solidFill>
                        </a:rPr>
                        <a:t>1615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1900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rPr>
                        <a:t>375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rPr>
                        <a:t>1625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1185612" y="3978535"/>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7" name="TextBox 6"/>
          <p:cNvSpPr txBox="1"/>
          <p:nvPr/>
        </p:nvSpPr>
        <p:spPr>
          <a:xfrm rot="16200000">
            <a:off x="-171255" y="4914892"/>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13" name="TextBox 12"/>
          <p:cNvSpPr txBox="1"/>
          <p:nvPr/>
        </p:nvSpPr>
        <p:spPr>
          <a:xfrm>
            <a:off x="3792056" y="5917437"/>
            <a:ext cx="1656992" cy="584775"/>
          </a:xfrm>
          <a:prstGeom prst="rect">
            <a:avLst/>
          </a:prstGeom>
          <a:noFill/>
        </p:spPr>
        <p:txBody>
          <a:bodyPr wrap="none" rtlCol="0">
            <a:spAutoFit/>
          </a:bodyPr>
          <a:lstStyle/>
          <a:p>
            <a:pPr algn="ctr"/>
            <a:r>
              <a:rPr lang="en-US" dirty="0"/>
              <a:t>Cost Matrix</a:t>
            </a:r>
          </a:p>
          <a:p>
            <a:pPr algn="ctr"/>
            <a:r>
              <a:rPr lang="en-US" sz="1400" dirty="0"/>
              <a:t>Cost per transaction</a:t>
            </a:r>
          </a:p>
        </p:txBody>
      </p:sp>
      <p:sp>
        <p:nvSpPr>
          <p:cNvPr id="14" name="TextBox 13"/>
          <p:cNvSpPr txBox="1"/>
          <p:nvPr/>
        </p:nvSpPr>
        <p:spPr>
          <a:xfrm>
            <a:off x="498676" y="5902771"/>
            <a:ext cx="1797030" cy="369332"/>
          </a:xfrm>
          <a:prstGeom prst="rect">
            <a:avLst/>
          </a:prstGeom>
          <a:noFill/>
        </p:spPr>
        <p:txBody>
          <a:bodyPr wrap="none" rtlCol="0">
            <a:spAutoFit/>
          </a:bodyPr>
          <a:lstStyle/>
          <a:p>
            <a:r>
              <a:rPr lang="en-US" dirty="0"/>
              <a:t>Confusion Matrix</a:t>
            </a:r>
          </a:p>
        </p:txBody>
      </p:sp>
      <p:sp>
        <p:nvSpPr>
          <p:cNvPr id="20" name="Rectangle 19"/>
          <p:cNvSpPr/>
          <p:nvPr/>
        </p:nvSpPr>
        <p:spPr>
          <a:xfrm>
            <a:off x="3205280" y="3933552"/>
            <a:ext cx="2725967"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21" name="Table 20"/>
          <p:cNvGraphicFramePr>
            <a:graphicFrameLocks noGrp="1"/>
          </p:cNvGraphicFramePr>
          <p:nvPr>
            <p:extLst>
              <p:ext uri="{D42A27DB-BD31-4B8C-83A1-F6EECF244321}">
                <p14:modId xmlns:p14="http://schemas.microsoft.com/office/powerpoint/2010/main" val="1459419692"/>
              </p:ext>
            </p:extLst>
          </p:nvPr>
        </p:nvGraphicFramePr>
        <p:xfrm>
          <a:off x="3466475" y="4317089"/>
          <a:ext cx="2464772" cy="1584960"/>
        </p:xfrm>
        <a:graphic>
          <a:graphicData uri="http://schemas.openxmlformats.org/drawingml/2006/table">
            <a:tbl>
              <a:tblPr firstRow="1" bandRow="1">
                <a:tableStyleId>{5940675A-B579-460E-94D1-54222C63F5DA}</a:tableStyleId>
              </a:tblPr>
              <a:tblGrid>
                <a:gridCol w="462380">
                  <a:extLst>
                    <a:ext uri="{9D8B030D-6E8A-4147-A177-3AD203B41FA5}">
                      <a16:colId xmlns:a16="http://schemas.microsoft.com/office/drawing/2014/main" val="20000"/>
                    </a:ext>
                  </a:extLst>
                </a:gridCol>
                <a:gridCol w="782609">
                  <a:extLst>
                    <a:ext uri="{9D8B030D-6E8A-4147-A177-3AD203B41FA5}">
                      <a16:colId xmlns:a16="http://schemas.microsoft.com/office/drawing/2014/main" val="20001"/>
                    </a:ext>
                  </a:extLst>
                </a:gridCol>
                <a:gridCol w="730966">
                  <a:extLst>
                    <a:ext uri="{9D8B030D-6E8A-4147-A177-3AD203B41FA5}">
                      <a16:colId xmlns:a16="http://schemas.microsoft.com/office/drawing/2014/main" val="20002"/>
                    </a:ext>
                  </a:extLst>
                </a:gridCol>
                <a:gridCol w="488817">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63BE48"/>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2" name="TextBox 21"/>
          <p:cNvSpPr txBox="1"/>
          <p:nvPr/>
        </p:nvSpPr>
        <p:spPr>
          <a:xfrm>
            <a:off x="4356684" y="3978535"/>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23" name="TextBox 22"/>
          <p:cNvSpPr txBox="1"/>
          <p:nvPr/>
        </p:nvSpPr>
        <p:spPr>
          <a:xfrm rot="16200000">
            <a:off x="3069633" y="4940292"/>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25" name="Rectangle 24"/>
          <p:cNvSpPr/>
          <p:nvPr/>
        </p:nvSpPr>
        <p:spPr>
          <a:xfrm>
            <a:off x="6348092" y="3933552"/>
            <a:ext cx="2725967"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26" name="Table 25"/>
          <p:cNvGraphicFramePr>
            <a:graphicFrameLocks noGrp="1"/>
          </p:cNvGraphicFramePr>
          <p:nvPr>
            <p:extLst>
              <p:ext uri="{D42A27DB-BD31-4B8C-83A1-F6EECF244321}">
                <p14:modId xmlns:p14="http://schemas.microsoft.com/office/powerpoint/2010/main" val="1169888736"/>
              </p:ext>
            </p:extLst>
          </p:nvPr>
        </p:nvGraphicFramePr>
        <p:xfrm>
          <a:off x="6533023" y="4235737"/>
          <a:ext cx="2928730" cy="1534160"/>
        </p:xfrm>
        <a:graphic>
          <a:graphicData uri="http://schemas.openxmlformats.org/drawingml/2006/table">
            <a:tbl>
              <a:tblPr firstRow="1" bandRow="1">
                <a:tableStyleId>{5940675A-B579-460E-94D1-54222C63F5DA}</a:tableStyleId>
              </a:tblPr>
              <a:tblGrid>
                <a:gridCol w="493713">
                  <a:extLst>
                    <a:ext uri="{9D8B030D-6E8A-4147-A177-3AD203B41FA5}">
                      <a16:colId xmlns:a16="http://schemas.microsoft.com/office/drawing/2014/main" val="20000"/>
                    </a:ext>
                  </a:extLst>
                </a:gridCol>
                <a:gridCol w="1057592">
                  <a:extLst>
                    <a:ext uri="{9D8B030D-6E8A-4147-A177-3AD203B41FA5}">
                      <a16:colId xmlns:a16="http://schemas.microsoft.com/office/drawing/2014/main" val="20001"/>
                    </a:ext>
                  </a:extLst>
                </a:gridCol>
                <a:gridCol w="871855">
                  <a:extLst>
                    <a:ext uri="{9D8B030D-6E8A-4147-A177-3AD203B41FA5}">
                      <a16:colId xmlns:a16="http://schemas.microsoft.com/office/drawing/2014/main" val="20002"/>
                    </a:ext>
                  </a:extLst>
                </a:gridCol>
                <a:gridCol w="505570">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$14,250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63BE4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TextBox 26"/>
          <p:cNvSpPr txBox="1"/>
          <p:nvPr/>
        </p:nvSpPr>
        <p:spPr>
          <a:xfrm>
            <a:off x="7499496" y="3978535"/>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28" name="TextBox 27"/>
          <p:cNvSpPr txBox="1"/>
          <p:nvPr/>
        </p:nvSpPr>
        <p:spPr>
          <a:xfrm rot="16200000">
            <a:off x="6212445" y="4940292"/>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29" name="TextBox 28"/>
          <p:cNvSpPr txBox="1"/>
          <p:nvPr/>
        </p:nvSpPr>
        <p:spPr>
          <a:xfrm>
            <a:off x="7313001" y="5902771"/>
            <a:ext cx="1098121" cy="369332"/>
          </a:xfrm>
          <a:prstGeom prst="rect">
            <a:avLst/>
          </a:prstGeom>
          <a:noFill/>
        </p:spPr>
        <p:txBody>
          <a:bodyPr wrap="none" rtlCol="0">
            <a:spAutoFit/>
          </a:bodyPr>
          <a:lstStyle/>
          <a:p>
            <a:r>
              <a:rPr lang="en-US" dirty="0"/>
              <a:t>Total Cost</a:t>
            </a:r>
          </a:p>
        </p:txBody>
      </p:sp>
      <p:sp>
        <p:nvSpPr>
          <p:cNvPr id="12" name="TextBox 11"/>
          <p:cNvSpPr txBox="1"/>
          <p:nvPr/>
        </p:nvSpPr>
        <p:spPr>
          <a:xfrm>
            <a:off x="2755430" y="4772770"/>
            <a:ext cx="413896" cy="369332"/>
          </a:xfrm>
          <a:prstGeom prst="rect">
            <a:avLst/>
          </a:prstGeom>
          <a:noFill/>
        </p:spPr>
        <p:txBody>
          <a:bodyPr wrap="none" rtlCol="0">
            <a:spAutoFit/>
          </a:bodyPr>
          <a:lstStyle/>
          <a:p>
            <a:r>
              <a:rPr lang="en-US" dirty="0"/>
              <a:t>⊙</a:t>
            </a:r>
            <a:endParaRPr lang="en-US" sz="3600" b="1" dirty="0"/>
          </a:p>
        </p:txBody>
      </p:sp>
      <p:sp>
        <p:nvSpPr>
          <p:cNvPr id="30" name="TextBox 29"/>
          <p:cNvSpPr txBox="1"/>
          <p:nvPr/>
        </p:nvSpPr>
        <p:spPr>
          <a:xfrm>
            <a:off x="5926502" y="4626556"/>
            <a:ext cx="413896" cy="646331"/>
          </a:xfrm>
          <a:prstGeom prst="rect">
            <a:avLst/>
          </a:prstGeom>
          <a:noFill/>
        </p:spPr>
        <p:txBody>
          <a:bodyPr wrap="none" rtlCol="0">
            <a:spAutoFit/>
          </a:bodyPr>
          <a:lstStyle/>
          <a:p>
            <a:r>
              <a:rPr lang="en-US" sz="3600" b="1" dirty="0"/>
              <a:t>=</a:t>
            </a:r>
          </a:p>
        </p:txBody>
      </p:sp>
      <p:sp>
        <p:nvSpPr>
          <p:cNvPr id="24" name="TextBox 23"/>
          <p:cNvSpPr txBox="1"/>
          <p:nvPr/>
        </p:nvSpPr>
        <p:spPr>
          <a:xfrm>
            <a:off x="7376867" y="6223197"/>
            <a:ext cx="946093" cy="369332"/>
          </a:xfrm>
          <a:prstGeom prst="rect">
            <a:avLst/>
          </a:prstGeom>
          <a:noFill/>
        </p:spPr>
        <p:txBody>
          <a:bodyPr wrap="none" rtlCol="0">
            <a:spAutoFit/>
          </a:bodyPr>
          <a:lstStyle/>
          <a:p>
            <a:r>
              <a:rPr lang="en-US" b="1" dirty="0"/>
              <a:t>$22,750</a:t>
            </a:r>
          </a:p>
        </p:txBody>
      </p:sp>
    </p:spTree>
    <p:extLst>
      <p:ext uri="{BB962C8B-B14F-4D97-AF65-F5344CB8AC3E}">
        <p14:creationId xmlns:p14="http://schemas.microsoft.com/office/powerpoint/2010/main" val="132483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p:bldP spid="7" grpId="0"/>
      <p:bldP spid="13" grpId="0"/>
      <p:bldP spid="14" grpId="0"/>
      <p:bldP spid="20" grpId="0" animBg="1"/>
      <p:bldP spid="22" grpId="0"/>
      <p:bldP spid="23" grpId="0"/>
      <p:bldP spid="25" grpId="0" animBg="1"/>
      <p:bldP spid="27" grpId="0"/>
      <p:bldP spid="28" grpId="0"/>
      <p:bldP spid="29" grpId="0"/>
      <p:bldP spid="12" grpId="0"/>
      <p:bldP spid="30"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3160281"/>
          </a:xfrm>
        </p:spPr>
        <p:txBody>
          <a:bodyPr vert="horz" lIns="91440" tIns="45720" rIns="91440" bIns="45720" rtlCol="0" anchor="t">
            <a:normAutofit fontScale="85000" lnSpcReduction="20000"/>
          </a:bodyPr>
          <a:lstStyle/>
          <a:p>
            <a:r>
              <a:rPr lang="en-US" dirty="0">
                <a:cs typeface="Calibri"/>
              </a:rPr>
              <a:t>Assume:</a:t>
            </a:r>
          </a:p>
          <a:p>
            <a:pPr lvl="1"/>
            <a:r>
              <a:rPr lang="en-US" dirty="0">
                <a:cs typeface="Calibri"/>
              </a:rPr>
              <a:t>10,000 transactions per month</a:t>
            </a:r>
          </a:p>
          <a:p>
            <a:pPr lvl="1"/>
            <a:r>
              <a:rPr lang="en-US" dirty="0">
                <a:cs typeface="Calibri"/>
              </a:rPr>
              <a:t>1% of transactions are fraudulent</a:t>
            </a:r>
          </a:p>
          <a:p>
            <a:pPr lvl="1"/>
            <a:r>
              <a:rPr lang="en-US" dirty="0">
                <a:cs typeface="Calibri"/>
              </a:rPr>
              <a:t>Each fraudulent transaction costs $10,000</a:t>
            </a:r>
          </a:p>
          <a:p>
            <a:pPr lvl="1"/>
            <a:r>
              <a:rPr lang="en-US" dirty="0">
                <a:cs typeface="Calibri"/>
              </a:rPr>
              <a:t>It costs $100 to investigate potentially fraudulent transactions</a:t>
            </a:r>
          </a:p>
          <a:p>
            <a:r>
              <a:rPr lang="en-US" dirty="0">
                <a:cs typeface="Calibri"/>
              </a:rPr>
              <a:t>What is the cost of fraudulent transactions now (without model)?</a:t>
            </a:r>
          </a:p>
          <a:p>
            <a:r>
              <a:rPr lang="en-US" dirty="0">
                <a:cs typeface="Calibri"/>
              </a:rPr>
              <a:t>KCU builds a model with below confusion matrix</a:t>
            </a:r>
          </a:p>
          <a:p>
            <a:pPr lvl="1"/>
            <a:r>
              <a:rPr lang="en-US" dirty="0">
                <a:cs typeface="Calibri"/>
              </a:rPr>
              <a:t>If predicts Yes = Fraud, then investigate</a:t>
            </a:r>
          </a:p>
          <a:p>
            <a:pPr lvl="1"/>
            <a:r>
              <a:rPr lang="en-US" dirty="0">
                <a:cs typeface="Calibri"/>
              </a:rPr>
              <a:t>If predicts No = Not Fraud, then don't investigate</a:t>
            </a:r>
          </a:p>
          <a:p>
            <a:r>
              <a:rPr lang="en-US" dirty="0">
                <a:cs typeface="Calibri"/>
              </a:rPr>
              <a:t>How much money does model save per month?</a:t>
            </a:r>
          </a:p>
          <a:p>
            <a:pPr marL="0" indent="0">
              <a:buNone/>
            </a:pPr>
            <a:endParaRPr lang="en-US" dirty="0">
              <a:cs typeface="Calibri"/>
            </a:endParaRPr>
          </a:p>
        </p:txBody>
      </p:sp>
      <p:sp>
        <p:nvSpPr>
          <p:cNvPr id="3" name="Title 2"/>
          <p:cNvSpPr>
            <a:spLocks noGrp="1"/>
          </p:cNvSpPr>
          <p:nvPr>
            <p:ph type="title"/>
          </p:nvPr>
        </p:nvSpPr>
        <p:spPr/>
        <p:txBody>
          <a:bodyPr/>
          <a:lstStyle/>
          <a:p>
            <a:r>
              <a:rPr lang="en-US" dirty="0">
                <a:cs typeface="Calibri"/>
              </a:rPr>
              <a:t>KCU's Model to Predict Fraudulent Transactions</a:t>
            </a:r>
          </a:p>
        </p:txBody>
      </p:sp>
      <p:sp>
        <p:nvSpPr>
          <p:cNvPr id="4" name="Rectangle 3"/>
          <p:cNvSpPr/>
          <p:nvPr/>
        </p:nvSpPr>
        <p:spPr>
          <a:xfrm>
            <a:off x="19673" y="4199023"/>
            <a:ext cx="2725967"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5" name="Table 4"/>
          <p:cNvGraphicFramePr>
            <a:graphicFrameLocks noGrp="1"/>
          </p:cNvGraphicFramePr>
          <p:nvPr>
            <p:extLst>
              <p:ext uri="{D42A27DB-BD31-4B8C-83A1-F6EECF244321}">
                <p14:modId xmlns:p14="http://schemas.microsoft.com/office/powerpoint/2010/main" val="47733663"/>
              </p:ext>
            </p:extLst>
          </p:nvPr>
        </p:nvGraphicFramePr>
        <p:xfrm>
          <a:off x="280868" y="4582560"/>
          <a:ext cx="2464772" cy="1584960"/>
        </p:xfrm>
        <a:graphic>
          <a:graphicData uri="http://schemas.openxmlformats.org/drawingml/2006/table">
            <a:tbl>
              <a:tblPr firstRow="1" bandRow="1">
                <a:tableStyleId>{5940675A-B579-460E-94D1-54222C63F5DA}</a:tableStyleId>
              </a:tblPr>
              <a:tblGrid>
                <a:gridCol w="462380">
                  <a:extLst>
                    <a:ext uri="{9D8B030D-6E8A-4147-A177-3AD203B41FA5}">
                      <a16:colId xmlns:a16="http://schemas.microsoft.com/office/drawing/2014/main" val="20000"/>
                    </a:ext>
                  </a:extLst>
                </a:gridCol>
                <a:gridCol w="782609">
                  <a:extLst>
                    <a:ext uri="{9D8B030D-6E8A-4147-A177-3AD203B41FA5}">
                      <a16:colId xmlns:a16="http://schemas.microsoft.com/office/drawing/2014/main" val="20001"/>
                    </a:ext>
                  </a:extLst>
                </a:gridCol>
                <a:gridCol w="730966">
                  <a:extLst>
                    <a:ext uri="{9D8B030D-6E8A-4147-A177-3AD203B41FA5}">
                      <a16:colId xmlns:a16="http://schemas.microsoft.com/office/drawing/2014/main" val="20002"/>
                    </a:ext>
                  </a:extLst>
                </a:gridCol>
                <a:gridCol w="488817">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63BE48"/>
                          </a:solidFill>
                        </a:rPr>
                        <a:t>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FF0000"/>
                          </a:solidFill>
                        </a:rPr>
                        <a:t>1485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rgbClr val="63BE48"/>
                          </a:solidFill>
                        </a:rPr>
                        <a:t>8415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6" name="TextBox 5"/>
          <p:cNvSpPr txBox="1"/>
          <p:nvPr/>
        </p:nvSpPr>
        <p:spPr>
          <a:xfrm>
            <a:off x="1171077" y="4244006"/>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7" name="TextBox 6"/>
          <p:cNvSpPr txBox="1"/>
          <p:nvPr/>
        </p:nvSpPr>
        <p:spPr>
          <a:xfrm rot="16200000">
            <a:off x="-115974" y="5205763"/>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13" name="TextBox 12"/>
          <p:cNvSpPr txBox="1"/>
          <p:nvPr/>
        </p:nvSpPr>
        <p:spPr>
          <a:xfrm>
            <a:off x="3777521" y="6182908"/>
            <a:ext cx="1656992" cy="584775"/>
          </a:xfrm>
          <a:prstGeom prst="rect">
            <a:avLst/>
          </a:prstGeom>
          <a:noFill/>
        </p:spPr>
        <p:txBody>
          <a:bodyPr wrap="none" rtlCol="0">
            <a:spAutoFit/>
          </a:bodyPr>
          <a:lstStyle/>
          <a:p>
            <a:pPr algn="ctr"/>
            <a:r>
              <a:rPr lang="en-US" dirty="0"/>
              <a:t>Cost Matrix</a:t>
            </a:r>
          </a:p>
          <a:p>
            <a:pPr algn="ctr"/>
            <a:r>
              <a:rPr lang="en-US" sz="1400" dirty="0"/>
              <a:t>Cost per transaction</a:t>
            </a:r>
          </a:p>
        </p:txBody>
      </p:sp>
      <p:sp>
        <p:nvSpPr>
          <p:cNvPr id="14" name="TextBox 13"/>
          <p:cNvSpPr txBox="1"/>
          <p:nvPr/>
        </p:nvSpPr>
        <p:spPr>
          <a:xfrm>
            <a:off x="484141" y="6168242"/>
            <a:ext cx="1797030" cy="369332"/>
          </a:xfrm>
          <a:prstGeom prst="rect">
            <a:avLst/>
          </a:prstGeom>
          <a:noFill/>
        </p:spPr>
        <p:txBody>
          <a:bodyPr wrap="none" rtlCol="0">
            <a:spAutoFit/>
          </a:bodyPr>
          <a:lstStyle/>
          <a:p>
            <a:r>
              <a:rPr lang="en-US" dirty="0"/>
              <a:t>Confusion Matrix</a:t>
            </a:r>
          </a:p>
        </p:txBody>
      </p:sp>
      <p:sp>
        <p:nvSpPr>
          <p:cNvPr id="20" name="Rectangle 19"/>
          <p:cNvSpPr/>
          <p:nvPr/>
        </p:nvSpPr>
        <p:spPr>
          <a:xfrm>
            <a:off x="3190745" y="4199023"/>
            <a:ext cx="2725967"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21" name="Table 20"/>
          <p:cNvGraphicFramePr>
            <a:graphicFrameLocks noGrp="1"/>
          </p:cNvGraphicFramePr>
          <p:nvPr>
            <p:extLst>
              <p:ext uri="{D42A27DB-BD31-4B8C-83A1-F6EECF244321}">
                <p14:modId xmlns:p14="http://schemas.microsoft.com/office/powerpoint/2010/main" val="2826434805"/>
              </p:ext>
            </p:extLst>
          </p:nvPr>
        </p:nvGraphicFramePr>
        <p:xfrm>
          <a:off x="3451940" y="4582560"/>
          <a:ext cx="2464772" cy="1584960"/>
        </p:xfrm>
        <a:graphic>
          <a:graphicData uri="http://schemas.openxmlformats.org/drawingml/2006/table">
            <a:tbl>
              <a:tblPr firstRow="1" bandRow="1">
                <a:tableStyleId>{5940675A-B579-460E-94D1-54222C63F5DA}</a:tableStyleId>
              </a:tblPr>
              <a:tblGrid>
                <a:gridCol w="462380">
                  <a:extLst>
                    <a:ext uri="{9D8B030D-6E8A-4147-A177-3AD203B41FA5}">
                      <a16:colId xmlns:a16="http://schemas.microsoft.com/office/drawing/2014/main" val="20000"/>
                    </a:ext>
                  </a:extLst>
                </a:gridCol>
                <a:gridCol w="782609">
                  <a:extLst>
                    <a:ext uri="{9D8B030D-6E8A-4147-A177-3AD203B41FA5}">
                      <a16:colId xmlns:a16="http://schemas.microsoft.com/office/drawing/2014/main" val="20001"/>
                    </a:ext>
                  </a:extLst>
                </a:gridCol>
                <a:gridCol w="730966">
                  <a:extLst>
                    <a:ext uri="{9D8B030D-6E8A-4147-A177-3AD203B41FA5}">
                      <a16:colId xmlns:a16="http://schemas.microsoft.com/office/drawing/2014/main" val="20002"/>
                    </a:ext>
                  </a:extLst>
                </a:gridCol>
                <a:gridCol w="488817">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63BE4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63BE4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2" name="TextBox 21"/>
          <p:cNvSpPr txBox="1"/>
          <p:nvPr/>
        </p:nvSpPr>
        <p:spPr>
          <a:xfrm>
            <a:off x="4342149" y="4244006"/>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23" name="TextBox 22"/>
          <p:cNvSpPr txBox="1"/>
          <p:nvPr/>
        </p:nvSpPr>
        <p:spPr>
          <a:xfrm rot="16200000">
            <a:off x="3055098" y="5205763"/>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25" name="Rectangle 24"/>
          <p:cNvSpPr/>
          <p:nvPr/>
        </p:nvSpPr>
        <p:spPr>
          <a:xfrm>
            <a:off x="6333557" y="4199023"/>
            <a:ext cx="2725967" cy="1887145"/>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graphicFrame>
        <p:nvGraphicFramePr>
          <p:cNvPr id="26" name="Table 25"/>
          <p:cNvGraphicFramePr>
            <a:graphicFrameLocks noGrp="1"/>
          </p:cNvGraphicFramePr>
          <p:nvPr>
            <p:extLst>
              <p:ext uri="{D42A27DB-BD31-4B8C-83A1-F6EECF244321}">
                <p14:modId xmlns:p14="http://schemas.microsoft.com/office/powerpoint/2010/main" val="1939243943"/>
              </p:ext>
            </p:extLst>
          </p:nvPr>
        </p:nvGraphicFramePr>
        <p:xfrm>
          <a:off x="6594752" y="4582560"/>
          <a:ext cx="2464772" cy="1584960"/>
        </p:xfrm>
        <a:graphic>
          <a:graphicData uri="http://schemas.openxmlformats.org/drawingml/2006/table">
            <a:tbl>
              <a:tblPr firstRow="1" bandRow="1">
                <a:tableStyleId>{5940675A-B579-460E-94D1-54222C63F5DA}</a:tableStyleId>
              </a:tblPr>
              <a:tblGrid>
                <a:gridCol w="462380">
                  <a:extLst>
                    <a:ext uri="{9D8B030D-6E8A-4147-A177-3AD203B41FA5}">
                      <a16:colId xmlns:a16="http://schemas.microsoft.com/office/drawing/2014/main" val="20000"/>
                    </a:ext>
                  </a:extLst>
                </a:gridCol>
                <a:gridCol w="782609">
                  <a:extLst>
                    <a:ext uri="{9D8B030D-6E8A-4147-A177-3AD203B41FA5}">
                      <a16:colId xmlns:a16="http://schemas.microsoft.com/office/drawing/2014/main" val="20001"/>
                    </a:ext>
                  </a:extLst>
                </a:gridCol>
                <a:gridCol w="730966">
                  <a:extLst>
                    <a:ext uri="{9D8B030D-6E8A-4147-A177-3AD203B41FA5}">
                      <a16:colId xmlns:a16="http://schemas.microsoft.com/office/drawing/2014/main" val="20002"/>
                    </a:ext>
                  </a:extLst>
                </a:gridCol>
                <a:gridCol w="488817">
                  <a:extLst>
                    <a:ext uri="{9D8B030D-6E8A-4147-A177-3AD203B41FA5}">
                      <a16:colId xmlns:a16="http://schemas.microsoft.com/office/drawing/2014/main" val="20003"/>
                    </a:ext>
                  </a:extLst>
                </a:gridCol>
              </a:tblGrid>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6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63BE4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6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solidFill>
                          <a:srgbClr val="63BE4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0085CE"/>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972194"/>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solidFill>
                          <a:srgbClr val="FFA3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27" name="TextBox 26"/>
          <p:cNvSpPr txBox="1"/>
          <p:nvPr/>
        </p:nvSpPr>
        <p:spPr>
          <a:xfrm>
            <a:off x="7484961" y="4244006"/>
            <a:ext cx="995785" cy="338554"/>
          </a:xfrm>
          <a:prstGeom prst="rect">
            <a:avLst/>
          </a:prstGeom>
          <a:noFill/>
        </p:spPr>
        <p:txBody>
          <a:bodyPr wrap="none" rtlCol="0">
            <a:spAutoFit/>
          </a:bodyPr>
          <a:lstStyle/>
          <a:p>
            <a:r>
              <a:rPr lang="en-US" sz="1600" b="1" dirty="0">
                <a:latin typeface="Calibri" charset="0"/>
                <a:ea typeface="Calibri" charset="0"/>
                <a:cs typeface="Calibri" charset="0"/>
              </a:rPr>
              <a:t>Predicted</a:t>
            </a:r>
          </a:p>
        </p:txBody>
      </p:sp>
      <p:sp>
        <p:nvSpPr>
          <p:cNvPr id="28" name="TextBox 27"/>
          <p:cNvSpPr txBox="1"/>
          <p:nvPr/>
        </p:nvSpPr>
        <p:spPr>
          <a:xfrm rot="16200000">
            <a:off x="6197910" y="5205763"/>
            <a:ext cx="640625" cy="338554"/>
          </a:xfrm>
          <a:prstGeom prst="rect">
            <a:avLst/>
          </a:prstGeom>
          <a:noFill/>
        </p:spPr>
        <p:txBody>
          <a:bodyPr wrap="none" rtlCol="0">
            <a:spAutoFit/>
          </a:bodyPr>
          <a:lstStyle/>
          <a:p>
            <a:r>
              <a:rPr lang="en-US" sz="1600" b="1" dirty="0">
                <a:latin typeface="Calibri" charset="0"/>
                <a:ea typeface="Calibri" charset="0"/>
                <a:cs typeface="Calibri" charset="0"/>
              </a:rPr>
              <a:t>Truth</a:t>
            </a:r>
          </a:p>
        </p:txBody>
      </p:sp>
      <p:sp>
        <p:nvSpPr>
          <p:cNvPr id="29" name="TextBox 28"/>
          <p:cNvSpPr txBox="1"/>
          <p:nvPr/>
        </p:nvSpPr>
        <p:spPr>
          <a:xfrm>
            <a:off x="7298466" y="6168242"/>
            <a:ext cx="1098121" cy="369332"/>
          </a:xfrm>
          <a:prstGeom prst="rect">
            <a:avLst/>
          </a:prstGeom>
          <a:noFill/>
        </p:spPr>
        <p:txBody>
          <a:bodyPr wrap="none" rtlCol="0">
            <a:spAutoFit/>
          </a:bodyPr>
          <a:lstStyle/>
          <a:p>
            <a:r>
              <a:rPr lang="en-US" dirty="0"/>
              <a:t>Total Cost</a:t>
            </a:r>
          </a:p>
        </p:txBody>
      </p:sp>
      <p:sp>
        <p:nvSpPr>
          <p:cNvPr id="12" name="TextBox 11"/>
          <p:cNvSpPr txBox="1"/>
          <p:nvPr/>
        </p:nvSpPr>
        <p:spPr>
          <a:xfrm>
            <a:off x="2740895" y="5038241"/>
            <a:ext cx="413896" cy="369332"/>
          </a:xfrm>
          <a:prstGeom prst="rect">
            <a:avLst/>
          </a:prstGeom>
          <a:noFill/>
        </p:spPr>
        <p:txBody>
          <a:bodyPr wrap="none" rtlCol="0">
            <a:spAutoFit/>
          </a:bodyPr>
          <a:lstStyle/>
          <a:p>
            <a:r>
              <a:rPr lang="en-US" dirty="0"/>
              <a:t>⊙</a:t>
            </a:r>
            <a:endParaRPr lang="en-US" sz="3600" b="1" dirty="0"/>
          </a:p>
        </p:txBody>
      </p:sp>
      <p:sp>
        <p:nvSpPr>
          <p:cNvPr id="30" name="TextBox 29"/>
          <p:cNvSpPr txBox="1"/>
          <p:nvPr/>
        </p:nvSpPr>
        <p:spPr>
          <a:xfrm>
            <a:off x="5911967" y="4892027"/>
            <a:ext cx="413896" cy="646331"/>
          </a:xfrm>
          <a:prstGeom prst="rect">
            <a:avLst/>
          </a:prstGeom>
          <a:noFill/>
        </p:spPr>
        <p:txBody>
          <a:bodyPr wrap="none" rtlCol="0">
            <a:spAutoFit/>
          </a:bodyPr>
          <a:lstStyle/>
          <a:p>
            <a:r>
              <a:rPr lang="en-US" sz="3600" b="1" dirty="0"/>
              <a:t>=</a:t>
            </a:r>
          </a:p>
        </p:txBody>
      </p:sp>
    </p:spTree>
    <p:extLst>
      <p:ext uri="{BB962C8B-B14F-4D97-AF65-F5344CB8AC3E}">
        <p14:creationId xmlns:p14="http://schemas.microsoft.com/office/powerpoint/2010/main" val="3345032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p:bldP spid="7" grpId="0"/>
      <p:bldP spid="13" grpId="0"/>
      <p:bldP spid="14" grpId="0"/>
      <p:bldP spid="20" grpId="0" animBg="1"/>
      <p:bldP spid="22" grpId="0"/>
      <p:bldP spid="23" grpId="0"/>
      <p:bldP spid="25" grpId="0" animBg="1"/>
      <p:bldP spid="27" grpId="0"/>
      <p:bldP spid="28" grpId="0"/>
      <p:bldP spid="29" grpId="0"/>
      <p:bldP spid="12"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Coding Tutorial Files</a:t>
            </a:r>
          </a:p>
          <a:p>
            <a:pPr lvl="1"/>
            <a:r>
              <a:rPr lang="en-US" dirty="0" err="1">
                <a:hlinkClick r:id="rId2"/>
              </a:rPr>
              <a:t>slides_performance.ipynb</a:t>
            </a:r>
            <a:endParaRPr lang="en-US" dirty="0"/>
          </a:p>
        </p:txBody>
      </p:sp>
      <p:sp>
        <p:nvSpPr>
          <p:cNvPr id="3" name="Title 2"/>
          <p:cNvSpPr>
            <a:spLocks noGrp="1"/>
          </p:cNvSpPr>
          <p:nvPr>
            <p:ph type="title"/>
          </p:nvPr>
        </p:nvSpPr>
        <p:spPr/>
        <p:txBody>
          <a:bodyPr/>
          <a:lstStyle/>
          <a:p>
            <a:r>
              <a:rPr lang="en-US" dirty="0"/>
              <a:t>Resources – Performance Metrics</a:t>
            </a:r>
          </a:p>
        </p:txBody>
      </p:sp>
    </p:spTree>
    <p:extLst>
      <p:ext uri="{BB962C8B-B14F-4D97-AF65-F5344CB8AC3E}">
        <p14:creationId xmlns:p14="http://schemas.microsoft.com/office/powerpoint/2010/main" val="149748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4717769"/>
              </p:ext>
            </p:extLst>
          </p:nvPr>
        </p:nvGraphicFramePr>
        <p:xfrm>
          <a:off x="182995" y="844262"/>
          <a:ext cx="8839409" cy="3352800"/>
        </p:xfrm>
        <a:graphic>
          <a:graphicData uri="http://schemas.openxmlformats.org/drawingml/2006/table">
            <a:tbl>
              <a:tblPr firstRow="1">
                <a:tableStyleId>{5C22544A-7EE6-4342-B048-85BDC9FD1C3A}</a:tableStyleId>
              </a:tblPr>
              <a:tblGrid>
                <a:gridCol w="1651381">
                  <a:extLst>
                    <a:ext uri="{9D8B030D-6E8A-4147-A177-3AD203B41FA5}">
                      <a16:colId xmlns:a16="http://schemas.microsoft.com/office/drawing/2014/main" val="3247688779"/>
                    </a:ext>
                  </a:extLst>
                </a:gridCol>
                <a:gridCol w="3654253">
                  <a:extLst>
                    <a:ext uri="{9D8B030D-6E8A-4147-A177-3AD203B41FA5}">
                      <a16:colId xmlns:a16="http://schemas.microsoft.com/office/drawing/2014/main" val="2148474082"/>
                    </a:ext>
                  </a:extLst>
                </a:gridCol>
                <a:gridCol w="3533775">
                  <a:extLst>
                    <a:ext uri="{9D8B030D-6E8A-4147-A177-3AD203B41FA5}">
                      <a16:colId xmlns:a16="http://schemas.microsoft.com/office/drawing/2014/main" val="3071199737"/>
                    </a:ext>
                  </a:extLst>
                </a:gridCol>
              </a:tblGrid>
              <a:tr h="241719">
                <a:tc>
                  <a:txBody>
                    <a:bodyPr/>
                    <a:lstStyle/>
                    <a:p>
                      <a:r>
                        <a:rPr lang="en-US" sz="1600" dirty="0"/>
                        <a:t>Metric (Inverse)</a:t>
                      </a:r>
                    </a:p>
                  </a:txBody>
                  <a:tcPr/>
                </a:tc>
                <a:tc>
                  <a:txBody>
                    <a:bodyPr/>
                    <a:lstStyle/>
                    <a:p>
                      <a:r>
                        <a:rPr lang="en-US" sz="1600" dirty="0"/>
                        <a:t>Summary</a:t>
                      </a:r>
                    </a:p>
                  </a:txBody>
                  <a:tcPr/>
                </a:tc>
                <a:tc>
                  <a:txBody>
                    <a:bodyPr/>
                    <a:lstStyle/>
                    <a:p>
                      <a:r>
                        <a:rPr lang="en-US" sz="1600" dirty="0"/>
                        <a:t>Good when you want:</a:t>
                      </a:r>
                    </a:p>
                  </a:txBody>
                  <a:tcPr/>
                </a:tc>
                <a:extLst>
                  <a:ext uri="{0D108BD9-81ED-4DB2-BD59-A6C34878D82A}">
                    <a16:rowId xmlns:a16="http://schemas.microsoft.com/office/drawing/2014/main" val="615338915"/>
                  </a:ext>
                </a:extLst>
              </a:tr>
              <a:tr h="329616">
                <a:tc>
                  <a:txBody>
                    <a:bodyPr/>
                    <a:lstStyle/>
                    <a:p>
                      <a:r>
                        <a:rPr lang="en-US" sz="1200" b="1" dirty="0"/>
                        <a:t>Accuracy (Error)</a:t>
                      </a:r>
                    </a:p>
                  </a:txBody>
                  <a:tcPr>
                    <a:solidFill>
                      <a:srgbClr val="00B49D">
                        <a:alpha val="50196"/>
                      </a:srgbClr>
                    </a:solidFill>
                  </a:tcPr>
                </a:tc>
                <a:tc>
                  <a:txBody>
                    <a:bodyPr/>
                    <a:lstStyle/>
                    <a:p>
                      <a:r>
                        <a:rPr lang="en-US" sz="1200" dirty="0"/>
                        <a:t>% of predictions that are correct</a:t>
                      </a:r>
                    </a:p>
                  </a:txBody>
                  <a:tcPr>
                    <a:solidFill>
                      <a:srgbClr val="00B49D">
                        <a:alpha val="50196"/>
                      </a:srgbClr>
                    </a:solidFill>
                  </a:tcPr>
                </a:tc>
                <a:tc>
                  <a:txBody>
                    <a:bodyPr/>
                    <a:lstStyle/>
                    <a:p>
                      <a:pPr marL="230188" indent="-230188">
                        <a:buFont typeface="Wingdings" panose="05000000000000000000" pitchFamily="2" charset="2"/>
                        <a:buChar char="ü"/>
                      </a:pPr>
                      <a:r>
                        <a:rPr lang="en-US" sz="1200" dirty="0"/>
                        <a:t>Simplicity, have balanced data and equal</a:t>
                      </a:r>
                      <a:r>
                        <a:rPr lang="en-US" sz="1200" baseline="0" dirty="0"/>
                        <a:t> costs between FP and FN</a:t>
                      </a:r>
                      <a:endParaRPr lang="en-US" sz="1200" dirty="0"/>
                    </a:p>
                  </a:txBody>
                  <a:tcPr>
                    <a:solidFill>
                      <a:srgbClr val="00B49D">
                        <a:alpha val="50196"/>
                      </a:srgbClr>
                    </a:solidFill>
                  </a:tcPr>
                </a:tc>
                <a:extLst>
                  <a:ext uri="{0D108BD9-81ED-4DB2-BD59-A6C34878D82A}">
                    <a16:rowId xmlns:a16="http://schemas.microsoft.com/office/drawing/2014/main" val="1947426411"/>
                  </a:ext>
                </a:extLst>
              </a:tr>
              <a:tr h="197770">
                <a:tc>
                  <a:txBody>
                    <a:bodyPr/>
                    <a:lstStyle/>
                    <a:p>
                      <a:r>
                        <a:rPr lang="en-US" sz="1200" b="1" dirty="0"/>
                        <a:t>Precision/PPV (FDR)</a:t>
                      </a:r>
                    </a:p>
                  </a:txBody>
                  <a:tcPr>
                    <a:solidFill>
                      <a:schemeClr val="tx2">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baseline="0" dirty="0"/>
                        <a:t> of "yes" predictions that are correct</a:t>
                      </a:r>
                      <a:endParaRPr lang="en-US" sz="1200" dirty="0"/>
                    </a:p>
                  </a:txBody>
                  <a:tcPr>
                    <a:solidFill>
                      <a:schemeClr val="tx2">
                        <a:lumMod val="40000"/>
                        <a:lumOff val="60000"/>
                      </a:schemeClr>
                    </a:solidFill>
                  </a:tcPr>
                </a:tc>
                <a:tc>
                  <a:txBody>
                    <a:bodyPr/>
                    <a:lstStyle/>
                    <a:p>
                      <a:pPr marL="230188" indent="-230188">
                        <a:buFont typeface="Wingdings" panose="05000000000000000000" pitchFamily="2" charset="2"/>
                        <a:buChar char="ü"/>
                      </a:pPr>
                      <a:r>
                        <a:rPr lang="en-US" sz="1200" baseline="0" dirty="0"/>
                        <a:t>To measure how precise with "yes" the model is</a:t>
                      </a:r>
                      <a:endParaRPr lang="en-US" sz="1200" dirty="0"/>
                    </a:p>
                  </a:txBody>
                  <a:tcPr>
                    <a:solidFill>
                      <a:schemeClr val="tx2">
                        <a:lumMod val="40000"/>
                        <a:lumOff val="60000"/>
                      </a:schemeClr>
                    </a:solidFill>
                  </a:tcPr>
                </a:tc>
                <a:extLst>
                  <a:ext uri="{0D108BD9-81ED-4DB2-BD59-A6C34878D82A}">
                    <a16:rowId xmlns:a16="http://schemas.microsoft.com/office/drawing/2014/main" val="2207949029"/>
                  </a:ext>
                </a:extLst>
              </a:tr>
              <a:tr h="197770">
                <a:tc>
                  <a:txBody>
                    <a:bodyPr/>
                    <a:lstStyle/>
                    <a:p>
                      <a:r>
                        <a:rPr lang="en-US" sz="1200" b="1" dirty="0"/>
                        <a:t>NPV</a:t>
                      </a:r>
                    </a:p>
                  </a:txBody>
                  <a:tcPr>
                    <a:solidFill>
                      <a:srgbClr val="F04E5E"/>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 of "no" predictions that are correct</a:t>
                      </a:r>
                    </a:p>
                  </a:txBody>
                  <a:tcPr>
                    <a:solidFill>
                      <a:srgbClr val="F04E5E"/>
                    </a:solidFill>
                  </a:tcPr>
                </a:tc>
                <a:tc>
                  <a:txBody>
                    <a:bodyPr/>
                    <a:lstStyle/>
                    <a:p>
                      <a:pPr marL="230188" marR="0" lvl="0" indent="-230188"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aseline="0" dirty="0"/>
                        <a:t>To measure how precise with "no" the model is</a:t>
                      </a:r>
                      <a:endParaRPr lang="en-US" sz="1200" dirty="0"/>
                    </a:p>
                  </a:txBody>
                  <a:tcPr>
                    <a:solidFill>
                      <a:srgbClr val="F04E5E"/>
                    </a:solidFill>
                  </a:tcPr>
                </a:tc>
                <a:extLst>
                  <a:ext uri="{0D108BD9-81ED-4DB2-BD59-A6C34878D82A}">
                    <a16:rowId xmlns:a16="http://schemas.microsoft.com/office/drawing/2014/main" val="2832353175"/>
                  </a:ext>
                </a:extLst>
              </a:tr>
              <a:tr h="247973">
                <a:tc>
                  <a:txBody>
                    <a:bodyPr/>
                    <a:lstStyle/>
                    <a:p>
                      <a:r>
                        <a:rPr lang="en-US" sz="1200" b="1" dirty="0"/>
                        <a:t>Recall/Sensitivity/TPR (FNR)</a:t>
                      </a:r>
                    </a:p>
                  </a:txBody>
                  <a:tcPr>
                    <a:solidFill>
                      <a:srgbClr val="EEA337"/>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 of "yes" cases that were predicted as "yes"</a:t>
                      </a:r>
                    </a:p>
                  </a:txBody>
                  <a:tcPr>
                    <a:solidFill>
                      <a:srgbClr val="EEA337"/>
                    </a:solidFill>
                  </a:tcPr>
                </a:tc>
                <a:tc>
                  <a:txBody>
                    <a:bodyPr/>
                    <a:lstStyle/>
                    <a:p>
                      <a:pPr marL="230188" marR="0" lvl="0" indent="-230188"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baseline="0" dirty="0"/>
                        <a:t>To measure if the model misses any "</a:t>
                      </a:r>
                      <a:r>
                        <a:rPr lang="en-US" sz="1200" baseline="0" dirty="0" err="1"/>
                        <a:t>yes"s</a:t>
                      </a:r>
                      <a:endParaRPr lang="en-US" sz="1200" baseline="0" dirty="0"/>
                    </a:p>
                  </a:txBody>
                  <a:tcPr>
                    <a:solidFill>
                      <a:srgbClr val="EEA337"/>
                    </a:solidFill>
                  </a:tcPr>
                </a:tc>
                <a:extLst>
                  <a:ext uri="{0D108BD9-81ED-4DB2-BD59-A6C34878D82A}">
                    <a16:rowId xmlns:a16="http://schemas.microsoft.com/office/drawing/2014/main" val="4021406047"/>
                  </a:ext>
                </a:extLst>
              </a:tr>
              <a:tr h="197770">
                <a:tc>
                  <a:txBody>
                    <a:bodyPr/>
                    <a:lstStyle/>
                    <a:p>
                      <a:r>
                        <a:rPr lang="en-US" sz="1200" b="1" dirty="0"/>
                        <a:t>TNR/Specificity</a:t>
                      </a:r>
                    </a:p>
                  </a:txBody>
                  <a:tcPr>
                    <a:solidFill>
                      <a:schemeClr val="accent4">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 of "no" cases that were predicted as "no"</a:t>
                      </a:r>
                    </a:p>
                  </a:txBody>
                  <a:tcPr>
                    <a:solidFill>
                      <a:schemeClr val="accent4">
                        <a:lumMod val="60000"/>
                        <a:lumOff val="40000"/>
                      </a:schemeClr>
                    </a:solidFill>
                  </a:tcPr>
                </a:tc>
                <a:tc>
                  <a:txBody>
                    <a:bodyPr/>
                    <a:lstStyle/>
                    <a:p>
                      <a:pPr marL="230188" indent="-230188">
                        <a:buFont typeface="Wingdings" panose="05000000000000000000" pitchFamily="2" charset="2"/>
                        <a:buChar char="ü"/>
                      </a:pPr>
                      <a:r>
                        <a:rPr lang="en-US" sz="1200" dirty="0"/>
                        <a:t>To measure if the model misses any "</a:t>
                      </a:r>
                      <a:r>
                        <a:rPr lang="en-US" sz="1200" dirty="0" err="1"/>
                        <a:t>no"s</a:t>
                      </a:r>
                      <a:endParaRPr lang="en-US" sz="1200" dirty="0"/>
                    </a:p>
                  </a:txBody>
                  <a:tcPr>
                    <a:solidFill>
                      <a:schemeClr val="accent4">
                        <a:lumMod val="60000"/>
                        <a:lumOff val="40000"/>
                      </a:schemeClr>
                    </a:solidFill>
                  </a:tcPr>
                </a:tc>
                <a:extLst>
                  <a:ext uri="{0D108BD9-81ED-4DB2-BD59-A6C34878D82A}">
                    <a16:rowId xmlns:a16="http://schemas.microsoft.com/office/drawing/2014/main" val="1498398960"/>
                  </a:ext>
                </a:extLst>
              </a:tr>
              <a:tr h="197770">
                <a:tc>
                  <a:txBody>
                    <a:bodyPr/>
                    <a:lstStyle/>
                    <a:p>
                      <a:r>
                        <a:rPr lang="en-US" sz="1200" b="1" dirty="0"/>
                        <a:t>F1</a:t>
                      </a:r>
                      <a:r>
                        <a:rPr lang="en-US" sz="1200" b="1" baseline="0" dirty="0"/>
                        <a:t> Score</a:t>
                      </a:r>
                      <a:endParaRPr lang="en-US" sz="1200" b="1"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Harmonic</a:t>
                      </a:r>
                      <a:r>
                        <a:rPr lang="en-US" sz="1200" baseline="0" dirty="0"/>
                        <a:t> mean of </a:t>
                      </a:r>
                      <a:r>
                        <a:rPr lang="en-US" sz="1200" baseline="0" dirty="0">
                          <a:solidFill>
                            <a:srgbClr val="097EB1"/>
                          </a:solidFill>
                        </a:rPr>
                        <a:t>precision</a:t>
                      </a:r>
                      <a:r>
                        <a:rPr lang="en-US" sz="1200" baseline="0" dirty="0"/>
                        <a:t> and </a:t>
                      </a:r>
                      <a:r>
                        <a:rPr lang="en-US" sz="1200" baseline="0" dirty="0">
                          <a:solidFill>
                            <a:srgbClr val="EEA337"/>
                          </a:solidFill>
                        </a:rPr>
                        <a:t>recall</a:t>
                      </a:r>
                      <a:endParaRPr lang="en-US" sz="1200" dirty="0">
                        <a:solidFill>
                          <a:srgbClr val="EEA337"/>
                        </a:solidFill>
                      </a:endParaRPr>
                    </a:p>
                  </a:txBody>
                  <a:tcPr/>
                </a:tc>
                <a:tc>
                  <a:txBody>
                    <a:bodyPr/>
                    <a:lstStyle/>
                    <a:p>
                      <a:pPr marL="230188" marR="0" lvl="0" indent="-230188"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t>An</a:t>
                      </a:r>
                      <a:r>
                        <a:rPr lang="en-US" sz="1200" baseline="0" dirty="0"/>
                        <a:t> overall measure of model performance</a:t>
                      </a:r>
                      <a:endParaRPr lang="en-US" sz="1200" dirty="0"/>
                    </a:p>
                  </a:txBody>
                  <a:tcPr/>
                </a:tc>
                <a:extLst>
                  <a:ext uri="{0D108BD9-81ED-4DB2-BD59-A6C34878D82A}">
                    <a16:rowId xmlns:a16="http://schemas.microsoft.com/office/drawing/2014/main" val="3823306294"/>
                  </a:ext>
                </a:extLst>
              </a:tr>
              <a:tr h="197770">
                <a:tc>
                  <a:txBody>
                    <a:bodyPr/>
                    <a:lstStyle/>
                    <a:p>
                      <a:r>
                        <a:rPr lang="en-US" sz="1200" b="1" dirty="0"/>
                        <a:t>ROC</a:t>
                      </a:r>
                      <a:r>
                        <a:rPr lang="en-US" sz="1200" b="1" baseline="0" dirty="0"/>
                        <a:t> Curve</a:t>
                      </a:r>
                      <a:endParaRPr lang="en-US" sz="1200" b="1" dirty="0"/>
                    </a:p>
                  </a:txBody>
                  <a:tcPr/>
                </a:tc>
                <a:tc>
                  <a:txBody>
                    <a:bodyPr/>
                    <a:lstStyle/>
                    <a:p>
                      <a:r>
                        <a:rPr lang="en-US" sz="1200" dirty="0"/>
                        <a:t>Shows </a:t>
                      </a:r>
                      <a:r>
                        <a:rPr lang="en-US" sz="1200" dirty="0">
                          <a:solidFill>
                            <a:srgbClr val="EEA337"/>
                          </a:solidFill>
                        </a:rPr>
                        <a:t>TPR</a:t>
                      </a:r>
                      <a:r>
                        <a:rPr lang="en-US" sz="1200" dirty="0"/>
                        <a:t> vs </a:t>
                      </a:r>
                      <a:r>
                        <a:rPr lang="en-US" sz="1200" dirty="0">
                          <a:solidFill>
                            <a:srgbClr val="7961AA"/>
                          </a:solidFill>
                        </a:rPr>
                        <a:t>FPR</a:t>
                      </a:r>
                      <a:r>
                        <a:rPr lang="en-US" sz="1200" dirty="0"/>
                        <a:t> for</a:t>
                      </a:r>
                      <a:r>
                        <a:rPr lang="en-US" sz="1200" baseline="0" dirty="0"/>
                        <a:t> all possible threshold values</a:t>
                      </a:r>
                      <a:endParaRPr lang="en-US" sz="1200" dirty="0"/>
                    </a:p>
                  </a:txBody>
                  <a:tcPr/>
                </a:tc>
                <a:tc>
                  <a:txBody>
                    <a:bodyPr/>
                    <a:lstStyle/>
                    <a:p>
                      <a:pPr marL="230188" marR="0" lvl="0" indent="-230188" algn="l"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200" dirty="0"/>
                        <a:t>An</a:t>
                      </a:r>
                      <a:r>
                        <a:rPr lang="en-US" sz="1200" baseline="0" dirty="0"/>
                        <a:t> overall measure of model performance</a:t>
                      </a:r>
                      <a:endParaRPr lang="en-US" sz="1200" dirty="0"/>
                    </a:p>
                  </a:txBody>
                  <a:tcPr/>
                </a:tc>
                <a:extLst>
                  <a:ext uri="{0D108BD9-81ED-4DB2-BD59-A6C34878D82A}">
                    <a16:rowId xmlns:a16="http://schemas.microsoft.com/office/drawing/2014/main" val="1975908698"/>
                  </a:ext>
                </a:extLst>
              </a:tr>
              <a:tr h="197770">
                <a:tc>
                  <a:txBody>
                    <a:bodyPr/>
                    <a:lstStyle/>
                    <a:p>
                      <a:r>
                        <a:rPr lang="en-US" sz="1200" b="1" dirty="0"/>
                        <a:t>AUC</a:t>
                      </a:r>
                    </a:p>
                  </a:txBody>
                  <a:tcPr/>
                </a:tc>
                <a:tc>
                  <a:txBody>
                    <a:bodyPr/>
                    <a:lstStyle/>
                    <a:p>
                      <a:r>
                        <a:rPr lang="en-US" sz="1200" dirty="0"/>
                        <a:t>Measures area under ROC curve</a:t>
                      </a:r>
                    </a:p>
                  </a:txBody>
                  <a:tcPr/>
                </a:tc>
                <a:tc>
                  <a:txBody>
                    <a:bodyPr/>
                    <a:lstStyle/>
                    <a:p>
                      <a:pPr marL="230188" indent="-230188">
                        <a:buFont typeface="Wingdings" panose="05000000000000000000" pitchFamily="2" charset="2"/>
                        <a:buChar char="ü"/>
                      </a:pPr>
                      <a:r>
                        <a:rPr lang="en-US" sz="1200" dirty="0"/>
                        <a:t>An</a:t>
                      </a:r>
                      <a:r>
                        <a:rPr lang="en-US" sz="1200" baseline="0" dirty="0"/>
                        <a:t> overall measure of model performance</a:t>
                      </a:r>
                      <a:endParaRPr lang="en-US" sz="1200" dirty="0"/>
                    </a:p>
                  </a:txBody>
                  <a:tcPr/>
                </a:tc>
                <a:extLst>
                  <a:ext uri="{0D108BD9-81ED-4DB2-BD59-A6C34878D82A}">
                    <a16:rowId xmlns:a16="http://schemas.microsoft.com/office/drawing/2014/main" val="857516492"/>
                  </a:ext>
                </a:extLst>
              </a:tr>
              <a:tr h="329616">
                <a:tc>
                  <a:txBody>
                    <a:bodyPr/>
                    <a:lstStyle/>
                    <a:p>
                      <a:r>
                        <a:rPr lang="en-US" sz="1200" b="1" dirty="0"/>
                        <a:t>Log Loss</a:t>
                      </a:r>
                    </a:p>
                  </a:txBody>
                  <a:tcPr/>
                </a:tc>
                <a:tc>
                  <a:txBody>
                    <a:bodyPr/>
                    <a:lstStyle/>
                    <a:p>
                      <a:r>
                        <a:rPr lang="en-US" sz="1200" dirty="0"/>
                        <a:t>Like accuracy, but takes into account </a:t>
                      </a:r>
                      <a:r>
                        <a:rPr lang="en-US" sz="1200" i="1" dirty="0"/>
                        <a:t>how</a:t>
                      </a:r>
                      <a:r>
                        <a:rPr lang="en-US" sz="1200" dirty="0"/>
                        <a:t> right or wrong the predictions are</a:t>
                      </a:r>
                    </a:p>
                  </a:txBody>
                  <a:tcPr/>
                </a:tc>
                <a:tc>
                  <a:txBody>
                    <a:bodyPr/>
                    <a:lstStyle/>
                    <a:p>
                      <a:pPr marL="230188" indent="-230188">
                        <a:buFont typeface="Wingdings" panose="05000000000000000000" pitchFamily="2" charset="2"/>
                        <a:buChar char="ü"/>
                      </a:pPr>
                      <a:r>
                        <a:rPr lang="en-US" sz="1200" dirty="0"/>
                        <a:t>To penalize models for being very wrong</a:t>
                      </a:r>
                    </a:p>
                  </a:txBody>
                  <a:tcPr/>
                </a:tc>
                <a:extLst>
                  <a:ext uri="{0D108BD9-81ED-4DB2-BD59-A6C34878D82A}">
                    <a16:rowId xmlns:a16="http://schemas.microsoft.com/office/drawing/2014/main" val="105381649"/>
                  </a:ext>
                </a:extLst>
              </a:tr>
            </a:tbl>
          </a:graphicData>
        </a:graphic>
      </p:graphicFrame>
      <p:sp>
        <p:nvSpPr>
          <p:cNvPr id="3" name="Title 2"/>
          <p:cNvSpPr>
            <a:spLocks noGrp="1"/>
          </p:cNvSpPr>
          <p:nvPr>
            <p:ph type="title"/>
          </p:nvPr>
        </p:nvSpPr>
        <p:spPr/>
        <p:txBody>
          <a:bodyPr/>
          <a:lstStyle/>
          <a:p>
            <a:r>
              <a:rPr lang="en-US" dirty="0"/>
              <a:t>Summary - Table of Performance Metrics</a:t>
            </a:r>
          </a:p>
        </p:txBody>
      </p:sp>
      <p:sp>
        <p:nvSpPr>
          <p:cNvPr id="5" name="Rectangle 4"/>
          <p:cNvSpPr/>
          <p:nvPr/>
        </p:nvSpPr>
        <p:spPr>
          <a:xfrm>
            <a:off x="2811729" y="4670841"/>
            <a:ext cx="3520541" cy="1779287"/>
          </a:xfrm>
          <a:prstGeom prst="rect">
            <a:avLst/>
          </a:prstGeom>
          <a:solidFill>
            <a:schemeClr val="bg1"/>
          </a:solidFill>
          <a:ln>
            <a:solidFill>
              <a:schemeClr val="bg1">
                <a:lumMod val="50000"/>
              </a:schemeClr>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aphicFrame>
        <p:nvGraphicFramePr>
          <p:cNvPr id="6" name="Table 5"/>
          <p:cNvGraphicFramePr>
            <a:graphicFrameLocks noGrp="1"/>
          </p:cNvGraphicFramePr>
          <p:nvPr>
            <p:extLst>
              <p:ext uri="{D42A27DB-BD31-4B8C-83A1-F6EECF244321}">
                <p14:modId xmlns:p14="http://schemas.microsoft.com/office/powerpoint/2010/main" val="1068908223"/>
              </p:ext>
            </p:extLst>
          </p:nvPr>
        </p:nvGraphicFramePr>
        <p:xfrm>
          <a:off x="2996397" y="4966768"/>
          <a:ext cx="3220544" cy="1483360"/>
        </p:xfrm>
        <a:graphic>
          <a:graphicData uri="http://schemas.openxmlformats.org/drawingml/2006/table">
            <a:tbl>
              <a:tblPr firstRow="1" bandRow="1">
                <a:tableStyleId>{5940675A-B579-460E-94D1-54222C63F5DA}</a:tableStyleId>
              </a:tblPr>
              <a:tblGrid>
                <a:gridCol w="555294">
                  <a:extLst>
                    <a:ext uri="{9D8B030D-6E8A-4147-A177-3AD203B41FA5}">
                      <a16:colId xmlns:a16="http://schemas.microsoft.com/office/drawing/2014/main" val="20000"/>
                    </a:ext>
                  </a:extLst>
                </a:gridCol>
                <a:gridCol w="1043425">
                  <a:extLst>
                    <a:ext uri="{9D8B030D-6E8A-4147-A177-3AD203B41FA5}">
                      <a16:colId xmlns:a16="http://schemas.microsoft.com/office/drawing/2014/main" val="20001"/>
                    </a:ext>
                  </a:extLst>
                </a:gridCol>
                <a:gridCol w="834740">
                  <a:extLst>
                    <a:ext uri="{9D8B030D-6E8A-4147-A177-3AD203B41FA5}">
                      <a16:colId xmlns:a16="http://schemas.microsoft.com/office/drawing/2014/main" val="20002"/>
                    </a:ext>
                  </a:extLst>
                </a:gridCol>
                <a:gridCol w="787085">
                  <a:extLst>
                    <a:ext uri="{9D8B030D-6E8A-4147-A177-3AD203B41FA5}">
                      <a16:colId xmlns:a16="http://schemas.microsoft.com/office/drawing/2014/main" val="20003"/>
                    </a:ext>
                  </a:extLst>
                </a:gridCol>
              </a:tblGrid>
              <a:tr h="370840">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Yes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No</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sz="1800" dirty="0"/>
                        <a:t>Yes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rgbClr val="63BE48"/>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20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sz="1800" dirty="0"/>
                        <a:t>No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rgbClr val="63BE48"/>
                          </a:solidFill>
                        </a:rPr>
                        <a:t>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80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80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solidFill>
                            <a:schemeClr val="bg1">
                              <a:lumMod val="50000"/>
                            </a:schemeClr>
                          </a:solidFill>
                        </a:rPr>
                        <a:t>100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TextBox 6"/>
          <p:cNvSpPr txBox="1"/>
          <p:nvPr/>
        </p:nvSpPr>
        <p:spPr>
          <a:xfrm>
            <a:off x="4374031" y="4670841"/>
            <a:ext cx="1094595" cy="369332"/>
          </a:xfrm>
          <a:prstGeom prst="rect">
            <a:avLst/>
          </a:prstGeom>
          <a:noFill/>
        </p:spPr>
        <p:txBody>
          <a:bodyPr wrap="none" rtlCol="0">
            <a:spAutoFit/>
          </a:bodyPr>
          <a:lstStyle/>
          <a:p>
            <a:r>
              <a:rPr lang="en-US" b="1" dirty="0">
                <a:latin typeface="Calibri" charset="0"/>
                <a:ea typeface="Calibri" charset="0"/>
                <a:cs typeface="Calibri" charset="0"/>
              </a:rPr>
              <a:t>Predicted</a:t>
            </a:r>
          </a:p>
        </p:txBody>
      </p:sp>
      <p:sp>
        <p:nvSpPr>
          <p:cNvPr id="8" name="TextBox 7"/>
          <p:cNvSpPr txBox="1"/>
          <p:nvPr/>
        </p:nvSpPr>
        <p:spPr>
          <a:xfrm rot="16200000">
            <a:off x="2648705" y="5523781"/>
            <a:ext cx="695383" cy="369332"/>
          </a:xfrm>
          <a:prstGeom prst="rect">
            <a:avLst/>
          </a:prstGeom>
          <a:noFill/>
        </p:spPr>
        <p:txBody>
          <a:bodyPr wrap="none" rtlCol="0">
            <a:spAutoFit/>
          </a:bodyPr>
          <a:lstStyle/>
          <a:p>
            <a:r>
              <a:rPr lang="en-US" b="1" dirty="0">
                <a:latin typeface="Calibri" charset="0"/>
                <a:ea typeface="Calibri" charset="0"/>
                <a:cs typeface="Calibri" charset="0"/>
              </a:rPr>
              <a:t>Truth</a:t>
            </a:r>
          </a:p>
        </p:txBody>
      </p:sp>
      <p:sp>
        <p:nvSpPr>
          <p:cNvPr id="9" name="Rectangle 8"/>
          <p:cNvSpPr/>
          <p:nvPr/>
        </p:nvSpPr>
        <p:spPr>
          <a:xfrm>
            <a:off x="3122141" y="5336100"/>
            <a:ext cx="3210129" cy="344775"/>
          </a:xfrm>
          <a:prstGeom prst="rect">
            <a:avLst/>
          </a:prstGeom>
          <a:solidFill>
            <a:srgbClr val="EEA337">
              <a:alpha val="32157"/>
            </a:srgbClr>
          </a:solidFill>
          <a:ln w="28575">
            <a:solidFill>
              <a:srgbClr val="EEA337"/>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1" name="Rounded Rectangular Callout 10"/>
          <p:cNvSpPr/>
          <p:nvPr/>
        </p:nvSpPr>
        <p:spPr>
          <a:xfrm>
            <a:off x="6986494" y="4255125"/>
            <a:ext cx="2035910" cy="596958"/>
          </a:xfrm>
          <a:prstGeom prst="wedgeRoundRectCallout">
            <a:avLst>
              <a:gd name="adj1" fmla="val -83527"/>
              <a:gd name="adj2" fmla="val 144760"/>
              <a:gd name="adj3" fmla="val 16667"/>
            </a:avLst>
          </a:prstGeom>
          <a:solidFill>
            <a:srgbClr val="EEA3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Recall/Sensitivity/TPR(FNR)</a:t>
            </a:r>
          </a:p>
        </p:txBody>
      </p:sp>
      <p:sp>
        <p:nvSpPr>
          <p:cNvPr id="12" name="Rounded Rectangular Callout 11"/>
          <p:cNvSpPr/>
          <p:nvPr/>
        </p:nvSpPr>
        <p:spPr>
          <a:xfrm>
            <a:off x="7132114" y="5336100"/>
            <a:ext cx="1575281" cy="544206"/>
          </a:xfrm>
          <a:prstGeom prst="wedgeRoundRectCallout">
            <a:avLst>
              <a:gd name="adj1" fmla="val -94064"/>
              <a:gd name="adj2" fmla="val 41436"/>
              <a:gd name="adj3" fmla="val 16667"/>
            </a:avLst>
          </a:prstGeom>
          <a:solidFill>
            <a:srgbClr val="7961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Specificity/TNR</a:t>
            </a:r>
          </a:p>
          <a:p>
            <a:pPr algn="ctr"/>
            <a:r>
              <a:rPr lang="en-US" sz="1600" dirty="0">
                <a:solidFill>
                  <a:schemeClr val="bg1"/>
                </a:solidFill>
              </a:rPr>
              <a:t>(FPR)</a:t>
            </a:r>
          </a:p>
        </p:txBody>
      </p:sp>
      <p:sp>
        <p:nvSpPr>
          <p:cNvPr id="13" name="Rectangle 12"/>
          <p:cNvSpPr/>
          <p:nvPr/>
        </p:nvSpPr>
        <p:spPr>
          <a:xfrm>
            <a:off x="3122141" y="5720725"/>
            <a:ext cx="3210129" cy="344775"/>
          </a:xfrm>
          <a:prstGeom prst="rect">
            <a:avLst/>
          </a:prstGeom>
          <a:solidFill>
            <a:srgbClr val="7961AA">
              <a:alpha val="32157"/>
            </a:srgbClr>
          </a:solidFill>
          <a:ln w="28575">
            <a:solidFill>
              <a:srgbClr val="7961AA"/>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Rectangle 13"/>
          <p:cNvSpPr/>
          <p:nvPr/>
        </p:nvSpPr>
        <p:spPr>
          <a:xfrm rot="5400000">
            <a:off x="3382718" y="5425179"/>
            <a:ext cx="1483360" cy="591093"/>
          </a:xfrm>
          <a:prstGeom prst="rect">
            <a:avLst/>
          </a:prstGeom>
          <a:solidFill>
            <a:srgbClr val="097EB1">
              <a:alpha val="32157"/>
            </a:srgbClr>
          </a:solidFill>
          <a:ln w="28575">
            <a:solidFill>
              <a:srgbClr val="097EB1"/>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5" name="Rounded Rectangular Callout 14"/>
          <p:cNvSpPr/>
          <p:nvPr/>
        </p:nvSpPr>
        <p:spPr>
          <a:xfrm>
            <a:off x="461319" y="5720725"/>
            <a:ext cx="1667950" cy="606547"/>
          </a:xfrm>
          <a:prstGeom prst="wedgeRoundRectCallout">
            <a:avLst>
              <a:gd name="adj1" fmla="val 147756"/>
              <a:gd name="adj2" fmla="val 56615"/>
              <a:gd name="adj3" fmla="val 16667"/>
            </a:avLst>
          </a:prstGeom>
          <a:solidFill>
            <a:srgbClr val="097EB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Precision/PPV</a:t>
            </a:r>
          </a:p>
          <a:p>
            <a:pPr algn="ctr"/>
            <a:r>
              <a:rPr lang="en-US" sz="1600" dirty="0">
                <a:solidFill>
                  <a:schemeClr val="bg1"/>
                </a:solidFill>
              </a:rPr>
              <a:t>(FDR)</a:t>
            </a:r>
          </a:p>
        </p:txBody>
      </p:sp>
      <p:sp>
        <p:nvSpPr>
          <p:cNvPr id="16" name="Rectangle 15"/>
          <p:cNvSpPr/>
          <p:nvPr/>
        </p:nvSpPr>
        <p:spPr>
          <a:xfrm rot="5400000">
            <a:off x="4277923" y="5412902"/>
            <a:ext cx="1483360" cy="591093"/>
          </a:xfrm>
          <a:prstGeom prst="rect">
            <a:avLst/>
          </a:prstGeom>
          <a:solidFill>
            <a:srgbClr val="F04E5E">
              <a:alpha val="10000"/>
            </a:srgbClr>
          </a:solidFill>
          <a:ln w="28575">
            <a:solidFill>
              <a:srgbClr val="F04E5E"/>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7" name="Rounded Rectangular Callout 16"/>
          <p:cNvSpPr/>
          <p:nvPr/>
        </p:nvSpPr>
        <p:spPr>
          <a:xfrm>
            <a:off x="7132115" y="5988904"/>
            <a:ext cx="1410524" cy="555448"/>
          </a:xfrm>
          <a:prstGeom prst="wedgeRoundRectCallout">
            <a:avLst>
              <a:gd name="adj1" fmla="val -175912"/>
              <a:gd name="adj2" fmla="val 28875"/>
              <a:gd name="adj3" fmla="val 16667"/>
            </a:avLst>
          </a:prstGeom>
          <a:solidFill>
            <a:srgbClr val="F04E5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NPV</a:t>
            </a:r>
          </a:p>
          <a:p>
            <a:pPr algn="ctr"/>
            <a:r>
              <a:rPr lang="en-US" sz="1600" dirty="0">
                <a:solidFill>
                  <a:schemeClr val="bg1"/>
                </a:solidFill>
              </a:rPr>
              <a:t>(FOR)</a:t>
            </a:r>
          </a:p>
        </p:txBody>
      </p:sp>
      <p:sp>
        <p:nvSpPr>
          <p:cNvPr id="18" name="Rectangle 17"/>
          <p:cNvSpPr/>
          <p:nvPr/>
        </p:nvSpPr>
        <p:spPr>
          <a:xfrm rot="1091969">
            <a:off x="3873016" y="5493391"/>
            <a:ext cx="1483360" cy="424558"/>
          </a:xfrm>
          <a:prstGeom prst="rect">
            <a:avLst/>
          </a:prstGeom>
          <a:solidFill>
            <a:srgbClr val="00B49D">
              <a:alpha val="10000"/>
            </a:srgbClr>
          </a:solidFill>
          <a:ln w="28575">
            <a:solidFill>
              <a:srgbClr val="00B49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9" name="Rounded Rectangular Callout 18"/>
          <p:cNvSpPr/>
          <p:nvPr/>
        </p:nvSpPr>
        <p:spPr>
          <a:xfrm>
            <a:off x="675503" y="4966767"/>
            <a:ext cx="1453766" cy="645800"/>
          </a:xfrm>
          <a:prstGeom prst="wedgeRoundRectCallout">
            <a:avLst>
              <a:gd name="adj1" fmla="val 181970"/>
              <a:gd name="adj2" fmla="val 4078"/>
              <a:gd name="adj3" fmla="val 16667"/>
            </a:avLst>
          </a:prstGeom>
          <a:solidFill>
            <a:srgbClr val="00B49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Accuracy </a:t>
            </a:r>
          </a:p>
          <a:p>
            <a:pPr algn="ctr"/>
            <a:r>
              <a:rPr lang="en-US" sz="1600" dirty="0">
                <a:solidFill>
                  <a:schemeClr val="bg1"/>
                </a:solidFill>
              </a:rPr>
              <a:t>(Error)</a:t>
            </a:r>
          </a:p>
        </p:txBody>
      </p:sp>
    </p:spTree>
    <p:extLst>
      <p:ext uri="{BB962C8B-B14F-4D97-AF65-F5344CB8AC3E}">
        <p14:creationId xmlns:p14="http://schemas.microsoft.com/office/powerpoint/2010/main" val="553278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473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estimate a model's future performance?</a:t>
            </a:r>
          </a:p>
          <a:p>
            <a:pPr lvl="1"/>
            <a:r>
              <a:rPr lang="en-US" dirty="0"/>
              <a:t>How well does it generalize to new, unseen data?</a:t>
            </a:r>
          </a:p>
          <a:p>
            <a:r>
              <a:rPr lang="en-US" dirty="0"/>
              <a:t>How to choose the best model (out of many candidates)?</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Outline</a:t>
            </a:r>
          </a:p>
        </p:txBody>
      </p:sp>
      <p:sp>
        <p:nvSpPr>
          <p:cNvPr id="6" name="TextBox 5">
            <a:extLst>
              <a:ext uri="{FF2B5EF4-FFF2-40B4-BE49-F238E27FC236}">
                <a16:creationId xmlns:a16="http://schemas.microsoft.com/office/drawing/2014/main" id="{844BF847-F0CC-4676-9A9F-D80E86204730}"/>
              </a:ext>
            </a:extLst>
          </p:cNvPr>
          <p:cNvSpPr txBox="1"/>
          <p:nvPr/>
        </p:nvSpPr>
        <p:spPr>
          <a:xfrm>
            <a:off x="1895049" y="3184799"/>
            <a:ext cx="5353902" cy="707886"/>
          </a:xfrm>
          <a:prstGeom prst="rect">
            <a:avLst/>
          </a:prstGeom>
          <a:noFill/>
        </p:spPr>
        <p:txBody>
          <a:bodyPr wrap="none" rtlCol="0">
            <a:spAutoFit/>
          </a:bodyPr>
          <a:lstStyle/>
          <a:p>
            <a:r>
              <a:rPr lang="en-US" sz="4000" dirty="0"/>
              <a:t>Answer: Cross-Validation</a:t>
            </a:r>
          </a:p>
        </p:txBody>
      </p:sp>
    </p:spTree>
    <p:extLst>
      <p:ext uri="{BB962C8B-B14F-4D97-AF65-F5344CB8AC3E}">
        <p14:creationId xmlns:p14="http://schemas.microsoft.com/office/powerpoint/2010/main" val="1139112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88252-FA39-DF2E-9F4E-F7F747464B7E}"/>
              </a:ext>
            </a:extLst>
          </p:cNvPr>
          <p:cNvSpPr>
            <a:spLocks noGrp="1"/>
          </p:cNvSpPr>
          <p:nvPr>
            <p:ph idx="1"/>
          </p:nvPr>
        </p:nvSpPr>
        <p:spPr/>
        <p:txBody>
          <a:bodyPr/>
          <a:lstStyle/>
          <a:p>
            <a:r>
              <a:rPr lang="en-US" dirty="0"/>
              <a:t>When we have dozens of candidate models:</a:t>
            </a:r>
          </a:p>
          <a:p>
            <a:pPr lvl="1"/>
            <a:r>
              <a:rPr lang="en-US" dirty="0"/>
              <a:t>Some will overfit</a:t>
            </a:r>
          </a:p>
          <a:p>
            <a:pPr lvl="1"/>
            <a:r>
              <a:rPr lang="en-US" dirty="0"/>
              <a:t>Some will underfit</a:t>
            </a:r>
          </a:p>
          <a:p>
            <a:pPr lvl="1"/>
            <a:r>
              <a:rPr lang="en-US" dirty="0"/>
              <a:t>Some will be terrible</a:t>
            </a:r>
          </a:p>
          <a:p>
            <a:pPr lvl="1"/>
            <a:r>
              <a:rPr lang="en-US" dirty="0"/>
              <a:t>Some will be great</a:t>
            </a:r>
          </a:p>
          <a:p>
            <a:r>
              <a:rPr lang="en-US" dirty="0"/>
              <a:t>CV gives an accurate/robust estimate of F</a:t>
            </a:r>
            <a:r>
              <a:rPr lang="en-US" baseline="-25000" dirty="0"/>
              <a:t>1</a:t>
            </a:r>
            <a:r>
              <a:rPr lang="en-US" dirty="0"/>
              <a:t> score on unseen data</a:t>
            </a:r>
          </a:p>
          <a:p>
            <a:pPr lvl="1"/>
            <a:r>
              <a:rPr lang="en-US" dirty="0"/>
              <a:t>"A resampling technique for estimating model performance"</a:t>
            </a:r>
          </a:p>
          <a:p>
            <a:endParaRPr lang="en-US" dirty="0"/>
          </a:p>
        </p:txBody>
      </p:sp>
      <p:sp>
        <p:nvSpPr>
          <p:cNvPr id="3" name="Title 2">
            <a:extLst>
              <a:ext uri="{FF2B5EF4-FFF2-40B4-BE49-F238E27FC236}">
                <a16:creationId xmlns:a16="http://schemas.microsoft.com/office/drawing/2014/main" id="{371E3E24-9466-7084-00BB-BE2B3953DA0A}"/>
              </a:ext>
            </a:extLst>
          </p:cNvPr>
          <p:cNvSpPr>
            <a:spLocks noGrp="1"/>
          </p:cNvSpPr>
          <p:nvPr>
            <p:ph type="title"/>
          </p:nvPr>
        </p:nvSpPr>
        <p:spPr/>
        <p:txBody>
          <a:bodyPr/>
          <a:lstStyle/>
          <a:p>
            <a:r>
              <a:rPr lang="en-US" dirty="0"/>
              <a:t>Why Cross-Validation?</a:t>
            </a:r>
          </a:p>
        </p:txBody>
      </p:sp>
    </p:spTree>
    <p:extLst>
      <p:ext uri="{BB962C8B-B14F-4D97-AF65-F5344CB8AC3E}">
        <p14:creationId xmlns:p14="http://schemas.microsoft.com/office/powerpoint/2010/main" val="2610596138"/>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3720DE-009F-479C-A2F1-BFAC2FED58E7}"/>
              </a:ext>
            </a:extLst>
          </p:cNvPr>
          <p:cNvSpPr>
            <a:spLocks noGrp="1"/>
          </p:cNvSpPr>
          <p:nvPr>
            <p:ph idx="1"/>
          </p:nvPr>
        </p:nvSpPr>
        <p:spPr/>
        <p:txBody>
          <a:bodyPr/>
          <a:lstStyle/>
          <a:p>
            <a:r>
              <a:rPr lang="en-US" dirty="0"/>
              <a:t>K-fold Cross-Validation</a:t>
            </a:r>
          </a:p>
          <a:p>
            <a:r>
              <a:rPr lang="en-US" dirty="0"/>
              <a:t>Holdout Method</a:t>
            </a:r>
          </a:p>
          <a:p>
            <a:r>
              <a:rPr lang="en-US" dirty="0"/>
              <a:t>Repeated Holdout / Shuffle Split</a:t>
            </a:r>
          </a:p>
          <a:p>
            <a:r>
              <a:rPr lang="en-US" dirty="0"/>
              <a:t>Repeated K-fold Cross-Validation</a:t>
            </a:r>
          </a:p>
          <a:p>
            <a:r>
              <a:rPr lang="en-US" dirty="0"/>
              <a:t>Leave One Out</a:t>
            </a:r>
          </a:p>
          <a:p>
            <a:r>
              <a:rPr lang="en-US" dirty="0"/>
              <a:t>Generalized Cross-Validation</a:t>
            </a:r>
          </a:p>
          <a:p>
            <a:r>
              <a:rPr lang="en-US" dirty="0"/>
              <a:t>Bootstrapping</a:t>
            </a:r>
          </a:p>
          <a:p>
            <a:endParaRPr lang="en-US" dirty="0"/>
          </a:p>
          <a:p>
            <a:endParaRPr lang="en-US" dirty="0"/>
          </a:p>
        </p:txBody>
      </p:sp>
      <p:sp>
        <p:nvSpPr>
          <p:cNvPr id="3" name="Title 2">
            <a:extLst>
              <a:ext uri="{FF2B5EF4-FFF2-40B4-BE49-F238E27FC236}">
                <a16:creationId xmlns:a16="http://schemas.microsoft.com/office/drawing/2014/main" id="{6FB92224-2812-4688-B338-9C43CA634B3D}"/>
              </a:ext>
            </a:extLst>
          </p:cNvPr>
          <p:cNvSpPr>
            <a:spLocks noGrp="1"/>
          </p:cNvSpPr>
          <p:nvPr>
            <p:ph type="title"/>
          </p:nvPr>
        </p:nvSpPr>
        <p:spPr/>
        <p:txBody>
          <a:bodyPr/>
          <a:lstStyle/>
          <a:p>
            <a:r>
              <a:rPr lang="en-US" dirty="0"/>
              <a:t>Model Validation Methods</a:t>
            </a:r>
          </a:p>
        </p:txBody>
      </p:sp>
      <p:cxnSp>
        <p:nvCxnSpPr>
          <p:cNvPr id="5" name="Straight Arrow Connector 4">
            <a:extLst>
              <a:ext uri="{FF2B5EF4-FFF2-40B4-BE49-F238E27FC236}">
                <a16:creationId xmlns:a16="http://schemas.microsoft.com/office/drawing/2014/main" id="{36E21AD3-EFBE-4810-B1DC-750EE4DE0B83}"/>
              </a:ext>
            </a:extLst>
          </p:cNvPr>
          <p:cNvCxnSpPr>
            <a:cxnSpLocks/>
          </p:cNvCxnSpPr>
          <p:nvPr/>
        </p:nvCxnSpPr>
        <p:spPr>
          <a:xfrm flipH="1">
            <a:off x="3942786" y="1020041"/>
            <a:ext cx="1785892" cy="0"/>
          </a:xfrm>
          <a:prstGeom prst="straightConnector1">
            <a:avLst/>
          </a:prstGeom>
          <a:ln w="38100">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4F0B9C4-2AA6-4387-A573-3111EC260AA0}"/>
              </a:ext>
            </a:extLst>
          </p:cNvPr>
          <p:cNvSpPr txBox="1"/>
          <p:nvPr/>
        </p:nvSpPr>
        <p:spPr>
          <a:xfrm>
            <a:off x="5728678" y="835375"/>
            <a:ext cx="1603772" cy="369332"/>
          </a:xfrm>
          <a:prstGeom prst="rect">
            <a:avLst/>
          </a:prstGeom>
          <a:noFill/>
        </p:spPr>
        <p:txBody>
          <a:bodyPr wrap="none" rtlCol="0">
            <a:spAutoFit/>
          </a:bodyPr>
          <a:lstStyle/>
          <a:p>
            <a:r>
              <a:rPr lang="en-US" dirty="0">
                <a:solidFill>
                  <a:schemeClr val="tx2"/>
                </a:solidFill>
              </a:rPr>
              <a:t>Recommended</a:t>
            </a:r>
          </a:p>
        </p:txBody>
      </p:sp>
      <p:sp>
        <p:nvSpPr>
          <p:cNvPr id="9" name="TextBox 8">
            <a:extLst>
              <a:ext uri="{FF2B5EF4-FFF2-40B4-BE49-F238E27FC236}">
                <a16:creationId xmlns:a16="http://schemas.microsoft.com/office/drawing/2014/main" id="{28182CD2-F32D-4A40-9BA6-2F34FEAC5761}"/>
              </a:ext>
            </a:extLst>
          </p:cNvPr>
          <p:cNvSpPr txBox="1"/>
          <p:nvPr/>
        </p:nvSpPr>
        <p:spPr>
          <a:xfrm>
            <a:off x="5728678" y="2458399"/>
            <a:ext cx="1107996" cy="369332"/>
          </a:xfrm>
          <a:prstGeom prst="rect">
            <a:avLst/>
          </a:prstGeom>
          <a:noFill/>
        </p:spPr>
        <p:txBody>
          <a:bodyPr wrap="none" rtlCol="0">
            <a:spAutoFit/>
          </a:bodyPr>
          <a:lstStyle/>
          <a:p>
            <a:r>
              <a:rPr lang="en-US" dirty="0">
                <a:solidFill>
                  <a:schemeClr val="tx2"/>
                </a:solidFill>
              </a:rPr>
              <a:t>Also good</a:t>
            </a:r>
          </a:p>
        </p:txBody>
      </p:sp>
      <p:sp>
        <p:nvSpPr>
          <p:cNvPr id="10" name="Right Brace 9">
            <a:extLst>
              <a:ext uri="{FF2B5EF4-FFF2-40B4-BE49-F238E27FC236}">
                <a16:creationId xmlns:a16="http://schemas.microsoft.com/office/drawing/2014/main" id="{03EB49AE-4091-4511-B440-D586BC1E043A}"/>
              </a:ext>
            </a:extLst>
          </p:cNvPr>
          <p:cNvSpPr/>
          <p:nvPr/>
        </p:nvSpPr>
        <p:spPr>
          <a:xfrm>
            <a:off x="5133315" y="1406675"/>
            <a:ext cx="443620" cy="2477258"/>
          </a:xfrm>
          <a:prstGeom prst="rightBrace">
            <a:avLst/>
          </a:prstGeom>
          <a:ln w="38100">
            <a:solidFill>
              <a:schemeClr val="tx2"/>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427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5" presetClass="emph" presetSubtype="0" nodeType="withEffect">
                                  <p:stCondLst>
                                    <p:cond delay="0"/>
                                  </p:stCondLst>
                                  <p:iterate type="lt">
                                    <p:tmAbs val="25"/>
                                  </p:iterate>
                                  <p:childTnLst>
                                    <p:set>
                                      <p:cBhvr override="childStyle">
                                        <p:cTn id="10" dur="indefinite"/>
                                        <p:tgtEl>
                                          <p:spTgt spid="2">
                                            <p:txEl>
                                              <p:pRg st="0" end="0"/>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893320" y="2314002"/>
            <a:ext cx="3935392" cy="2928395"/>
          </a:xfrm>
          <a:prstGeom prst="rect">
            <a:avLst/>
          </a:prstGeom>
          <a:solidFill>
            <a:srgbClr val="0338E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b="1" dirty="0"/>
              <a:t>Analysis / Modeling</a:t>
            </a:r>
          </a:p>
          <a:p>
            <a:r>
              <a:rPr lang="en-US" sz="1200" dirty="0">
                <a:solidFill>
                  <a:prstClr val="white"/>
                </a:solidFill>
              </a:rPr>
              <a:t>Conduct the analysis using the appropriate techniques</a:t>
            </a:r>
            <a:endParaRPr lang="en-US" sz="1200" b="1" dirty="0">
              <a:solidFill>
                <a:prstClr val="white"/>
              </a:solidFill>
            </a:endParaRPr>
          </a:p>
          <a:p>
            <a:endParaRPr lang="en-US" b="1" dirty="0"/>
          </a:p>
          <a:p>
            <a:r>
              <a:rPr lang="en-US" b="1" dirty="0"/>
              <a:t> </a:t>
            </a:r>
          </a:p>
        </p:txBody>
      </p:sp>
      <p:sp>
        <p:nvSpPr>
          <p:cNvPr id="3" name="Title 2"/>
          <p:cNvSpPr>
            <a:spLocks noGrp="1"/>
          </p:cNvSpPr>
          <p:nvPr>
            <p:ph type="title"/>
          </p:nvPr>
        </p:nvSpPr>
        <p:spPr/>
        <p:txBody>
          <a:bodyPr/>
          <a:lstStyle/>
          <a:p>
            <a:r>
              <a:rPr lang="en-US" dirty="0"/>
              <a:t>In More Detail</a:t>
            </a:r>
          </a:p>
        </p:txBody>
      </p:sp>
      <p:sp>
        <p:nvSpPr>
          <p:cNvPr id="4" name="Rectangle 3"/>
          <p:cNvSpPr/>
          <p:nvPr/>
        </p:nvSpPr>
        <p:spPr>
          <a:xfrm>
            <a:off x="5023747" y="3247275"/>
            <a:ext cx="1737360" cy="1581202"/>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ysClr val="windowText" lastClr="000000"/>
                </a:solidFill>
              </a:rPr>
              <a:t>Model Training</a:t>
            </a:r>
          </a:p>
          <a:p>
            <a:pPr algn="ctr"/>
            <a:endParaRPr lang="en-US" sz="1600" dirty="0">
              <a:solidFill>
                <a:sysClr val="windowText" lastClr="000000"/>
              </a:solidFill>
            </a:endParaRPr>
          </a:p>
          <a:p>
            <a:r>
              <a:rPr lang="en-US" sz="1200" dirty="0">
                <a:solidFill>
                  <a:sysClr val="windowText" lastClr="000000"/>
                </a:solidFill>
              </a:rPr>
              <a:t>Algorithms</a:t>
            </a:r>
          </a:p>
          <a:p>
            <a:r>
              <a:rPr lang="en-US" sz="1200" dirty="0">
                <a:solidFill>
                  <a:sysClr val="windowText" lastClr="000000"/>
                </a:solidFill>
              </a:rPr>
              <a:t>Ensembles</a:t>
            </a:r>
          </a:p>
          <a:p>
            <a:r>
              <a:rPr lang="en-US" sz="1200" dirty="0">
                <a:solidFill>
                  <a:sysClr val="windowText" lastClr="000000"/>
                </a:solidFill>
              </a:rPr>
              <a:t>Hyperparameter tuning</a:t>
            </a:r>
          </a:p>
        </p:txBody>
      </p:sp>
      <p:sp>
        <p:nvSpPr>
          <p:cNvPr id="8" name="Rectangle 7"/>
          <p:cNvSpPr/>
          <p:nvPr/>
        </p:nvSpPr>
        <p:spPr>
          <a:xfrm>
            <a:off x="7011609" y="3247274"/>
            <a:ext cx="1737360" cy="158120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ysClr val="windowText" lastClr="000000"/>
                </a:solidFill>
              </a:rPr>
              <a:t>Model Selection/ Evaluation</a:t>
            </a:r>
          </a:p>
          <a:p>
            <a:pPr algn="ctr"/>
            <a:endParaRPr lang="en-US" sz="1600" dirty="0">
              <a:solidFill>
                <a:sysClr val="windowText" lastClr="000000"/>
              </a:solidFill>
            </a:endParaRPr>
          </a:p>
          <a:p>
            <a:r>
              <a:rPr lang="en-US" sz="1200" dirty="0">
                <a:solidFill>
                  <a:sysClr val="windowText" lastClr="000000"/>
                </a:solidFill>
              </a:rPr>
              <a:t>Performance metrics Cross validation</a:t>
            </a:r>
          </a:p>
        </p:txBody>
      </p:sp>
      <p:cxnSp>
        <p:nvCxnSpPr>
          <p:cNvPr id="30" name="Straight Arrow Connector 29"/>
          <p:cNvCxnSpPr>
            <a:stCxn id="4" idx="3"/>
            <a:endCxn id="8" idx="1"/>
          </p:cNvCxnSpPr>
          <p:nvPr/>
        </p:nvCxnSpPr>
        <p:spPr>
          <a:xfrm>
            <a:off x="6761107" y="4037876"/>
            <a:ext cx="250502" cy="0"/>
          </a:xfrm>
          <a:prstGeom prst="straightConnector1">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cxnSpLocks/>
          </p:cNvCxnSpPr>
          <p:nvPr/>
        </p:nvCxnSpPr>
        <p:spPr>
          <a:xfrm>
            <a:off x="0" y="3868342"/>
            <a:ext cx="389144"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9" idx="3"/>
          </p:cNvCxnSpPr>
          <p:nvPr/>
        </p:nvCxnSpPr>
        <p:spPr>
          <a:xfrm>
            <a:off x="8828712" y="3778200"/>
            <a:ext cx="277792"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pic>
        <p:nvPicPr>
          <p:cNvPr id="48" name="Picture 16" descr="Image result for machine learning icon"/>
          <p:cNvPicPr>
            <a:picLocks noChangeAspect="1" noChangeArrowheads="1"/>
          </p:cNvPicPr>
          <p:nvPr/>
        </p:nvPicPr>
        <p:blipFill>
          <a:blip r:embed="rId3" cstate="print">
            <a:clrChange>
              <a:clrFrom>
                <a:srgbClr val="FFFFFF"/>
              </a:clrFrom>
              <a:clrTo>
                <a:srgbClr val="FFFFFF">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6462190" y="1395159"/>
            <a:ext cx="861036" cy="86103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Image result for cleaning icon"/>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42023" y="1374396"/>
            <a:ext cx="951778" cy="951778"/>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Elbow Connector 12"/>
          <p:cNvCxnSpPr>
            <a:cxnSpLocks/>
            <a:stCxn id="19" idx="2"/>
          </p:cNvCxnSpPr>
          <p:nvPr/>
        </p:nvCxnSpPr>
        <p:spPr>
          <a:xfrm rot="5400000">
            <a:off x="4658556" y="3039937"/>
            <a:ext cx="12700" cy="4404920"/>
          </a:xfrm>
          <a:prstGeom prst="curvedConnector3">
            <a:avLst>
              <a:gd name="adj1" fmla="val 4351898"/>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76" name="Elbow Connector 12"/>
          <p:cNvCxnSpPr>
            <a:stCxn id="8" idx="2"/>
            <a:endCxn id="4" idx="2"/>
          </p:cNvCxnSpPr>
          <p:nvPr/>
        </p:nvCxnSpPr>
        <p:spPr>
          <a:xfrm rot="5400000">
            <a:off x="6886358" y="3834546"/>
            <a:ext cx="12700" cy="1987862"/>
          </a:xfrm>
          <a:prstGeom prst="curvedConnector3">
            <a:avLst>
              <a:gd name="adj1" fmla="val 1800000"/>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42504" y="859874"/>
            <a:ext cx="8873155" cy="5665759"/>
          </a:xfrm>
          <a:prstGeom prst="rect">
            <a:avLst/>
          </a:prstGeom>
          <a:noFill/>
          <a:ln w="57150">
            <a:solidFill>
              <a:srgbClr val="00B05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7011609" y="3171887"/>
            <a:ext cx="1726258" cy="1757710"/>
          </a:xfrm>
          <a:prstGeom prst="rect">
            <a:avLst/>
          </a:prstGeom>
          <a:noFill/>
          <a:ln w="57150">
            <a:solidFill>
              <a:srgbClr val="00B05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1D353F-7DFD-44D7-B1BF-EAF7F7AFCA4A}"/>
              </a:ext>
            </a:extLst>
          </p:cNvPr>
          <p:cNvSpPr/>
          <p:nvPr/>
        </p:nvSpPr>
        <p:spPr>
          <a:xfrm>
            <a:off x="389144" y="2314936"/>
            <a:ext cx="4208896" cy="2928395"/>
          </a:xfrm>
          <a:prstGeom prst="rect">
            <a:avLst/>
          </a:prstGeom>
          <a:solidFill>
            <a:srgbClr val="7030A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45720" rIns="45720" rtlCol="0" anchor="t"/>
          <a:lstStyle/>
          <a:p>
            <a:r>
              <a:rPr lang="en-US" b="1" dirty="0"/>
              <a:t>Data Preparation</a:t>
            </a:r>
          </a:p>
          <a:p>
            <a:r>
              <a:rPr lang="en-US" sz="1200" dirty="0">
                <a:solidFill>
                  <a:prstClr val="white"/>
                </a:solidFill>
              </a:rPr>
              <a:t>Organize and clean the data</a:t>
            </a:r>
            <a:endParaRPr lang="en-US" sz="1200" b="1" dirty="0">
              <a:solidFill>
                <a:prstClr val="white"/>
              </a:solidFill>
            </a:endParaRPr>
          </a:p>
          <a:p>
            <a:endParaRPr lang="en-US" b="1" dirty="0"/>
          </a:p>
        </p:txBody>
      </p:sp>
      <p:sp>
        <p:nvSpPr>
          <p:cNvPr id="23" name="Rectangle 22">
            <a:extLst>
              <a:ext uri="{FF2B5EF4-FFF2-40B4-BE49-F238E27FC236}">
                <a16:creationId xmlns:a16="http://schemas.microsoft.com/office/drawing/2014/main" id="{EFD7D396-5B80-421D-A06C-08B91AEE09EF}"/>
              </a:ext>
            </a:extLst>
          </p:cNvPr>
          <p:cNvSpPr/>
          <p:nvPr/>
        </p:nvSpPr>
        <p:spPr>
          <a:xfrm>
            <a:off x="1837863" y="3149518"/>
            <a:ext cx="1535543" cy="1587553"/>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ysClr val="windowText" lastClr="000000"/>
                </a:solidFill>
              </a:rPr>
              <a:t>Feature Engineering</a:t>
            </a:r>
          </a:p>
          <a:p>
            <a:pPr algn="ctr"/>
            <a:endParaRPr lang="en-US" sz="1600" dirty="0">
              <a:solidFill>
                <a:sysClr val="windowText" lastClr="000000"/>
              </a:solidFill>
            </a:endParaRPr>
          </a:p>
          <a:p>
            <a:r>
              <a:rPr lang="en-US" sz="1200" dirty="0">
                <a:solidFill>
                  <a:sysClr val="windowText" lastClr="000000"/>
                </a:solidFill>
              </a:rPr>
              <a:t>Normalization</a:t>
            </a:r>
          </a:p>
          <a:p>
            <a:r>
              <a:rPr lang="en-US" sz="1200" dirty="0">
                <a:solidFill>
                  <a:sysClr val="windowText" lastClr="000000"/>
                </a:solidFill>
              </a:rPr>
              <a:t>Discretization</a:t>
            </a:r>
          </a:p>
          <a:p>
            <a:r>
              <a:rPr lang="en-US" sz="1200" dirty="0">
                <a:solidFill>
                  <a:sysClr val="windowText" lastClr="000000"/>
                </a:solidFill>
              </a:rPr>
              <a:t>Coding</a:t>
            </a:r>
          </a:p>
          <a:p>
            <a:r>
              <a:rPr lang="en-US" sz="1200" dirty="0">
                <a:solidFill>
                  <a:sysClr val="windowText" lastClr="000000"/>
                </a:solidFill>
              </a:rPr>
              <a:t>Temporal, text, image</a:t>
            </a:r>
          </a:p>
        </p:txBody>
      </p:sp>
      <p:sp>
        <p:nvSpPr>
          <p:cNvPr id="24" name="Rectangle 23">
            <a:extLst>
              <a:ext uri="{FF2B5EF4-FFF2-40B4-BE49-F238E27FC236}">
                <a16:creationId xmlns:a16="http://schemas.microsoft.com/office/drawing/2014/main" id="{29F9ED0F-F5C7-4928-9BBB-3B0E7C43362B}"/>
              </a:ext>
            </a:extLst>
          </p:cNvPr>
          <p:cNvSpPr/>
          <p:nvPr/>
        </p:nvSpPr>
        <p:spPr>
          <a:xfrm>
            <a:off x="3563888" y="3149518"/>
            <a:ext cx="965798" cy="15875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ysClr val="windowText" lastClr="000000"/>
                </a:solidFill>
              </a:rPr>
              <a:t>Feature Selection</a:t>
            </a:r>
          </a:p>
          <a:p>
            <a:br>
              <a:rPr lang="en-US" sz="1600" dirty="0">
                <a:solidFill>
                  <a:sysClr val="windowText" lastClr="000000"/>
                </a:solidFill>
              </a:rPr>
            </a:br>
            <a:r>
              <a:rPr lang="en-US" sz="1200" dirty="0">
                <a:solidFill>
                  <a:sysClr val="windowText" lastClr="000000"/>
                </a:solidFill>
              </a:rPr>
              <a:t>Filter</a:t>
            </a:r>
          </a:p>
          <a:p>
            <a:r>
              <a:rPr lang="en-US" sz="1200" dirty="0">
                <a:solidFill>
                  <a:sysClr val="windowText" lastClr="000000"/>
                </a:solidFill>
              </a:rPr>
              <a:t>Wrapper</a:t>
            </a:r>
          </a:p>
        </p:txBody>
      </p:sp>
      <p:cxnSp>
        <p:nvCxnSpPr>
          <p:cNvPr id="25" name="Straight Arrow Connector 24">
            <a:extLst>
              <a:ext uri="{FF2B5EF4-FFF2-40B4-BE49-F238E27FC236}">
                <a16:creationId xmlns:a16="http://schemas.microsoft.com/office/drawing/2014/main" id="{0CCF808B-9C76-4E79-AD5D-8E98D8D14E86}"/>
              </a:ext>
            </a:extLst>
          </p:cNvPr>
          <p:cNvCxnSpPr>
            <a:stCxn id="23" idx="3"/>
            <a:endCxn id="24" idx="1"/>
          </p:cNvCxnSpPr>
          <p:nvPr/>
        </p:nvCxnSpPr>
        <p:spPr>
          <a:xfrm flipV="1">
            <a:off x="3373406" y="3943294"/>
            <a:ext cx="190482" cy="1"/>
          </a:xfrm>
          <a:prstGeom prst="straightConnector1">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6" name="Elbow Connector 12">
            <a:extLst>
              <a:ext uri="{FF2B5EF4-FFF2-40B4-BE49-F238E27FC236}">
                <a16:creationId xmlns:a16="http://schemas.microsoft.com/office/drawing/2014/main" id="{6F200DAC-BEEB-4B8B-A4EC-890862E680D7}"/>
              </a:ext>
            </a:extLst>
          </p:cNvPr>
          <p:cNvCxnSpPr>
            <a:stCxn id="24" idx="2"/>
            <a:endCxn id="23" idx="2"/>
          </p:cNvCxnSpPr>
          <p:nvPr/>
        </p:nvCxnSpPr>
        <p:spPr>
          <a:xfrm rot="5400000">
            <a:off x="3326211" y="4016494"/>
            <a:ext cx="1" cy="1441152"/>
          </a:xfrm>
          <a:prstGeom prst="curvedConnector3">
            <a:avLst>
              <a:gd name="adj1" fmla="val 22860100000"/>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AE78034-1BD2-43F3-85AF-9D0D1C9F8179}"/>
              </a:ext>
            </a:extLst>
          </p:cNvPr>
          <p:cNvSpPr/>
          <p:nvPr/>
        </p:nvSpPr>
        <p:spPr>
          <a:xfrm>
            <a:off x="467544" y="3149518"/>
            <a:ext cx="1179837" cy="1587552"/>
          </a:xfrm>
          <a:prstGeom prst="rect">
            <a:avLst/>
          </a:prstGeom>
          <a:solidFill>
            <a:schemeClr val="accent4">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dirty="0">
                <a:solidFill>
                  <a:sysClr val="windowText" lastClr="000000"/>
                </a:solidFill>
              </a:rPr>
              <a:t>Cleaning</a:t>
            </a:r>
          </a:p>
          <a:p>
            <a:endParaRPr lang="en-US" sz="1600" dirty="0">
              <a:solidFill>
                <a:sysClr val="windowText" lastClr="000000"/>
              </a:solidFill>
            </a:endParaRPr>
          </a:p>
          <a:p>
            <a:br>
              <a:rPr lang="en-US" sz="1600" dirty="0">
                <a:solidFill>
                  <a:sysClr val="windowText" lastClr="000000"/>
                </a:solidFill>
              </a:rPr>
            </a:br>
            <a:r>
              <a:rPr lang="en-US" sz="1200" dirty="0">
                <a:solidFill>
                  <a:sysClr val="windowText" lastClr="000000"/>
                </a:solidFill>
              </a:rPr>
              <a:t>Outliers</a:t>
            </a:r>
          </a:p>
          <a:p>
            <a:r>
              <a:rPr lang="en-US" sz="1200" dirty="0">
                <a:solidFill>
                  <a:sysClr val="windowText" lastClr="000000"/>
                </a:solidFill>
              </a:rPr>
              <a:t>Missing data</a:t>
            </a:r>
          </a:p>
          <a:p>
            <a:r>
              <a:rPr lang="en-US" sz="1200" dirty="0">
                <a:solidFill>
                  <a:sysClr val="windowText" lastClr="000000"/>
                </a:solidFill>
              </a:rPr>
              <a:t>Data types</a:t>
            </a:r>
          </a:p>
          <a:p>
            <a:r>
              <a:rPr lang="en-US" sz="1200" dirty="0">
                <a:solidFill>
                  <a:sysClr val="windowText" lastClr="000000"/>
                </a:solidFill>
              </a:rPr>
              <a:t>Inconsistencies</a:t>
            </a:r>
          </a:p>
        </p:txBody>
      </p:sp>
      <p:cxnSp>
        <p:nvCxnSpPr>
          <p:cNvPr id="28" name="Straight Arrow Connector 27">
            <a:extLst>
              <a:ext uri="{FF2B5EF4-FFF2-40B4-BE49-F238E27FC236}">
                <a16:creationId xmlns:a16="http://schemas.microsoft.com/office/drawing/2014/main" id="{40D9FA5D-2C60-4CA0-BE2A-327046AA7922}"/>
              </a:ext>
            </a:extLst>
          </p:cNvPr>
          <p:cNvCxnSpPr>
            <a:stCxn id="27" idx="3"/>
            <a:endCxn id="23" idx="1"/>
          </p:cNvCxnSpPr>
          <p:nvPr/>
        </p:nvCxnSpPr>
        <p:spPr>
          <a:xfrm>
            <a:off x="1647381" y="3943294"/>
            <a:ext cx="190482" cy="1"/>
          </a:xfrm>
          <a:prstGeom prst="straightConnector1">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29" name="Elbow Connector 12">
            <a:extLst>
              <a:ext uri="{FF2B5EF4-FFF2-40B4-BE49-F238E27FC236}">
                <a16:creationId xmlns:a16="http://schemas.microsoft.com/office/drawing/2014/main" id="{7EF14250-5F93-45A2-802C-44978C0E9139}"/>
              </a:ext>
            </a:extLst>
          </p:cNvPr>
          <p:cNvCxnSpPr>
            <a:stCxn id="23" idx="2"/>
            <a:endCxn id="27" idx="2"/>
          </p:cNvCxnSpPr>
          <p:nvPr/>
        </p:nvCxnSpPr>
        <p:spPr>
          <a:xfrm rot="5400000" flipH="1">
            <a:off x="1831548" y="3962985"/>
            <a:ext cx="1" cy="1548172"/>
          </a:xfrm>
          <a:prstGeom prst="curvedConnector3">
            <a:avLst>
              <a:gd name="adj1" fmla="val -22860000000"/>
            </a:avLst>
          </a:prstGeom>
          <a:ln w="38100">
            <a:solidFill>
              <a:schemeClr val="bg1"/>
            </a:solidFill>
            <a:tailEnd type="triangle" w="lg" len="med"/>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6A079B4-7AE4-49DB-831B-C1EE27290C63}"/>
              </a:ext>
            </a:extLst>
          </p:cNvPr>
          <p:cNvCxnSpPr/>
          <p:nvPr/>
        </p:nvCxnSpPr>
        <p:spPr>
          <a:xfrm>
            <a:off x="4598040" y="3779134"/>
            <a:ext cx="332776" cy="0"/>
          </a:xfrm>
          <a:prstGeom prst="straightConnector1">
            <a:avLst/>
          </a:prstGeom>
          <a:ln w="38100">
            <a:solidFill>
              <a:srgbClr val="002060"/>
            </a:solidFill>
            <a:tailEnd type="triangle" w="lg"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10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Arrow Connector 177"/>
          <p:cNvCxnSpPr>
            <a:stCxn id="23" idx="2"/>
            <a:endCxn id="56" idx="2"/>
          </p:cNvCxnSpPr>
          <p:nvPr/>
        </p:nvCxnSpPr>
        <p:spPr>
          <a:xfrm rot="16200000" flipH="1">
            <a:off x="2731640" y="1770686"/>
            <a:ext cx="848463" cy="5075533"/>
          </a:xfrm>
          <a:prstGeom prst="bentConnector3">
            <a:avLst>
              <a:gd name="adj1" fmla="val 126943"/>
            </a:avLst>
          </a:prstGeom>
          <a:ln>
            <a:prstDash val="sysDash"/>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2" name="Content Placeholder 1"/>
          <p:cNvSpPr>
            <a:spLocks noGrp="1"/>
          </p:cNvSpPr>
          <p:nvPr>
            <p:ph idx="1"/>
          </p:nvPr>
        </p:nvSpPr>
        <p:spPr>
          <a:xfrm>
            <a:off x="132362" y="6246484"/>
            <a:ext cx="8445500" cy="611516"/>
          </a:xfrm>
        </p:spPr>
        <p:txBody>
          <a:bodyPr/>
          <a:lstStyle/>
          <a:p>
            <a:r>
              <a:rPr lang="en-US" dirty="0"/>
              <a:t>Doesn't work! Why?</a:t>
            </a:r>
          </a:p>
        </p:txBody>
      </p:sp>
      <p:sp>
        <p:nvSpPr>
          <p:cNvPr id="3" name="Title 2"/>
          <p:cNvSpPr>
            <a:spLocks noGrp="1"/>
          </p:cNvSpPr>
          <p:nvPr>
            <p:ph type="title"/>
          </p:nvPr>
        </p:nvSpPr>
        <p:spPr/>
        <p:txBody>
          <a:bodyPr/>
          <a:lstStyle/>
          <a:p>
            <a:r>
              <a:rPr lang="en-US" dirty="0"/>
              <a:t>Just Use All the Data to Find F</a:t>
            </a:r>
            <a:r>
              <a:rPr lang="en-US" baseline="-25000" dirty="0"/>
              <a:t>1</a:t>
            </a:r>
            <a:r>
              <a:rPr lang="en-US" dirty="0"/>
              <a:t> Score!</a:t>
            </a:r>
          </a:p>
        </p:txBody>
      </p:sp>
      <p:sp>
        <p:nvSpPr>
          <p:cNvPr id="20" name="TextBox 19"/>
          <p:cNvSpPr txBox="1"/>
          <p:nvPr/>
        </p:nvSpPr>
        <p:spPr>
          <a:xfrm>
            <a:off x="650773" y="3858402"/>
            <a:ext cx="1094146" cy="338554"/>
          </a:xfrm>
          <a:prstGeom prst="rect">
            <a:avLst/>
          </a:prstGeom>
          <a:noFill/>
        </p:spPr>
        <p:txBody>
          <a:bodyPr wrap="none" rtlCol="0">
            <a:spAutoFit/>
          </a:bodyPr>
          <a:lstStyle/>
          <a:p>
            <a:pPr algn="ctr"/>
            <a:r>
              <a:rPr lang="en-US" sz="1600" dirty="0"/>
              <a:t>entire data</a:t>
            </a:r>
          </a:p>
        </p:txBody>
      </p:sp>
      <p:sp>
        <p:nvSpPr>
          <p:cNvPr id="21" name="Rectangle 20"/>
          <p:cNvSpPr/>
          <p:nvPr/>
        </p:nvSpPr>
        <p:spPr>
          <a:xfrm>
            <a:off x="3924044" y="2219105"/>
            <a:ext cx="1028195" cy="428744"/>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Model 1</a:t>
            </a:r>
          </a:p>
        </p:txBody>
      </p:sp>
      <p:cxnSp>
        <p:nvCxnSpPr>
          <p:cNvPr id="22" name="Straight Arrow Connector 177"/>
          <p:cNvCxnSpPr>
            <a:stCxn id="24" idx="3"/>
            <a:endCxn id="25" idx="1"/>
          </p:cNvCxnSpPr>
          <p:nvPr/>
        </p:nvCxnSpPr>
        <p:spPr>
          <a:xfrm flipV="1">
            <a:off x="1585422" y="2433478"/>
            <a:ext cx="1199750" cy="840638"/>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3" name="Table 23"/>
          <p:cNvGraphicFramePr>
            <a:graphicFrameLocks noGrp="1"/>
          </p:cNvGraphicFramePr>
          <p:nvPr/>
        </p:nvGraphicFramePr>
        <p:xfrm>
          <a:off x="488914" y="2664008"/>
          <a:ext cx="258383" cy="1220214"/>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bl>
          </a:graphicData>
        </a:graphic>
      </p:graphicFrame>
      <p:graphicFrame>
        <p:nvGraphicFramePr>
          <p:cNvPr id="24" name="Table 24"/>
          <p:cNvGraphicFramePr>
            <a:graphicFrameLocks noGrp="1"/>
          </p:cNvGraphicFramePr>
          <p:nvPr/>
        </p:nvGraphicFramePr>
        <p:xfrm>
          <a:off x="810273" y="2664009"/>
          <a:ext cx="775149" cy="1220214"/>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bl>
          </a:graphicData>
        </a:graphic>
      </p:graphicFrame>
      <p:sp>
        <p:nvSpPr>
          <p:cNvPr id="25" name="Rectangle 24"/>
          <p:cNvSpPr/>
          <p:nvPr/>
        </p:nvSpPr>
        <p:spPr>
          <a:xfrm>
            <a:off x="2785172" y="2257741"/>
            <a:ext cx="779070"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cxnSp>
        <p:nvCxnSpPr>
          <p:cNvPr id="26" name="Straight Arrow Connector 177"/>
          <p:cNvCxnSpPr>
            <a:stCxn id="25" idx="3"/>
            <a:endCxn id="21" idx="1"/>
          </p:cNvCxnSpPr>
          <p:nvPr/>
        </p:nvCxnSpPr>
        <p:spPr>
          <a:xfrm flipV="1">
            <a:off x="3564242" y="2433477"/>
            <a:ext cx="359802" cy="1"/>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921254" y="3952568"/>
            <a:ext cx="1028195"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Model 2</a:t>
            </a:r>
          </a:p>
        </p:txBody>
      </p:sp>
      <p:sp>
        <p:nvSpPr>
          <p:cNvPr id="28" name="Rectangle 27"/>
          <p:cNvSpPr/>
          <p:nvPr/>
        </p:nvSpPr>
        <p:spPr>
          <a:xfrm>
            <a:off x="2774488" y="3939523"/>
            <a:ext cx="779070"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SVM</a:t>
            </a:r>
          </a:p>
        </p:txBody>
      </p:sp>
      <p:cxnSp>
        <p:nvCxnSpPr>
          <p:cNvPr id="29" name="Straight Arrow Connector 177"/>
          <p:cNvCxnSpPr>
            <a:stCxn id="28" idx="3"/>
            <a:endCxn id="27" idx="1"/>
          </p:cNvCxnSpPr>
          <p:nvPr/>
        </p:nvCxnSpPr>
        <p:spPr>
          <a:xfrm>
            <a:off x="3553558" y="4115260"/>
            <a:ext cx="367696" cy="18283"/>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177"/>
          <p:cNvCxnSpPr>
            <a:stCxn id="24" idx="3"/>
            <a:endCxn id="28" idx="1"/>
          </p:cNvCxnSpPr>
          <p:nvPr/>
        </p:nvCxnSpPr>
        <p:spPr>
          <a:xfrm>
            <a:off x="1585422" y="3274116"/>
            <a:ext cx="1189066" cy="84114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1" idx="3"/>
            <a:endCxn id="32" idx="1"/>
          </p:cNvCxnSpPr>
          <p:nvPr/>
        </p:nvCxnSpPr>
        <p:spPr>
          <a:xfrm>
            <a:off x="4952239" y="2433477"/>
            <a:ext cx="630632" cy="0"/>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nvGraphicFramePr>
        <p:xfrm>
          <a:off x="5582871" y="1823877"/>
          <a:ext cx="223912" cy="121920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483903613"/>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3892808475"/>
                  </a:ext>
                </a:extLst>
              </a:tr>
            </a:tbl>
          </a:graphicData>
        </a:graphic>
      </p:graphicFrame>
      <p:cxnSp>
        <p:nvCxnSpPr>
          <p:cNvPr id="43" name="Straight Arrow Connector 177"/>
          <p:cNvCxnSpPr>
            <a:stCxn id="24" idx="3"/>
            <a:endCxn id="21" idx="2"/>
          </p:cNvCxnSpPr>
          <p:nvPr/>
        </p:nvCxnSpPr>
        <p:spPr>
          <a:xfrm flipV="1">
            <a:off x="1585422" y="2647849"/>
            <a:ext cx="2852720" cy="626267"/>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177"/>
          <p:cNvCxnSpPr>
            <a:stCxn id="23" idx="0"/>
            <a:endCxn id="32" idx="0"/>
          </p:cNvCxnSpPr>
          <p:nvPr/>
        </p:nvCxnSpPr>
        <p:spPr>
          <a:xfrm rot="5400000" flipH="1" flipV="1">
            <a:off x="2736401" y="-294418"/>
            <a:ext cx="840131" cy="5076722"/>
          </a:xfrm>
          <a:prstGeom prst="bentConnector3">
            <a:avLst>
              <a:gd name="adj1" fmla="val 127210"/>
            </a:avLst>
          </a:prstGeom>
          <a:ln>
            <a:prstDash val="sysDash"/>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46" name="TextBox 40"/>
          <p:cNvSpPr txBox="1"/>
          <p:nvPr/>
        </p:nvSpPr>
        <p:spPr>
          <a:xfrm>
            <a:off x="2884783" y="1291854"/>
            <a:ext cx="1011688" cy="369332"/>
          </a:xfrm>
          <a:prstGeom prst="rect">
            <a:avLst/>
          </a:prstGeom>
          <a:noFill/>
        </p:spPr>
        <p:txBody>
          <a:bodyPr wrap="none" rtlCol="0">
            <a:spAutoFit/>
          </a:bodyPr>
          <a:lstStyle/>
          <a:p>
            <a:pPr algn="ctr"/>
            <a:r>
              <a:rPr lang="en-US" dirty="0"/>
              <a:t>compare</a:t>
            </a:r>
          </a:p>
        </p:txBody>
      </p:sp>
      <p:sp>
        <p:nvSpPr>
          <p:cNvPr id="50" name="TextBox 49"/>
          <p:cNvSpPr txBox="1"/>
          <p:nvPr/>
        </p:nvSpPr>
        <p:spPr>
          <a:xfrm>
            <a:off x="5726195" y="2375244"/>
            <a:ext cx="1918762" cy="369332"/>
          </a:xfrm>
          <a:prstGeom prst="rect">
            <a:avLst/>
          </a:prstGeom>
          <a:noFill/>
        </p:spPr>
        <p:txBody>
          <a:bodyPr wrap="square" rtlCol="0">
            <a:spAutoFit/>
          </a:bodyPr>
          <a:lstStyle/>
          <a:p>
            <a:pPr algn="ctr"/>
            <a:r>
              <a:rPr lang="en-US" dirty="0"/>
              <a:t>F1 Score = 75%</a:t>
            </a:r>
          </a:p>
        </p:txBody>
      </p:sp>
      <p:cxnSp>
        <p:nvCxnSpPr>
          <p:cNvPr id="51" name="Straight Arrow Connector 177"/>
          <p:cNvCxnSpPr>
            <a:stCxn id="24" idx="3"/>
            <a:endCxn id="27" idx="0"/>
          </p:cNvCxnSpPr>
          <p:nvPr/>
        </p:nvCxnSpPr>
        <p:spPr>
          <a:xfrm>
            <a:off x="1585422" y="3274116"/>
            <a:ext cx="2849930" cy="678452"/>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27" idx="3"/>
            <a:endCxn id="56" idx="1"/>
          </p:cNvCxnSpPr>
          <p:nvPr/>
        </p:nvCxnSpPr>
        <p:spPr>
          <a:xfrm flipV="1">
            <a:off x="4949449" y="4123085"/>
            <a:ext cx="632233" cy="10458"/>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nvGraphicFramePr>
        <p:xfrm>
          <a:off x="5581682" y="3513485"/>
          <a:ext cx="223912" cy="121920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3773334988"/>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3540579295"/>
                  </a:ext>
                </a:extLst>
              </a:tr>
            </a:tbl>
          </a:graphicData>
        </a:graphic>
      </p:graphicFrame>
      <p:sp>
        <p:nvSpPr>
          <p:cNvPr id="59" name="TextBox 58"/>
          <p:cNvSpPr txBox="1"/>
          <p:nvPr/>
        </p:nvSpPr>
        <p:spPr>
          <a:xfrm>
            <a:off x="5726306" y="3523221"/>
            <a:ext cx="1918762" cy="369332"/>
          </a:xfrm>
          <a:prstGeom prst="rect">
            <a:avLst/>
          </a:prstGeom>
          <a:noFill/>
        </p:spPr>
        <p:txBody>
          <a:bodyPr wrap="square" rtlCol="0">
            <a:spAutoFit/>
          </a:bodyPr>
          <a:lstStyle/>
          <a:p>
            <a:pPr algn="ctr"/>
            <a:r>
              <a:rPr lang="en-US" dirty="0"/>
              <a:t>F1 Score = 79%</a:t>
            </a:r>
          </a:p>
        </p:txBody>
      </p:sp>
      <p:sp>
        <p:nvSpPr>
          <p:cNvPr id="96" name="Rectangle 95"/>
          <p:cNvSpPr/>
          <p:nvPr/>
        </p:nvSpPr>
        <p:spPr>
          <a:xfrm>
            <a:off x="2531154" y="1919346"/>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ysClr val="windowText" lastClr="000000"/>
                </a:solidFill>
              </a:rPr>
              <a:t>max_depth</a:t>
            </a:r>
            <a:r>
              <a:rPr lang="en-US" sz="1200" dirty="0">
                <a:solidFill>
                  <a:sysClr val="windowText" lastClr="000000"/>
                </a:solidFill>
              </a:rPr>
              <a:t>=4</a:t>
            </a:r>
          </a:p>
        </p:txBody>
      </p:sp>
      <p:cxnSp>
        <p:nvCxnSpPr>
          <p:cNvPr id="97" name="Straight Arrow Connector 177"/>
          <p:cNvCxnSpPr>
            <a:stCxn id="96" idx="2"/>
            <a:endCxn id="25" idx="0"/>
          </p:cNvCxnSpPr>
          <p:nvPr/>
        </p:nvCxnSpPr>
        <p:spPr>
          <a:xfrm>
            <a:off x="3155658" y="2134277"/>
            <a:ext cx="19049" cy="12346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05" name="Rectangle 104"/>
          <p:cNvSpPr/>
          <p:nvPr/>
        </p:nvSpPr>
        <p:spPr>
          <a:xfrm>
            <a:off x="2210497" y="4425812"/>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ysClr val="windowText" lastClr="000000"/>
                </a:solidFill>
              </a:rPr>
              <a:t>C=0.6</a:t>
            </a:r>
          </a:p>
        </p:txBody>
      </p:sp>
      <p:cxnSp>
        <p:nvCxnSpPr>
          <p:cNvPr id="106" name="Straight Arrow Connector 177"/>
          <p:cNvCxnSpPr>
            <a:stCxn id="105" idx="0"/>
            <a:endCxn id="28" idx="2"/>
          </p:cNvCxnSpPr>
          <p:nvPr/>
        </p:nvCxnSpPr>
        <p:spPr>
          <a:xfrm flipV="1">
            <a:off x="2835001" y="4290996"/>
            <a:ext cx="329022" cy="134816"/>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165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1" grpId="0" animBg="1"/>
      <p:bldP spid="25" grpId="0" animBg="1"/>
      <p:bldP spid="27" grpId="0" animBg="1"/>
      <p:bldP spid="28" grpId="0" animBg="1"/>
      <p:bldP spid="46" grpId="0"/>
      <p:bldP spid="50" grpId="0"/>
      <p:bldP spid="59" grpId="0"/>
      <p:bldP spid="96" grpId="0" animBg="1"/>
      <p:bldP spid="10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2077704"/>
          </a:xfrm>
        </p:spPr>
        <p:txBody>
          <a:bodyPr>
            <a:normAutofit lnSpcReduction="10000"/>
          </a:bodyPr>
          <a:lstStyle/>
          <a:p>
            <a:r>
              <a:rPr lang="en-US" altLang="ja-JP" dirty="0"/>
              <a:t>Randomly split the data into K "folds" (i.e., subsets)</a:t>
            </a:r>
          </a:p>
          <a:p>
            <a:r>
              <a:rPr lang="en-US" altLang="ja-JP" dirty="0"/>
              <a:t>K times:</a:t>
            </a:r>
          </a:p>
          <a:p>
            <a:pPr lvl="1"/>
            <a:r>
              <a:rPr lang="en-US" altLang="ja-JP" dirty="0"/>
              <a:t>Set one fold for </a:t>
            </a:r>
            <a:r>
              <a:rPr lang="en-US" altLang="ja-JP" i="1" dirty="0"/>
              <a:t>validation</a:t>
            </a:r>
          </a:p>
          <a:p>
            <a:pPr lvl="1"/>
            <a:r>
              <a:rPr lang="en-US" altLang="ja-JP" dirty="0"/>
              <a:t>Set all other folds for </a:t>
            </a:r>
            <a:r>
              <a:rPr lang="en-US" altLang="ja-JP" i="1" dirty="0"/>
              <a:t>training</a:t>
            </a:r>
          </a:p>
          <a:p>
            <a:pPr lvl="1"/>
            <a:r>
              <a:rPr lang="en-US" altLang="ja-JP" dirty="0"/>
              <a:t>Train the model like normal, evaluate predictions like normal</a:t>
            </a:r>
          </a:p>
        </p:txBody>
      </p:sp>
      <p:sp>
        <p:nvSpPr>
          <p:cNvPr id="3" name="Title 2"/>
          <p:cNvSpPr>
            <a:spLocks noGrp="1"/>
          </p:cNvSpPr>
          <p:nvPr>
            <p:ph type="title"/>
          </p:nvPr>
        </p:nvSpPr>
        <p:spPr/>
        <p:txBody>
          <a:bodyPr/>
          <a:lstStyle/>
          <a:p>
            <a:r>
              <a:rPr lang="en-US" dirty="0"/>
              <a:t>K-Fold Cross Validation</a:t>
            </a:r>
          </a:p>
        </p:txBody>
      </p:sp>
      <p:cxnSp>
        <p:nvCxnSpPr>
          <p:cNvPr id="18" name="Straight Arrow Connector 17"/>
          <p:cNvCxnSpPr>
            <a:cxnSpLocks/>
            <a:stCxn id="47" idx="1"/>
            <a:endCxn id="12" idx="1"/>
          </p:cNvCxnSpPr>
          <p:nvPr/>
        </p:nvCxnSpPr>
        <p:spPr>
          <a:xfrm>
            <a:off x="2357299" y="4553949"/>
            <a:ext cx="744228" cy="1661363"/>
          </a:xfrm>
          <a:prstGeom prst="straightConnector1">
            <a:avLst/>
          </a:prstGeom>
          <a:ln>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cxnSpLocks/>
            <a:stCxn id="48" idx="1"/>
            <a:endCxn id="8" idx="1"/>
          </p:cNvCxnSpPr>
          <p:nvPr/>
        </p:nvCxnSpPr>
        <p:spPr>
          <a:xfrm flipV="1">
            <a:off x="2357299" y="4040319"/>
            <a:ext cx="682631" cy="1492508"/>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197153" y="6194001"/>
            <a:ext cx="599716" cy="369332"/>
          </a:xfrm>
          <a:prstGeom prst="rect">
            <a:avLst/>
          </a:prstGeom>
          <a:noFill/>
        </p:spPr>
        <p:txBody>
          <a:bodyPr wrap="none" rtlCol="0">
            <a:spAutoFit/>
          </a:bodyPr>
          <a:lstStyle/>
          <a:p>
            <a:pPr algn="ctr"/>
            <a:r>
              <a:rPr lang="en-US" sz="1800" dirty="0"/>
              <a:t>data</a:t>
            </a:r>
          </a:p>
        </p:txBody>
      </p:sp>
      <p:sp>
        <p:nvSpPr>
          <p:cNvPr id="22" name="Rectangle 21"/>
          <p:cNvSpPr/>
          <p:nvPr/>
        </p:nvSpPr>
        <p:spPr>
          <a:xfrm>
            <a:off x="4393736" y="4799713"/>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algorithm</a:t>
            </a:r>
          </a:p>
        </p:txBody>
      </p:sp>
      <p:sp>
        <p:nvSpPr>
          <p:cNvPr id="23" name="Rectangle 22"/>
          <p:cNvSpPr/>
          <p:nvPr/>
        </p:nvSpPr>
        <p:spPr>
          <a:xfrm>
            <a:off x="4393736" y="5487666"/>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24" name="Straight Arrow Connector 23"/>
          <p:cNvCxnSpPr>
            <a:stCxn id="22" idx="2"/>
            <a:endCxn id="23" idx="0"/>
          </p:cNvCxnSpPr>
          <p:nvPr/>
        </p:nvCxnSpPr>
        <p:spPr>
          <a:xfrm>
            <a:off x="5005804" y="5151186"/>
            <a:ext cx="0" cy="33648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17"/>
          <p:cNvCxnSpPr>
            <a:stCxn id="28" idx="3"/>
            <a:endCxn id="23" idx="2"/>
          </p:cNvCxnSpPr>
          <p:nvPr/>
        </p:nvCxnSpPr>
        <p:spPr>
          <a:xfrm flipV="1">
            <a:off x="3880798" y="5849616"/>
            <a:ext cx="1125006" cy="373142"/>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a:endCxn id="29" idx="1"/>
          </p:cNvCxnSpPr>
          <p:nvPr/>
        </p:nvCxnSpPr>
        <p:spPr>
          <a:xfrm>
            <a:off x="5617872" y="5668641"/>
            <a:ext cx="638020" cy="5255"/>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177"/>
          <p:cNvCxnSpPr>
            <a:stCxn id="9" idx="3"/>
            <a:endCxn id="22" idx="0"/>
          </p:cNvCxnSpPr>
          <p:nvPr/>
        </p:nvCxnSpPr>
        <p:spPr>
          <a:xfrm>
            <a:off x="3878055" y="4040320"/>
            <a:ext cx="1127749" cy="75939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426007" y="5856998"/>
          <a:ext cx="454791" cy="731520"/>
        </p:xfrm>
        <a:graphic>
          <a:graphicData uri="http://schemas.openxmlformats.org/drawingml/2006/table">
            <a:tbl>
              <a:tblPr firstRow="1" bandRow="1">
                <a:tableStyleId>{5C22544A-7EE6-4342-B048-85BDC9FD1C3A}</a:tableStyleId>
              </a:tblPr>
              <a:tblGrid>
                <a:gridCol w="230879">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tblGrid>
              <a:tr h="221283">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graphicFrame>
        <p:nvGraphicFramePr>
          <p:cNvPr id="29" name="Table 28"/>
          <p:cNvGraphicFramePr>
            <a:graphicFrameLocks noGrp="1"/>
          </p:cNvGraphicFramePr>
          <p:nvPr/>
        </p:nvGraphicFramePr>
        <p:xfrm>
          <a:off x="6255892" y="5308136"/>
          <a:ext cx="223912"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2981099" y="2954246"/>
            <a:ext cx="906210" cy="369332"/>
          </a:xfrm>
          <a:prstGeom prst="rect">
            <a:avLst/>
          </a:prstGeom>
          <a:noFill/>
        </p:spPr>
        <p:txBody>
          <a:bodyPr wrap="none" rtlCol="0">
            <a:spAutoFit/>
          </a:bodyPr>
          <a:lstStyle/>
          <a:p>
            <a:r>
              <a:rPr lang="en-US" dirty="0"/>
              <a:t>training</a:t>
            </a:r>
          </a:p>
        </p:txBody>
      </p:sp>
      <p:sp>
        <p:nvSpPr>
          <p:cNvPr id="31" name="TextBox 30"/>
          <p:cNvSpPr txBox="1"/>
          <p:nvPr/>
        </p:nvSpPr>
        <p:spPr>
          <a:xfrm>
            <a:off x="3017912" y="5487666"/>
            <a:ext cx="1105687" cy="369332"/>
          </a:xfrm>
          <a:prstGeom prst="rect">
            <a:avLst/>
          </a:prstGeom>
          <a:noFill/>
        </p:spPr>
        <p:txBody>
          <a:bodyPr wrap="none" rtlCol="0">
            <a:spAutoFit/>
          </a:bodyPr>
          <a:lstStyle/>
          <a:p>
            <a:r>
              <a:rPr lang="en-US" dirty="0"/>
              <a:t>validation</a:t>
            </a:r>
          </a:p>
        </p:txBody>
      </p:sp>
      <p:sp>
        <p:nvSpPr>
          <p:cNvPr id="32" name="TextBox 31"/>
          <p:cNvSpPr txBox="1"/>
          <p:nvPr/>
        </p:nvSpPr>
        <p:spPr>
          <a:xfrm>
            <a:off x="5781778" y="6009335"/>
            <a:ext cx="1234825" cy="369332"/>
          </a:xfrm>
          <a:prstGeom prst="rect">
            <a:avLst/>
          </a:prstGeom>
          <a:noFill/>
        </p:spPr>
        <p:txBody>
          <a:bodyPr wrap="none" rtlCol="0">
            <a:spAutoFit/>
          </a:bodyPr>
          <a:lstStyle/>
          <a:p>
            <a:pPr algn="ctr"/>
            <a:r>
              <a:rPr lang="en-US" dirty="0"/>
              <a:t>predictions</a:t>
            </a:r>
          </a:p>
        </p:txBody>
      </p:sp>
      <p:cxnSp>
        <p:nvCxnSpPr>
          <p:cNvPr id="35" name="Straight Arrow Connector 34"/>
          <p:cNvCxnSpPr>
            <a:stCxn id="29" idx="3"/>
            <a:endCxn id="36" idx="1"/>
          </p:cNvCxnSpPr>
          <p:nvPr/>
        </p:nvCxnSpPr>
        <p:spPr>
          <a:xfrm>
            <a:off x="6479804" y="5673896"/>
            <a:ext cx="611277" cy="649"/>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91081" y="5489879"/>
            <a:ext cx="1703669" cy="369332"/>
          </a:xfrm>
          <a:prstGeom prst="rect">
            <a:avLst/>
          </a:prstGeom>
          <a:noFill/>
        </p:spPr>
        <p:txBody>
          <a:bodyPr wrap="square" rtlCol="0">
            <a:spAutoFit/>
          </a:bodyPr>
          <a:lstStyle/>
          <a:p>
            <a:pPr algn="ctr"/>
            <a:r>
              <a:rPr lang="en-US" dirty="0"/>
              <a:t>F1 Score = 0.78</a:t>
            </a:r>
          </a:p>
        </p:txBody>
      </p:sp>
      <p:sp>
        <p:nvSpPr>
          <p:cNvPr id="4" name="Left Brace 3"/>
          <p:cNvSpPr/>
          <p:nvPr/>
        </p:nvSpPr>
        <p:spPr>
          <a:xfrm>
            <a:off x="914220" y="4396912"/>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78232" y="4396912"/>
            <a:ext cx="717056" cy="369332"/>
          </a:xfrm>
          <a:prstGeom prst="rect">
            <a:avLst/>
          </a:prstGeom>
          <a:noFill/>
        </p:spPr>
        <p:txBody>
          <a:bodyPr wrap="none" rtlCol="0">
            <a:spAutoFit/>
          </a:bodyPr>
          <a:lstStyle/>
          <a:p>
            <a:r>
              <a:rPr lang="en-US" dirty="0">
                <a:solidFill>
                  <a:schemeClr val="accent2">
                    <a:lumMod val="50000"/>
                  </a:schemeClr>
                </a:solidFill>
              </a:rPr>
              <a:t>f</a:t>
            </a:r>
            <a:r>
              <a:rPr lang="en-US">
                <a:solidFill>
                  <a:schemeClr val="accent2">
                    <a:lumMod val="50000"/>
                  </a:schemeClr>
                </a:solidFill>
              </a:rPr>
              <a:t>old </a:t>
            </a:r>
            <a:r>
              <a:rPr lang="en-US" dirty="0">
                <a:solidFill>
                  <a:schemeClr val="accent2">
                    <a:lumMod val="50000"/>
                  </a:schemeClr>
                </a:solidFill>
              </a:rPr>
              <a:t>1</a:t>
            </a:r>
          </a:p>
        </p:txBody>
      </p:sp>
      <p:sp>
        <p:nvSpPr>
          <p:cNvPr id="41" name="Left Brace 40"/>
          <p:cNvSpPr/>
          <p:nvPr/>
        </p:nvSpPr>
        <p:spPr>
          <a:xfrm>
            <a:off x="914220" y="4869235"/>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8232" y="4869235"/>
            <a:ext cx="717056" cy="369332"/>
          </a:xfrm>
          <a:prstGeom prst="rect">
            <a:avLst/>
          </a:prstGeom>
          <a:noFill/>
        </p:spPr>
        <p:txBody>
          <a:bodyPr wrap="none" rtlCol="0">
            <a:spAutoFit/>
          </a:bodyPr>
          <a:lstStyle/>
          <a:p>
            <a:r>
              <a:rPr lang="en-US" dirty="0">
                <a:solidFill>
                  <a:schemeClr val="accent2">
                    <a:lumMod val="50000"/>
                  </a:schemeClr>
                </a:solidFill>
              </a:rPr>
              <a:t>fold 2</a:t>
            </a:r>
          </a:p>
        </p:txBody>
      </p:sp>
      <p:sp>
        <p:nvSpPr>
          <p:cNvPr id="43" name="Left Brace 42"/>
          <p:cNvSpPr/>
          <p:nvPr/>
        </p:nvSpPr>
        <p:spPr>
          <a:xfrm>
            <a:off x="914220" y="5343106"/>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178232" y="5343106"/>
            <a:ext cx="717056" cy="369332"/>
          </a:xfrm>
          <a:prstGeom prst="rect">
            <a:avLst/>
          </a:prstGeom>
          <a:noFill/>
        </p:spPr>
        <p:txBody>
          <a:bodyPr wrap="none" rtlCol="0">
            <a:spAutoFit/>
          </a:bodyPr>
          <a:lstStyle/>
          <a:p>
            <a:r>
              <a:rPr lang="en-US" dirty="0">
                <a:solidFill>
                  <a:schemeClr val="accent2">
                    <a:lumMod val="50000"/>
                  </a:schemeClr>
                </a:solidFill>
              </a:rPr>
              <a:t>fold 3</a:t>
            </a:r>
          </a:p>
        </p:txBody>
      </p:sp>
      <p:sp>
        <p:nvSpPr>
          <p:cNvPr id="45" name="Left Brace 44"/>
          <p:cNvSpPr/>
          <p:nvPr/>
        </p:nvSpPr>
        <p:spPr>
          <a:xfrm>
            <a:off x="914220" y="5835034"/>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78232" y="5835034"/>
            <a:ext cx="717056" cy="369332"/>
          </a:xfrm>
          <a:prstGeom prst="rect">
            <a:avLst/>
          </a:prstGeom>
          <a:noFill/>
        </p:spPr>
        <p:txBody>
          <a:bodyPr wrap="none" rtlCol="0">
            <a:spAutoFit/>
          </a:bodyPr>
          <a:lstStyle/>
          <a:p>
            <a:r>
              <a:rPr lang="en-US" dirty="0">
                <a:solidFill>
                  <a:schemeClr val="accent2">
                    <a:lumMod val="50000"/>
                  </a:schemeClr>
                </a:solidFill>
              </a:rPr>
              <a:t>fold 4</a:t>
            </a:r>
          </a:p>
        </p:txBody>
      </p:sp>
      <p:sp>
        <p:nvSpPr>
          <p:cNvPr id="47" name="Left Brace 46"/>
          <p:cNvSpPr/>
          <p:nvPr/>
        </p:nvSpPr>
        <p:spPr>
          <a:xfrm rot="10800000">
            <a:off x="2110957" y="4305983"/>
            <a:ext cx="246342" cy="493730"/>
          </a:xfrm>
          <a:prstGeom prst="leftBrace">
            <a:avLst>
              <a:gd name="adj1" fmla="val 15207"/>
              <a:gd name="adj2" fmla="val 49777"/>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p:cNvSpPr/>
          <p:nvPr/>
        </p:nvSpPr>
        <p:spPr>
          <a:xfrm rot="10800000">
            <a:off x="2110957" y="4799713"/>
            <a:ext cx="246342" cy="1459717"/>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 name="Table 32"/>
          <p:cNvGraphicFramePr>
            <a:graphicFrameLocks noGrp="1"/>
          </p:cNvGraphicFramePr>
          <p:nvPr/>
        </p:nvGraphicFramePr>
        <p:xfrm>
          <a:off x="1159914" y="4305983"/>
          <a:ext cx="258383"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7" name="Table 33"/>
          <p:cNvGraphicFramePr>
            <a:graphicFrameLocks noGrp="1"/>
          </p:cNvGraphicFramePr>
          <p:nvPr/>
        </p:nvGraphicFramePr>
        <p:xfrm>
          <a:off x="1481273" y="4305984"/>
          <a:ext cx="516766"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5"/>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6"/>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7"/>
                  </a:ext>
                </a:extLst>
              </a:tr>
            </a:tbl>
          </a:graphicData>
        </a:graphic>
      </p:graphicFrame>
      <p:graphicFrame>
        <p:nvGraphicFramePr>
          <p:cNvPr id="8" name="Table 36"/>
          <p:cNvGraphicFramePr>
            <a:graphicFrameLocks noGrp="1"/>
          </p:cNvGraphicFramePr>
          <p:nvPr/>
        </p:nvGraphicFramePr>
        <p:xfrm>
          <a:off x="3039930" y="3308007"/>
          <a:ext cx="258383"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bl>
          </a:graphicData>
        </a:graphic>
      </p:graphicFrame>
      <p:graphicFrame>
        <p:nvGraphicFramePr>
          <p:cNvPr id="9" name="Table 37"/>
          <p:cNvGraphicFramePr>
            <a:graphicFrameLocks noGrp="1"/>
          </p:cNvGraphicFramePr>
          <p:nvPr/>
        </p:nvGraphicFramePr>
        <p:xfrm>
          <a:off x="3361289" y="3308008"/>
          <a:ext cx="516766"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5"/>
                  </a:ext>
                </a:extLst>
              </a:tr>
            </a:tbl>
          </a:graphicData>
        </a:graphic>
      </p:graphicFrame>
      <p:cxnSp>
        <p:nvCxnSpPr>
          <p:cNvPr id="10" name="Straight Arrow Connector 177"/>
          <p:cNvCxnSpPr>
            <a:stCxn id="8" idx="2"/>
            <a:endCxn id="22" idx="1"/>
          </p:cNvCxnSpPr>
          <p:nvPr/>
        </p:nvCxnSpPr>
        <p:spPr>
          <a:xfrm rot="16200000" flipH="1">
            <a:off x="3680019" y="4261733"/>
            <a:ext cx="202818" cy="1224615"/>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65"/>
          <p:cNvSpPr txBox="1"/>
          <p:nvPr/>
        </p:nvSpPr>
        <p:spPr>
          <a:xfrm>
            <a:off x="4297789" y="6460736"/>
            <a:ext cx="1011688" cy="369332"/>
          </a:xfrm>
          <a:prstGeom prst="rect">
            <a:avLst/>
          </a:prstGeom>
          <a:noFill/>
        </p:spPr>
        <p:txBody>
          <a:bodyPr wrap="none" rtlCol="0">
            <a:spAutoFit/>
          </a:bodyPr>
          <a:lstStyle/>
          <a:p>
            <a:pPr algn="ctr"/>
            <a:r>
              <a:rPr lang="en-US" dirty="0"/>
              <a:t>compare</a:t>
            </a:r>
          </a:p>
        </p:txBody>
      </p:sp>
      <p:graphicFrame>
        <p:nvGraphicFramePr>
          <p:cNvPr id="12" name="Table 66"/>
          <p:cNvGraphicFramePr>
            <a:graphicFrameLocks noGrp="1"/>
          </p:cNvGraphicFramePr>
          <p:nvPr/>
        </p:nvGraphicFramePr>
        <p:xfrm>
          <a:off x="3101527" y="5849616"/>
          <a:ext cx="258383" cy="731392"/>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3" name="Freeform 64"/>
          <p:cNvSpPr/>
          <p:nvPr/>
        </p:nvSpPr>
        <p:spPr>
          <a:xfrm rot="10436636">
            <a:off x="3251108" y="6363139"/>
            <a:ext cx="3065095" cy="447271"/>
          </a:xfrm>
          <a:custGeom>
            <a:avLst/>
            <a:gdLst>
              <a:gd name="connsiteX0" fmla="*/ 54090 w 4405373"/>
              <a:gd name="connsiteY0" fmla="*/ 672691 h 684962"/>
              <a:gd name="connsiteX1" fmla="*/ 106642 w 4405373"/>
              <a:gd name="connsiteY1" fmla="*/ 641160 h 684962"/>
              <a:gd name="connsiteX2" fmla="*/ 2135139 w 4405373"/>
              <a:gd name="connsiteY2" fmla="*/ 29 h 684962"/>
              <a:gd name="connsiteX3" fmla="*/ 4405373 w 4405373"/>
              <a:gd name="connsiteY3" fmla="*/ 620140 h 684962"/>
            </a:gdLst>
            <a:ahLst/>
            <a:cxnLst>
              <a:cxn ang="0">
                <a:pos x="connsiteX0" y="connsiteY0"/>
              </a:cxn>
              <a:cxn ang="0">
                <a:pos x="connsiteX1" y="connsiteY1"/>
              </a:cxn>
              <a:cxn ang="0">
                <a:pos x="connsiteX2" y="connsiteY2"/>
              </a:cxn>
              <a:cxn ang="0">
                <a:pos x="connsiteX3" y="connsiteY3"/>
              </a:cxn>
            </a:cxnLst>
            <a:rect l="l" t="t" r="r" b="b"/>
            <a:pathLst>
              <a:path w="4405373" h="684962">
                <a:moveTo>
                  <a:pt x="54090" y="672691"/>
                </a:moveTo>
                <a:cubicBezTo>
                  <a:pt x="-93055" y="712980"/>
                  <a:pt x="106642" y="641160"/>
                  <a:pt x="106642" y="641160"/>
                </a:cubicBezTo>
                <a:cubicBezTo>
                  <a:pt x="453484" y="529050"/>
                  <a:pt x="1418684" y="3532"/>
                  <a:pt x="2135139" y="29"/>
                </a:cubicBezTo>
                <a:cubicBezTo>
                  <a:pt x="2851594" y="-3474"/>
                  <a:pt x="3628483" y="308333"/>
                  <a:pt x="4405373" y="620140"/>
                </a:cubicBezTo>
              </a:path>
            </a:pathLst>
          </a:custGeom>
          <a:ln>
            <a:solidFill>
              <a:srgbClr val="002060"/>
            </a:solidFill>
            <a:prstDash val="soli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Rectangle 37">
            <a:extLst>
              <a:ext uri="{FF2B5EF4-FFF2-40B4-BE49-F238E27FC236}">
                <a16:creationId xmlns:a16="http://schemas.microsoft.com/office/drawing/2014/main" id="{7B8EAC69-0F61-43C1-A89E-F985F5244EB2}"/>
              </a:ext>
            </a:extLst>
          </p:cNvPr>
          <p:cNvSpPr/>
          <p:nvPr/>
        </p:nvSpPr>
        <p:spPr>
          <a:xfrm>
            <a:off x="5150182" y="4376767"/>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ysClr val="windowText" lastClr="000000"/>
                </a:solidFill>
              </a:rPr>
              <a:t>hyperparams</a:t>
            </a:r>
            <a:endParaRPr lang="en-US" sz="1200" dirty="0">
              <a:solidFill>
                <a:sysClr val="windowText" lastClr="000000"/>
              </a:solidFill>
            </a:endParaRPr>
          </a:p>
        </p:txBody>
      </p:sp>
      <p:cxnSp>
        <p:nvCxnSpPr>
          <p:cNvPr id="39" name="Straight Arrow Connector 177">
            <a:extLst>
              <a:ext uri="{FF2B5EF4-FFF2-40B4-BE49-F238E27FC236}">
                <a16:creationId xmlns:a16="http://schemas.microsoft.com/office/drawing/2014/main" id="{53216E36-89B6-4AF7-B15B-C51796E95C31}"/>
              </a:ext>
            </a:extLst>
          </p:cNvPr>
          <p:cNvCxnSpPr>
            <a:cxnSpLocks/>
            <a:stCxn id="38" idx="2"/>
            <a:endCxn id="22" idx="0"/>
          </p:cNvCxnSpPr>
          <p:nvPr/>
        </p:nvCxnSpPr>
        <p:spPr>
          <a:xfrm flipH="1">
            <a:off x="5005804" y="4591698"/>
            <a:ext cx="768882" cy="20801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146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0" grpId="0"/>
      <p:bldP spid="31" grpId="0"/>
      <p:bldP spid="32" grpId="0"/>
      <p:bldP spid="36" grpId="0"/>
      <p:bldP spid="4" grpId="0" animBg="1"/>
      <p:bldP spid="5" grpId="0"/>
      <p:bldP spid="41" grpId="0" animBg="1"/>
      <p:bldP spid="42" grpId="0"/>
      <p:bldP spid="43" grpId="0" animBg="1"/>
      <p:bldP spid="44" grpId="0"/>
      <p:bldP spid="45" grpId="0" animBg="1"/>
      <p:bldP spid="46" grpId="0"/>
      <p:bldP spid="47" grpId="0" animBg="1"/>
      <p:bldP spid="48" grpId="0" animBg="1"/>
      <p:bldP spid="11" grpId="0"/>
      <p:bldP spid="13" grpId="0" animBg="1"/>
      <p:bldP spid="3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752835"/>
          </a:xfrm>
        </p:spPr>
        <p:txBody>
          <a:bodyPr>
            <a:normAutofit/>
          </a:bodyPr>
          <a:lstStyle/>
          <a:p>
            <a:r>
              <a:rPr lang="en-US" altLang="ja-JP" dirty="0"/>
              <a:t>Do the same thing, with the next fold as validation.</a:t>
            </a:r>
          </a:p>
          <a:p>
            <a:r>
              <a:rPr lang="en-US" altLang="ja-JP" dirty="0"/>
              <a:t>F1 Scores = [.78, .80]</a:t>
            </a:r>
          </a:p>
          <a:p>
            <a:pPr marL="0" indent="0">
              <a:buNone/>
            </a:pPr>
            <a:endParaRPr lang="en-US" altLang="ja-JP" dirty="0"/>
          </a:p>
        </p:txBody>
      </p:sp>
      <p:sp>
        <p:nvSpPr>
          <p:cNvPr id="3" name="Title 2"/>
          <p:cNvSpPr>
            <a:spLocks noGrp="1"/>
          </p:cNvSpPr>
          <p:nvPr>
            <p:ph type="title"/>
          </p:nvPr>
        </p:nvSpPr>
        <p:spPr/>
        <p:txBody>
          <a:bodyPr/>
          <a:lstStyle/>
          <a:p>
            <a:r>
              <a:rPr lang="en-US" dirty="0"/>
              <a:t>K-Fold Cross Validation</a:t>
            </a:r>
          </a:p>
        </p:txBody>
      </p:sp>
      <p:cxnSp>
        <p:nvCxnSpPr>
          <p:cNvPr id="18" name="Straight Arrow Connector 17"/>
          <p:cNvCxnSpPr>
            <a:cxnSpLocks/>
            <a:stCxn id="47" idx="1"/>
            <a:endCxn id="12" idx="1"/>
          </p:cNvCxnSpPr>
          <p:nvPr/>
        </p:nvCxnSpPr>
        <p:spPr>
          <a:xfrm>
            <a:off x="2357299" y="5017372"/>
            <a:ext cx="744228" cy="1197940"/>
          </a:xfrm>
          <a:prstGeom prst="straightConnector1">
            <a:avLst/>
          </a:prstGeom>
          <a:ln>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8" idx="1"/>
            <a:endCxn id="8" idx="1"/>
          </p:cNvCxnSpPr>
          <p:nvPr/>
        </p:nvCxnSpPr>
        <p:spPr>
          <a:xfrm flipV="1">
            <a:off x="2357299" y="4040319"/>
            <a:ext cx="682631" cy="1745585"/>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99466" y="6194001"/>
            <a:ext cx="795089" cy="646331"/>
          </a:xfrm>
          <a:prstGeom prst="rect">
            <a:avLst/>
          </a:prstGeom>
          <a:noFill/>
        </p:spPr>
        <p:txBody>
          <a:bodyPr wrap="none" rtlCol="0">
            <a:spAutoFit/>
          </a:bodyPr>
          <a:lstStyle/>
          <a:p>
            <a:pPr algn="ctr"/>
            <a:r>
              <a:rPr lang="en-US" dirty="0"/>
              <a:t>e</a:t>
            </a:r>
            <a:r>
              <a:rPr lang="en-US" sz="1800" dirty="0"/>
              <a:t>ntire </a:t>
            </a:r>
          </a:p>
          <a:p>
            <a:pPr algn="ctr"/>
            <a:r>
              <a:rPr lang="en-US" sz="1800" dirty="0"/>
              <a:t>data</a:t>
            </a:r>
          </a:p>
        </p:txBody>
      </p:sp>
      <p:sp>
        <p:nvSpPr>
          <p:cNvPr id="22" name="Rectangle 21"/>
          <p:cNvSpPr/>
          <p:nvPr/>
        </p:nvSpPr>
        <p:spPr>
          <a:xfrm>
            <a:off x="4393736" y="4799713"/>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algorithm</a:t>
            </a:r>
          </a:p>
        </p:txBody>
      </p:sp>
      <p:sp>
        <p:nvSpPr>
          <p:cNvPr id="23" name="Rectangle 22"/>
          <p:cNvSpPr/>
          <p:nvPr/>
        </p:nvSpPr>
        <p:spPr>
          <a:xfrm>
            <a:off x="4393736" y="5487666"/>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24" name="Straight Arrow Connector 23"/>
          <p:cNvCxnSpPr>
            <a:stCxn id="22" idx="2"/>
            <a:endCxn id="23" idx="0"/>
          </p:cNvCxnSpPr>
          <p:nvPr/>
        </p:nvCxnSpPr>
        <p:spPr>
          <a:xfrm>
            <a:off x="5005804" y="5151186"/>
            <a:ext cx="0" cy="33648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17"/>
          <p:cNvCxnSpPr>
            <a:stCxn id="28" idx="3"/>
            <a:endCxn id="23" idx="2"/>
          </p:cNvCxnSpPr>
          <p:nvPr/>
        </p:nvCxnSpPr>
        <p:spPr>
          <a:xfrm flipV="1">
            <a:off x="3880798" y="5849616"/>
            <a:ext cx="1125006" cy="373142"/>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a:endCxn id="29" idx="1"/>
          </p:cNvCxnSpPr>
          <p:nvPr/>
        </p:nvCxnSpPr>
        <p:spPr>
          <a:xfrm>
            <a:off x="5617872" y="5668641"/>
            <a:ext cx="638020" cy="5255"/>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177"/>
          <p:cNvCxnSpPr>
            <a:stCxn id="9" idx="3"/>
            <a:endCxn id="22" idx="0"/>
          </p:cNvCxnSpPr>
          <p:nvPr/>
        </p:nvCxnSpPr>
        <p:spPr>
          <a:xfrm>
            <a:off x="3878055" y="4040320"/>
            <a:ext cx="1127749" cy="75939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426007" y="5856998"/>
          <a:ext cx="454791" cy="731520"/>
        </p:xfrm>
        <a:graphic>
          <a:graphicData uri="http://schemas.openxmlformats.org/drawingml/2006/table">
            <a:tbl>
              <a:tblPr firstRow="1" bandRow="1">
                <a:tableStyleId>{5C22544A-7EE6-4342-B048-85BDC9FD1C3A}</a:tableStyleId>
              </a:tblPr>
              <a:tblGrid>
                <a:gridCol w="230879">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tblGrid>
              <a:tr h="221283">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graphicFrame>
        <p:nvGraphicFramePr>
          <p:cNvPr id="29" name="Table 28"/>
          <p:cNvGraphicFramePr>
            <a:graphicFrameLocks noGrp="1"/>
          </p:cNvGraphicFramePr>
          <p:nvPr/>
        </p:nvGraphicFramePr>
        <p:xfrm>
          <a:off x="6255892" y="5308136"/>
          <a:ext cx="223912"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2981099" y="2954246"/>
            <a:ext cx="906210" cy="369332"/>
          </a:xfrm>
          <a:prstGeom prst="rect">
            <a:avLst/>
          </a:prstGeom>
          <a:noFill/>
        </p:spPr>
        <p:txBody>
          <a:bodyPr wrap="none" rtlCol="0">
            <a:spAutoFit/>
          </a:bodyPr>
          <a:lstStyle/>
          <a:p>
            <a:r>
              <a:rPr lang="en-US" dirty="0"/>
              <a:t>training</a:t>
            </a:r>
          </a:p>
        </p:txBody>
      </p:sp>
      <p:sp>
        <p:nvSpPr>
          <p:cNvPr id="31" name="TextBox 30"/>
          <p:cNvSpPr txBox="1"/>
          <p:nvPr/>
        </p:nvSpPr>
        <p:spPr>
          <a:xfrm>
            <a:off x="3017912" y="5487666"/>
            <a:ext cx="1105687" cy="369332"/>
          </a:xfrm>
          <a:prstGeom prst="rect">
            <a:avLst/>
          </a:prstGeom>
          <a:noFill/>
        </p:spPr>
        <p:txBody>
          <a:bodyPr wrap="none" rtlCol="0">
            <a:spAutoFit/>
          </a:bodyPr>
          <a:lstStyle/>
          <a:p>
            <a:r>
              <a:rPr lang="en-US" dirty="0"/>
              <a:t>validation</a:t>
            </a:r>
          </a:p>
        </p:txBody>
      </p:sp>
      <p:sp>
        <p:nvSpPr>
          <p:cNvPr id="32" name="TextBox 31"/>
          <p:cNvSpPr txBox="1"/>
          <p:nvPr/>
        </p:nvSpPr>
        <p:spPr>
          <a:xfrm>
            <a:off x="5781778" y="6009335"/>
            <a:ext cx="1234825" cy="369332"/>
          </a:xfrm>
          <a:prstGeom prst="rect">
            <a:avLst/>
          </a:prstGeom>
          <a:noFill/>
        </p:spPr>
        <p:txBody>
          <a:bodyPr wrap="none" rtlCol="0">
            <a:spAutoFit/>
          </a:bodyPr>
          <a:lstStyle/>
          <a:p>
            <a:pPr algn="ctr"/>
            <a:r>
              <a:rPr lang="en-US" dirty="0"/>
              <a:t>predictions</a:t>
            </a:r>
          </a:p>
        </p:txBody>
      </p:sp>
      <p:cxnSp>
        <p:nvCxnSpPr>
          <p:cNvPr id="35" name="Straight Arrow Connector 34"/>
          <p:cNvCxnSpPr>
            <a:stCxn id="29" idx="3"/>
            <a:endCxn id="36" idx="1"/>
          </p:cNvCxnSpPr>
          <p:nvPr/>
        </p:nvCxnSpPr>
        <p:spPr>
          <a:xfrm>
            <a:off x="6479804" y="5673896"/>
            <a:ext cx="611277" cy="649"/>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91081" y="5489879"/>
            <a:ext cx="1703669" cy="369332"/>
          </a:xfrm>
          <a:prstGeom prst="rect">
            <a:avLst/>
          </a:prstGeom>
          <a:noFill/>
        </p:spPr>
        <p:txBody>
          <a:bodyPr wrap="square" rtlCol="0">
            <a:spAutoFit/>
          </a:bodyPr>
          <a:lstStyle/>
          <a:p>
            <a:pPr algn="ctr"/>
            <a:r>
              <a:rPr lang="en-US" dirty="0"/>
              <a:t>F1 Score = 80%</a:t>
            </a:r>
          </a:p>
        </p:txBody>
      </p:sp>
      <p:sp>
        <p:nvSpPr>
          <p:cNvPr id="4" name="Left Brace 3"/>
          <p:cNvSpPr/>
          <p:nvPr/>
        </p:nvSpPr>
        <p:spPr>
          <a:xfrm>
            <a:off x="914220" y="4396912"/>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78232" y="4396912"/>
            <a:ext cx="717056" cy="369332"/>
          </a:xfrm>
          <a:prstGeom prst="rect">
            <a:avLst/>
          </a:prstGeom>
          <a:noFill/>
        </p:spPr>
        <p:txBody>
          <a:bodyPr wrap="none" rtlCol="0">
            <a:spAutoFit/>
          </a:bodyPr>
          <a:lstStyle/>
          <a:p>
            <a:r>
              <a:rPr lang="en-US" dirty="0">
                <a:solidFill>
                  <a:schemeClr val="accent2">
                    <a:lumMod val="50000"/>
                  </a:schemeClr>
                </a:solidFill>
              </a:rPr>
              <a:t>f</a:t>
            </a:r>
            <a:r>
              <a:rPr lang="en-US">
                <a:solidFill>
                  <a:schemeClr val="accent2">
                    <a:lumMod val="50000"/>
                  </a:schemeClr>
                </a:solidFill>
              </a:rPr>
              <a:t>old </a:t>
            </a:r>
            <a:r>
              <a:rPr lang="en-US" dirty="0">
                <a:solidFill>
                  <a:schemeClr val="accent2">
                    <a:lumMod val="50000"/>
                  </a:schemeClr>
                </a:solidFill>
              </a:rPr>
              <a:t>1</a:t>
            </a:r>
          </a:p>
        </p:txBody>
      </p:sp>
      <p:sp>
        <p:nvSpPr>
          <p:cNvPr id="41" name="Left Brace 40"/>
          <p:cNvSpPr/>
          <p:nvPr/>
        </p:nvSpPr>
        <p:spPr>
          <a:xfrm>
            <a:off x="914220" y="4869235"/>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8232" y="4869235"/>
            <a:ext cx="717056" cy="369332"/>
          </a:xfrm>
          <a:prstGeom prst="rect">
            <a:avLst/>
          </a:prstGeom>
          <a:noFill/>
        </p:spPr>
        <p:txBody>
          <a:bodyPr wrap="none" rtlCol="0">
            <a:spAutoFit/>
          </a:bodyPr>
          <a:lstStyle/>
          <a:p>
            <a:r>
              <a:rPr lang="en-US" dirty="0">
                <a:solidFill>
                  <a:schemeClr val="accent2">
                    <a:lumMod val="50000"/>
                  </a:schemeClr>
                </a:solidFill>
              </a:rPr>
              <a:t>fold 2</a:t>
            </a:r>
          </a:p>
        </p:txBody>
      </p:sp>
      <p:sp>
        <p:nvSpPr>
          <p:cNvPr id="43" name="Left Brace 42"/>
          <p:cNvSpPr/>
          <p:nvPr/>
        </p:nvSpPr>
        <p:spPr>
          <a:xfrm>
            <a:off x="914220" y="5343106"/>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178232" y="5343106"/>
            <a:ext cx="717056" cy="369332"/>
          </a:xfrm>
          <a:prstGeom prst="rect">
            <a:avLst/>
          </a:prstGeom>
          <a:noFill/>
        </p:spPr>
        <p:txBody>
          <a:bodyPr wrap="none" rtlCol="0">
            <a:spAutoFit/>
          </a:bodyPr>
          <a:lstStyle/>
          <a:p>
            <a:r>
              <a:rPr lang="en-US" dirty="0">
                <a:solidFill>
                  <a:schemeClr val="accent2">
                    <a:lumMod val="50000"/>
                  </a:schemeClr>
                </a:solidFill>
              </a:rPr>
              <a:t>fold 3</a:t>
            </a:r>
          </a:p>
        </p:txBody>
      </p:sp>
      <p:sp>
        <p:nvSpPr>
          <p:cNvPr id="45" name="Left Brace 44"/>
          <p:cNvSpPr/>
          <p:nvPr/>
        </p:nvSpPr>
        <p:spPr>
          <a:xfrm>
            <a:off x="914220" y="5835034"/>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78232" y="5835034"/>
            <a:ext cx="717056" cy="369332"/>
          </a:xfrm>
          <a:prstGeom prst="rect">
            <a:avLst/>
          </a:prstGeom>
          <a:noFill/>
        </p:spPr>
        <p:txBody>
          <a:bodyPr wrap="none" rtlCol="0">
            <a:spAutoFit/>
          </a:bodyPr>
          <a:lstStyle/>
          <a:p>
            <a:r>
              <a:rPr lang="en-US" dirty="0">
                <a:solidFill>
                  <a:schemeClr val="accent2">
                    <a:lumMod val="50000"/>
                  </a:schemeClr>
                </a:solidFill>
              </a:rPr>
              <a:t>fold 4</a:t>
            </a:r>
          </a:p>
        </p:txBody>
      </p:sp>
      <p:sp>
        <p:nvSpPr>
          <p:cNvPr id="47" name="Left Brace 46"/>
          <p:cNvSpPr/>
          <p:nvPr/>
        </p:nvSpPr>
        <p:spPr>
          <a:xfrm rot="10800000">
            <a:off x="2110957" y="4766243"/>
            <a:ext cx="246342" cy="500027"/>
          </a:xfrm>
          <a:prstGeom prst="leftBrace">
            <a:avLst>
              <a:gd name="adj1" fmla="val 15207"/>
              <a:gd name="adj2" fmla="val 49777"/>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p:cNvSpPr/>
          <p:nvPr/>
        </p:nvSpPr>
        <p:spPr>
          <a:xfrm rot="10800000">
            <a:off x="2110957" y="5308136"/>
            <a:ext cx="246342" cy="951294"/>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 name="Table 32"/>
          <p:cNvGraphicFramePr>
            <a:graphicFrameLocks noGrp="1"/>
          </p:cNvGraphicFramePr>
          <p:nvPr/>
        </p:nvGraphicFramePr>
        <p:xfrm>
          <a:off x="1159914" y="4305983"/>
          <a:ext cx="258383"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7" name="Table 33"/>
          <p:cNvGraphicFramePr>
            <a:graphicFrameLocks noGrp="1"/>
          </p:cNvGraphicFramePr>
          <p:nvPr/>
        </p:nvGraphicFramePr>
        <p:xfrm>
          <a:off x="1481273" y="4305984"/>
          <a:ext cx="516766"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5"/>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6"/>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7"/>
                  </a:ext>
                </a:extLst>
              </a:tr>
            </a:tbl>
          </a:graphicData>
        </a:graphic>
      </p:graphicFrame>
      <p:graphicFrame>
        <p:nvGraphicFramePr>
          <p:cNvPr id="8" name="Table 36"/>
          <p:cNvGraphicFramePr>
            <a:graphicFrameLocks noGrp="1"/>
          </p:cNvGraphicFramePr>
          <p:nvPr/>
        </p:nvGraphicFramePr>
        <p:xfrm>
          <a:off x="3039930" y="3308007"/>
          <a:ext cx="258383"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bl>
          </a:graphicData>
        </a:graphic>
      </p:graphicFrame>
      <p:graphicFrame>
        <p:nvGraphicFramePr>
          <p:cNvPr id="9" name="Table 37"/>
          <p:cNvGraphicFramePr>
            <a:graphicFrameLocks noGrp="1"/>
          </p:cNvGraphicFramePr>
          <p:nvPr/>
        </p:nvGraphicFramePr>
        <p:xfrm>
          <a:off x="3361289" y="3308008"/>
          <a:ext cx="516766"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5"/>
                  </a:ext>
                </a:extLst>
              </a:tr>
            </a:tbl>
          </a:graphicData>
        </a:graphic>
      </p:graphicFrame>
      <p:cxnSp>
        <p:nvCxnSpPr>
          <p:cNvPr id="10" name="Straight Arrow Connector 177"/>
          <p:cNvCxnSpPr>
            <a:stCxn id="8" idx="2"/>
            <a:endCxn id="22" idx="1"/>
          </p:cNvCxnSpPr>
          <p:nvPr/>
        </p:nvCxnSpPr>
        <p:spPr>
          <a:xfrm rot="16200000" flipH="1">
            <a:off x="3680019" y="4261733"/>
            <a:ext cx="202818" cy="1224615"/>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65"/>
          <p:cNvSpPr txBox="1"/>
          <p:nvPr/>
        </p:nvSpPr>
        <p:spPr>
          <a:xfrm>
            <a:off x="4297789" y="6460736"/>
            <a:ext cx="1011688" cy="369332"/>
          </a:xfrm>
          <a:prstGeom prst="rect">
            <a:avLst/>
          </a:prstGeom>
          <a:noFill/>
        </p:spPr>
        <p:txBody>
          <a:bodyPr wrap="none" rtlCol="0">
            <a:spAutoFit/>
          </a:bodyPr>
          <a:lstStyle/>
          <a:p>
            <a:pPr algn="ctr"/>
            <a:r>
              <a:rPr lang="en-US" dirty="0"/>
              <a:t>compare</a:t>
            </a:r>
          </a:p>
        </p:txBody>
      </p:sp>
      <p:graphicFrame>
        <p:nvGraphicFramePr>
          <p:cNvPr id="12" name="Table 66"/>
          <p:cNvGraphicFramePr>
            <a:graphicFrameLocks noGrp="1"/>
          </p:cNvGraphicFramePr>
          <p:nvPr/>
        </p:nvGraphicFramePr>
        <p:xfrm>
          <a:off x="3101527" y="5849616"/>
          <a:ext cx="258383" cy="731392"/>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3" name="Freeform 64"/>
          <p:cNvSpPr/>
          <p:nvPr/>
        </p:nvSpPr>
        <p:spPr>
          <a:xfrm rot="10436636">
            <a:off x="3251108" y="6363139"/>
            <a:ext cx="3065095" cy="447271"/>
          </a:xfrm>
          <a:custGeom>
            <a:avLst/>
            <a:gdLst>
              <a:gd name="connsiteX0" fmla="*/ 54090 w 4405373"/>
              <a:gd name="connsiteY0" fmla="*/ 672691 h 684962"/>
              <a:gd name="connsiteX1" fmla="*/ 106642 w 4405373"/>
              <a:gd name="connsiteY1" fmla="*/ 641160 h 684962"/>
              <a:gd name="connsiteX2" fmla="*/ 2135139 w 4405373"/>
              <a:gd name="connsiteY2" fmla="*/ 29 h 684962"/>
              <a:gd name="connsiteX3" fmla="*/ 4405373 w 4405373"/>
              <a:gd name="connsiteY3" fmla="*/ 620140 h 684962"/>
            </a:gdLst>
            <a:ahLst/>
            <a:cxnLst>
              <a:cxn ang="0">
                <a:pos x="connsiteX0" y="connsiteY0"/>
              </a:cxn>
              <a:cxn ang="0">
                <a:pos x="connsiteX1" y="connsiteY1"/>
              </a:cxn>
              <a:cxn ang="0">
                <a:pos x="connsiteX2" y="connsiteY2"/>
              </a:cxn>
              <a:cxn ang="0">
                <a:pos x="connsiteX3" y="connsiteY3"/>
              </a:cxn>
            </a:cxnLst>
            <a:rect l="l" t="t" r="r" b="b"/>
            <a:pathLst>
              <a:path w="4405373" h="684962">
                <a:moveTo>
                  <a:pt x="54090" y="672691"/>
                </a:moveTo>
                <a:cubicBezTo>
                  <a:pt x="-93055" y="712980"/>
                  <a:pt x="106642" y="641160"/>
                  <a:pt x="106642" y="641160"/>
                </a:cubicBezTo>
                <a:cubicBezTo>
                  <a:pt x="453484" y="529050"/>
                  <a:pt x="1418684" y="3532"/>
                  <a:pt x="2135139" y="29"/>
                </a:cubicBezTo>
                <a:cubicBezTo>
                  <a:pt x="2851594" y="-3474"/>
                  <a:pt x="3628483" y="308333"/>
                  <a:pt x="4405373" y="620140"/>
                </a:cubicBezTo>
              </a:path>
            </a:pathLst>
          </a:custGeom>
          <a:ln>
            <a:solidFill>
              <a:srgbClr val="002060"/>
            </a:solidFill>
            <a:prstDash val="soli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p:cNvSpPr/>
          <p:nvPr/>
        </p:nvSpPr>
        <p:spPr>
          <a:xfrm rot="10800000">
            <a:off x="2101703" y="4305983"/>
            <a:ext cx="246342" cy="466648"/>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a:cxnSpLocks/>
            <a:stCxn id="38" idx="1"/>
            <a:endCxn id="8" idx="1"/>
          </p:cNvCxnSpPr>
          <p:nvPr/>
        </p:nvCxnSpPr>
        <p:spPr>
          <a:xfrm flipV="1">
            <a:off x="2348045" y="4040319"/>
            <a:ext cx="691885" cy="50002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3E898064-141F-4901-B9B1-1226DF85811E}"/>
              </a:ext>
            </a:extLst>
          </p:cNvPr>
          <p:cNvSpPr/>
          <p:nvPr/>
        </p:nvSpPr>
        <p:spPr>
          <a:xfrm>
            <a:off x="5150182" y="4376767"/>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ysClr val="windowText" lastClr="000000"/>
                </a:solidFill>
              </a:rPr>
              <a:t>hyperparams</a:t>
            </a:r>
            <a:endParaRPr lang="en-US" sz="1200" dirty="0">
              <a:solidFill>
                <a:sysClr val="windowText" lastClr="000000"/>
              </a:solidFill>
            </a:endParaRPr>
          </a:p>
        </p:txBody>
      </p:sp>
      <p:cxnSp>
        <p:nvCxnSpPr>
          <p:cNvPr id="49" name="Straight Arrow Connector 177">
            <a:extLst>
              <a:ext uri="{FF2B5EF4-FFF2-40B4-BE49-F238E27FC236}">
                <a16:creationId xmlns:a16="http://schemas.microsoft.com/office/drawing/2014/main" id="{006AC166-8575-4B0B-B69F-7320721296F7}"/>
              </a:ext>
            </a:extLst>
          </p:cNvPr>
          <p:cNvCxnSpPr>
            <a:cxnSpLocks/>
            <a:stCxn id="40" idx="2"/>
          </p:cNvCxnSpPr>
          <p:nvPr/>
        </p:nvCxnSpPr>
        <p:spPr>
          <a:xfrm flipH="1">
            <a:off x="5005804" y="4591698"/>
            <a:ext cx="768882" cy="20801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703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2268637"/>
          </a:xfrm>
        </p:spPr>
        <p:txBody>
          <a:bodyPr>
            <a:normAutofit/>
          </a:bodyPr>
          <a:lstStyle/>
          <a:p>
            <a:r>
              <a:rPr lang="en-US" altLang="ja-JP" dirty="0"/>
              <a:t>Do the same thing, with the next fold as validation.</a:t>
            </a:r>
          </a:p>
          <a:p>
            <a:r>
              <a:rPr lang="en-US" altLang="ja-JP" dirty="0"/>
              <a:t>F1 Scores = [.78, .80, .71]</a:t>
            </a:r>
          </a:p>
          <a:p>
            <a:endParaRPr lang="en-US" altLang="ja-JP" dirty="0"/>
          </a:p>
        </p:txBody>
      </p:sp>
      <p:sp>
        <p:nvSpPr>
          <p:cNvPr id="3" name="Title 2"/>
          <p:cNvSpPr>
            <a:spLocks noGrp="1"/>
          </p:cNvSpPr>
          <p:nvPr>
            <p:ph type="title"/>
          </p:nvPr>
        </p:nvSpPr>
        <p:spPr/>
        <p:txBody>
          <a:bodyPr/>
          <a:lstStyle/>
          <a:p>
            <a:r>
              <a:rPr lang="en-US" dirty="0"/>
              <a:t>K-Fold Cross Validation</a:t>
            </a:r>
          </a:p>
        </p:txBody>
      </p:sp>
      <p:cxnSp>
        <p:nvCxnSpPr>
          <p:cNvPr id="18" name="Straight Arrow Connector 17"/>
          <p:cNvCxnSpPr>
            <a:stCxn id="47" idx="1"/>
            <a:endCxn id="12" idx="1"/>
          </p:cNvCxnSpPr>
          <p:nvPr/>
        </p:nvCxnSpPr>
        <p:spPr>
          <a:xfrm>
            <a:off x="2357299" y="5528525"/>
            <a:ext cx="744228" cy="686787"/>
          </a:xfrm>
          <a:prstGeom prst="straightConnector1">
            <a:avLst/>
          </a:prstGeom>
          <a:ln>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48" idx="1"/>
            <a:endCxn id="8" idx="1"/>
          </p:cNvCxnSpPr>
          <p:nvPr/>
        </p:nvCxnSpPr>
        <p:spPr>
          <a:xfrm flipV="1">
            <a:off x="2357299" y="4040319"/>
            <a:ext cx="682631" cy="1956909"/>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99466" y="6194001"/>
            <a:ext cx="795089" cy="646331"/>
          </a:xfrm>
          <a:prstGeom prst="rect">
            <a:avLst/>
          </a:prstGeom>
          <a:noFill/>
        </p:spPr>
        <p:txBody>
          <a:bodyPr wrap="none" rtlCol="0">
            <a:spAutoFit/>
          </a:bodyPr>
          <a:lstStyle/>
          <a:p>
            <a:pPr algn="ctr"/>
            <a:r>
              <a:rPr lang="en-US" dirty="0"/>
              <a:t>e</a:t>
            </a:r>
            <a:r>
              <a:rPr lang="en-US" sz="1800" dirty="0"/>
              <a:t>ntire </a:t>
            </a:r>
          </a:p>
          <a:p>
            <a:pPr algn="ctr"/>
            <a:r>
              <a:rPr lang="en-US" sz="1800" dirty="0"/>
              <a:t>data</a:t>
            </a:r>
          </a:p>
        </p:txBody>
      </p:sp>
      <p:sp>
        <p:nvSpPr>
          <p:cNvPr id="22" name="Rectangle 21"/>
          <p:cNvSpPr/>
          <p:nvPr/>
        </p:nvSpPr>
        <p:spPr>
          <a:xfrm>
            <a:off x="4393736" y="4799713"/>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algorithm</a:t>
            </a:r>
          </a:p>
        </p:txBody>
      </p:sp>
      <p:sp>
        <p:nvSpPr>
          <p:cNvPr id="23" name="Rectangle 22"/>
          <p:cNvSpPr/>
          <p:nvPr/>
        </p:nvSpPr>
        <p:spPr>
          <a:xfrm>
            <a:off x="4393736" y="5487666"/>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24" name="Straight Arrow Connector 23"/>
          <p:cNvCxnSpPr>
            <a:stCxn id="22" idx="2"/>
            <a:endCxn id="23" idx="0"/>
          </p:cNvCxnSpPr>
          <p:nvPr/>
        </p:nvCxnSpPr>
        <p:spPr>
          <a:xfrm>
            <a:off x="5005804" y="5151186"/>
            <a:ext cx="0" cy="33648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17"/>
          <p:cNvCxnSpPr>
            <a:stCxn id="28" idx="3"/>
            <a:endCxn id="23" idx="2"/>
          </p:cNvCxnSpPr>
          <p:nvPr/>
        </p:nvCxnSpPr>
        <p:spPr>
          <a:xfrm flipV="1">
            <a:off x="3880798" y="5849616"/>
            <a:ext cx="1125006" cy="373142"/>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a:endCxn id="29" idx="1"/>
          </p:cNvCxnSpPr>
          <p:nvPr/>
        </p:nvCxnSpPr>
        <p:spPr>
          <a:xfrm>
            <a:off x="5617872" y="5668641"/>
            <a:ext cx="638020" cy="5255"/>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177"/>
          <p:cNvCxnSpPr>
            <a:stCxn id="9" idx="3"/>
            <a:endCxn id="22" idx="0"/>
          </p:cNvCxnSpPr>
          <p:nvPr/>
        </p:nvCxnSpPr>
        <p:spPr>
          <a:xfrm>
            <a:off x="3878055" y="4040320"/>
            <a:ext cx="1127749" cy="75939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426007" y="5856998"/>
          <a:ext cx="454791" cy="731520"/>
        </p:xfrm>
        <a:graphic>
          <a:graphicData uri="http://schemas.openxmlformats.org/drawingml/2006/table">
            <a:tbl>
              <a:tblPr firstRow="1" bandRow="1">
                <a:tableStyleId>{5C22544A-7EE6-4342-B048-85BDC9FD1C3A}</a:tableStyleId>
              </a:tblPr>
              <a:tblGrid>
                <a:gridCol w="230879">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tblGrid>
              <a:tr h="221283">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graphicFrame>
        <p:nvGraphicFramePr>
          <p:cNvPr id="29" name="Table 28"/>
          <p:cNvGraphicFramePr>
            <a:graphicFrameLocks noGrp="1"/>
          </p:cNvGraphicFramePr>
          <p:nvPr/>
        </p:nvGraphicFramePr>
        <p:xfrm>
          <a:off x="6255892" y="5308136"/>
          <a:ext cx="223912"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2981099" y="2954246"/>
            <a:ext cx="906210" cy="369332"/>
          </a:xfrm>
          <a:prstGeom prst="rect">
            <a:avLst/>
          </a:prstGeom>
          <a:noFill/>
        </p:spPr>
        <p:txBody>
          <a:bodyPr wrap="none" rtlCol="0">
            <a:spAutoFit/>
          </a:bodyPr>
          <a:lstStyle/>
          <a:p>
            <a:r>
              <a:rPr lang="en-US" dirty="0"/>
              <a:t>training</a:t>
            </a:r>
          </a:p>
        </p:txBody>
      </p:sp>
      <p:sp>
        <p:nvSpPr>
          <p:cNvPr id="31" name="TextBox 30"/>
          <p:cNvSpPr txBox="1"/>
          <p:nvPr/>
        </p:nvSpPr>
        <p:spPr>
          <a:xfrm>
            <a:off x="3017912" y="5487666"/>
            <a:ext cx="1105687" cy="369332"/>
          </a:xfrm>
          <a:prstGeom prst="rect">
            <a:avLst/>
          </a:prstGeom>
          <a:noFill/>
        </p:spPr>
        <p:txBody>
          <a:bodyPr wrap="none" rtlCol="0">
            <a:spAutoFit/>
          </a:bodyPr>
          <a:lstStyle/>
          <a:p>
            <a:r>
              <a:rPr lang="en-US" dirty="0"/>
              <a:t>validation</a:t>
            </a:r>
          </a:p>
        </p:txBody>
      </p:sp>
      <p:sp>
        <p:nvSpPr>
          <p:cNvPr id="32" name="TextBox 31"/>
          <p:cNvSpPr txBox="1"/>
          <p:nvPr/>
        </p:nvSpPr>
        <p:spPr>
          <a:xfrm>
            <a:off x="5781778" y="6009335"/>
            <a:ext cx="1234825" cy="369332"/>
          </a:xfrm>
          <a:prstGeom prst="rect">
            <a:avLst/>
          </a:prstGeom>
          <a:noFill/>
        </p:spPr>
        <p:txBody>
          <a:bodyPr wrap="none" rtlCol="0">
            <a:spAutoFit/>
          </a:bodyPr>
          <a:lstStyle/>
          <a:p>
            <a:pPr algn="ctr"/>
            <a:r>
              <a:rPr lang="en-US" dirty="0"/>
              <a:t>predictions</a:t>
            </a:r>
          </a:p>
        </p:txBody>
      </p:sp>
      <p:cxnSp>
        <p:nvCxnSpPr>
          <p:cNvPr id="35" name="Straight Arrow Connector 34"/>
          <p:cNvCxnSpPr>
            <a:stCxn id="29" idx="3"/>
            <a:endCxn id="36" idx="1"/>
          </p:cNvCxnSpPr>
          <p:nvPr/>
        </p:nvCxnSpPr>
        <p:spPr>
          <a:xfrm>
            <a:off x="6479804" y="5673896"/>
            <a:ext cx="611277" cy="649"/>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91081" y="5489879"/>
            <a:ext cx="1703669" cy="369332"/>
          </a:xfrm>
          <a:prstGeom prst="rect">
            <a:avLst/>
          </a:prstGeom>
          <a:noFill/>
        </p:spPr>
        <p:txBody>
          <a:bodyPr wrap="square" rtlCol="0">
            <a:spAutoFit/>
          </a:bodyPr>
          <a:lstStyle/>
          <a:p>
            <a:pPr algn="ctr"/>
            <a:r>
              <a:rPr lang="en-US" dirty="0"/>
              <a:t>F1 Score = 71%</a:t>
            </a:r>
          </a:p>
        </p:txBody>
      </p:sp>
      <p:sp>
        <p:nvSpPr>
          <p:cNvPr id="4" name="Left Brace 3"/>
          <p:cNvSpPr/>
          <p:nvPr/>
        </p:nvSpPr>
        <p:spPr>
          <a:xfrm>
            <a:off x="914220" y="4396912"/>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78232" y="4396912"/>
            <a:ext cx="717056" cy="369332"/>
          </a:xfrm>
          <a:prstGeom prst="rect">
            <a:avLst/>
          </a:prstGeom>
          <a:noFill/>
        </p:spPr>
        <p:txBody>
          <a:bodyPr wrap="none" rtlCol="0">
            <a:spAutoFit/>
          </a:bodyPr>
          <a:lstStyle/>
          <a:p>
            <a:r>
              <a:rPr lang="en-US" dirty="0">
                <a:solidFill>
                  <a:schemeClr val="accent2">
                    <a:lumMod val="50000"/>
                  </a:schemeClr>
                </a:solidFill>
              </a:rPr>
              <a:t>f</a:t>
            </a:r>
            <a:r>
              <a:rPr lang="en-US">
                <a:solidFill>
                  <a:schemeClr val="accent2">
                    <a:lumMod val="50000"/>
                  </a:schemeClr>
                </a:solidFill>
              </a:rPr>
              <a:t>old </a:t>
            </a:r>
            <a:r>
              <a:rPr lang="en-US" dirty="0">
                <a:solidFill>
                  <a:schemeClr val="accent2">
                    <a:lumMod val="50000"/>
                  </a:schemeClr>
                </a:solidFill>
              </a:rPr>
              <a:t>1</a:t>
            </a:r>
          </a:p>
        </p:txBody>
      </p:sp>
      <p:sp>
        <p:nvSpPr>
          <p:cNvPr id="41" name="Left Brace 40"/>
          <p:cNvSpPr/>
          <p:nvPr/>
        </p:nvSpPr>
        <p:spPr>
          <a:xfrm>
            <a:off x="914220" y="4869235"/>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8232" y="4869235"/>
            <a:ext cx="717056" cy="369332"/>
          </a:xfrm>
          <a:prstGeom prst="rect">
            <a:avLst/>
          </a:prstGeom>
          <a:noFill/>
        </p:spPr>
        <p:txBody>
          <a:bodyPr wrap="none" rtlCol="0">
            <a:spAutoFit/>
          </a:bodyPr>
          <a:lstStyle/>
          <a:p>
            <a:r>
              <a:rPr lang="en-US" dirty="0">
                <a:solidFill>
                  <a:schemeClr val="accent2">
                    <a:lumMod val="50000"/>
                  </a:schemeClr>
                </a:solidFill>
              </a:rPr>
              <a:t>fold 2</a:t>
            </a:r>
          </a:p>
        </p:txBody>
      </p:sp>
      <p:sp>
        <p:nvSpPr>
          <p:cNvPr id="43" name="Left Brace 42"/>
          <p:cNvSpPr/>
          <p:nvPr/>
        </p:nvSpPr>
        <p:spPr>
          <a:xfrm>
            <a:off x="914220" y="5343106"/>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178232" y="5343106"/>
            <a:ext cx="717056" cy="369332"/>
          </a:xfrm>
          <a:prstGeom prst="rect">
            <a:avLst/>
          </a:prstGeom>
          <a:noFill/>
        </p:spPr>
        <p:txBody>
          <a:bodyPr wrap="none" rtlCol="0">
            <a:spAutoFit/>
          </a:bodyPr>
          <a:lstStyle/>
          <a:p>
            <a:r>
              <a:rPr lang="en-US" dirty="0">
                <a:solidFill>
                  <a:schemeClr val="accent2">
                    <a:lumMod val="50000"/>
                  </a:schemeClr>
                </a:solidFill>
              </a:rPr>
              <a:t>fold 3</a:t>
            </a:r>
          </a:p>
        </p:txBody>
      </p:sp>
      <p:sp>
        <p:nvSpPr>
          <p:cNvPr id="45" name="Left Brace 44"/>
          <p:cNvSpPr/>
          <p:nvPr/>
        </p:nvSpPr>
        <p:spPr>
          <a:xfrm>
            <a:off x="914220" y="5835034"/>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78232" y="5835034"/>
            <a:ext cx="717056" cy="369332"/>
          </a:xfrm>
          <a:prstGeom prst="rect">
            <a:avLst/>
          </a:prstGeom>
          <a:noFill/>
        </p:spPr>
        <p:txBody>
          <a:bodyPr wrap="none" rtlCol="0">
            <a:spAutoFit/>
          </a:bodyPr>
          <a:lstStyle/>
          <a:p>
            <a:r>
              <a:rPr lang="en-US" dirty="0">
                <a:solidFill>
                  <a:schemeClr val="accent2">
                    <a:lumMod val="50000"/>
                  </a:schemeClr>
                </a:solidFill>
              </a:rPr>
              <a:t>fold 4</a:t>
            </a:r>
          </a:p>
        </p:txBody>
      </p:sp>
      <p:sp>
        <p:nvSpPr>
          <p:cNvPr id="47" name="Left Brace 46"/>
          <p:cNvSpPr/>
          <p:nvPr/>
        </p:nvSpPr>
        <p:spPr>
          <a:xfrm rot="10800000">
            <a:off x="2110957" y="5358919"/>
            <a:ext cx="246342" cy="337706"/>
          </a:xfrm>
          <a:prstGeom prst="leftBrace">
            <a:avLst>
              <a:gd name="adj1" fmla="val 15207"/>
              <a:gd name="adj2" fmla="val 49777"/>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p:cNvSpPr/>
          <p:nvPr/>
        </p:nvSpPr>
        <p:spPr>
          <a:xfrm rot="10800000">
            <a:off x="2110957" y="5732678"/>
            <a:ext cx="246342" cy="526751"/>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 name="Table 32"/>
          <p:cNvGraphicFramePr>
            <a:graphicFrameLocks noGrp="1"/>
          </p:cNvGraphicFramePr>
          <p:nvPr/>
        </p:nvGraphicFramePr>
        <p:xfrm>
          <a:off x="1159914" y="4305983"/>
          <a:ext cx="258383"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7" name="Table 33"/>
          <p:cNvGraphicFramePr>
            <a:graphicFrameLocks noGrp="1"/>
          </p:cNvGraphicFramePr>
          <p:nvPr/>
        </p:nvGraphicFramePr>
        <p:xfrm>
          <a:off x="1481273" y="4305984"/>
          <a:ext cx="516766"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5"/>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6"/>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7"/>
                  </a:ext>
                </a:extLst>
              </a:tr>
            </a:tbl>
          </a:graphicData>
        </a:graphic>
      </p:graphicFrame>
      <p:graphicFrame>
        <p:nvGraphicFramePr>
          <p:cNvPr id="8" name="Table 36"/>
          <p:cNvGraphicFramePr>
            <a:graphicFrameLocks noGrp="1"/>
          </p:cNvGraphicFramePr>
          <p:nvPr/>
        </p:nvGraphicFramePr>
        <p:xfrm>
          <a:off x="3039930" y="3308007"/>
          <a:ext cx="258383"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bl>
          </a:graphicData>
        </a:graphic>
      </p:graphicFrame>
      <p:graphicFrame>
        <p:nvGraphicFramePr>
          <p:cNvPr id="9" name="Table 37"/>
          <p:cNvGraphicFramePr>
            <a:graphicFrameLocks noGrp="1"/>
          </p:cNvGraphicFramePr>
          <p:nvPr/>
        </p:nvGraphicFramePr>
        <p:xfrm>
          <a:off x="3361289" y="3308008"/>
          <a:ext cx="516766"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5"/>
                  </a:ext>
                </a:extLst>
              </a:tr>
            </a:tbl>
          </a:graphicData>
        </a:graphic>
      </p:graphicFrame>
      <p:cxnSp>
        <p:nvCxnSpPr>
          <p:cNvPr id="10" name="Straight Arrow Connector 177"/>
          <p:cNvCxnSpPr>
            <a:stCxn id="8" idx="2"/>
            <a:endCxn id="22" idx="1"/>
          </p:cNvCxnSpPr>
          <p:nvPr/>
        </p:nvCxnSpPr>
        <p:spPr>
          <a:xfrm rot="16200000" flipH="1">
            <a:off x="3680019" y="4261733"/>
            <a:ext cx="202818" cy="1224615"/>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65"/>
          <p:cNvSpPr txBox="1"/>
          <p:nvPr/>
        </p:nvSpPr>
        <p:spPr>
          <a:xfrm>
            <a:off x="4297789" y="6460736"/>
            <a:ext cx="1011688" cy="369332"/>
          </a:xfrm>
          <a:prstGeom prst="rect">
            <a:avLst/>
          </a:prstGeom>
          <a:noFill/>
        </p:spPr>
        <p:txBody>
          <a:bodyPr wrap="none" rtlCol="0">
            <a:spAutoFit/>
          </a:bodyPr>
          <a:lstStyle/>
          <a:p>
            <a:pPr algn="ctr"/>
            <a:r>
              <a:rPr lang="en-US" dirty="0"/>
              <a:t>compare</a:t>
            </a:r>
          </a:p>
        </p:txBody>
      </p:sp>
      <p:graphicFrame>
        <p:nvGraphicFramePr>
          <p:cNvPr id="12" name="Table 66"/>
          <p:cNvGraphicFramePr>
            <a:graphicFrameLocks noGrp="1"/>
          </p:cNvGraphicFramePr>
          <p:nvPr/>
        </p:nvGraphicFramePr>
        <p:xfrm>
          <a:off x="3101527" y="5849616"/>
          <a:ext cx="258383" cy="731392"/>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3" name="Freeform 64"/>
          <p:cNvSpPr/>
          <p:nvPr/>
        </p:nvSpPr>
        <p:spPr>
          <a:xfrm rot="10436636">
            <a:off x="3251108" y="6363139"/>
            <a:ext cx="3065095" cy="447271"/>
          </a:xfrm>
          <a:custGeom>
            <a:avLst/>
            <a:gdLst>
              <a:gd name="connsiteX0" fmla="*/ 54090 w 4405373"/>
              <a:gd name="connsiteY0" fmla="*/ 672691 h 684962"/>
              <a:gd name="connsiteX1" fmla="*/ 106642 w 4405373"/>
              <a:gd name="connsiteY1" fmla="*/ 641160 h 684962"/>
              <a:gd name="connsiteX2" fmla="*/ 2135139 w 4405373"/>
              <a:gd name="connsiteY2" fmla="*/ 29 h 684962"/>
              <a:gd name="connsiteX3" fmla="*/ 4405373 w 4405373"/>
              <a:gd name="connsiteY3" fmla="*/ 620140 h 684962"/>
            </a:gdLst>
            <a:ahLst/>
            <a:cxnLst>
              <a:cxn ang="0">
                <a:pos x="connsiteX0" y="connsiteY0"/>
              </a:cxn>
              <a:cxn ang="0">
                <a:pos x="connsiteX1" y="connsiteY1"/>
              </a:cxn>
              <a:cxn ang="0">
                <a:pos x="connsiteX2" y="connsiteY2"/>
              </a:cxn>
              <a:cxn ang="0">
                <a:pos x="connsiteX3" y="connsiteY3"/>
              </a:cxn>
            </a:cxnLst>
            <a:rect l="l" t="t" r="r" b="b"/>
            <a:pathLst>
              <a:path w="4405373" h="684962">
                <a:moveTo>
                  <a:pt x="54090" y="672691"/>
                </a:moveTo>
                <a:cubicBezTo>
                  <a:pt x="-93055" y="712980"/>
                  <a:pt x="106642" y="641160"/>
                  <a:pt x="106642" y="641160"/>
                </a:cubicBezTo>
                <a:cubicBezTo>
                  <a:pt x="453484" y="529050"/>
                  <a:pt x="1418684" y="3532"/>
                  <a:pt x="2135139" y="29"/>
                </a:cubicBezTo>
                <a:cubicBezTo>
                  <a:pt x="2851594" y="-3474"/>
                  <a:pt x="3628483" y="308333"/>
                  <a:pt x="4405373" y="620140"/>
                </a:cubicBezTo>
              </a:path>
            </a:pathLst>
          </a:custGeom>
          <a:ln>
            <a:solidFill>
              <a:srgbClr val="002060"/>
            </a:solidFill>
            <a:prstDash val="soli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p:cNvSpPr/>
          <p:nvPr/>
        </p:nvSpPr>
        <p:spPr>
          <a:xfrm rot="10800000">
            <a:off x="2101703" y="4528868"/>
            <a:ext cx="246342" cy="709699"/>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a:stCxn id="38" idx="1"/>
            <a:endCxn id="8" idx="1"/>
          </p:cNvCxnSpPr>
          <p:nvPr/>
        </p:nvCxnSpPr>
        <p:spPr>
          <a:xfrm flipV="1">
            <a:off x="2348045" y="4040319"/>
            <a:ext cx="691885" cy="844981"/>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2EED86D-91DE-480A-9C3B-DF708B625B81}"/>
              </a:ext>
            </a:extLst>
          </p:cNvPr>
          <p:cNvSpPr/>
          <p:nvPr/>
        </p:nvSpPr>
        <p:spPr>
          <a:xfrm>
            <a:off x="5150182" y="4376767"/>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ysClr val="windowText" lastClr="000000"/>
                </a:solidFill>
              </a:rPr>
              <a:t>hyperparams</a:t>
            </a:r>
            <a:endParaRPr lang="en-US" sz="1200" dirty="0">
              <a:solidFill>
                <a:sysClr val="windowText" lastClr="000000"/>
              </a:solidFill>
            </a:endParaRPr>
          </a:p>
        </p:txBody>
      </p:sp>
      <p:cxnSp>
        <p:nvCxnSpPr>
          <p:cNvPr id="49" name="Straight Arrow Connector 177">
            <a:extLst>
              <a:ext uri="{FF2B5EF4-FFF2-40B4-BE49-F238E27FC236}">
                <a16:creationId xmlns:a16="http://schemas.microsoft.com/office/drawing/2014/main" id="{4526E6A0-1D24-4484-BFFF-20E2A9A75774}"/>
              </a:ext>
            </a:extLst>
          </p:cNvPr>
          <p:cNvCxnSpPr>
            <a:cxnSpLocks/>
            <a:stCxn id="40" idx="2"/>
          </p:cNvCxnSpPr>
          <p:nvPr/>
        </p:nvCxnSpPr>
        <p:spPr>
          <a:xfrm flipH="1">
            <a:off x="5005804" y="4591698"/>
            <a:ext cx="768882" cy="20801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66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2268637"/>
          </a:xfrm>
        </p:spPr>
        <p:txBody>
          <a:bodyPr>
            <a:normAutofit/>
          </a:bodyPr>
          <a:lstStyle/>
          <a:p>
            <a:r>
              <a:rPr lang="en-US" altLang="ja-JP" dirty="0"/>
              <a:t>Do the same thing, with the last fold as </a:t>
            </a:r>
            <a:r>
              <a:rPr lang="en-US" dirty="0"/>
              <a:t>validation</a:t>
            </a:r>
            <a:r>
              <a:rPr lang="en-US" altLang="ja-JP" dirty="0"/>
              <a:t>.</a:t>
            </a:r>
          </a:p>
          <a:p>
            <a:r>
              <a:rPr lang="en-US" altLang="ja-JP" dirty="0"/>
              <a:t>F1 Scores = [.78, .80, .71, .85]</a:t>
            </a:r>
          </a:p>
          <a:p>
            <a:r>
              <a:rPr lang="en-US" altLang="ja-JP" dirty="0"/>
              <a:t>F1 score on future data will be 0.78 </a:t>
            </a:r>
            <a:r>
              <a:rPr lang="en-US" dirty="0">
                <a:solidFill>
                  <a:schemeClr val="tx1"/>
                </a:solidFill>
              </a:rPr>
              <a:t>±</a:t>
            </a:r>
            <a:r>
              <a:rPr lang="en-US" altLang="ja-JP" dirty="0"/>
              <a:t> 0.05</a:t>
            </a:r>
          </a:p>
          <a:p>
            <a:endParaRPr lang="en-US" altLang="ja-JP" dirty="0"/>
          </a:p>
        </p:txBody>
      </p:sp>
      <p:sp>
        <p:nvSpPr>
          <p:cNvPr id="3" name="Title 2"/>
          <p:cNvSpPr>
            <a:spLocks noGrp="1"/>
          </p:cNvSpPr>
          <p:nvPr>
            <p:ph type="title"/>
          </p:nvPr>
        </p:nvSpPr>
        <p:spPr/>
        <p:txBody>
          <a:bodyPr/>
          <a:lstStyle/>
          <a:p>
            <a:r>
              <a:rPr lang="en-US" dirty="0"/>
              <a:t>K-Fold Cross Validation</a:t>
            </a:r>
          </a:p>
        </p:txBody>
      </p:sp>
      <p:cxnSp>
        <p:nvCxnSpPr>
          <p:cNvPr id="18" name="Straight Arrow Connector 17"/>
          <p:cNvCxnSpPr>
            <a:stCxn id="47" idx="1"/>
            <a:endCxn id="12" idx="1"/>
          </p:cNvCxnSpPr>
          <p:nvPr/>
        </p:nvCxnSpPr>
        <p:spPr>
          <a:xfrm>
            <a:off x="2357299" y="6030573"/>
            <a:ext cx="744228" cy="184739"/>
          </a:xfrm>
          <a:prstGeom prst="straightConnector1">
            <a:avLst/>
          </a:prstGeom>
          <a:ln>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1099466" y="6194001"/>
            <a:ext cx="795089" cy="646331"/>
          </a:xfrm>
          <a:prstGeom prst="rect">
            <a:avLst/>
          </a:prstGeom>
          <a:noFill/>
        </p:spPr>
        <p:txBody>
          <a:bodyPr wrap="none" rtlCol="0">
            <a:spAutoFit/>
          </a:bodyPr>
          <a:lstStyle/>
          <a:p>
            <a:pPr algn="ctr"/>
            <a:r>
              <a:rPr lang="en-US" dirty="0"/>
              <a:t>e</a:t>
            </a:r>
            <a:r>
              <a:rPr lang="en-US" sz="1800" dirty="0"/>
              <a:t>ntire </a:t>
            </a:r>
          </a:p>
          <a:p>
            <a:pPr algn="ctr"/>
            <a:r>
              <a:rPr lang="en-US" sz="1800" dirty="0"/>
              <a:t>data</a:t>
            </a:r>
          </a:p>
        </p:txBody>
      </p:sp>
      <p:sp>
        <p:nvSpPr>
          <p:cNvPr id="22" name="Rectangle 21"/>
          <p:cNvSpPr/>
          <p:nvPr/>
        </p:nvSpPr>
        <p:spPr>
          <a:xfrm>
            <a:off x="4393736" y="4799713"/>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algorithm</a:t>
            </a:r>
          </a:p>
        </p:txBody>
      </p:sp>
      <p:sp>
        <p:nvSpPr>
          <p:cNvPr id="23" name="Rectangle 22"/>
          <p:cNvSpPr/>
          <p:nvPr/>
        </p:nvSpPr>
        <p:spPr>
          <a:xfrm>
            <a:off x="4393736" y="5487666"/>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24" name="Straight Arrow Connector 23"/>
          <p:cNvCxnSpPr>
            <a:stCxn id="22" idx="2"/>
            <a:endCxn id="23" idx="0"/>
          </p:cNvCxnSpPr>
          <p:nvPr/>
        </p:nvCxnSpPr>
        <p:spPr>
          <a:xfrm>
            <a:off x="5005804" y="5151186"/>
            <a:ext cx="0" cy="33648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17"/>
          <p:cNvCxnSpPr>
            <a:stCxn id="28" idx="3"/>
            <a:endCxn id="23" idx="2"/>
          </p:cNvCxnSpPr>
          <p:nvPr/>
        </p:nvCxnSpPr>
        <p:spPr>
          <a:xfrm flipV="1">
            <a:off x="3880798" y="5849616"/>
            <a:ext cx="1125006" cy="373142"/>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23" idx="3"/>
            <a:endCxn id="29" idx="1"/>
          </p:cNvCxnSpPr>
          <p:nvPr/>
        </p:nvCxnSpPr>
        <p:spPr>
          <a:xfrm>
            <a:off x="5617872" y="5668641"/>
            <a:ext cx="638020" cy="5255"/>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177"/>
          <p:cNvCxnSpPr>
            <a:stCxn id="9" idx="3"/>
            <a:endCxn id="22" idx="0"/>
          </p:cNvCxnSpPr>
          <p:nvPr/>
        </p:nvCxnSpPr>
        <p:spPr>
          <a:xfrm>
            <a:off x="3878055" y="4040320"/>
            <a:ext cx="1127749" cy="75939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8" name="Table 27"/>
          <p:cNvGraphicFramePr>
            <a:graphicFrameLocks noGrp="1"/>
          </p:cNvGraphicFramePr>
          <p:nvPr/>
        </p:nvGraphicFramePr>
        <p:xfrm>
          <a:off x="3426007" y="5856998"/>
          <a:ext cx="454791" cy="731520"/>
        </p:xfrm>
        <a:graphic>
          <a:graphicData uri="http://schemas.openxmlformats.org/drawingml/2006/table">
            <a:tbl>
              <a:tblPr firstRow="1" bandRow="1">
                <a:tableStyleId>{5C22544A-7EE6-4342-B048-85BDC9FD1C3A}</a:tableStyleId>
              </a:tblPr>
              <a:tblGrid>
                <a:gridCol w="230879">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tblGrid>
              <a:tr h="221283">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graphicFrame>
        <p:nvGraphicFramePr>
          <p:cNvPr id="29" name="Table 28"/>
          <p:cNvGraphicFramePr>
            <a:graphicFrameLocks noGrp="1"/>
          </p:cNvGraphicFramePr>
          <p:nvPr/>
        </p:nvGraphicFramePr>
        <p:xfrm>
          <a:off x="6255892" y="5308136"/>
          <a:ext cx="223912"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2981099" y="2954246"/>
            <a:ext cx="906210" cy="369332"/>
          </a:xfrm>
          <a:prstGeom prst="rect">
            <a:avLst/>
          </a:prstGeom>
          <a:noFill/>
        </p:spPr>
        <p:txBody>
          <a:bodyPr wrap="none" rtlCol="0">
            <a:spAutoFit/>
          </a:bodyPr>
          <a:lstStyle/>
          <a:p>
            <a:r>
              <a:rPr lang="en-US" dirty="0"/>
              <a:t>training</a:t>
            </a:r>
          </a:p>
        </p:txBody>
      </p:sp>
      <p:sp>
        <p:nvSpPr>
          <p:cNvPr id="31" name="TextBox 30"/>
          <p:cNvSpPr txBox="1"/>
          <p:nvPr/>
        </p:nvSpPr>
        <p:spPr>
          <a:xfrm>
            <a:off x="3017912" y="5487666"/>
            <a:ext cx="1105687" cy="369332"/>
          </a:xfrm>
          <a:prstGeom prst="rect">
            <a:avLst/>
          </a:prstGeom>
          <a:noFill/>
        </p:spPr>
        <p:txBody>
          <a:bodyPr wrap="none" rtlCol="0">
            <a:spAutoFit/>
          </a:bodyPr>
          <a:lstStyle/>
          <a:p>
            <a:r>
              <a:rPr lang="en-US" dirty="0"/>
              <a:t>validation</a:t>
            </a:r>
          </a:p>
        </p:txBody>
      </p:sp>
      <p:sp>
        <p:nvSpPr>
          <p:cNvPr id="32" name="TextBox 31"/>
          <p:cNvSpPr txBox="1"/>
          <p:nvPr/>
        </p:nvSpPr>
        <p:spPr>
          <a:xfrm>
            <a:off x="5781778" y="6009335"/>
            <a:ext cx="1234825" cy="369332"/>
          </a:xfrm>
          <a:prstGeom prst="rect">
            <a:avLst/>
          </a:prstGeom>
          <a:noFill/>
        </p:spPr>
        <p:txBody>
          <a:bodyPr wrap="none" rtlCol="0">
            <a:spAutoFit/>
          </a:bodyPr>
          <a:lstStyle/>
          <a:p>
            <a:pPr algn="ctr"/>
            <a:r>
              <a:rPr lang="en-US" dirty="0"/>
              <a:t>predictions</a:t>
            </a:r>
          </a:p>
        </p:txBody>
      </p:sp>
      <p:cxnSp>
        <p:nvCxnSpPr>
          <p:cNvPr id="35" name="Straight Arrow Connector 34"/>
          <p:cNvCxnSpPr>
            <a:stCxn id="29" idx="3"/>
            <a:endCxn id="36" idx="1"/>
          </p:cNvCxnSpPr>
          <p:nvPr/>
        </p:nvCxnSpPr>
        <p:spPr>
          <a:xfrm>
            <a:off x="6479804" y="5673896"/>
            <a:ext cx="611277" cy="649"/>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91081" y="5489879"/>
            <a:ext cx="1703669" cy="369332"/>
          </a:xfrm>
          <a:prstGeom prst="rect">
            <a:avLst/>
          </a:prstGeom>
          <a:noFill/>
        </p:spPr>
        <p:txBody>
          <a:bodyPr wrap="square" rtlCol="0">
            <a:spAutoFit/>
          </a:bodyPr>
          <a:lstStyle/>
          <a:p>
            <a:pPr algn="ctr"/>
            <a:r>
              <a:rPr lang="en-US" dirty="0"/>
              <a:t>F1 Score = 85%</a:t>
            </a:r>
          </a:p>
        </p:txBody>
      </p:sp>
      <p:sp>
        <p:nvSpPr>
          <p:cNvPr id="4" name="Left Brace 3"/>
          <p:cNvSpPr/>
          <p:nvPr/>
        </p:nvSpPr>
        <p:spPr>
          <a:xfrm>
            <a:off x="914220" y="4396912"/>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178232" y="4396912"/>
            <a:ext cx="717056" cy="369332"/>
          </a:xfrm>
          <a:prstGeom prst="rect">
            <a:avLst/>
          </a:prstGeom>
          <a:noFill/>
        </p:spPr>
        <p:txBody>
          <a:bodyPr wrap="none" rtlCol="0">
            <a:spAutoFit/>
          </a:bodyPr>
          <a:lstStyle/>
          <a:p>
            <a:r>
              <a:rPr lang="en-US" dirty="0">
                <a:solidFill>
                  <a:schemeClr val="accent2">
                    <a:lumMod val="50000"/>
                  </a:schemeClr>
                </a:solidFill>
              </a:rPr>
              <a:t>f</a:t>
            </a:r>
            <a:r>
              <a:rPr lang="en-US">
                <a:solidFill>
                  <a:schemeClr val="accent2">
                    <a:lumMod val="50000"/>
                  </a:schemeClr>
                </a:solidFill>
              </a:rPr>
              <a:t>old </a:t>
            </a:r>
            <a:r>
              <a:rPr lang="en-US" dirty="0">
                <a:solidFill>
                  <a:schemeClr val="accent2">
                    <a:lumMod val="50000"/>
                  </a:schemeClr>
                </a:solidFill>
              </a:rPr>
              <a:t>1</a:t>
            </a:r>
          </a:p>
        </p:txBody>
      </p:sp>
      <p:sp>
        <p:nvSpPr>
          <p:cNvPr id="41" name="Left Brace 40"/>
          <p:cNvSpPr/>
          <p:nvPr/>
        </p:nvSpPr>
        <p:spPr>
          <a:xfrm>
            <a:off x="914220" y="4869235"/>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p:cNvSpPr txBox="1"/>
          <p:nvPr/>
        </p:nvSpPr>
        <p:spPr>
          <a:xfrm>
            <a:off x="178232" y="4869235"/>
            <a:ext cx="717056" cy="369332"/>
          </a:xfrm>
          <a:prstGeom prst="rect">
            <a:avLst/>
          </a:prstGeom>
          <a:noFill/>
        </p:spPr>
        <p:txBody>
          <a:bodyPr wrap="none" rtlCol="0">
            <a:spAutoFit/>
          </a:bodyPr>
          <a:lstStyle/>
          <a:p>
            <a:r>
              <a:rPr lang="en-US" dirty="0">
                <a:solidFill>
                  <a:schemeClr val="accent2">
                    <a:lumMod val="50000"/>
                  </a:schemeClr>
                </a:solidFill>
              </a:rPr>
              <a:t>fold 2</a:t>
            </a:r>
          </a:p>
        </p:txBody>
      </p:sp>
      <p:sp>
        <p:nvSpPr>
          <p:cNvPr id="43" name="Left Brace 42"/>
          <p:cNvSpPr/>
          <p:nvPr/>
        </p:nvSpPr>
        <p:spPr>
          <a:xfrm>
            <a:off x="914220" y="5343106"/>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p:cNvSpPr txBox="1"/>
          <p:nvPr/>
        </p:nvSpPr>
        <p:spPr>
          <a:xfrm>
            <a:off x="178232" y="5343106"/>
            <a:ext cx="717056" cy="369332"/>
          </a:xfrm>
          <a:prstGeom prst="rect">
            <a:avLst/>
          </a:prstGeom>
          <a:noFill/>
        </p:spPr>
        <p:txBody>
          <a:bodyPr wrap="none" rtlCol="0">
            <a:spAutoFit/>
          </a:bodyPr>
          <a:lstStyle/>
          <a:p>
            <a:r>
              <a:rPr lang="en-US" dirty="0">
                <a:solidFill>
                  <a:schemeClr val="accent2">
                    <a:lumMod val="50000"/>
                  </a:schemeClr>
                </a:solidFill>
              </a:rPr>
              <a:t>fold 3</a:t>
            </a:r>
          </a:p>
        </p:txBody>
      </p:sp>
      <p:sp>
        <p:nvSpPr>
          <p:cNvPr id="45" name="Left Brace 44"/>
          <p:cNvSpPr/>
          <p:nvPr/>
        </p:nvSpPr>
        <p:spPr>
          <a:xfrm>
            <a:off x="914220" y="5835034"/>
            <a:ext cx="246342" cy="389573"/>
          </a:xfrm>
          <a:prstGeom prst="leftBrace">
            <a:avLst>
              <a:gd name="adj1" fmla="val 15207"/>
              <a:gd name="adj2" fmla="val 45430"/>
            </a:avLst>
          </a:prstGeom>
          <a:ln>
            <a:solidFill>
              <a:schemeClr val="accent2">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TextBox 45"/>
          <p:cNvSpPr txBox="1"/>
          <p:nvPr/>
        </p:nvSpPr>
        <p:spPr>
          <a:xfrm>
            <a:off x="178232" y="5835034"/>
            <a:ext cx="717056" cy="369332"/>
          </a:xfrm>
          <a:prstGeom prst="rect">
            <a:avLst/>
          </a:prstGeom>
          <a:noFill/>
        </p:spPr>
        <p:txBody>
          <a:bodyPr wrap="none" rtlCol="0">
            <a:spAutoFit/>
          </a:bodyPr>
          <a:lstStyle/>
          <a:p>
            <a:r>
              <a:rPr lang="en-US" dirty="0">
                <a:solidFill>
                  <a:schemeClr val="accent2">
                    <a:lumMod val="50000"/>
                  </a:schemeClr>
                </a:solidFill>
              </a:rPr>
              <a:t>fold 4</a:t>
            </a:r>
          </a:p>
        </p:txBody>
      </p:sp>
      <p:sp>
        <p:nvSpPr>
          <p:cNvPr id="47" name="Left Brace 46"/>
          <p:cNvSpPr/>
          <p:nvPr/>
        </p:nvSpPr>
        <p:spPr>
          <a:xfrm rot="10800000">
            <a:off x="2110957" y="5860967"/>
            <a:ext cx="246342" cy="337706"/>
          </a:xfrm>
          <a:prstGeom prst="leftBrace">
            <a:avLst>
              <a:gd name="adj1" fmla="val 15207"/>
              <a:gd name="adj2" fmla="val 49777"/>
            </a:avLst>
          </a:prstGeom>
          <a:ln>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6" name="Table 32"/>
          <p:cNvGraphicFramePr>
            <a:graphicFrameLocks noGrp="1"/>
          </p:cNvGraphicFramePr>
          <p:nvPr/>
        </p:nvGraphicFramePr>
        <p:xfrm>
          <a:off x="1159914" y="4305983"/>
          <a:ext cx="258383"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7" name="Table 33"/>
          <p:cNvGraphicFramePr>
            <a:graphicFrameLocks noGrp="1"/>
          </p:cNvGraphicFramePr>
          <p:nvPr/>
        </p:nvGraphicFramePr>
        <p:xfrm>
          <a:off x="1481273" y="4305984"/>
          <a:ext cx="516766"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5"/>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6"/>
                  </a:ext>
                </a:extLst>
              </a:tr>
              <a:tr h="244411">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7"/>
                  </a:ext>
                </a:extLst>
              </a:tr>
            </a:tbl>
          </a:graphicData>
        </a:graphic>
      </p:graphicFrame>
      <p:graphicFrame>
        <p:nvGraphicFramePr>
          <p:cNvPr id="8" name="Table 36"/>
          <p:cNvGraphicFramePr>
            <a:graphicFrameLocks noGrp="1"/>
          </p:cNvGraphicFramePr>
          <p:nvPr/>
        </p:nvGraphicFramePr>
        <p:xfrm>
          <a:off x="3039930" y="3308007"/>
          <a:ext cx="258383"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bl>
          </a:graphicData>
        </a:graphic>
      </p:graphicFrame>
      <p:graphicFrame>
        <p:nvGraphicFramePr>
          <p:cNvPr id="9" name="Table 37"/>
          <p:cNvGraphicFramePr>
            <a:graphicFrameLocks noGrp="1"/>
          </p:cNvGraphicFramePr>
          <p:nvPr/>
        </p:nvGraphicFramePr>
        <p:xfrm>
          <a:off x="3361289" y="3308008"/>
          <a:ext cx="516766" cy="1464625"/>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extLst>
                  <a:ext uri="{0D108BD9-81ED-4DB2-BD59-A6C34878D82A}">
                    <a16:rowId xmlns:a16="http://schemas.microsoft.com/office/drawing/2014/main" val="10005"/>
                  </a:ext>
                </a:extLst>
              </a:tr>
            </a:tbl>
          </a:graphicData>
        </a:graphic>
      </p:graphicFrame>
      <p:cxnSp>
        <p:nvCxnSpPr>
          <p:cNvPr id="10" name="Straight Arrow Connector 177"/>
          <p:cNvCxnSpPr>
            <a:stCxn id="8" idx="2"/>
            <a:endCxn id="22" idx="1"/>
          </p:cNvCxnSpPr>
          <p:nvPr/>
        </p:nvCxnSpPr>
        <p:spPr>
          <a:xfrm rot="16200000" flipH="1">
            <a:off x="3680019" y="4261733"/>
            <a:ext cx="202818" cy="1224615"/>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 name="TextBox 65"/>
          <p:cNvSpPr txBox="1"/>
          <p:nvPr/>
        </p:nvSpPr>
        <p:spPr>
          <a:xfrm>
            <a:off x="4297789" y="6460736"/>
            <a:ext cx="1011688" cy="369332"/>
          </a:xfrm>
          <a:prstGeom prst="rect">
            <a:avLst/>
          </a:prstGeom>
          <a:noFill/>
        </p:spPr>
        <p:txBody>
          <a:bodyPr wrap="none" rtlCol="0">
            <a:spAutoFit/>
          </a:bodyPr>
          <a:lstStyle/>
          <a:p>
            <a:pPr algn="ctr"/>
            <a:r>
              <a:rPr lang="en-US" dirty="0"/>
              <a:t>compare</a:t>
            </a:r>
          </a:p>
        </p:txBody>
      </p:sp>
      <p:graphicFrame>
        <p:nvGraphicFramePr>
          <p:cNvPr id="12" name="Table 66"/>
          <p:cNvGraphicFramePr>
            <a:graphicFrameLocks noGrp="1"/>
          </p:cNvGraphicFramePr>
          <p:nvPr/>
        </p:nvGraphicFramePr>
        <p:xfrm>
          <a:off x="3101527" y="5849616"/>
          <a:ext cx="258383" cy="731392"/>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3" name="Freeform 64"/>
          <p:cNvSpPr/>
          <p:nvPr/>
        </p:nvSpPr>
        <p:spPr>
          <a:xfrm rot="10436636">
            <a:off x="3251108" y="6363139"/>
            <a:ext cx="3065095" cy="447271"/>
          </a:xfrm>
          <a:custGeom>
            <a:avLst/>
            <a:gdLst>
              <a:gd name="connsiteX0" fmla="*/ 54090 w 4405373"/>
              <a:gd name="connsiteY0" fmla="*/ 672691 h 684962"/>
              <a:gd name="connsiteX1" fmla="*/ 106642 w 4405373"/>
              <a:gd name="connsiteY1" fmla="*/ 641160 h 684962"/>
              <a:gd name="connsiteX2" fmla="*/ 2135139 w 4405373"/>
              <a:gd name="connsiteY2" fmla="*/ 29 h 684962"/>
              <a:gd name="connsiteX3" fmla="*/ 4405373 w 4405373"/>
              <a:gd name="connsiteY3" fmla="*/ 620140 h 684962"/>
            </a:gdLst>
            <a:ahLst/>
            <a:cxnLst>
              <a:cxn ang="0">
                <a:pos x="connsiteX0" y="connsiteY0"/>
              </a:cxn>
              <a:cxn ang="0">
                <a:pos x="connsiteX1" y="connsiteY1"/>
              </a:cxn>
              <a:cxn ang="0">
                <a:pos x="connsiteX2" y="connsiteY2"/>
              </a:cxn>
              <a:cxn ang="0">
                <a:pos x="connsiteX3" y="connsiteY3"/>
              </a:cxn>
            </a:cxnLst>
            <a:rect l="l" t="t" r="r" b="b"/>
            <a:pathLst>
              <a:path w="4405373" h="684962">
                <a:moveTo>
                  <a:pt x="54090" y="672691"/>
                </a:moveTo>
                <a:cubicBezTo>
                  <a:pt x="-93055" y="712980"/>
                  <a:pt x="106642" y="641160"/>
                  <a:pt x="106642" y="641160"/>
                </a:cubicBezTo>
                <a:cubicBezTo>
                  <a:pt x="453484" y="529050"/>
                  <a:pt x="1418684" y="3532"/>
                  <a:pt x="2135139" y="29"/>
                </a:cubicBezTo>
                <a:cubicBezTo>
                  <a:pt x="2851594" y="-3474"/>
                  <a:pt x="3628483" y="308333"/>
                  <a:pt x="4405373" y="620140"/>
                </a:cubicBezTo>
              </a:path>
            </a:pathLst>
          </a:custGeom>
          <a:ln>
            <a:solidFill>
              <a:srgbClr val="002060"/>
            </a:solidFill>
            <a:prstDash val="solid"/>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p:cNvSpPr/>
          <p:nvPr/>
        </p:nvSpPr>
        <p:spPr>
          <a:xfrm rot="10800000">
            <a:off x="2101703" y="4528867"/>
            <a:ext cx="246342" cy="1203811"/>
          </a:xfrm>
          <a:prstGeom prst="leftBrace">
            <a:avLst>
              <a:gd name="adj1" fmla="val 15207"/>
              <a:gd name="adj2" fmla="val 49777"/>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9" name="Straight Arrow Connector 38"/>
          <p:cNvCxnSpPr>
            <a:stCxn id="38" idx="1"/>
            <a:endCxn id="8" idx="1"/>
          </p:cNvCxnSpPr>
          <p:nvPr/>
        </p:nvCxnSpPr>
        <p:spPr>
          <a:xfrm flipV="1">
            <a:off x="2348045" y="4040319"/>
            <a:ext cx="691885" cy="1093138"/>
          </a:xfrm>
          <a:prstGeom prst="straightConnector1">
            <a:avLst/>
          </a:prstGeom>
          <a:ln>
            <a:solidFill>
              <a:schemeClr val="accent6">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B2731E5E-3D6B-4E11-AA77-27D1B06F63C4}"/>
              </a:ext>
            </a:extLst>
          </p:cNvPr>
          <p:cNvSpPr/>
          <p:nvPr/>
        </p:nvSpPr>
        <p:spPr>
          <a:xfrm>
            <a:off x="5150182" y="4376767"/>
            <a:ext cx="1249008" cy="214931"/>
          </a:xfrm>
          <a:prstGeom prst="rect">
            <a:avLst/>
          </a:prstGeom>
          <a:solidFill>
            <a:schemeClr val="accent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ysClr val="windowText" lastClr="000000"/>
                </a:solidFill>
              </a:rPr>
              <a:t>hyperparams</a:t>
            </a:r>
            <a:endParaRPr lang="en-US" sz="1200" dirty="0">
              <a:solidFill>
                <a:sysClr val="windowText" lastClr="000000"/>
              </a:solidFill>
            </a:endParaRPr>
          </a:p>
        </p:txBody>
      </p:sp>
      <p:cxnSp>
        <p:nvCxnSpPr>
          <p:cNvPr id="48" name="Straight Arrow Connector 177">
            <a:extLst>
              <a:ext uri="{FF2B5EF4-FFF2-40B4-BE49-F238E27FC236}">
                <a16:creationId xmlns:a16="http://schemas.microsoft.com/office/drawing/2014/main" id="{C719175E-61C5-4054-AE5E-209E3E5CAB6F}"/>
              </a:ext>
            </a:extLst>
          </p:cNvPr>
          <p:cNvCxnSpPr>
            <a:cxnSpLocks/>
            <a:stCxn id="40" idx="2"/>
          </p:cNvCxnSpPr>
          <p:nvPr/>
        </p:nvCxnSpPr>
        <p:spPr>
          <a:xfrm flipH="1">
            <a:off x="5005804" y="4591698"/>
            <a:ext cx="768882" cy="20801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959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Coding Example</a:t>
            </a:r>
          </a:p>
        </p:txBody>
      </p:sp>
      <p:pic>
        <p:nvPicPr>
          <p:cNvPr id="4" name="Picture 3"/>
          <p:cNvPicPr>
            <a:picLocks noChangeAspect="1"/>
          </p:cNvPicPr>
          <p:nvPr/>
        </p:nvPicPr>
        <p:blipFill>
          <a:blip r:embed="rId2"/>
          <a:stretch>
            <a:fillRect/>
          </a:stretch>
        </p:blipFill>
        <p:spPr>
          <a:xfrm>
            <a:off x="349249" y="1009791"/>
            <a:ext cx="8396055" cy="2311274"/>
          </a:xfrm>
          <a:prstGeom prst="rect">
            <a:avLst/>
          </a:prstGeom>
        </p:spPr>
      </p:pic>
    </p:spTree>
    <p:extLst>
      <p:ext uri="{BB962C8B-B14F-4D97-AF65-F5344CB8AC3E}">
        <p14:creationId xmlns:p14="http://schemas.microsoft.com/office/powerpoint/2010/main" val="1620493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261B31-5389-4B24-BFEB-6E6773EFDFD6}"/>
              </a:ext>
            </a:extLst>
          </p:cNvPr>
          <p:cNvSpPr>
            <a:spLocks noGrp="1"/>
          </p:cNvSpPr>
          <p:nvPr>
            <p:ph idx="1"/>
          </p:nvPr>
        </p:nvSpPr>
        <p:spPr>
          <a:xfrm>
            <a:off x="349250" y="772002"/>
            <a:ext cx="8445500" cy="2072691"/>
          </a:xfrm>
        </p:spPr>
        <p:txBody>
          <a:bodyPr>
            <a:normAutofit lnSpcReduction="10000"/>
          </a:bodyPr>
          <a:lstStyle/>
          <a:p>
            <a:r>
              <a:rPr lang="en-US" dirty="0"/>
              <a:t>During CV, K models will be created</a:t>
            </a:r>
          </a:p>
          <a:p>
            <a:pPr lvl="1"/>
            <a:r>
              <a:rPr lang="en-US" dirty="0"/>
              <a:t>Which do you use?</a:t>
            </a:r>
          </a:p>
          <a:p>
            <a:pPr lvl="1"/>
            <a:r>
              <a:rPr lang="en-US" dirty="0"/>
              <a:t>None!</a:t>
            </a:r>
          </a:p>
          <a:p>
            <a:r>
              <a:rPr lang="en-US" dirty="0"/>
              <a:t>After you've done CV and selected best model, retrain model "one last time" with full data</a:t>
            </a:r>
          </a:p>
        </p:txBody>
      </p:sp>
      <p:sp>
        <p:nvSpPr>
          <p:cNvPr id="3" name="Title 2">
            <a:extLst>
              <a:ext uri="{FF2B5EF4-FFF2-40B4-BE49-F238E27FC236}">
                <a16:creationId xmlns:a16="http://schemas.microsoft.com/office/drawing/2014/main" id="{3E8F7E5E-D9C5-4A66-8B5F-1F36E90AF7F3}"/>
              </a:ext>
            </a:extLst>
          </p:cNvPr>
          <p:cNvSpPr>
            <a:spLocks noGrp="1"/>
          </p:cNvSpPr>
          <p:nvPr>
            <p:ph type="title"/>
          </p:nvPr>
        </p:nvSpPr>
        <p:spPr/>
        <p:txBody>
          <a:bodyPr/>
          <a:lstStyle/>
          <a:p>
            <a:r>
              <a:rPr lang="en-US" dirty="0"/>
              <a:t>Final Model</a:t>
            </a:r>
          </a:p>
        </p:txBody>
      </p:sp>
      <p:sp>
        <p:nvSpPr>
          <p:cNvPr id="5" name="TextBox 4">
            <a:extLst>
              <a:ext uri="{FF2B5EF4-FFF2-40B4-BE49-F238E27FC236}">
                <a16:creationId xmlns:a16="http://schemas.microsoft.com/office/drawing/2014/main" id="{D39D4DBC-3EDB-4BD4-9634-D90088B95188}"/>
              </a:ext>
            </a:extLst>
          </p:cNvPr>
          <p:cNvSpPr txBox="1"/>
          <p:nvPr/>
        </p:nvSpPr>
        <p:spPr>
          <a:xfrm>
            <a:off x="2624429" y="4623394"/>
            <a:ext cx="1094146" cy="338554"/>
          </a:xfrm>
          <a:prstGeom prst="rect">
            <a:avLst/>
          </a:prstGeom>
          <a:noFill/>
        </p:spPr>
        <p:txBody>
          <a:bodyPr wrap="none" rtlCol="0">
            <a:spAutoFit/>
          </a:bodyPr>
          <a:lstStyle/>
          <a:p>
            <a:pPr algn="ctr"/>
            <a:r>
              <a:rPr lang="en-US" sz="1600" dirty="0"/>
              <a:t>entire data</a:t>
            </a:r>
          </a:p>
        </p:txBody>
      </p:sp>
      <p:sp>
        <p:nvSpPr>
          <p:cNvPr id="6" name="Rectangle 5">
            <a:extLst>
              <a:ext uri="{FF2B5EF4-FFF2-40B4-BE49-F238E27FC236}">
                <a16:creationId xmlns:a16="http://schemas.microsoft.com/office/drawing/2014/main" id="{5CAE85BA-AD15-4A85-AFF2-F17CE53631BF}"/>
              </a:ext>
            </a:extLst>
          </p:cNvPr>
          <p:cNvSpPr/>
          <p:nvPr/>
        </p:nvSpPr>
        <p:spPr>
          <a:xfrm>
            <a:off x="5580832" y="3824714"/>
            <a:ext cx="1028195" cy="428744"/>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Model</a:t>
            </a:r>
          </a:p>
        </p:txBody>
      </p:sp>
      <p:cxnSp>
        <p:nvCxnSpPr>
          <p:cNvPr id="7" name="Straight Arrow Connector 177">
            <a:extLst>
              <a:ext uri="{FF2B5EF4-FFF2-40B4-BE49-F238E27FC236}">
                <a16:creationId xmlns:a16="http://schemas.microsoft.com/office/drawing/2014/main" id="{E28DE1AA-9999-4E20-B2FE-08917081750D}"/>
              </a:ext>
            </a:extLst>
          </p:cNvPr>
          <p:cNvCxnSpPr>
            <a:cxnSpLocks/>
            <a:stCxn id="9" idx="3"/>
            <a:endCxn id="10" idx="1"/>
          </p:cNvCxnSpPr>
          <p:nvPr/>
        </p:nvCxnSpPr>
        <p:spPr>
          <a:xfrm flipV="1">
            <a:off x="3558012" y="4039087"/>
            <a:ext cx="883948" cy="21"/>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8" name="Table 23">
            <a:extLst>
              <a:ext uri="{FF2B5EF4-FFF2-40B4-BE49-F238E27FC236}">
                <a16:creationId xmlns:a16="http://schemas.microsoft.com/office/drawing/2014/main" id="{1A5AC053-0034-4FC5-B5FE-AF6D13B07BF9}"/>
              </a:ext>
            </a:extLst>
          </p:cNvPr>
          <p:cNvGraphicFramePr>
            <a:graphicFrameLocks noGrp="1"/>
          </p:cNvGraphicFramePr>
          <p:nvPr/>
        </p:nvGraphicFramePr>
        <p:xfrm>
          <a:off x="2462570" y="3429000"/>
          <a:ext cx="258383" cy="1220214"/>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bl>
          </a:graphicData>
        </a:graphic>
      </p:graphicFrame>
      <p:graphicFrame>
        <p:nvGraphicFramePr>
          <p:cNvPr id="9" name="Table 24">
            <a:extLst>
              <a:ext uri="{FF2B5EF4-FFF2-40B4-BE49-F238E27FC236}">
                <a16:creationId xmlns:a16="http://schemas.microsoft.com/office/drawing/2014/main" id="{087261D5-2752-4663-BE94-59916A3F5DF6}"/>
              </a:ext>
            </a:extLst>
          </p:cNvPr>
          <p:cNvGraphicFramePr>
            <a:graphicFrameLocks noGrp="1"/>
          </p:cNvGraphicFramePr>
          <p:nvPr/>
        </p:nvGraphicFramePr>
        <p:xfrm>
          <a:off x="2783929" y="3429001"/>
          <a:ext cx="774083" cy="1220214"/>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gridCol w="257317">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bl>
          </a:graphicData>
        </a:graphic>
      </p:graphicFrame>
      <p:sp>
        <p:nvSpPr>
          <p:cNvPr id="10" name="Rectangle 9">
            <a:extLst>
              <a:ext uri="{FF2B5EF4-FFF2-40B4-BE49-F238E27FC236}">
                <a16:creationId xmlns:a16="http://schemas.microsoft.com/office/drawing/2014/main" id="{5259F22E-FA82-4596-8BC4-47DEF9655274}"/>
              </a:ext>
            </a:extLst>
          </p:cNvPr>
          <p:cNvSpPr/>
          <p:nvPr/>
        </p:nvSpPr>
        <p:spPr>
          <a:xfrm>
            <a:off x="4441960" y="3863350"/>
            <a:ext cx="779070"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cxnSp>
        <p:nvCxnSpPr>
          <p:cNvPr id="11" name="Straight Arrow Connector 177">
            <a:extLst>
              <a:ext uri="{FF2B5EF4-FFF2-40B4-BE49-F238E27FC236}">
                <a16:creationId xmlns:a16="http://schemas.microsoft.com/office/drawing/2014/main" id="{C1A7DAAB-7D5E-467E-B42D-4A9D5C049F93}"/>
              </a:ext>
            </a:extLst>
          </p:cNvPr>
          <p:cNvCxnSpPr>
            <a:stCxn id="10" idx="3"/>
            <a:endCxn id="6" idx="1"/>
          </p:cNvCxnSpPr>
          <p:nvPr/>
        </p:nvCxnSpPr>
        <p:spPr>
          <a:xfrm flipV="1">
            <a:off x="5221030" y="4039086"/>
            <a:ext cx="359802" cy="1"/>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143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Coding Tutorial Files</a:t>
            </a:r>
          </a:p>
          <a:p>
            <a:pPr lvl="1"/>
            <a:r>
              <a:rPr lang="en-US" dirty="0">
                <a:hlinkClick r:id="rId2"/>
              </a:rPr>
              <a:t>https://github.com/stepthom/869_course/tree/main/classification</a:t>
            </a:r>
            <a:r>
              <a:rPr lang="en-US" dirty="0"/>
              <a:t> </a:t>
            </a:r>
          </a:p>
        </p:txBody>
      </p:sp>
      <p:sp>
        <p:nvSpPr>
          <p:cNvPr id="3" name="Title 2"/>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1907172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and Variance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724776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1454362"/>
          </a:xfrm>
        </p:spPr>
        <p:txBody>
          <a:bodyPr>
            <a:normAutofit fontScale="92500" lnSpcReduction="10000"/>
          </a:bodyPr>
          <a:lstStyle/>
          <a:p>
            <a:r>
              <a:rPr lang="en-US" dirty="0"/>
              <a:t>Want model to not miss anything; capture all the interesting trends</a:t>
            </a:r>
          </a:p>
          <a:p>
            <a:r>
              <a:rPr lang="en-US" dirty="0"/>
              <a:t>Don't want the model to be crazy, and risk </a:t>
            </a:r>
            <a:r>
              <a:rPr lang="en-US" b="1" dirty="0"/>
              <a:t>over-interpreting every outlier and irregularity</a:t>
            </a:r>
          </a:p>
          <a:p>
            <a:r>
              <a:rPr lang="en-US" b="1" dirty="0"/>
              <a:t>It's a tradeoff</a:t>
            </a:r>
          </a:p>
        </p:txBody>
      </p:sp>
      <p:sp>
        <p:nvSpPr>
          <p:cNvPr id="3" name="Title 2"/>
          <p:cNvSpPr>
            <a:spLocks noGrp="1"/>
          </p:cNvSpPr>
          <p:nvPr>
            <p:ph type="title"/>
          </p:nvPr>
        </p:nvSpPr>
        <p:spPr/>
        <p:txBody>
          <a:bodyPr/>
          <a:lstStyle/>
          <a:p>
            <a:r>
              <a:rPr lang="en-US" dirty="0"/>
              <a:t>Bias/Variance Tradeoff</a:t>
            </a:r>
          </a:p>
        </p:txBody>
      </p:sp>
      <p:pic>
        <p:nvPicPr>
          <p:cNvPr id="2050" name="Picture 2" descr="https://ml.berkeley.edu/blog/assets/tutorials/4/underfitt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071"/>
          <a:stretch/>
        </p:blipFill>
        <p:spPr bwMode="auto">
          <a:xfrm>
            <a:off x="387692" y="2842201"/>
            <a:ext cx="2593764" cy="22911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l.berkeley.edu/blog/assets/tutorials/4/overfittin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6652"/>
          <a:stretch/>
        </p:blipFill>
        <p:spPr bwMode="auto">
          <a:xfrm>
            <a:off x="5960894" y="2765116"/>
            <a:ext cx="2691596" cy="22402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971393" y="5303019"/>
            <a:ext cx="4120925" cy="923330"/>
          </a:xfrm>
          <a:prstGeom prst="rect">
            <a:avLst/>
          </a:prstGeom>
          <a:noFill/>
        </p:spPr>
        <p:txBody>
          <a:bodyPr wrap="square" rtlCol="0">
            <a:spAutoFit/>
          </a:bodyPr>
          <a:lstStyle/>
          <a:p>
            <a:pPr marL="171450" indent="-171450">
              <a:buFont typeface="Arial" panose="020B0604020202020204" pitchFamily="34" charset="0"/>
              <a:buChar char="•"/>
            </a:pPr>
            <a:r>
              <a:rPr lang="en-US" dirty="0">
                <a:sym typeface="Wingdings" panose="05000000000000000000" pitchFamily="2" charset="2"/>
              </a:rPr>
              <a:t>Model is too complex</a:t>
            </a:r>
          </a:p>
          <a:p>
            <a:pPr marL="171450" indent="-171450">
              <a:buFont typeface="Arial" panose="020B0604020202020204" pitchFamily="34" charset="0"/>
              <a:buChar char="•"/>
            </a:pPr>
            <a:r>
              <a:rPr lang="en-US" dirty="0">
                <a:sym typeface="Wingdings" panose="05000000000000000000" pitchFamily="2" charset="2"/>
              </a:rPr>
              <a:t>High variance -&gt; Captures noise and outliers; performance will not be great</a:t>
            </a:r>
          </a:p>
        </p:txBody>
      </p:sp>
      <p:sp>
        <p:nvSpPr>
          <p:cNvPr id="8" name="Rectangle 7"/>
          <p:cNvSpPr/>
          <p:nvPr/>
        </p:nvSpPr>
        <p:spPr>
          <a:xfrm>
            <a:off x="7188454" y="6670104"/>
            <a:ext cx="1946423" cy="187896"/>
          </a:xfrm>
          <a:prstGeom prst="rect">
            <a:avLst/>
          </a:prstGeom>
        </p:spPr>
        <p:txBody>
          <a:bodyPr wrap="square">
            <a:spAutoFit/>
          </a:bodyPr>
          <a:lstStyle/>
          <a:p>
            <a:pPr algn="r"/>
            <a:r>
              <a:rPr lang="en-US" sz="600" dirty="0">
                <a:solidFill>
                  <a:schemeClr val="bg1">
                    <a:lumMod val="50000"/>
                  </a:schemeClr>
                </a:solidFill>
                <a:hlinkClick r:id="rId5"/>
              </a:rPr>
              <a:t>https://ml.berkeley.edu/blog/2017/07/13/tutorial-4/</a:t>
            </a:r>
            <a:r>
              <a:rPr lang="en-US" sz="600" dirty="0">
                <a:solidFill>
                  <a:schemeClr val="bg1">
                    <a:lumMod val="50000"/>
                  </a:schemeClr>
                </a:solidFill>
              </a:rPr>
              <a:t> </a:t>
            </a:r>
          </a:p>
        </p:txBody>
      </p:sp>
      <p:sp>
        <p:nvSpPr>
          <p:cNvPr id="10" name="Rectangle 9"/>
          <p:cNvSpPr/>
          <p:nvPr/>
        </p:nvSpPr>
        <p:spPr>
          <a:xfrm>
            <a:off x="21021" y="2303451"/>
            <a:ext cx="3373820" cy="461665"/>
          </a:xfrm>
          <a:prstGeom prst="rect">
            <a:avLst/>
          </a:prstGeom>
        </p:spPr>
        <p:txBody>
          <a:bodyPr wrap="square">
            <a:spAutoFit/>
          </a:bodyPr>
          <a:lstStyle/>
          <a:p>
            <a:pPr algn="ctr"/>
            <a:r>
              <a:rPr lang="en-US" sz="2400" b="1" dirty="0">
                <a:solidFill>
                  <a:srgbClr val="FBA22B"/>
                </a:solidFill>
              </a:rPr>
              <a:t>High Bias = </a:t>
            </a:r>
            <a:r>
              <a:rPr lang="en-US" sz="2400" b="1" dirty="0" err="1">
                <a:solidFill>
                  <a:srgbClr val="FBA22B"/>
                </a:solidFill>
              </a:rPr>
              <a:t>Underfitting</a:t>
            </a:r>
            <a:endParaRPr lang="en-US" sz="2400" b="1" dirty="0">
              <a:solidFill>
                <a:srgbClr val="FBA22B"/>
              </a:solidFill>
            </a:endParaRPr>
          </a:p>
        </p:txBody>
      </p:sp>
      <p:sp>
        <p:nvSpPr>
          <p:cNvPr id="11" name="Rectangle 10"/>
          <p:cNvSpPr/>
          <p:nvPr/>
        </p:nvSpPr>
        <p:spPr>
          <a:xfrm>
            <a:off x="5486400" y="2256922"/>
            <a:ext cx="3824886" cy="461665"/>
          </a:xfrm>
          <a:prstGeom prst="rect">
            <a:avLst/>
          </a:prstGeom>
        </p:spPr>
        <p:txBody>
          <a:bodyPr wrap="square">
            <a:spAutoFit/>
          </a:bodyPr>
          <a:lstStyle/>
          <a:p>
            <a:pPr algn="ctr"/>
            <a:r>
              <a:rPr lang="en-US" sz="2400" b="1" dirty="0">
                <a:solidFill>
                  <a:srgbClr val="63BE48"/>
                </a:solidFill>
              </a:rPr>
              <a:t>High Variance = Overfitting</a:t>
            </a:r>
          </a:p>
        </p:txBody>
      </p:sp>
      <p:pic>
        <p:nvPicPr>
          <p:cNvPr id="12" name="Picture 2" descr="https://ml.berkeley.edu/blog/assets/tutorials/4/complexity.p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784" r="21752" b="28255"/>
          <a:stretch/>
        </p:blipFill>
        <p:spPr bwMode="auto">
          <a:xfrm>
            <a:off x="3313428" y="3199706"/>
            <a:ext cx="2517144" cy="10024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1021" y="5303019"/>
            <a:ext cx="4456386" cy="923330"/>
          </a:xfrm>
          <a:prstGeom prst="rect">
            <a:avLst/>
          </a:prstGeom>
          <a:noFill/>
        </p:spPr>
        <p:txBody>
          <a:bodyPr wrap="square" rtlCol="0">
            <a:spAutoFit/>
          </a:bodyPr>
          <a:lstStyle/>
          <a:p>
            <a:pPr marL="171450" indent="-171450">
              <a:buFont typeface="Arial" panose="020B0604020202020204" pitchFamily="34" charset="0"/>
              <a:buChar char="•"/>
            </a:pPr>
            <a:r>
              <a:rPr lang="en-US" dirty="0">
                <a:sym typeface="Wingdings" panose="05000000000000000000" pitchFamily="2" charset="2"/>
              </a:rPr>
              <a:t>Model is too simple </a:t>
            </a:r>
          </a:p>
          <a:p>
            <a:pPr marL="171450" indent="-171450">
              <a:buFont typeface="Arial" panose="020B0604020202020204" pitchFamily="34" charset="0"/>
              <a:buChar char="•"/>
            </a:pPr>
            <a:r>
              <a:rPr lang="en-US" dirty="0">
                <a:sym typeface="Wingdings" panose="05000000000000000000" pitchFamily="2" charset="2"/>
              </a:rPr>
              <a:t>High bias -&gt; Unable to capture true relationship; performance will be not great</a:t>
            </a:r>
          </a:p>
        </p:txBody>
      </p:sp>
    </p:spTree>
    <p:extLst>
      <p:ext uri="{BB962C8B-B14F-4D97-AF65-F5344CB8AC3E}">
        <p14:creationId xmlns:p14="http://schemas.microsoft.com/office/powerpoint/2010/main" val="3907873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57499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Regression Example</a:t>
            </a:r>
          </a:p>
        </p:txBody>
      </p:sp>
      <p:grpSp>
        <p:nvGrpSpPr>
          <p:cNvPr id="7" name="Group 6"/>
          <p:cNvGrpSpPr/>
          <p:nvPr/>
        </p:nvGrpSpPr>
        <p:grpSpPr>
          <a:xfrm>
            <a:off x="609600" y="803504"/>
            <a:ext cx="7874415" cy="5949907"/>
            <a:chOff x="1086203" y="860043"/>
            <a:chExt cx="6008826" cy="4540268"/>
          </a:xfrm>
        </p:grpSpPr>
        <p:pic>
          <p:nvPicPr>
            <p:cNvPr id="5" name="Picture 4"/>
            <p:cNvPicPr>
              <a:picLocks noChangeAspect="1"/>
            </p:cNvPicPr>
            <p:nvPr/>
          </p:nvPicPr>
          <p:blipFill rotWithShape="1">
            <a:blip r:embed="rId3"/>
            <a:srcRect b="34593"/>
            <a:stretch/>
          </p:blipFill>
          <p:spPr>
            <a:xfrm>
              <a:off x="1104132" y="860043"/>
              <a:ext cx="5990897" cy="4022734"/>
            </a:xfrm>
            <a:prstGeom prst="rect">
              <a:avLst/>
            </a:prstGeom>
          </p:spPr>
        </p:pic>
        <p:pic>
          <p:nvPicPr>
            <p:cNvPr id="6" name="Picture 5"/>
            <p:cNvPicPr>
              <a:picLocks noChangeAspect="1"/>
            </p:cNvPicPr>
            <p:nvPr/>
          </p:nvPicPr>
          <p:blipFill rotWithShape="1">
            <a:blip r:embed="rId3"/>
            <a:srcRect l="-399" t="90760" r="399" b="826"/>
            <a:stretch/>
          </p:blipFill>
          <p:spPr>
            <a:xfrm>
              <a:off x="1086203" y="4882777"/>
              <a:ext cx="5990897" cy="517534"/>
            </a:xfrm>
            <a:prstGeom prst="rect">
              <a:avLst/>
            </a:prstGeom>
          </p:spPr>
        </p:pic>
      </p:grpSp>
      <p:sp>
        <p:nvSpPr>
          <p:cNvPr id="8" name="TextBox 7"/>
          <p:cNvSpPr txBox="1"/>
          <p:nvPr/>
        </p:nvSpPr>
        <p:spPr>
          <a:xfrm>
            <a:off x="8298897" y="6642556"/>
            <a:ext cx="845103" cy="215444"/>
          </a:xfrm>
          <a:prstGeom prst="rect">
            <a:avLst/>
          </a:prstGeom>
          <a:noFill/>
        </p:spPr>
        <p:txBody>
          <a:bodyPr wrap="none" rtlCol="0">
            <a:spAutoFit/>
          </a:bodyPr>
          <a:lstStyle/>
          <a:p>
            <a:r>
              <a:rPr lang="en-US" sz="800" dirty="0">
                <a:hlinkClick r:id="rId4"/>
              </a:rPr>
              <a:t>Stanford CS 229</a:t>
            </a:r>
            <a:endParaRPr lang="en-US" sz="800" dirty="0"/>
          </a:p>
        </p:txBody>
      </p:sp>
    </p:spTree>
    <p:extLst>
      <p:ext uri="{BB962C8B-B14F-4D97-AF65-F5344CB8AC3E}">
        <p14:creationId xmlns:p14="http://schemas.microsoft.com/office/powerpoint/2010/main" val="1319691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Decision Tree Example</a:t>
            </a:r>
          </a:p>
        </p:txBody>
      </p:sp>
      <p:sp>
        <p:nvSpPr>
          <p:cNvPr id="4" name="Text Box 5"/>
          <p:cNvSpPr txBox="1">
            <a:spLocks noChangeArrowheads="1"/>
          </p:cNvSpPr>
          <p:nvPr/>
        </p:nvSpPr>
        <p:spPr bwMode="auto">
          <a:xfrm>
            <a:off x="1450086" y="1657751"/>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 name="Straight Arrow Connector 4"/>
          <p:cNvCxnSpPr>
            <a:stCxn id="4" idx="2"/>
            <a:endCxn id="8" idx="0"/>
          </p:cNvCxnSpPr>
          <p:nvPr/>
        </p:nvCxnSpPr>
        <p:spPr>
          <a:xfrm flipH="1">
            <a:off x="1276357" y="1932071"/>
            <a:ext cx="448049"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 name="Straight Arrow Connector 5"/>
          <p:cNvCxnSpPr>
            <a:stCxn id="4" idx="2"/>
            <a:endCxn id="7" idx="0"/>
          </p:cNvCxnSpPr>
          <p:nvPr/>
        </p:nvCxnSpPr>
        <p:spPr>
          <a:xfrm>
            <a:off x="1724406" y="1932071"/>
            <a:ext cx="375143"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 name="Text Box 5"/>
          <p:cNvSpPr txBox="1">
            <a:spLocks noChangeArrowheads="1"/>
          </p:cNvSpPr>
          <p:nvPr/>
        </p:nvSpPr>
        <p:spPr bwMode="auto">
          <a:xfrm>
            <a:off x="1845775" y="2258683"/>
            <a:ext cx="507548"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8" name="Text Box 5"/>
          <p:cNvSpPr txBox="1">
            <a:spLocks noChangeArrowheads="1"/>
          </p:cNvSpPr>
          <p:nvPr/>
        </p:nvSpPr>
        <p:spPr bwMode="auto">
          <a:xfrm>
            <a:off x="1002037" y="2258683"/>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18" name="Text Box 5"/>
          <p:cNvSpPr txBox="1">
            <a:spLocks noChangeArrowheads="1"/>
          </p:cNvSpPr>
          <p:nvPr/>
        </p:nvSpPr>
        <p:spPr bwMode="auto">
          <a:xfrm>
            <a:off x="4614220" y="1657751"/>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19" name="Straight Arrow Connector 18"/>
          <p:cNvCxnSpPr>
            <a:stCxn id="18" idx="2"/>
            <a:endCxn id="29" idx="0"/>
          </p:cNvCxnSpPr>
          <p:nvPr/>
        </p:nvCxnSpPr>
        <p:spPr>
          <a:xfrm flipH="1">
            <a:off x="4098577" y="1932071"/>
            <a:ext cx="789963"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8" idx="2"/>
            <a:endCxn id="21" idx="0"/>
          </p:cNvCxnSpPr>
          <p:nvPr/>
        </p:nvCxnSpPr>
        <p:spPr>
          <a:xfrm>
            <a:off x="4888540" y="1932071"/>
            <a:ext cx="719945"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Text Box 5"/>
          <p:cNvSpPr txBox="1">
            <a:spLocks noChangeArrowheads="1"/>
          </p:cNvSpPr>
          <p:nvPr/>
        </p:nvSpPr>
        <p:spPr bwMode="auto">
          <a:xfrm>
            <a:off x="5354711" y="225868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22" name="Straight Arrow Connector 21"/>
          <p:cNvCxnSpPr>
            <a:stCxn id="21" idx="2"/>
            <a:endCxn id="70" idx="0"/>
          </p:cNvCxnSpPr>
          <p:nvPr/>
        </p:nvCxnSpPr>
        <p:spPr>
          <a:xfrm>
            <a:off x="5608485" y="2533003"/>
            <a:ext cx="457935" cy="23719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Text Box 5"/>
          <p:cNvSpPr txBox="1">
            <a:spLocks noChangeArrowheads="1"/>
          </p:cNvSpPr>
          <p:nvPr/>
        </p:nvSpPr>
        <p:spPr bwMode="auto">
          <a:xfrm>
            <a:off x="4614220" y="3472991"/>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25" name="Text Box 5"/>
          <p:cNvSpPr txBox="1">
            <a:spLocks noChangeArrowheads="1"/>
          </p:cNvSpPr>
          <p:nvPr/>
        </p:nvSpPr>
        <p:spPr bwMode="auto">
          <a:xfrm>
            <a:off x="4951142" y="282431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26" name="Straight Arrow Connector 25"/>
          <p:cNvCxnSpPr>
            <a:stCxn id="21" idx="2"/>
            <a:endCxn id="25" idx="0"/>
          </p:cNvCxnSpPr>
          <p:nvPr/>
        </p:nvCxnSpPr>
        <p:spPr>
          <a:xfrm flipH="1">
            <a:off x="5225462" y="2533003"/>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5" idx="2"/>
            <a:endCxn id="23" idx="0"/>
          </p:cNvCxnSpPr>
          <p:nvPr/>
        </p:nvCxnSpPr>
        <p:spPr>
          <a:xfrm flipH="1">
            <a:off x="4888540" y="3098635"/>
            <a:ext cx="336922"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5" idx="2"/>
            <a:endCxn id="42" idx="0"/>
          </p:cNvCxnSpPr>
          <p:nvPr/>
        </p:nvCxnSpPr>
        <p:spPr>
          <a:xfrm>
            <a:off x="5225462" y="3098635"/>
            <a:ext cx="362477"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9" name="Text Box 5"/>
          <p:cNvSpPr txBox="1">
            <a:spLocks noChangeArrowheads="1"/>
          </p:cNvSpPr>
          <p:nvPr/>
        </p:nvSpPr>
        <p:spPr bwMode="auto">
          <a:xfrm>
            <a:off x="3844803" y="225868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30" name="Straight Arrow Connector 29"/>
          <p:cNvCxnSpPr>
            <a:stCxn id="29" idx="2"/>
            <a:endCxn id="33" idx="0"/>
          </p:cNvCxnSpPr>
          <p:nvPr/>
        </p:nvCxnSpPr>
        <p:spPr>
          <a:xfrm>
            <a:off x="4098577" y="2533003"/>
            <a:ext cx="37329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Text Box 5"/>
          <p:cNvSpPr txBox="1">
            <a:spLocks noChangeArrowheads="1"/>
          </p:cNvSpPr>
          <p:nvPr/>
        </p:nvSpPr>
        <p:spPr bwMode="auto">
          <a:xfrm>
            <a:off x="3104312" y="3472991"/>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2" name="Text Box 5"/>
          <p:cNvSpPr txBox="1">
            <a:spLocks noChangeArrowheads="1"/>
          </p:cNvSpPr>
          <p:nvPr/>
        </p:nvSpPr>
        <p:spPr bwMode="auto">
          <a:xfrm>
            <a:off x="3770482" y="3472991"/>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3" name="Text Box 5"/>
          <p:cNvSpPr txBox="1">
            <a:spLocks noChangeArrowheads="1"/>
          </p:cNvSpPr>
          <p:nvPr/>
        </p:nvSpPr>
        <p:spPr bwMode="auto">
          <a:xfrm>
            <a:off x="4197547" y="2824315"/>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4" name="Text Box 5"/>
          <p:cNvSpPr txBox="1">
            <a:spLocks noChangeArrowheads="1"/>
          </p:cNvSpPr>
          <p:nvPr/>
        </p:nvSpPr>
        <p:spPr bwMode="auto">
          <a:xfrm>
            <a:off x="3441234" y="282431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35" name="Straight Arrow Connector 34"/>
          <p:cNvCxnSpPr>
            <a:stCxn id="29" idx="2"/>
            <a:endCxn id="34" idx="0"/>
          </p:cNvCxnSpPr>
          <p:nvPr/>
        </p:nvCxnSpPr>
        <p:spPr>
          <a:xfrm flipH="1">
            <a:off x="3715554" y="2533003"/>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34" idx="2"/>
            <a:endCxn id="31" idx="0"/>
          </p:cNvCxnSpPr>
          <p:nvPr/>
        </p:nvCxnSpPr>
        <p:spPr>
          <a:xfrm flipH="1">
            <a:off x="3378632" y="3098635"/>
            <a:ext cx="336922"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4" idx="2"/>
            <a:endCxn id="32" idx="0"/>
          </p:cNvCxnSpPr>
          <p:nvPr/>
        </p:nvCxnSpPr>
        <p:spPr>
          <a:xfrm>
            <a:off x="3715554" y="3098635"/>
            <a:ext cx="329248"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8" name="Text Box 5"/>
          <p:cNvSpPr txBox="1">
            <a:spLocks noChangeArrowheads="1"/>
          </p:cNvSpPr>
          <p:nvPr/>
        </p:nvSpPr>
        <p:spPr bwMode="auto">
          <a:xfrm>
            <a:off x="2754298" y="4124860"/>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9" name="Text Box 5"/>
          <p:cNvSpPr txBox="1">
            <a:spLocks noChangeArrowheads="1"/>
          </p:cNvSpPr>
          <p:nvPr/>
        </p:nvSpPr>
        <p:spPr bwMode="auto">
          <a:xfrm>
            <a:off x="3420468" y="4124860"/>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40" name="Straight Arrow Connector 39"/>
          <p:cNvCxnSpPr>
            <a:stCxn id="31" idx="2"/>
            <a:endCxn id="38" idx="0"/>
          </p:cNvCxnSpPr>
          <p:nvPr/>
        </p:nvCxnSpPr>
        <p:spPr>
          <a:xfrm flipH="1">
            <a:off x="3028618" y="3747311"/>
            <a:ext cx="350014"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1" idx="2"/>
            <a:endCxn id="39" idx="0"/>
          </p:cNvCxnSpPr>
          <p:nvPr/>
        </p:nvCxnSpPr>
        <p:spPr>
          <a:xfrm>
            <a:off x="3378632" y="3747311"/>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2" name="Text Box 5"/>
          <p:cNvSpPr txBox="1">
            <a:spLocks noChangeArrowheads="1"/>
          </p:cNvSpPr>
          <p:nvPr/>
        </p:nvSpPr>
        <p:spPr bwMode="auto">
          <a:xfrm>
            <a:off x="5313619" y="3472991"/>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43" name="Text Box 5"/>
          <p:cNvSpPr txBox="1">
            <a:spLocks noChangeArrowheads="1"/>
          </p:cNvSpPr>
          <p:nvPr/>
        </p:nvSpPr>
        <p:spPr bwMode="auto">
          <a:xfrm>
            <a:off x="5629775" y="4124860"/>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44" name="Straight Arrow Connector 43"/>
          <p:cNvCxnSpPr>
            <a:stCxn id="42" idx="2"/>
            <a:endCxn id="46" idx="0"/>
          </p:cNvCxnSpPr>
          <p:nvPr/>
        </p:nvCxnSpPr>
        <p:spPr>
          <a:xfrm flipH="1">
            <a:off x="5237925" y="3747311"/>
            <a:ext cx="350014"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42" idx="2"/>
            <a:endCxn id="43" idx="0"/>
          </p:cNvCxnSpPr>
          <p:nvPr/>
        </p:nvCxnSpPr>
        <p:spPr>
          <a:xfrm>
            <a:off x="5587939" y="3747311"/>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6" name="Text Box 5"/>
          <p:cNvSpPr txBox="1">
            <a:spLocks noChangeArrowheads="1"/>
          </p:cNvSpPr>
          <p:nvPr/>
        </p:nvSpPr>
        <p:spPr bwMode="auto">
          <a:xfrm>
            <a:off x="4963605" y="4121667"/>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47" name="Straight Arrow Connector 46"/>
          <p:cNvCxnSpPr>
            <a:stCxn id="46" idx="2"/>
            <a:endCxn id="54" idx="0"/>
          </p:cNvCxnSpPr>
          <p:nvPr/>
        </p:nvCxnSpPr>
        <p:spPr>
          <a:xfrm flipH="1">
            <a:off x="4431242" y="4395987"/>
            <a:ext cx="80668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2"/>
            <a:endCxn id="49" idx="0"/>
          </p:cNvCxnSpPr>
          <p:nvPr/>
        </p:nvCxnSpPr>
        <p:spPr>
          <a:xfrm>
            <a:off x="5237925" y="4395987"/>
            <a:ext cx="46953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9" name="Text Box 5"/>
          <p:cNvSpPr txBox="1">
            <a:spLocks noChangeArrowheads="1"/>
          </p:cNvSpPr>
          <p:nvPr/>
        </p:nvSpPr>
        <p:spPr bwMode="auto">
          <a:xfrm>
            <a:off x="5433135" y="4687299"/>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50" name="Text Box 5"/>
          <p:cNvSpPr txBox="1">
            <a:spLocks noChangeArrowheads="1"/>
          </p:cNvSpPr>
          <p:nvPr/>
        </p:nvSpPr>
        <p:spPr bwMode="auto">
          <a:xfrm>
            <a:off x="5083121" y="5339168"/>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51" name="Text Box 5"/>
          <p:cNvSpPr txBox="1">
            <a:spLocks noChangeArrowheads="1"/>
          </p:cNvSpPr>
          <p:nvPr/>
        </p:nvSpPr>
        <p:spPr bwMode="auto">
          <a:xfrm>
            <a:off x="5749291" y="5339168"/>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2" name="Straight Arrow Connector 51"/>
          <p:cNvCxnSpPr>
            <a:stCxn id="49" idx="2"/>
            <a:endCxn id="50" idx="0"/>
          </p:cNvCxnSpPr>
          <p:nvPr/>
        </p:nvCxnSpPr>
        <p:spPr>
          <a:xfrm flipH="1">
            <a:off x="5357441" y="4961619"/>
            <a:ext cx="350014"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49" idx="2"/>
            <a:endCxn id="51" idx="0"/>
          </p:cNvCxnSpPr>
          <p:nvPr/>
        </p:nvCxnSpPr>
        <p:spPr>
          <a:xfrm>
            <a:off x="5707455" y="4961619"/>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4" name="Text Box 5"/>
          <p:cNvSpPr txBox="1">
            <a:spLocks noChangeArrowheads="1"/>
          </p:cNvSpPr>
          <p:nvPr/>
        </p:nvSpPr>
        <p:spPr bwMode="auto">
          <a:xfrm>
            <a:off x="4156922" y="4687299"/>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5" name="Straight Arrow Connector 54"/>
          <p:cNvCxnSpPr>
            <a:stCxn id="54" idx="2"/>
            <a:endCxn id="58" idx="0"/>
          </p:cNvCxnSpPr>
          <p:nvPr/>
        </p:nvCxnSpPr>
        <p:spPr>
          <a:xfrm flipH="1">
            <a:off x="3861824" y="4961619"/>
            <a:ext cx="569418" cy="4047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a:stCxn id="54" idx="2"/>
            <a:endCxn id="57" idx="0"/>
          </p:cNvCxnSpPr>
          <p:nvPr/>
        </p:nvCxnSpPr>
        <p:spPr>
          <a:xfrm>
            <a:off x="4431242" y="4961619"/>
            <a:ext cx="253774" cy="4047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Text Box 5"/>
          <p:cNvSpPr txBox="1">
            <a:spLocks noChangeArrowheads="1"/>
          </p:cNvSpPr>
          <p:nvPr/>
        </p:nvSpPr>
        <p:spPr bwMode="auto">
          <a:xfrm>
            <a:off x="4431242" y="5366365"/>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58" name="Text Box 5"/>
          <p:cNvSpPr txBox="1">
            <a:spLocks noChangeArrowheads="1"/>
          </p:cNvSpPr>
          <p:nvPr/>
        </p:nvSpPr>
        <p:spPr bwMode="auto">
          <a:xfrm>
            <a:off x="3587504" y="5366365"/>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9" name="Straight Arrow Connector 58"/>
          <p:cNvCxnSpPr>
            <a:stCxn id="57" idx="2"/>
            <a:endCxn id="62" idx="0"/>
          </p:cNvCxnSpPr>
          <p:nvPr/>
        </p:nvCxnSpPr>
        <p:spPr>
          <a:xfrm>
            <a:off x="4685016" y="5640685"/>
            <a:ext cx="37329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0" name="Text Box 5"/>
          <p:cNvSpPr txBox="1">
            <a:spLocks noChangeArrowheads="1"/>
          </p:cNvSpPr>
          <p:nvPr/>
        </p:nvSpPr>
        <p:spPr bwMode="auto">
          <a:xfrm>
            <a:off x="3694788" y="6470710"/>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1" name="Text Box 5"/>
          <p:cNvSpPr txBox="1">
            <a:spLocks noChangeArrowheads="1"/>
          </p:cNvSpPr>
          <p:nvPr/>
        </p:nvSpPr>
        <p:spPr bwMode="auto">
          <a:xfrm>
            <a:off x="4356664" y="6452976"/>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2" name="Text Box 5"/>
          <p:cNvSpPr txBox="1">
            <a:spLocks noChangeArrowheads="1"/>
          </p:cNvSpPr>
          <p:nvPr/>
        </p:nvSpPr>
        <p:spPr bwMode="auto">
          <a:xfrm>
            <a:off x="4783986" y="5931997"/>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3" name="Text Box 5"/>
          <p:cNvSpPr txBox="1">
            <a:spLocks noChangeArrowheads="1"/>
          </p:cNvSpPr>
          <p:nvPr/>
        </p:nvSpPr>
        <p:spPr bwMode="auto">
          <a:xfrm>
            <a:off x="4027673" y="5931997"/>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64" name="Straight Arrow Connector 63"/>
          <p:cNvCxnSpPr>
            <a:stCxn id="57" idx="2"/>
            <a:endCxn id="63" idx="0"/>
          </p:cNvCxnSpPr>
          <p:nvPr/>
        </p:nvCxnSpPr>
        <p:spPr>
          <a:xfrm flipH="1">
            <a:off x="4301993" y="5640685"/>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63" idx="2"/>
            <a:endCxn id="60" idx="0"/>
          </p:cNvCxnSpPr>
          <p:nvPr/>
        </p:nvCxnSpPr>
        <p:spPr>
          <a:xfrm flipH="1">
            <a:off x="3969108" y="6206317"/>
            <a:ext cx="332885" cy="264393"/>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63" idx="2"/>
            <a:endCxn id="61" idx="0"/>
          </p:cNvCxnSpPr>
          <p:nvPr/>
        </p:nvCxnSpPr>
        <p:spPr>
          <a:xfrm>
            <a:off x="4301993" y="6206317"/>
            <a:ext cx="328991" cy="24665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0" name="Text Box 5"/>
          <p:cNvSpPr txBox="1">
            <a:spLocks noChangeArrowheads="1"/>
          </p:cNvSpPr>
          <p:nvPr/>
        </p:nvSpPr>
        <p:spPr bwMode="auto">
          <a:xfrm>
            <a:off x="5792100" y="2770199"/>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71" name="Straight Arrow Connector 70"/>
          <p:cNvCxnSpPr>
            <a:stCxn id="70" idx="2"/>
            <a:endCxn id="82" idx="0"/>
          </p:cNvCxnSpPr>
          <p:nvPr/>
        </p:nvCxnSpPr>
        <p:spPr>
          <a:xfrm>
            <a:off x="6066420" y="3044519"/>
            <a:ext cx="134227" cy="42527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p:cNvCxnSpPr>
            <a:stCxn id="70" idx="2"/>
            <a:endCxn id="73" idx="0"/>
          </p:cNvCxnSpPr>
          <p:nvPr/>
        </p:nvCxnSpPr>
        <p:spPr>
          <a:xfrm>
            <a:off x="6066420" y="3044519"/>
            <a:ext cx="845575" cy="397254"/>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3" name="Text Box 5"/>
          <p:cNvSpPr txBox="1">
            <a:spLocks noChangeArrowheads="1"/>
          </p:cNvSpPr>
          <p:nvPr/>
        </p:nvSpPr>
        <p:spPr bwMode="auto">
          <a:xfrm>
            <a:off x="6658221" y="344177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75" name="Text Box 5"/>
          <p:cNvSpPr txBox="1">
            <a:spLocks noChangeArrowheads="1"/>
          </p:cNvSpPr>
          <p:nvPr/>
        </p:nvSpPr>
        <p:spPr bwMode="auto">
          <a:xfrm>
            <a:off x="6379880" y="4698551"/>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76" name="Text Box 5"/>
          <p:cNvSpPr txBox="1">
            <a:spLocks noChangeArrowheads="1"/>
          </p:cNvSpPr>
          <p:nvPr/>
        </p:nvSpPr>
        <p:spPr bwMode="auto">
          <a:xfrm>
            <a:off x="7126694" y="4698551"/>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78" name="Text Box 5"/>
          <p:cNvSpPr txBox="1">
            <a:spLocks noChangeArrowheads="1"/>
          </p:cNvSpPr>
          <p:nvPr/>
        </p:nvSpPr>
        <p:spPr bwMode="auto">
          <a:xfrm>
            <a:off x="6958087" y="409844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79" name="Straight Arrow Connector 78"/>
          <p:cNvCxnSpPr>
            <a:stCxn id="73" idx="2"/>
            <a:endCxn id="78" idx="0"/>
          </p:cNvCxnSpPr>
          <p:nvPr/>
        </p:nvCxnSpPr>
        <p:spPr>
          <a:xfrm>
            <a:off x="6911995" y="3716093"/>
            <a:ext cx="320412" cy="38235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a:stCxn id="78" idx="2"/>
            <a:endCxn id="75" idx="0"/>
          </p:cNvCxnSpPr>
          <p:nvPr/>
        </p:nvCxnSpPr>
        <p:spPr>
          <a:xfrm flipH="1">
            <a:off x="6654200" y="4372765"/>
            <a:ext cx="578207" cy="32578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a:stCxn id="78" idx="2"/>
            <a:endCxn id="76" idx="0"/>
          </p:cNvCxnSpPr>
          <p:nvPr/>
        </p:nvCxnSpPr>
        <p:spPr>
          <a:xfrm>
            <a:off x="7232407" y="4372765"/>
            <a:ext cx="168607" cy="32578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2" name="Text Box 5"/>
          <p:cNvSpPr txBox="1">
            <a:spLocks noChangeArrowheads="1"/>
          </p:cNvSpPr>
          <p:nvPr/>
        </p:nvSpPr>
        <p:spPr bwMode="auto">
          <a:xfrm>
            <a:off x="5946873" y="3469798"/>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83" name="Straight Arrow Connector 82"/>
          <p:cNvCxnSpPr>
            <a:stCxn id="82" idx="2"/>
            <a:endCxn id="86" idx="0"/>
          </p:cNvCxnSpPr>
          <p:nvPr/>
        </p:nvCxnSpPr>
        <p:spPr>
          <a:xfrm>
            <a:off x="6200647" y="3744118"/>
            <a:ext cx="379124" cy="373223"/>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Text Box 5"/>
          <p:cNvSpPr txBox="1">
            <a:spLocks noChangeArrowheads="1"/>
          </p:cNvSpPr>
          <p:nvPr/>
        </p:nvSpPr>
        <p:spPr bwMode="auto">
          <a:xfrm>
            <a:off x="7779330" y="4698551"/>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85" name="Text Box 5"/>
          <p:cNvSpPr txBox="1">
            <a:spLocks noChangeArrowheads="1"/>
          </p:cNvSpPr>
          <p:nvPr/>
        </p:nvSpPr>
        <p:spPr bwMode="auto">
          <a:xfrm>
            <a:off x="8431966" y="4682222"/>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86" name="Text Box 5"/>
          <p:cNvSpPr txBox="1">
            <a:spLocks noChangeArrowheads="1"/>
          </p:cNvSpPr>
          <p:nvPr/>
        </p:nvSpPr>
        <p:spPr bwMode="auto">
          <a:xfrm>
            <a:off x="6305451" y="4117341"/>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87" name="Text Box 5"/>
          <p:cNvSpPr txBox="1">
            <a:spLocks noChangeArrowheads="1"/>
          </p:cNvSpPr>
          <p:nvPr/>
        </p:nvSpPr>
        <p:spPr bwMode="auto">
          <a:xfrm>
            <a:off x="7621053" y="409844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88" name="Straight Arrow Connector 87"/>
          <p:cNvCxnSpPr>
            <a:stCxn id="73" idx="2"/>
            <a:endCxn id="87" idx="0"/>
          </p:cNvCxnSpPr>
          <p:nvPr/>
        </p:nvCxnSpPr>
        <p:spPr>
          <a:xfrm>
            <a:off x="6911995" y="3716093"/>
            <a:ext cx="983378" cy="38235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9" name="Straight Arrow Connector 88"/>
          <p:cNvCxnSpPr>
            <a:stCxn id="87" idx="2"/>
            <a:endCxn id="84" idx="0"/>
          </p:cNvCxnSpPr>
          <p:nvPr/>
        </p:nvCxnSpPr>
        <p:spPr>
          <a:xfrm>
            <a:off x="7895373" y="4372765"/>
            <a:ext cx="158277" cy="32578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0" name="Straight Arrow Connector 89"/>
          <p:cNvCxnSpPr>
            <a:stCxn id="87" idx="2"/>
            <a:endCxn id="85" idx="0"/>
          </p:cNvCxnSpPr>
          <p:nvPr/>
        </p:nvCxnSpPr>
        <p:spPr>
          <a:xfrm>
            <a:off x="7895373" y="4372765"/>
            <a:ext cx="810913" cy="309457"/>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91" name="Text Box 5"/>
          <p:cNvSpPr txBox="1">
            <a:spLocks noChangeArrowheads="1"/>
          </p:cNvSpPr>
          <p:nvPr/>
        </p:nvSpPr>
        <p:spPr bwMode="auto">
          <a:xfrm>
            <a:off x="7042390" y="5339857"/>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92" name="Text Box 5"/>
          <p:cNvSpPr txBox="1">
            <a:spLocks noChangeArrowheads="1"/>
          </p:cNvSpPr>
          <p:nvPr/>
        </p:nvSpPr>
        <p:spPr bwMode="auto">
          <a:xfrm>
            <a:off x="8203473" y="5323528"/>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93" name="Straight Arrow Connector 92"/>
          <p:cNvCxnSpPr>
            <a:stCxn id="84" idx="2"/>
            <a:endCxn id="91" idx="0"/>
          </p:cNvCxnSpPr>
          <p:nvPr/>
        </p:nvCxnSpPr>
        <p:spPr>
          <a:xfrm flipH="1">
            <a:off x="7316710" y="4972871"/>
            <a:ext cx="736940" cy="36698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4" name="Straight Arrow Connector 93"/>
          <p:cNvCxnSpPr>
            <a:stCxn id="84" idx="2"/>
            <a:endCxn id="92" idx="0"/>
          </p:cNvCxnSpPr>
          <p:nvPr/>
        </p:nvCxnSpPr>
        <p:spPr>
          <a:xfrm>
            <a:off x="8053650" y="4972871"/>
            <a:ext cx="424143" cy="350657"/>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7" name="Content Placeholder 1"/>
          <p:cNvSpPr>
            <a:spLocks noGrp="1"/>
          </p:cNvSpPr>
          <p:nvPr>
            <p:ph idx="1"/>
          </p:nvPr>
        </p:nvSpPr>
        <p:spPr>
          <a:xfrm>
            <a:off x="349250" y="772003"/>
            <a:ext cx="8445500" cy="546692"/>
          </a:xfrm>
        </p:spPr>
        <p:txBody>
          <a:bodyPr/>
          <a:lstStyle/>
          <a:p>
            <a:r>
              <a:rPr lang="en-US" dirty="0"/>
              <a:t>Which tree has high bias, and which has high variance?</a:t>
            </a:r>
          </a:p>
        </p:txBody>
      </p:sp>
    </p:spTree>
    <p:extLst>
      <p:ext uri="{BB962C8B-B14F-4D97-AF65-F5344CB8AC3E}">
        <p14:creationId xmlns:p14="http://schemas.microsoft.com/office/powerpoint/2010/main" val="3905213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Tell?</a:t>
            </a:r>
          </a:p>
        </p:txBody>
      </p:sp>
      <p:pic>
        <p:nvPicPr>
          <p:cNvPr id="4098" name="Picture 2" descr="Bias Variance Tradeoff In Machine Learning"/>
          <p:cNvPicPr>
            <a:picLocks noChangeAspect="1" noChangeArrowheads="1"/>
          </p:cNvPicPr>
          <p:nvPr/>
        </p:nvPicPr>
        <p:blipFill rotWithShape="1">
          <a:blip r:embed="rId3">
            <a:extLst>
              <a:ext uri="{28A0092B-C50C-407E-A947-70E740481C1C}">
                <a14:useLocalDpi xmlns:a14="http://schemas.microsoft.com/office/drawing/2010/main" val="0"/>
              </a:ext>
            </a:extLst>
          </a:blip>
          <a:srcRect t="4798"/>
          <a:stretch/>
        </p:blipFill>
        <p:spPr bwMode="auto">
          <a:xfrm>
            <a:off x="747685" y="967409"/>
            <a:ext cx="7648630" cy="54501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6419727" y="6673334"/>
            <a:ext cx="2555508" cy="184666"/>
          </a:xfrm>
          <a:prstGeom prst="rect">
            <a:avLst/>
          </a:prstGeom>
          <a:noFill/>
        </p:spPr>
        <p:txBody>
          <a:bodyPr wrap="none" rtlCol="0">
            <a:spAutoFit/>
          </a:bodyPr>
          <a:lstStyle/>
          <a:p>
            <a:pPr algn="r"/>
            <a:r>
              <a:rPr lang="en-US" sz="600" dirty="0">
                <a:solidFill>
                  <a:schemeClr val="bg1">
                    <a:lumMod val="50000"/>
                  </a:schemeClr>
                </a:solidFill>
                <a:hlinkClick r:id="rId4"/>
              </a:rPr>
              <a:t>https://www.learnopencv.com/bias-variance-tradeoff-in-machine-learning/</a:t>
            </a:r>
            <a:r>
              <a:rPr lang="en-US" sz="600" dirty="0">
                <a:solidFill>
                  <a:schemeClr val="bg1">
                    <a:lumMod val="50000"/>
                  </a:schemeClr>
                </a:solidFill>
              </a:rPr>
              <a:t> </a:t>
            </a:r>
          </a:p>
        </p:txBody>
      </p:sp>
    </p:spTree>
    <p:extLst>
      <p:ext uri="{BB962C8B-B14F-4D97-AF65-F5344CB8AC3E}">
        <p14:creationId xmlns:p14="http://schemas.microsoft.com/office/powerpoint/2010/main" val="2898938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5857397"/>
          </a:xfrm>
        </p:spPr>
        <p:txBody>
          <a:bodyPr vert="horz" lIns="91440" tIns="45720" rIns="91440" bIns="45720" rtlCol="0" anchor="t">
            <a:normAutofit/>
          </a:bodyPr>
          <a:lstStyle/>
          <a:p>
            <a:r>
              <a:rPr lang="en-US" b="1" dirty="0">
                <a:solidFill>
                  <a:schemeClr val="tx1"/>
                </a:solidFill>
              </a:rPr>
              <a:t>High Bias </a:t>
            </a:r>
            <a:r>
              <a:rPr lang="en-US" dirty="0">
                <a:solidFill>
                  <a:schemeClr val="tx1"/>
                </a:solidFill>
              </a:rPr>
              <a:t>= </a:t>
            </a:r>
            <a:r>
              <a:rPr lang="en-US" dirty="0" err="1">
                <a:solidFill>
                  <a:schemeClr val="tx1"/>
                </a:solidFill>
              </a:rPr>
              <a:t>Underfitting</a:t>
            </a:r>
            <a:r>
              <a:rPr lang="en-US" dirty="0">
                <a:solidFill>
                  <a:schemeClr val="tx1"/>
                </a:solidFill>
              </a:rPr>
              <a:t> the training data</a:t>
            </a:r>
          </a:p>
          <a:p>
            <a:pPr lvl="1"/>
            <a:r>
              <a:rPr lang="en-US" dirty="0">
                <a:solidFill>
                  <a:schemeClr val="tx1"/>
                </a:solidFill>
              </a:rPr>
              <a:t>Model won't be good enough</a:t>
            </a:r>
          </a:p>
          <a:p>
            <a:r>
              <a:rPr lang="en-US" b="1" dirty="0">
                <a:solidFill>
                  <a:schemeClr val="tx1"/>
                </a:solidFill>
                <a:cs typeface="Calibri"/>
              </a:rPr>
              <a:t>High Variance </a:t>
            </a:r>
            <a:r>
              <a:rPr lang="en-US" dirty="0">
                <a:solidFill>
                  <a:schemeClr val="tx1"/>
                </a:solidFill>
                <a:cs typeface="Calibri"/>
              </a:rPr>
              <a:t>= Overfitting the training Data</a:t>
            </a:r>
          </a:p>
          <a:p>
            <a:pPr lvl="1"/>
            <a:r>
              <a:rPr lang="en-US" dirty="0">
                <a:solidFill>
                  <a:schemeClr val="tx1"/>
                </a:solidFill>
                <a:cs typeface="Calibri"/>
              </a:rPr>
              <a:t>Model won't be good enough</a:t>
            </a:r>
          </a:p>
          <a:p>
            <a:r>
              <a:rPr lang="en-US" dirty="0">
                <a:solidFill>
                  <a:schemeClr val="tx1"/>
                </a:solidFill>
                <a:cs typeface="Calibri"/>
              </a:rPr>
              <a:t>Want somewhere in the middle</a:t>
            </a:r>
          </a:p>
          <a:p>
            <a:endParaRPr lang="en-US" dirty="0">
              <a:solidFill>
                <a:schemeClr val="tx1"/>
              </a:solidFill>
            </a:endParaRPr>
          </a:p>
        </p:txBody>
      </p:sp>
      <p:sp>
        <p:nvSpPr>
          <p:cNvPr id="3" name="Title 2"/>
          <p:cNvSpPr>
            <a:spLocks noGrp="1"/>
          </p:cNvSpPr>
          <p:nvPr>
            <p:ph type="title"/>
          </p:nvPr>
        </p:nvSpPr>
        <p:spPr/>
        <p:txBody>
          <a:bodyPr/>
          <a:lstStyle/>
          <a:p>
            <a:r>
              <a:rPr lang="en-US" dirty="0"/>
              <a:t>Summary – Bias-Variance</a:t>
            </a:r>
          </a:p>
        </p:txBody>
      </p:sp>
    </p:spTree>
    <p:extLst>
      <p:ext uri="{BB962C8B-B14F-4D97-AF65-F5344CB8AC3E}">
        <p14:creationId xmlns:p14="http://schemas.microsoft.com/office/powerpoint/2010/main" val="1685958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0017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5857397"/>
          </a:xfrm>
        </p:spPr>
        <p:txBody>
          <a:bodyPr/>
          <a:lstStyle/>
          <a:p>
            <a:pPr>
              <a:lnSpc>
                <a:spcPct val="90000"/>
              </a:lnSpc>
            </a:pPr>
            <a:r>
              <a:rPr lang="en-US" altLang="en-US" b="1" dirty="0">
                <a:solidFill>
                  <a:schemeClr val="accent3">
                    <a:lumMod val="50000"/>
                  </a:schemeClr>
                </a:solidFill>
              </a:rPr>
              <a:t>Can we combine multiple models to produce a better model?</a:t>
            </a:r>
          </a:p>
          <a:p>
            <a:pPr lvl="1">
              <a:lnSpc>
                <a:spcPct val="90000"/>
              </a:lnSpc>
            </a:pPr>
            <a:r>
              <a:rPr lang="en-US" altLang="en-US" dirty="0"/>
              <a:t>Yes! Called "ensembles" or "combinations"</a:t>
            </a:r>
          </a:p>
          <a:p>
            <a:pPr>
              <a:lnSpc>
                <a:spcPct val="90000"/>
              </a:lnSpc>
            </a:pPr>
            <a:r>
              <a:rPr lang="en-US" altLang="en-US" dirty="0"/>
              <a:t>In practice, ensembles are </a:t>
            </a:r>
            <a:r>
              <a:rPr lang="en-US" altLang="en-US" b="1" i="1" dirty="0"/>
              <a:t>very</a:t>
            </a:r>
            <a:r>
              <a:rPr lang="en-US" altLang="en-US" dirty="0"/>
              <a:t> effective</a:t>
            </a:r>
          </a:p>
          <a:p>
            <a:pPr lvl="1">
              <a:lnSpc>
                <a:spcPct val="90000"/>
              </a:lnSpc>
            </a:pPr>
            <a:r>
              <a:rPr lang="en-US" altLang="en-US" dirty="0"/>
              <a:t>E.g., ensemble of DTs shown to be better than NNs for tabular data</a:t>
            </a:r>
          </a:p>
          <a:p>
            <a:pPr>
              <a:lnSpc>
                <a:spcPct val="90000"/>
              </a:lnSpc>
            </a:pPr>
            <a:r>
              <a:rPr lang="en-US" altLang="en-US" dirty="0"/>
              <a:t>Many popular ways: </a:t>
            </a:r>
          </a:p>
          <a:p>
            <a:pPr lvl="1">
              <a:lnSpc>
                <a:spcPct val="90000"/>
              </a:lnSpc>
            </a:pPr>
            <a:r>
              <a:rPr lang="en-US" altLang="en-US" b="1" dirty="0"/>
              <a:t>Committee</a:t>
            </a:r>
            <a:r>
              <a:rPr lang="en-US" altLang="en-US" dirty="0"/>
              <a:t>,</a:t>
            </a:r>
            <a:r>
              <a:rPr lang="en-US" altLang="en-US" b="1" dirty="0"/>
              <a:t> </a:t>
            </a:r>
            <a:r>
              <a:rPr lang="en-US" altLang="en-US" i="1" dirty="0"/>
              <a:t>aka</a:t>
            </a:r>
            <a:r>
              <a:rPr lang="en-US" altLang="en-US" b="1" dirty="0"/>
              <a:t> Voting</a:t>
            </a:r>
          </a:p>
          <a:p>
            <a:pPr lvl="1">
              <a:lnSpc>
                <a:spcPct val="90000"/>
              </a:lnSpc>
            </a:pPr>
            <a:r>
              <a:rPr lang="en-US" altLang="en-US" b="1" dirty="0"/>
              <a:t>Bagging</a:t>
            </a:r>
            <a:r>
              <a:rPr lang="en-US" altLang="en-US" dirty="0"/>
              <a:t> (incl. Random Forests, Extra Trees)</a:t>
            </a:r>
          </a:p>
          <a:p>
            <a:pPr lvl="1">
              <a:lnSpc>
                <a:spcPct val="90000"/>
              </a:lnSpc>
            </a:pPr>
            <a:r>
              <a:rPr lang="en-US" altLang="en-US" b="1" dirty="0"/>
              <a:t>Boosting</a:t>
            </a:r>
            <a:r>
              <a:rPr lang="en-US" altLang="en-US" b="1" i="1" dirty="0"/>
              <a:t> </a:t>
            </a:r>
            <a:r>
              <a:rPr lang="en-US" altLang="en-US" dirty="0"/>
              <a:t>(incl. </a:t>
            </a:r>
            <a:r>
              <a:rPr lang="en-US" altLang="en-US" dirty="0" err="1"/>
              <a:t>Adaboost</a:t>
            </a:r>
            <a:r>
              <a:rPr lang="en-US" altLang="en-US" dirty="0"/>
              <a:t>, GBM, XGBoost, LGBM)</a:t>
            </a:r>
            <a:endParaRPr lang="en-US" altLang="en-US" b="1" dirty="0"/>
          </a:p>
          <a:p>
            <a:r>
              <a:rPr lang="en-US" dirty="0">
                <a:solidFill>
                  <a:schemeClr val="tx1"/>
                </a:solidFill>
              </a:rPr>
              <a:t>While you can create an ensemble manually, you mostly just use one of the above</a:t>
            </a:r>
          </a:p>
        </p:txBody>
      </p:sp>
      <p:sp>
        <p:nvSpPr>
          <p:cNvPr id="3" name="Title 2"/>
          <p:cNvSpPr>
            <a:spLocks noGrp="1"/>
          </p:cNvSpPr>
          <p:nvPr>
            <p:ph type="title"/>
          </p:nvPr>
        </p:nvSpPr>
        <p:spPr/>
        <p:txBody>
          <a:bodyPr/>
          <a:lstStyle/>
          <a:p>
            <a:r>
              <a:rPr lang="en-US" dirty="0"/>
              <a:t>Combining Classifiers</a:t>
            </a:r>
          </a:p>
        </p:txBody>
      </p:sp>
    </p:spTree>
    <p:extLst>
      <p:ext uri="{BB962C8B-B14F-4D97-AF65-F5344CB8AC3E}">
        <p14:creationId xmlns:p14="http://schemas.microsoft.com/office/powerpoint/2010/main" val="1469558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Committees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655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07475" cy="2552242"/>
          </a:xfrm>
        </p:spPr>
        <p:txBody>
          <a:bodyPr vert="horz" lIns="91440" tIns="45720" rIns="91440" bIns="45720" rtlCol="0" anchor="t">
            <a:normAutofit lnSpcReduction="10000"/>
          </a:bodyPr>
          <a:lstStyle/>
          <a:p>
            <a:pPr marL="0" indent="0">
              <a:buNone/>
            </a:pPr>
            <a:r>
              <a:rPr lang="en-US" b="1" i="1" dirty="0"/>
              <a:t>Committee </a:t>
            </a:r>
            <a:r>
              <a:rPr lang="en-US" dirty="0"/>
              <a:t>is a parallel ensemble: each model is built independently</a:t>
            </a:r>
          </a:p>
          <a:p>
            <a:r>
              <a:rPr lang="en-US" b="1" dirty="0"/>
              <a:t>Training</a:t>
            </a:r>
            <a:r>
              <a:rPr lang="en-US" dirty="0"/>
              <a:t>: train several models</a:t>
            </a:r>
          </a:p>
          <a:p>
            <a:pPr lvl="1"/>
            <a:r>
              <a:rPr lang="en-US" dirty="0"/>
              <a:t>Decision trees, NB, SVMs, whatever you want!</a:t>
            </a:r>
          </a:p>
          <a:p>
            <a:pPr lvl="1"/>
            <a:r>
              <a:rPr lang="en-US" dirty="0"/>
              <a:t>Each classifier gets full training data</a:t>
            </a:r>
          </a:p>
          <a:p>
            <a:r>
              <a:rPr lang="en-US" b="1" dirty="0"/>
              <a:t>Prediction</a:t>
            </a:r>
            <a:r>
              <a:rPr lang="en-US" dirty="0"/>
              <a:t>: Each model votes, majority (or average) wins</a:t>
            </a:r>
          </a:p>
        </p:txBody>
      </p:sp>
      <p:sp>
        <p:nvSpPr>
          <p:cNvPr id="3" name="Title 2"/>
          <p:cNvSpPr>
            <a:spLocks noGrp="1"/>
          </p:cNvSpPr>
          <p:nvPr>
            <p:ph type="title"/>
          </p:nvPr>
        </p:nvSpPr>
        <p:spPr/>
        <p:txBody>
          <a:bodyPr/>
          <a:lstStyle/>
          <a:p>
            <a:r>
              <a:rPr lang="en-US" dirty="0"/>
              <a:t>Committee</a:t>
            </a:r>
          </a:p>
        </p:txBody>
      </p:sp>
      <p:graphicFrame>
        <p:nvGraphicFramePr>
          <p:cNvPr id="4" name="Table 3"/>
          <p:cNvGraphicFramePr>
            <a:graphicFrameLocks noGrp="1"/>
          </p:cNvGraphicFramePr>
          <p:nvPr/>
        </p:nvGraphicFramePr>
        <p:xfrm>
          <a:off x="228600" y="3320816"/>
          <a:ext cx="671736"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gridCol w="223912">
                  <a:extLst>
                    <a:ext uri="{9D8B030D-6E8A-4147-A177-3AD203B41FA5}">
                      <a16:colId xmlns:a16="http://schemas.microsoft.com/office/drawing/2014/main" val="20002"/>
                    </a:ext>
                  </a:extLst>
                </a:gridCol>
              </a:tblGrid>
              <a:tr h="221283">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5" name="Rectangle 4"/>
          <p:cNvSpPr/>
          <p:nvPr/>
        </p:nvSpPr>
        <p:spPr>
          <a:xfrm>
            <a:off x="1524000" y="4211192"/>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SVM</a:t>
            </a:r>
          </a:p>
        </p:txBody>
      </p:sp>
      <p:sp>
        <p:nvSpPr>
          <p:cNvPr id="6" name="Rectangle 5"/>
          <p:cNvSpPr/>
          <p:nvPr/>
        </p:nvSpPr>
        <p:spPr>
          <a:xfrm>
            <a:off x="1524000" y="5030819"/>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7" name="Straight Arrow Connector 6"/>
          <p:cNvCxnSpPr/>
          <p:nvPr/>
        </p:nvCxnSpPr>
        <p:spPr>
          <a:xfrm flipH="1">
            <a:off x="2136068" y="4581715"/>
            <a:ext cx="1" cy="4300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3684577" y="4192142"/>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NB</a:t>
            </a:r>
            <a:endParaRPr lang="en-US" dirty="0">
              <a:solidFill>
                <a:sysClr val="windowText" lastClr="000000"/>
              </a:solidFill>
            </a:endParaRPr>
          </a:p>
        </p:txBody>
      </p:sp>
      <p:sp>
        <p:nvSpPr>
          <p:cNvPr id="10" name="Rectangle 9"/>
          <p:cNvSpPr/>
          <p:nvPr/>
        </p:nvSpPr>
        <p:spPr>
          <a:xfrm>
            <a:off x="3684577" y="5068232"/>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11" name="Straight Arrow Connector 10"/>
          <p:cNvCxnSpPr>
            <a:stCxn id="15" idx="2"/>
            <a:endCxn id="16" idx="0"/>
          </p:cNvCxnSpPr>
          <p:nvPr/>
        </p:nvCxnSpPr>
        <p:spPr>
          <a:xfrm>
            <a:off x="4296645" y="4543615"/>
            <a:ext cx="0" cy="524617"/>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77"/>
          <p:cNvCxnSpPr>
            <a:stCxn id="4" idx="3"/>
            <a:endCxn id="9" idx="0"/>
          </p:cNvCxnSpPr>
          <p:nvPr/>
        </p:nvCxnSpPr>
        <p:spPr>
          <a:xfrm>
            <a:off x="900336" y="3686576"/>
            <a:ext cx="3396309" cy="50556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940325" y="4192142"/>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cxnSp>
        <p:nvCxnSpPr>
          <p:cNvPr id="14" name="Straight Arrow Connector 177"/>
          <p:cNvCxnSpPr>
            <a:stCxn id="4" idx="3"/>
            <a:endCxn id="13" idx="0"/>
          </p:cNvCxnSpPr>
          <p:nvPr/>
        </p:nvCxnSpPr>
        <p:spPr>
          <a:xfrm>
            <a:off x="900336" y="3686576"/>
            <a:ext cx="5652057" cy="50556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5940325" y="5068232"/>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16" name="Straight Arrow Connector 15"/>
          <p:cNvCxnSpPr/>
          <p:nvPr/>
        </p:nvCxnSpPr>
        <p:spPr>
          <a:xfrm>
            <a:off x="6552393" y="4600078"/>
            <a:ext cx="0" cy="4681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17" name="Table 16"/>
          <p:cNvGraphicFramePr>
            <a:graphicFrameLocks noGrp="1"/>
          </p:cNvGraphicFramePr>
          <p:nvPr/>
        </p:nvGraphicFramePr>
        <p:xfrm>
          <a:off x="676424" y="5823990"/>
          <a:ext cx="447824" cy="487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39544">
                  <a:extLst>
                    <a:ext uri="{9D8B030D-6E8A-4147-A177-3AD203B41FA5}">
                      <a16:colId xmlns:a16="http://schemas.microsoft.com/office/drawing/2014/main" val="20001"/>
                    </a:ext>
                  </a:extLst>
                </a:gridCol>
              </a:tblGrid>
              <a:tr h="234315">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34315">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cxnSp>
        <p:nvCxnSpPr>
          <p:cNvPr id="18" name="Straight Arrow Connector 17"/>
          <p:cNvCxnSpPr>
            <a:stCxn id="17" idx="3"/>
            <a:endCxn id="6" idx="2"/>
          </p:cNvCxnSpPr>
          <p:nvPr/>
        </p:nvCxnSpPr>
        <p:spPr>
          <a:xfrm flipV="1">
            <a:off x="1124248" y="5392769"/>
            <a:ext cx="1011820" cy="675061"/>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6552393" y="5430182"/>
            <a:ext cx="601982" cy="391093"/>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2"/>
          </p:cNvCxnSpPr>
          <p:nvPr/>
        </p:nvCxnSpPr>
        <p:spPr>
          <a:xfrm>
            <a:off x="4296645" y="5430182"/>
            <a:ext cx="2857730" cy="732180"/>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3"/>
          </p:cNvCxnSpPr>
          <p:nvPr/>
        </p:nvCxnSpPr>
        <p:spPr>
          <a:xfrm>
            <a:off x="2748136" y="5211794"/>
            <a:ext cx="4406239" cy="1234302"/>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8065110" y="5992817"/>
            <a:ext cx="485646" cy="369332"/>
          </a:xfrm>
          <a:prstGeom prst="rect">
            <a:avLst/>
          </a:prstGeom>
          <a:noFill/>
        </p:spPr>
        <p:txBody>
          <a:bodyPr wrap="none" rtlCol="0">
            <a:spAutoFit/>
          </a:bodyPr>
          <a:lstStyle/>
          <a:p>
            <a:r>
              <a:rPr lang="en-US"/>
              <a:t>Yes</a:t>
            </a:r>
          </a:p>
        </p:txBody>
      </p:sp>
      <p:sp>
        <p:nvSpPr>
          <p:cNvPr id="27" name="TextBox 26"/>
          <p:cNvSpPr txBox="1"/>
          <p:nvPr/>
        </p:nvSpPr>
        <p:spPr>
          <a:xfrm>
            <a:off x="7154375" y="5636609"/>
            <a:ext cx="485646" cy="369332"/>
          </a:xfrm>
          <a:prstGeom prst="rect">
            <a:avLst/>
          </a:prstGeom>
          <a:noFill/>
        </p:spPr>
        <p:txBody>
          <a:bodyPr wrap="none" rtlCol="0">
            <a:spAutoFit/>
          </a:bodyPr>
          <a:lstStyle/>
          <a:p>
            <a:r>
              <a:rPr lang="en-US"/>
              <a:t>Yes</a:t>
            </a:r>
          </a:p>
        </p:txBody>
      </p:sp>
      <p:sp>
        <p:nvSpPr>
          <p:cNvPr id="28" name="TextBox 27"/>
          <p:cNvSpPr txBox="1"/>
          <p:nvPr/>
        </p:nvSpPr>
        <p:spPr>
          <a:xfrm>
            <a:off x="7154375" y="5977696"/>
            <a:ext cx="455574" cy="369332"/>
          </a:xfrm>
          <a:prstGeom prst="rect">
            <a:avLst/>
          </a:prstGeom>
          <a:noFill/>
        </p:spPr>
        <p:txBody>
          <a:bodyPr wrap="none" rtlCol="0">
            <a:spAutoFit/>
          </a:bodyPr>
          <a:lstStyle/>
          <a:p>
            <a:r>
              <a:rPr lang="en-US"/>
              <a:t>No</a:t>
            </a:r>
          </a:p>
        </p:txBody>
      </p:sp>
      <p:sp>
        <p:nvSpPr>
          <p:cNvPr id="29" name="TextBox 28"/>
          <p:cNvSpPr txBox="1"/>
          <p:nvPr/>
        </p:nvSpPr>
        <p:spPr>
          <a:xfrm>
            <a:off x="7154375" y="6261430"/>
            <a:ext cx="485646" cy="369332"/>
          </a:xfrm>
          <a:prstGeom prst="rect">
            <a:avLst/>
          </a:prstGeom>
          <a:noFill/>
        </p:spPr>
        <p:txBody>
          <a:bodyPr wrap="none" rtlCol="0">
            <a:spAutoFit/>
          </a:bodyPr>
          <a:lstStyle/>
          <a:p>
            <a:r>
              <a:rPr lang="en-US" dirty="0"/>
              <a:t>Yes</a:t>
            </a:r>
          </a:p>
        </p:txBody>
      </p:sp>
      <p:sp>
        <p:nvSpPr>
          <p:cNvPr id="30" name="Right Brace 29"/>
          <p:cNvSpPr/>
          <p:nvPr/>
        </p:nvSpPr>
        <p:spPr>
          <a:xfrm>
            <a:off x="7590486" y="5651730"/>
            <a:ext cx="437179" cy="994153"/>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8" name="Straight Arrow Connector 177"/>
          <p:cNvCxnSpPr>
            <a:stCxn id="4" idx="3"/>
            <a:endCxn id="5" idx="0"/>
          </p:cNvCxnSpPr>
          <p:nvPr/>
        </p:nvCxnSpPr>
        <p:spPr>
          <a:xfrm>
            <a:off x="900336" y="3686576"/>
            <a:ext cx="1235732" cy="52461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0" name="Straight Arrow Connector 17"/>
          <p:cNvCxnSpPr>
            <a:stCxn id="17" idx="3"/>
            <a:endCxn id="10" idx="2"/>
          </p:cNvCxnSpPr>
          <p:nvPr/>
        </p:nvCxnSpPr>
        <p:spPr>
          <a:xfrm flipV="1">
            <a:off x="1124248" y="5430182"/>
            <a:ext cx="3172397" cy="637648"/>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4" name="Straight Arrow Connector 17"/>
          <p:cNvCxnSpPr>
            <a:stCxn id="17" idx="3"/>
            <a:endCxn id="15" idx="2"/>
          </p:cNvCxnSpPr>
          <p:nvPr/>
        </p:nvCxnSpPr>
        <p:spPr>
          <a:xfrm flipV="1">
            <a:off x="1124248" y="5430182"/>
            <a:ext cx="5428145" cy="637648"/>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2784" y="4048374"/>
            <a:ext cx="823367" cy="338554"/>
          </a:xfrm>
          <a:prstGeom prst="rect">
            <a:avLst/>
          </a:prstGeom>
          <a:noFill/>
        </p:spPr>
        <p:txBody>
          <a:bodyPr wrap="none" rtlCol="0">
            <a:spAutoFit/>
          </a:bodyPr>
          <a:lstStyle/>
          <a:p>
            <a:r>
              <a:rPr lang="en-US" sz="1600"/>
              <a:t>training</a:t>
            </a:r>
          </a:p>
        </p:txBody>
      </p:sp>
      <p:sp>
        <p:nvSpPr>
          <p:cNvPr id="33" name="TextBox 32"/>
          <p:cNvSpPr txBox="1"/>
          <p:nvPr/>
        </p:nvSpPr>
        <p:spPr>
          <a:xfrm>
            <a:off x="629685" y="6347028"/>
            <a:ext cx="541302" cy="338554"/>
          </a:xfrm>
          <a:prstGeom prst="rect">
            <a:avLst/>
          </a:prstGeom>
          <a:noFill/>
        </p:spPr>
        <p:txBody>
          <a:bodyPr wrap="none" rtlCol="0">
            <a:spAutoFit/>
          </a:bodyPr>
          <a:lstStyle/>
          <a:p>
            <a:r>
              <a:rPr lang="en-US" sz="1600" dirty="0"/>
              <a:t>new</a:t>
            </a:r>
          </a:p>
        </p:txBody>
      </p:sp>
    </p:spTree>
    <p:extLst>
      <p:ext uri="{BB962C8B-B14F-4D97-AF65-F5344CB8AC3E}">
        <p14:creationId xmlns:p14="http://schemas.microsoft.com/office/powerpoint/2010/main" val="325859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3" grpId="0" animBg="1"/>
      <p:bldP spid="15" grpId="0" animBg="1"/>
      <p:bldP spid="22" grpId="0"/>
      <p:bldP spid="27" grpId="0"/>
      <p:bldP spid="28" grpId="0"/>
      <p:bldP spid="29" grpId="0"/>
      <p:bldP spid="30" grpId="0" animBg="1"/>
      <p:bldP spid="8" grpId="0"/>
      <p:bldP spid="3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sp>
        <p:nvSpPr>
          <p:cNvPr id="2" name="TextBox 1"/>
          <p:cNvSpPr txBox="1"/>
          <p:nvPr/>
        </p:nvSpPr>
        <p:spPr>
          <a:xfrm>
            <a:off x="5480818" y="6602819"/>
            <a:ext cx="3151825" cy="215444"/>
          </a:xfrm>
          <a:prstGeom prst="rect">
            <a:avLst/>
          </a:prstGeom>
          <a:noFill/>
        </p:spPr>
        <p:txBody>
          <a:bodyPr wrap="none" rtlCol="0">
            <a:spAutoFit/>
          </a:bodyPr>
          <a:lstStyle/>
          <a:p>
            <a:r>
              <a:rPr lang="en-US" sz="800" dirty="0">
                <a:solidFill>
                  <a:schemeClr val="bg1">
                    <a:lumMod val="50000"/>
                  </a:schemeClr>
                </a:solidFill>
              </a:rPr>
              <a:t>Slides: </a:t>
            </a:r>
            <a:r>
              <a:rPr lang="en-US" sz="800" dirty="0">
                <a:solidFill>
                  <a:schemeClr val="bg1">
                    <a:lumMod val="50000"/>
                  </a:schemeClr>
                </a:solidFill>
                <a:hlinkClick r:id="rId2"/>
              </a:rPr>
              <a:t>https://github.com/stepthom/869_course/tree/main/ensemble</a:t>
            </a:r>
            <a:r>
              <a:rPr lang="en-US" sz="800" dirty="0">
                <a:solidFill>
                  <a:schemeClr val="bg1">
                    <a:lumMod val="50000"/>
                  </a:schemeClr>
                </a:solidFill>
              </a:rPr>
              <a:t> </a:t>
            </a:r>
          </a:p>
        </p:txBody>
      </p:sp>
      <p:pic>
        <p:nvPicPr>
          <p:cNvPr id="4" name="Picture 3">
            <a:extLst>
              <a:ext uri="{FF2B5EF4-FFF2-40B4-BE49-F238E27FC236}">
                <a16:creationId xmlns:a16="http://schemas.microsoft.com/office/drawing/2014/main" id="{38BE3EBE-44F1-480D-AB18-2B2031A1ECC0}"/>
              </a:ext>
            </a:extLst>
          </p:cNvPr>
          <p:cNvPicPr>
            <a:picLocks noChangeAspect="1"/>
          </p:cNvPicPr>
          <p:nvPr/>
        </p:nvPicPr>
        <p:blipFill>
          <a:blip r:embed="rId3"/>
          <a:stretch>
            <a:fillRect/>
          </a:stretch>
        </p:blipFill>
        <p:spPr>
          <a:xfrm>
            <a:off x="448215" y="1073066"/>
            <a:ext cx="7868748" cy="3810532"/>
          </a:xfrm>
          <a:prstGeom prst="rect">
            <a:avLst/>
          </a:prstGeom>
        </p:spPr>
      </p:pic>
    </p:spTree>
    <p:extLst>
      <p:ext uri="{BB962C8B-B14F-4D97-AF65-F5344CB8AC3E}">
        <p14:creationId xmlns:p14="http://schemas.microsoft.com/office/powerpoint/2010/main" val="40184752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Bagging</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5033579" y="6642556"/>
            <a:ext cx="4110421" cy="215444"/>
          </a:xfrm>
          <a:prstGeom prst="rect">
            <a:avLst/>
          </a:prstGeom>
          <a:noFill/>
        </p:spPr>
        <p:txBody>
          <a:bodyPr wrap="none" rtlCol="0">
            <a:spAutoFit/>
          </a:bodyPr>
          <a:lstStyle/>
          <a:p>
            <a:r>
              <a:rPr lang="en-US" sz="800" dirty="0">
                <a:solidFill>
                  <a:schemeClr val="bg1">
                    <a:lumMod val="75000"/>
                  </a:schemeClr>
                </a:solidFill>
              </a:rPr>
              <a:t>Source: https://towardsdatascience.com/ensemble-learning-bagging-boosting-3098079e5422</a:t>
            </a:r>
          </a:p>
        </p:txBody>
      </p:sp>
    </p:spTree>
    <p:extLst>
      <p:ext uri="{BB962C8B-B14F-4D97-AF65-F5344CB8AC3E}">
        <p14:creationId xmlns:p14="http://schemas.microsoft.com/office/powerpoint/2010/main" val="194559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9250" y="772003"/>
            <a:ext cx="8445500" cy="1180622"/>
          </a:xfrm>
        </p:spPr>
        <p:txBody>
          <a:bodyPr/>
          <a:lstStyle/>
          <a:p>
            <a:r>
              <a:rPr lang="en-US" dirty="0"/>
              <a:t>How good are a model's predictions?</a:t>
            </a:r>
          </a:p>
          <a:p>
            <a:endParaRPr lang="en-US" dirty="0"/>
          </a:p>
        </p:txBody>
      </p:sp>
      <p:sp>
        <p:nvSpPr>
          <p:cNvPr id="4" name="Title 3"/>
          <p:cNvSpPr>
            <a:spLocks noGrp="1"/>
          </p:cNvSpPr>
          <p:nvPr>
            <p:ph type="title"/>
          </p:nvPr>
        </p:nvSpPr>
        <p:spPr/>
        <p:txBody>
          <a:bodyPr/>
          <a:lstStyle/>
          <a:p>
            <a:r>
              <a:rPr lang="en-US" dirty="0"/>
              <a:t>Performance Metrics</a:t>
            </a:r>
          </a:p>
        </p:txBody>
      </p:sp>
      <p:sp>
        <p:nvSpPr>
          <p:cNvPr id="8" name="Rectangle 7"/>
          <p:cNvSpPr/>
          <p:nvPr/>
        </p:nvSpPr>
        <p:spPr>
          <a:xfrm>
            <a:off x="4504240" y="2845758"/>
            <a:ext cx="1224136" cy="361950"/>
          </a:xfrm>
          <a:prstGeom prst="rect">
            <a:avLst/>
          </a:prstGeom>
          <a:solidFill>
            <a:srgbClr val="E3E2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lumMod val="75000"/>
                    <a:lumOff val="25000"/>
                  </a:schemeClr>
                </a:solidFill>
              </a:rPr>
              <a:t>model</a:t>
            </a:r>
          </a:p>
        </p:txBody>
      </p:sp>
      <p:cxnSp>
        <p:nvCxnSpPr>
          <p:cNvPr id="10" name="Straight Arrow Connector 17"/>
          <p:cNvCxnSpPr>
            <a:stCxn id="18" idx="3"/>
            <a:endCxn id="8" idx="1"/>
          </p:cNvCxnSpPr>
          <p:nvPr/>
        </p:nvCxnSpPr>
        <p:spPr>
          <a:xfrm>
            <a:off x="3895860" y="3026733"/>
            <a:ext cx="608380" cy="0"/>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3"/>
            <a:endCxn id="13" idx="1"/>
          </p:cNvCxnSpPr>
          <p:nvPr/>
        </p:nvCxnSpPr>
        <p:spPr>
          <a:xfrm>
            <a:off x="5728376" y="3026733"/>
            <a:ext cx="608380" cy="0"/>
          </a:xfrm>
          <a:prstGeom prst="straightConnector1">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13" name="Table 12"/>
          <p:cNvGraphicFramePr>
            <a:graphicFrameLocks noGrp="1"/>
          </p:cNvGraphicFramePr>
          <p:nvPr/>
        </p:nvGraphicFramePr>
        <p:xfrm>
          <a:off x="6336756" y="2051373"/>
          <a:ext cx="223912" cy="19507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2"/>
                    </a:ext>
                  </a:extLst>
                </a:gridCol>
              </a:tblGrid>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0"/>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1"/>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10002"/>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2084993134"/>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3836000324"/>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2250891391"/>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3664546698"/>
                  </a:ext>
                </a:extLst>
              </a:tr>
              <a:tr h="204058">
                <a:tc>
                  <a:txBody>
                    <a:bodyPr/>
                    <a:lstStyle/>
                    <a:p>
                      <a:endParaRPr lang="en-US" sz="1000" dirty="0"/>
                    </a:p>
                  </a:txBody>
                  <a:tcPr>
                    <a:solidFill>
                      <a:schemeClr val="accent6">
                        <a:lumMod val="60000"/>
                        <a:lumOff val="40000"/>
                      </a:schemeClr>
                    </a:solidFill>
                  </a:tcPr>
                </a:tc>
                <a:extLst>
                  <a:ext uri="{0D108BD9-81ED-4DB2-BD59-A6C34878D82A}">
                    <a16:rowId xmlns:a16="http://schemas.microsoft.com/office/drawing/2014/main" val="673470792"/>
                  </a:ext>
                </a:extLst>
              </a:tr>
            </a:tbl>
          </a:graphicData>
        </a:graphic>
      </p:graphicFrame>
      <p:sp>
        <p:nvSpPr>
          <p:cNvPr id="14" name="TextBox 13"/>
          <p:cNvSpPr txBox="1"/>
          <p:nvPr/>
        </p:nvSpPr>
        <p:spPr>
          <a:xfrm>
            <a:off x="5831299" y="1642796"/>
            <a:ext cx="1234825" cy="369332"/>
          </a:xfrm>
          <a:prstGeom prst="rect">
            <a:avLst/>
          </a:prstGeom>
          <a:noFill/>
        </p:spPr>
        <p:txBody>
          <a:bodyPr wrap="none" rtlCol="0">
            <a:spAutoFit/>
          </a:bodyPr>
          <a:lstStyle/>
          <a:p>
            <a:pPr algn="ctr"/>
            <a:r>
              <a:rPr lang="en-US" dirty="0"/>
              <a:t>predictions</a:t>
            </a:r>
          </a:p>
        </p:txBody>
      </p:sp>
      <p:sp>
        <p:nvSpPr>
          <p:cNvPr id="16" name="TextBox 15"/>
          <p:cNvSpPr txBox="1"/>
          <p:nvPr/>
        </p:nvSpPr>
        <p:spPr>
          <a:xfrm>
            <a:off x="3455856" y="4422338"/>
            <a:ext cx="2309223" cy="369332"/>
          </a:xfrm>
          <a:prstGeom prst="rect">
            <a:avLst/>
          </a:prstGeom>
          <a:noFill/>
        </p:spPr>
        <p:txBody>
          <a:bodyPr wrap="none" rtlCol="0">
            <a:spAutoFit/>
          </a:bodyPr>
          <a:lstStyle/>
          <a:p>
            <a:pPr algn="ctr"/>
            <a:r>
              <a:rPr lang="en-US" dirty="0"/>
              <a:t>Compare using metric:</a:t>
            </a:r>
          </a:p>
        </p:txBody>
      </p:sp>
      <p:graphicFrame>
        <p:nvGraphicFramePr>
          <p:cNvPr id="17" name="Table 16"/>
          <p:cNvGraphicFramePr>
            <a:graphicFrameLocks noGrp="1"/>
          </p:cNvGraphicFramePr>
          <p:nvPr/>
        </p:nvGraphicFramePr>
        <p:xfrm>
          <a:off x="2512331" y="2050010"/>
          <a:ext cx="258383"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3"/>
                    </a:ext>
                  </a:extLst>
                </a:gridCol>
              </a:tblGrid>
              <a:tr h="242570">
                <a:tc>
                  <a:txBody>
                    <a:bodyPr/>
                    <a:lstStyle/>
                    <a:p>
                      <a:pPr marL="0" marR="0" algn="ctr">
                        <a:lnSpc>
                          <a:spcPct val="115000"/>
                        </a:lnSpc>
                        <a:spcBef>
                          <a:spcPts val="0"/>
                        </a:spcBef>
                        <a:spcAft>
                          <a:spcPts val="0"/>
                        </a:spcAft>
                      </a:pPr>
                      <a:endParaRPr lang="en-US" sz="1100" dirty="0">
                        <a:solidFill>
                          <a:schemeClr val="bg1"/>
                        </a:solidFill>
                        <a:effectLst/>
                        <a:latin typeface="+mn-lt"/>
                        <a:ea typeface="宋体" charset="0"/>
                        <a:cs typeface="Times New Roman" charset="0"/>
                      </a:endParaRPr>
                    </a:p>
                  </a:txBody>
                  <a:tcPr marL="68580" marR="68580" marT="0" marB="0">
                    <a:solidFill>
                      <a:schemeClr val="accent3">
                        <a:lumMod val="60000"/>
                        <a:lumOff val="40000"/>
                      </a:schemeClr>
                    </a:solidFill>
                  </a:tcPr>
                </a:tc>
                <a:extLst>
                  <a:ext uri="{0D108BD9-81ED-4DB2-BD59-A6C34878D82A}">
                    <a16:rowId xmlns:a16="http://schemas.microsoft.com/office/drawing/2014/main" val="10000"/>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1"/>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2"/>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3"/>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4"/>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5"/>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6"/>
                  </a:ext>
                </a:extLst>
              </a:tr>
              <a:tr h="244411">
                <a:tc>
                  <a:txBody>
                    <a:bodyPr/>
                    <a:lstStyle/>
                    <a:p>
                      <a:endParaRPr lang="en-US" sz="1100" dirty="0">
                        <a:solidFill>
                          <a:schemeClr val="bg1"/>
                        </a:solidFill>
                      </a:endParaRPr>
                    </a:p>
                  </a:txBody>
                  <a:tcPr marL="68580" marR="68580" marT="0" marB="0">
                    <a:solidFill>
                      <a:schemeClr val="accent3">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18" name="Table 17"/>
          <p:cNvGraphicFramePr>
            <a:graphicFrameLocks noGrp="1"/>
          </p:cNvGraphicFramePr>
          <p:nvPr/>
        </p:nvGraphicFramePr>
        <p:xfrm>
          <a:off x="3120711" y="2050010"/>
          <a:ext cx="775149" cy="1953447"/>
        </p:xfrm>
        <a:graphic>
          <a:graphicData uri="http://schemas.openxmlformats.org/drawingml/2006/table">
            <a:tbl>
              <a:tblPr firstRow="1" bandRow="1">
                <a:tableStyleId>{5C22544A-7EE6-4342-B048-85BDC9FD1C3A}</a:tableStyleId>
              </a:tblPr>
              <a:tblGrid>
                <a:gridCol w="258383">
                  <a:extLst>
                    <a:ext uri="{9D8B030D-6E8A-4147-A177-3AD203B41FA5}">
                      <a16:colId xmlns:a16="http://schemas.microsoft.com/office/drawing/2014/main" val="20000"/>
                    </a:ext>
                  </a:extLst>
                </a:gridCol>
                <a:gridCol w="258383">
                  <a:extLst>
                    <a:ext uri="{9D8B030D-6E8A-4147-A177-3AD203B41FA5}">
                      <a16:colId xmlns:a16="http://schemas.microsoft.com/office/drawing/2014/main" val="20001"/>
                    </a:ext>
                  </a:extLst>
                </a:gridCol>
                <a:gridCol w="258383">
                  <a:extLst>
                    <a:ext uri="{9D8B030D-6E8A-4147-A177-3AD203B41FA5}">
                      <a16:colId xmlns:a16="http://schemas.microsoft.com/office/drawing/2014/main" val="20002"/>
                    </a:ext>
                  </a:extLst>
                </a:gridCol>
              </a:tblGrid>
              <a:tr h="242570">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tc>
                  <a:txBody>
                    <a:bodyPr/>
                    <a:lstStyle/>
                    <a:p>
                      <a:pPr marL="0" marR="0" algn="ctr">
                        <a:lnSpc>
                          <a:spcPct val="115000"/>
                        </a:lnSpc>
                        <a:spcBef>
                          <a:spcPts val="0"/>
                        </a:spcBef>
                        <a:spcAft>
                          <a:spcPts val="0"/>
                        </a:spcAft>
                      </a:pPr>
                      <a:endParaRPr lang="en-US" sz="1100" dirty="0">
                        <a:effectLst/>
                        <a:latin typeface="+mn-lt"/>
                        <a:ea typeface="宋体" charset="0"/>
                        <a:cs typeface="Times New Roman" charset="0"/>
                      </a:endParaRPr>
                    </a:p>
                  </a:txBody>
                  <a:tcPr marL="68580" marR="68580" marT="0" marB="0"/>
                </a:tc>
                <a:extLst>
                  <a:ext uri="{0D108BD9-81ED-4DB2-BD59-A6C34878D82A}">
                    <a16:rowId xmlns:a16="http://schemas.microsoft.com/office/drawing/2014/main" val="10000"/>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1"/>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2"/>
                  </a:ext>
                </a:extLst>
              </a:tr>
              <a:tr h="244411">
                <a:tc>
                  <a:txBody>
                    <a:bodyPr/>
                    <a:lstStyle/>
                    <a:p>
                      <a:endParaRPr lang="en-US" sz="1100" dirty="0"/>
                    </a:p>
                  </a:txBody>
                  <a:tcPr marL="68580" marR="68580" marT="0" marB="0" anchor="ctr"/>
                </a:tc>
                <a:tc>
                  <a:txBody>
                    <a:bodyPr/>
                    <a:lstStyle/>
                    <a:p>
                      <a:endParaRPr lang="en-US" sz="1100" dirty="0"/>
                    </a:p>
                  </a:txBody>
                  <a:tcPr marL="68580" marR="68580" marT="0" marB="0"/>
                </a:tc>
                <a:tc>
                  <a:txBody>
                    <a:bodyPr/>
                    <a:lstStyle/>
                    <a:p>
                      <a:endParaRPr lang="en-US" sz="1100"/>
                    </a:p>
                  </a:txBody>
                  <a:tcPr marL="68580" marR="68580" marT="0" marB="0"/>
                </a:tc>
                <a:extLst>
                  <a:ext uri="{0D108BD9-81ED-4DB2-BD59-A6C34878D82A}">
                    <a16:rowId xmlns:a16="http://schemas.microsoft.com/office/drawing/2014/main" val="10003"/>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4"/>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5"/>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6"/>
                  </a:ext>
                </a:extLst>
              </a:tr>
              <a:tr h="244411">
                <a:tc>
                  <a:txBody>
                    <a:bodyPr/>
                    <a:lstStyle/>
                    <a:p>
                      <a:pPr marL="0" marR="0">
                        <a:lnSpc>
                          <a:spcPct val="115000"/>
                        </a:lnSpc>
                        <a:spcBef>
                          <a:spcPts val="0"/>
                        </a:spcBef>
                        <a:spcAft>
                          <a:spcPts val="0"/>
                        </a:spcAft>
                      </a:pPr>
                      <a:endParaRPr lang="en-US" sz="1200" b="0" dirty="0">
                        <a:effectLst/>
                        <a:latin typeface="+mn-lt"/>
                        <a:ea typeface="宋体" charset="0"/>
                        <a:cs typeface="Times New Roman" charset="0"/>
                      </a:endParaRPr>
                    </a:p>
                  </a:txBody>
                  <a:tcPr marL="68580" marR="68580" marT="0" marB="0" anchor="ctr"/>
                </a:tc>
                <a:tc>
                  <a:txBody>
                    <a:bodyPr/>
                    <a:lstStyle/>
                    <a:p>
                      <a:endParaRPr lang="en-US" sz="1100" dirty="0"/>
                    </a:p>
                  </a:txBody>
                  <a:tcPr marL="68580" marR="68580" marT="0" marB="0"/>
                </a:tc>
                <a:tc>
                  <a:txBody>
                    <a:bodyPr/>
                    <a:lstStyle/>
                    <a:p>
                      <a:endParaRPr lang="en-US" sz="1100" dirty="0"/>
                    </a:p>
                  </a:txBody>
                  <a:tcPr marL="68580" marR="68580" marT="0" marB="0"/>
                </a:tc>
                <a:extLst>
                  <a:ext uri="{0D108BD9-81ED-4DB2-BD59-A6C34878D82A}">
                    <a16:rowId xmlns:a16="http://schemas.microsoft.com/office/drawing/2014/main" val="10007"/>
                  </a:ext>
                </a:extLst>
              </a:tr>
            </a:tbl>
          </a:graphicData>
        </a:graphic>
      </p:graphicFrame>
      <p:sp>
        <p:nvSpPr>
          <p:cNvPr id="31" name="Freeform 30"/>
          <p:cNvSpPr/>
          <p:nvPr/>
        </p:nvSpPr>
        <p:spPr>
          <a:xfrm>
            <a:off x="2635978" y="4041338"/>
            <a:ext cx="3771900" cy="381000"/>
          </a:xfrm>
          <a:custGeom>
            <a:avLst/>
            <a:gdLst>
              <a:gd name="connsiteX0" fmla="*/ 0 w 1285875"/>
              <a:gd name="connsiteY0" fmla="*/ 0 h 381000"/>
              <a:gd name="connsiteX1" fmla="*/ 0 w 1285875"/>
              <a:gd name="connsiteY1" fmla="*/ 381000 h 381000"/>
              <a:gd name="connsiteX2" fmla="*/ 1285875 w 1285875"/>
              <a:gd name="connsiteY2" fmla="*/ 381000 h 381000"/>
              <a:gd name="connsiteX3" fmla="*/ 1285875 w 1285875"/>
              <a:gd name="connsiteY3" fmla="*/ 19050 h 381000"/>
            </a:gdLst>
            <a:ahLst/>
            <a:cxnLst>
              <a:cxn ang="0">
                <a:pos x="connsiteX0" y="connsiteY0"/>
              </a:cxn>
              <a:cxn ang="0">
                <a:pos x="connsiteX1" y="connsiteY1"/>
              </a:cxn>
              <a:cxn ang="0">
                <a:pos x="connsiteX2" y="connsiteY2"/>
              </a:cxn>
              <a:cxn ang="0">
                <a:pos x="connsiteX3" y="connsiteY3"/>
              </a:cxn>
            </a:cxnLst>
            <a:rect l="l" t="t" r="r" b="b"/>
            <a:pathLst>
              <a:path w="1285875" h="381000">
                <a:moveTo>
                  <a:pt x="0" y="0"/>
                </a:moveTo>
                <a:lnTo>
                  <a:pt x="0" y="381000"/>
                </a:lnTo>
                <a:lnTo>
                  <a:pt x="1285875" y="381000"/>
                </a:lnTo>
                <a:lnTo>
                  <a:pt x="1285875" y="19050"/>
                </a:lnTo>
              </a:path>
            </a:pathLst>
          </a:custGeom>
          <a:ln>
            <a:solidFill>
              <a:srgbClr val="071D49"/>
            </a:solidFill>
            <a:prstDash val="dash"/>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TextBox 31"/>
          <p:cNvSpPr txBox="1"/>
          <p:nvPr/>
        </p:nvSpPr>
        <p:spPr>
          <a:xfrm>
            <a:off x="2624533" y="1642796"/>
            <a:ext cx="1290353" cy="369332"/>
          </a:xfrm>
          <a:prstGeom prst="rect">
            <a:avLst/>
          </a:prstGeom>
          <a:noFill/>
        </p:spPr>
        <p:txBody>
          <a:bodyPr wrap="none" rtlCol="0">
            <a:spAutoFit/>
          </a:bodyPr>
          <a:lstStyle/>
          <a:p>
            <a:pPr algn="ctr"/>
            <a:r>
              <a:rPr lang="en-US" dirty="0"/>
              <a:t>testing data</a:t>
            </a:r>
          </a:p>
        </p:txBody>
      </p:sp>
      <p:sp>
        <p:nvSpPr>
          <p:cNvPr id="34" name="Rectangle 33"/>
          <p:cNvSpPr/>
          <p:nvPr/>
        </p:nvSpPr>
        <p:spPr>
          <a:xfrm>
            <a:off x="3145281" y="5041971"/>
            <a:ext cx="2753294" cy="1692771"/>
          </a:xfrm>
          <a:prstGeom prst="rect">
            <a:avLst/>
          </a:prstGeom>
        </p:spPr>
        <p:txBody>
          <a:bodyPr wrap="square">
            <a:spAutoFit/>
          </a:bodyPr>
          <a:lstStyle/>
          <a:p>
            <a:r>
              <a:rPr lang="en-US" sz="1600" b="1" dirty="0"/>
              <a:t>Classification</a:t>
            </a:r>
          </a:p>
          <a:p>
            <a:pPr marL="285750" indent="-285750">
              <a:buFont typeface="Arial" panose="020B0604020202020204" pitchFamily="34" charset="0"/>
              <a:buChar char="•"/>
            </a:pPr>
            <a:r>
              <a:rPr lang="en-US" sz="1600" dirty="0"/>
              <a:t>Accuracy/Error</a:t>
            </a:r>
          </a:p>
          <a:p>
            <a:pPr marL="285750" indent="-285750">
              <a:lnSpc>
                <a:spcPct val="90000"/>
              </a:lnSpc>
              <a:buFont typeface="Arial" panose="020B0604020202020204" pitchFamily="34" charset="0"/>
              <a:buChar char="•"/>
            </a:pPr>
            <a:r>
              <a:rPr lang="en-US" altLang="en-US" sz="1600" dirty="0"/>
              <a:t>Precision, Recall</a:t>
            </a:r>
          </a:p>
          <a:p>
            <a:pPr marL="285750" indent="-285750">
              <a:lnSpc>
                <a:spcPct val="90000"/>
              </a:lnSpc>
              <a:buFont typeface="Arial" panose="020B0604020202020204" pitchFamily="34" charset="0"/>
              <a:buChar char="•"/>
            </a:pPr>
            <a:r>
              <a:rPr lang="en-US" altLang="en-US" sz="1600" dirty="0"/>
              <a:t>F1 score</a:t>
            </a:r>
          </a:p>
          <a:p>
            <a:pPr marL="285750" indent="-285750">
              <a:lnSpc>
                <a:spcPct val="90000"/>
              </a:lnSpc>
              <a:buFont typeface="Arial" panose="020B0604020202020204" pitchFamily="34" charset="0"/>
              <a:buChar char="•"/>
            </a:pPr>
            <a:r>
              <a:rPr lang="en-US" altLang="en-US" sz="1600" dirty="0"/>
              <a:t>Sensitivity, Specificity</a:t>
            </a:r>
          </a:p>
          <a:p>
            <a:pPr marL="285750" indent="-285750">
              <a:lnSpc>
                <a:spcPct val="90000"/>
              </a:lnSpc>
              <a:buFont typeface="Arial" panose="020B0604020202020204" pitchFamily="34" charset="0"/>
              <a:buChar char="•"/>
            </a:pPr>
            <a:r>
              <a:rPr lang="en-US" altLang="en-US" sz="1600" dirty="0"/>
              <a:t>ROC Curve and AUC</a:t>
            </a:r>
          </a:p>
          <a:p>
            <a:pPr marL="285750" indent="-285750">
              <a:lnSpc>
                <a:spcPct val="90000"/>
              </a:lnSpc>
              <a:buFont typeface="Arial" panose="020B0604020202020204" pitchFamily="34" charset="0"/>
              <a:buChar char="•"/>
            </a:pPr>
            <a:r>
              <a:rPr lang="en-US" altLang="en-US" sz="1600" dirty="0"/>
              <a:t>Log Loss</a:t>
            </a:r>
          </a:p>
        </p:txBody>
      </p:sp>
      <p:sp>
        <p:nvSpPr>
          <p:cNvPr id="21" name="Rectangle 20"/>
          <p:cNvSpPr/>
          <p:nvPr/>
        </p:nvSpPr>
        <p:spPr>
          <a:xfrm>
            <a:off x="489995" y="5041971"/>
            <a:ext cx="2344328" cy="1323439"/>
          </a:xfrm>
          <a:prstGeom prst="rect">
            <a:avLst/>
          </a:prstGeom>
        </p:spPr>
        <p:txBody>
          <a:bodyPr wrap="square">
            <a:spAutoFit/>
          </a:bodyPr>
          <a:lstStyle/>
          <a:p>
            <a:r>
              <a:rPr lang="en-US" sz="1600" b="1" dirty="0"/>
              <a:t>Regression</a:t>
            </a:r>
          </a:p>
          <a:p>
            <a:pPr marL="285750" indent="-285750">
              <a:buFont typeface="Arial" panose="020B0604020202020204" pitchFamily="34" charset="0"/>
              <a:buChar char="•"/>
            </a:pPr>
            <a:r>
              <a:rPr lang="en-US" altLang="en-US" sz="1600" dirty="0"/>
              <a:t>Mean Squared Error</a:t>
            </a:r>
          </a:p>
          <a:p>
            <a:pPr marL="285750" indent="-285750">
              <a:buFont typeface="Arial" panose="020B0604020202020204" pitchFamily="34" charset="0"/>
              <a:buChar char="•"/>
            </a:pPr>
            <a:r>
              <a:rPr lang="en-US" altLang="en-US" sz="1600" dirty="0"/>
              <a:t>Mean Absolute Error</a:t>
            </a:r>
          </a:p>
          <a:p>
            <a:pPr marL="285750" indent="-285750">
              <a:buFont typeface="Arial" panose="020B0604020202020204" pitchFamily="34" charset="0"/>
              <a:buChar char="•"/>
            </a:pPr>
            <a:r>
              <a:rPr lang="en-US" altLang="en-US" sz="1600" dirty="0"/>
              <a:t>Root Mean Squared Error</a:t>
            </a:r>
          </a:p>
        </p:txBody>
      </p:sp>
      <p:sp>
        <p:nvSpPr>
          <p:cNvPr id="22" name="Rectangle 21"/>
          <p:cNvSpPr/>
          <p:nvPr/>
        </p:nvSpPr>
        <p:spPr>
          <a:xfrm>
            <a:off x="5946178" y="5041971"/>
            <a:ext cx="3018309" cy="1323439"/>
          </a:xfrm>
          <a:prstGeom prst="rect">
            <a:avLst/>
          </a:prstGeom>
        </p:spPr>
        <p:txBody>
          <a:bodyPr wrap="square">
            <a:spAutoFit/>
          </a:bodyPr>
          <a:lstStyle/>
          <a:p>
            <a:r>
              <a:rPr lang="en-US" sz="1600" b="1" dirty="0"/>
              <a:t>Recommendation</a:t>
            </a:r>
          </a:p>
          <a:p>
            <a:pPr marL="285750" indent="-285750">
              <a:buFont typeface="Arial" panose="020B0604020202020204" pitchFamily="34" charset="0"/>
              <a:buChar char="•"/>
            </a:pPr>
            <a:r>
              <a:rPr lang="en-US" sz="1600" dirty="0"/>
              <a:t>Mean Average Precision @ K</a:t>
            </a:r>
          </a:p>
          <a:p>
            <a:pPr marL="285750" indent="-285750">
              <a:buFont typeface="Arial" panose="020B0604020202020204" pitchFamily="34" charset="0"/>
              <a:buChar char="•"/>
            </a:pPr>
            <a:r>
              <a:rPr lang="en-US" altLang="en-US" sz="1600" dirty="0"/>
              <a:t>Coverage</a:t>
            </a:r>
          </a:p>
          <a:p>
            <a:pPr marL="285750" indent="-285750">
              <a:buFont typeface="Arial" panose="020B0604020202020204" pitchFamily="34" charset="0"/>
              <a:buChar char="•"/>
            </a:pPr>
            <a:r>
              <a:rPr lang="en-US" altLang="en-US" sz="1600" dirty="0"/>
              <a:t>Personalization</a:t>
            </a:r>
          </a:p>
          <a:p>
            <a:pPr marL="285750" indent="-285750">
              <a:buFont typeface="Arial" panose="020B0604020202020204" pitchFamily="34" charset="0"/>
              <a:buChar char="•"/>
            </a:pPr>
            <a:r>
              <a:rPr lang="en-US" altLang="en-US" sz="1600" dirty="0"/>
              <a:t>Intra-list similarity</a:t>
            </a:r>
          </a:p>
        </p:txBody>
      </p:sp>
    </p:spTree>
    <p:extLst>
      <p:ext uri="{BB962C8B-B14F-4D97-AF65-F5344CB8AC3E}">
        <p14:creationId xmlns:p14="http://schemas.microsoft.com/office/powerpoint/2010/main" val="3146779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1" grpId="0" animBg="1"/>
      <p:bldP spid="34" grpId="0"/>
      <p:bldP spid="21" grpId="0"/>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4"/>
            <a:ext cx="8445500" cy="2210929"/>
          </a:xfrm>
        </p:spPr>
        <p:txBody>
          <a:bodyPr>
            <a:normAutofit/>
          </a:bodyPr>
          <a:lstStyle/>
          <a:p>
            <a:r>
              <a:rPr lang="en-US" b="1" i="1" dirty="0"/>
              <a:t>Bagging </a:t>
            </a:r>
            <a:r>
              <a:rPr lang="en-US" dirty="0"/>
              <a:t>is the same as committees, except:</a:t>
            </a:r>
          </a:p>
          <a:p>
            <a:pPr lvl="1"/>
            <a:r>
              <a:rPr lang="en-US" dirty="0"/>
              <a:t>Instead of getting the full training data, each model only gets a </a:t>
            </a:r>
            <a:r>
              <a:rPr lang="en-US" b="1" i="1" dirty="0"/>
              <a:t>bootstrap sample </a:t>
            </a:r>
            <a:r>
              <a:rPr lang="en-US" dirty="0"/>
              <a:t>of the training data</a:t>
            </a:r>
          </a:p>
          <a:p>
            <a:r>
              <a:rPr lang="en-US" dirty="0"/>
              <a:t>Popular examples: Random Forests, Extra Trees</a:t>
            </a:r>
          </a:p>
        </p:txBody>
      </p:sp>
      <p:sp>
        <p:nvSpPr>
          <p:cNvPr id="3" name="Title 2"/>
          <p:cNvSpPr>
            <a:spLocks noGrp="1"/>
          </p:cNvSpPr>
          <p:nvPr>
            <p:ph type="title"/>
          </p:nvPr>
        </p:nvSpPr>
        <p:spPr/>
        <p:txBody>
          <a:bodyPr/>
          <a:lstStyle/>
          <a:p>
            <a:r>
              <a:rPr lang="en-US" dirty="0"/>
              <a:t>Bagging</a:t>
            </a:r>
          </a:p>
        </p:txBody>
      </p:sp>
      <p:graphicFrame>
        <p:nvGraphicFramePr>
          <p:cNvPr id="38" name="Table 37"/>
          <p:cNvGraphicFramePr>
            <a:graphicFrameLocks noGrp="1"/>
          </p:cNvGraphicFramePr>
          <p:nvPr/>
        </p:nvGraphicFramePr>
        <p:xfrm>
          <a:off x="365339" y="2998054"/>
          <a:ext cx="104140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39" name="Rectangle 38"/>
          <p:cNvSpPr/>
          <p:nvPr/>
        </p:nvSpPr>
        <p:spPr>
          <a:xfrm>
            <a:off x="1783835" y="4806740"/>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SVM</a:t>
            </a:r>
          </a:p>
        </p:txBody>
      </p:sp>
      <p:sp>
        <p:nvSpPr>
          <p:cNvPr id="40" name="Rectangle 39"/>
          <p:cNvSpPr/>
          <p:nvPr/>
        </p:nvSpPr>
        <p:spPr>
          <a:xfrm>
            <a:off x="1783835" y="5371718"/>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41" name="Straight Arrow Connector 40"/>
          <p:cNvCxnSpPr>
            <a:stCxn id="39" idx="2"/>
            <a:endCxn id="40" idx="0"/>
          </p:cNvCxnSpPr>
          <p:nvPr/>
        </p:nvCxnSpPr>
        <p:spPr>
          <a:xfrm>
            <a:off x="2395903" y="5158213"/>
            <a:ext cx="0" cy="21350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3716596" y="4787690"/>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sp>
        <p:nvSpPr>
          <p:cNvPr id="43" name="Rectangle 42"/>
          <p:cNvSpPr/>
          <p:nvPr/>
        </p:nvSpPr>
        <p:spPr>
          <a:xfrm>
            <a:off x="3716596" y="5409131"/>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model</a:t>
            </a:r>
          </a:p>
        </p:txBody>
      </p:sp>
      <p:cxnSp>
        <p:nvCxnSpPr>
          <p:cNvPr id="44" name="Straight Arrow Connector 43"/>
          <p:cNvCxnSpPr>
            <a:stCxn id="42" idx="2"/>
          </p:cNvCxnSpPr>
          <p:nvPr/>
        </p:nvCxnSpPr>
        <p:spPr>
          <a:xfrm>
            <a:off x="4328664" y="5139163"/>
            <a:ext cx="0" cy="23255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177"/>
          <p:cNvCxnSpPr>
            <a:stCxn id="38" idx="3"/>
            <a:endCxn id="95" idx="0"/>
          </p:cNvCxnSpPr>
          <p:nvPr/>
        </p:nvCxnSpPr>
        <p:spPr>
          <a:xfrm>
            <a:off x="1406739" y="3363814"/>
            <a:ext cx="2922149" cy="402854"/>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5907233" y="4787690"/>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KNN</a:t>
            </a:r>
          </a:p>
        </p:txBody>
      </p:sp>
      <p:cxnSp>
        <p:nvCxnSpPr>
          <p:cNvPr id="47" name="Straight Arrow Connector 177"/>
          <p:cNvCxnSpPr>
            <a:stCxn id="38" idx="3"/>
            <a:endCxn id="100" idx="0"/>
          </p:cNvCxnSpPr>
          <p:nvPr/>
        </p:nvCxnSpPr>
        <p:spPr>
          <a:xfrm>
            <a:off x="1406739" y="3363814"/>
            <a:ext cx="5111115" cy="402854"/>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5907233" y="5409131"/>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49" name="Straight Arrow Connector 48"/>
          <p:cNvCxnSpPr>
            <a:stCxn id="46" idx="2"/>
            <a:endCxn id="48" idx="0"/>
          </p:cNvCxnSpPr>
          <p:nvPr/>
        </p:nvCxnSpPr>
        <p:spPr>
          <a:xfrm>
            <a:off x="6519301" y="5139163"/>
            <a:ext cx="0" cy="269968"/>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50" name="Table 49"/>
          <p:cNvGraphicFramePr>
            <a:graphicFrameLocks noGrp="1"/>
          </p:cNvGraphicFramePr>
          <p:nvPr/>
        </p:nvGraphicFramePr>
        <p:xfrm>
          <a:off x="811766" y="5893331"/>
          <a:ext cx="833120" cy="487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1415892297"/>
                    </a:ext>
                  </a:extLst>
                </a:gridCol>
                <a:gridCol w="208280">
                  <a:extLst>
                    <a:ext uri="{9D8B030D-6E8A-4147-A177-3AD203B41FA5}">
                      <a16:colId xmlns:a16="http://schemas.microsoft.com/office/drawing/2014/main" val="2355198483"/>
                    </a:ext>
                  </a:extLst>
                </a:gridCol>
                <a:gridCol w="208280">
                  <a:extLst>
                    <a:ext uri="{9D8B030D-6E8A-4147-A177-3AD203B41FA5}">
                      <a16:colId xmlns:a16="http://schemas.microsoft.com/office/drawing/2014/main" val="20001"/>
                    </a:ext>
                  </a:extLst>
                </a:gridCol>
              </a:tblGrid>
              <a:tr h="234315">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34315">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cxnSp>
        <p:nvCxnSpPr>
          <p:cNvPr id="51" name="Straight Arrow Connector 17"/>
          <p:cNvCxnSpPr>
            <a:stCxn id="50" idx="3"/>
            <a:endCxn id="40" idx="2"/>
          </p:cNvCxnSpPr>
          <p:nvPr/>
        </p:nvCxnSpPr>
        <p:spPr>
          <a:xfrm flipV="1">
            <a:off x="1644886" y="5733668"/>
            <a:ext cx="751017" cy="40350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endCxn id="56" idx="1"/>
          </p:cNvCxnSpPr>
          <p:nvPr/>
        </p:nvCxnSpPr>
        <p:spPr>
          <a:xfrm>
            <a:off x="6873493" y="5771081"/>
            <a:ext cx="601982" cy="191306"/>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3" idx="2"/>
            <a:endCxn id="57" idx="1"/>
          </p:cNvCxnSpPr>
          <p:nvPr/>
        </p:nvCxnSpPr>
        <p:spPr>
          <a:xfrm>
            <a:off x="4328664" y="5771081"/>
            <a:ext cx="3146811" cy="532393"/>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58" idx="1"/>
          </p:cNvCxnSpPr>
          <p:nvPr/>
        </p:nvCxnSpPr>
        <p:spPr>
          <a:xfrm>
            <a:off x="3040679" y="5552693"/>
            <a:ext cx="4434796" cy="1034515"/>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8386210" y="6133929"/>
            <a:ext cx="485646" cy="369332"/>
          </a:xfrm>
          <a:prstGeom prst="rect">
            <a:avLst/>
          </a:prstGeom>
          <a:noFill/>
        </p:spPr>
        <p:txBody>
          <a:bodyPr wrap="none" rtlCol="0">
            <a:spAutoFit/>
          </a:bodyPr>
          <a:lstStyle/>
          <a:p>
            <a:r>
              <a:rPr lang="en-US"/>
              <a:t>Yes</a:t>
            </a:r>
          </a:p>
        </p:txBody>
      </p:sp>
      <p:sp>
        <p:nvSpPr>
          <p:cNvPr id="56" name="TextBox 55"/>
          <p:cNvSpPr txBox="1"/>
          <p:nvPr/>
        </p:nvSpPr>
        <p:spPr>
          <a:xfrm>
            <a:off x="7475475" y="5777721"/>
            <a:ext cx="485646" cy="369332"/>
          </a:xfrm>
          <a:prstGeom prst="rect">
            <a:avLst/>
          </a:prstGeom>
          <a:noFill/>
        </p:spPr>
        <p:txBody>
          <a:bodyPr wrap="none" rtlCol="0">
            <a:spAutoFit/>
          </a:bodyPr>
          <a:lstStyle/>
          <a:p>
            <a:r>
              <a:rPr lang="en-US"/>
              <a:t>Yes</a:t>
            </a:r>
          </a:p>
        </p:txBody>
      </p:sp>
      <p:sp>
        <p:nvSpPr>
          <p:cNvPr id="57" name="TextBox 56"/>
          <p:cNvSpPr txBox="1"/>
          <p:nvPr/>
        </p:nvSpPr>
        <p:spPr>
          <a:xfrm>
            <a:off x="7475475" y="6118808"/>
            <a:ext cx="455574" cy="369332"/>
          </a:xfrm>
          <a:prstGeom prst="rect">
            <a:avLst/>
          </a:prstGeom>
          <a:noFill/>
        </p:spPr>
        <p:txBody>
          <a:bodyPr wrap="none" rtlCol="0">
            <a:spAutoFit/>
          </a:bodyPr>
          <a:lstStyle/>
          <a:p>
            <a:r>
              <a:rPr lang="en-US" dirty="0"/>
              <a:t>No</a:t>
            </a:r>
          </a:p>
        </p:txBody>
      </p:sp>
      <p:sp>
        <p:nvSpPr>
          <p:cNvPr id="58" name="TextBox 57"/>
          <p:cNvSpPr txBox="1"/>
          <p:nvPr/>
        </p:nvSpPr>
        <p:spPr>
          <a:xfrm>
            <a:off x="7475475" y="6402542"/>
            <a:ext cx="485646" cy="369332"/>
          </a:xfrm>
          <a:prstGeom prst="rect">
            <a:avLst/>
          </a:prstGeom>
          <a:noFill/>
        </p:spPr>
        <p:txBody>
          <a:bodyPr wrap="none" rtlCol="0">
            <a:spAutoFit/>
          </a:bodyPr>
          <a:lstStyle/>
          <a:p>
            <a:r>
              <a:rPr lang="en-US" dirty="0"/>
              <a:t>Yes</a:t>
            </a:r>
          </a:p>
        </p:txBody>
      </p:sp>
      <p:sp>
        <p:nvSpPr>
          <p:cNvPr id="59" name="Right Brace 58"/>
          <p:cNvSpPr/>
          <p:nvPr/>
        </p:nvSpPr>
        <p:spPr>
          <a:xfrm>
            <a:off x="7911586" y="5792842"/>
            <a:ext cx="437179" cy="994153"/>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0" name="Straight Arrow Connector 177"/>
          <p:cNvCxnSpPr>
            <a:stCxn id="38" idx="3"/>
            <a:endCxn id="92" idx="0"/>
          </p:cNvCxnSpPr>
          <p:nvPr/>
        </p:nvCxnSpPr>
        <p:spPr>
          <a:xfrm>
            <a:off x="1406739" y="3363814"/>
            <a:ext cx="985830" cy="411442"/>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2441254" y="3363309"/>
            <a:ext cx="853119" cy="307777"/>
          </a:xfrm>
          <a:prstGeom prst="rect">
            <a:avLst/>
          </a:prstGeom>
          <a:noFill/>
        </p:spPr>
        <p:txBody>
          <a:bodyPr wrap="none" rtlCol="0">
            <a:spAutoFit/>
          </a:bodyPr>
          <a:lstStyle/>
          <a:p>
            <a:r>
              <a:rPr lang="en-US" sz="1400" dirty="0"/>
              <a:t>Sample 1</a:t>
            </a:r>
          </a:p>
        </p:txBody>
      </p:sp>
      <p:sp>
        <p:nvSpPr>
          <p:cNvPr id="62" name="TextBox 61"/>
          <p:cNvSpPr txBox="1"/>
          <p:nvPr/>
        </p:nvSpPr>
        <p:spPr>
          <a:xfrm>
            <a:off x="4335773" y="3440184"/>
            <a:ext cx="853119" cy="307777"/>
          </a:xfrm>
          <a:prstGeom prst="rect">
            <a:avLst/>
          </a:prstGeom>
          <a:noFill/>
        </p:spPr>
        <p:txBody>
          <a:bodyPr wrap="none" rtlCol="0">
            <a:spAutoFit/>
          </a:bodyPr>
          <a:lstStyle/>
          <a:p>
            <a:r>
              <a:rPr lang="en-US" sz="1400" dirty="0"/>
              <a:t>Sample 2</a:t>
            </a:r>
          </a:p>
        </p:txBody>
      </p:sp>
      <p:sp>
        <p:nvSpPr>
          <p:cNvPr id="63" name="TextBox 62"/>
          <p:cNvSpPr txBox="1"/>
          <p:nvPr/>
        </p:nvSpPr>
        <p:spPr>
          <a:xfrm>
            <a:off x="6524739" y="3415195"/>
            <a:ext cx="853119" cy="307777"/>
          </a:xfrm>
          <a:prstGeom prst="rect">
            <a:avLst/>
          </a:prstGeom>
          <a:noFill/>
        </p:spPr>
        <p:txBody>
          <a:bodyPr wrap="none" rtlCol="0">
            <a:spAutoFit/>
          </a:bodyPr>
          <a:lstStyle/>
          <a:p>
            <a:r>
              <a:rPr lang="en-US" sz="1400" dirty="0"/>
              <a:t>Sample 3</a:t>
            </a:r>
          </a:p>
        </p:txBody>
      </p:sp>
      <p:cxnSp>
        <p:nvCxnSpPr>
          <p:cNvPr id="64" name="Straight Arrow Connector 17"/>
          <p:cNvCxnSpPr>
            <a:stCxn id="50" idx="3"/>
            <a:endCxn id="43" idx="2"/>
          </p:cNvCxnSpPr>
          <p:nvPr/>
        </p:nvCxnSpPr>
        <p:spPr>
          <a:xfrm flipV="1">
            <a:off x="1644886" y="5771081"/>
            <a:ext cx="2683778" cy="366090"/>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17"/>
          <p:cNvCxnSpPr>
            <a:stCxn id="50" idx="3"/>
            <a:endCxn id="48" idx="2"/>
          </p:cNvCxnSpPr>
          <p:nvPr/>
        </p:nvCxnSpPr>
        <p:spPr>
          <a:xfrm flipV="1">
            <a:off x="1644886" y="5771081"/>
            <a:ext cx="4874415" cy="366090"/>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473884" y="3725612"/>
            <a:ext cx="823367" cy="338554"/>
          </a:xfrm>
          <a:prstGeom prst="rect">
            <a:avLst/>
          </a:prstGeom>
          <a:noFill/>
        </p:spPr>
        <p:txBody>
          <a:bodyPr wrap="none" rtlCol="0">
            <a:spAutoFit/>
          </a:bodyPr>
          <a:lstStyle/>
          <a:p>
            <a:r>
              <a:rPr lang="en-US" sz="1600"/>
              <a:t>training</a:t>
            </a:r>
          </a:p>
        </p:txBody>
      </p:sp>
      <p:sp>
        <p:nvSpPr>
          <p:cNvPr id="67" name="TextBox 66"/>
          <p:cNvSpPr txBox="1"/>
          <p:nvPr/>
        </p:nvSpPr>
        <p:spPr>
          <a:xfrm>
            <a:off x="957675" y="6402542"/>
            <a:ext cx="541302" cy="338554"/>
          </a:xfrm>
          <a:prstGeom prst="rect">
            <a:avLst/>
          </a:prstGeom>
          <a:noFill/>
        </p:spPr>
        <p:txBody>
          <a:bodyPr wrap="none" rtlCol="0">
            <a:spAutoFit/>
          </a:bodyPr>
          <a:lstStyle/>
          <a:p>
            <a:r>
              <a:rPr lang="en-US" sz="1600" dirty="0"/>
              <a:t>new</a:t>
            </a:r>
          </a:p>
        </p:txBody>
      </p:sp>
      <p:cxnSp>
        <p:nvCxnSpPr>
          <p:cNvPr id="69" name="Straight Arrow Connector 177"/>
          <p:cNvCxnSpPr>
            <a:stCxn id="92" idx="2"/>
            <a:endCxn id="39" idx="0"/>
          </p:cNvCxnSpPr>
          <p:nvPr/>
        </p:nvCxnSpPr>
        <p:spPr>
          <a:xfrm rot="16200000" flipH="1">
            <a:off x="2244254" y="4655091"/>
            <a:ext cx="299964" cy="3334"/>
          </a:xfrm>
          <a:prstGeom prst="bentConnector3">
            <a:avLst>
              <a:gd name="adj1" fmla="val 50000"/>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177"/>
          <p:cNvCxnSpPr>
            <a:stCxn id="95" idx="2"/>
            <a:endCxn id="42" idx="0"/>
          </p:cNvCxnSpPr>
          <p:nvPr/>
        </p:nvCxnSpPr>
        <p:spPr>
          <a:xfrm flipH="1">
            <a:off x="4328664" y="4498188"/>
            <a:ext cx="224" cy="289502"/>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177"/>
          <p:cNvCxnSpPr>
            <a:endCxn id="46" idx="0"/>
          </p:cNvCxnSpPr>
          <p:nvPr/>
        </p:nvCxnSpPr>
        <p:spPr>
          <a:xfrm>
            <a:off x="6519301" y="4370468"/>
            <a:ext cx="0" cy="417222"/>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92" name="Table 91"/>
          <p:cNvGraphicFramePr>
            <a:graphicFrameLocks noGrp="1"/>
          </p:cNvGraphicFramePr>
          <p:nvPr/>
        </p:nvGraphicFramePr>
        <p:xfrm>
          <a:off x="1871869" y="3775256"/>
          <a:ext cx="104140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graphicFrame>
        <p:nvGraphicFramePr>
          <p:cNvPr id="95" name="Table 94"/>
          <p:cNvGraphicFramePr>
            <a:graphicFrameLocks noGrp="1"/>
          </p:cNvGraphicFramePr>
          <p:nvPr/>
        </p:nvGraphicFramePr>
        <p:xfrm>
          <a:off x="3808188" y="3766668"/>
          <a:ext cx="104140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graphicFrame>
        <p:nvGraphicFramePr>
          <p:cNvPr id="100" name="Table 99"/>
          <p:cNvGraphicFramePr>
            <a:graphicFrameLocks noGrp="1"/>
          </p:cNvGraphicFramePr>
          <p:nvPr/>
        </p:nvGraphicFramePr>
        <p:xfrm>
          <a:off x="5997154" y="3766668"/>
          <a:ext cx="104140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4262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099327"/>
          </a:xfrm>
        </p:spPr>
        <p:txBody>
          <a:bodyPr vert="horz" lIns="91440" tIns="45720" rIns="91440" bIns="45720" rtlCol="0" anchor="t">
            <a:normAutofit/>
          </a:bodyPr>
          <a:lstStyle/>
          <a:p>
            <a:pPr marL="0" indent="0">
              <a:buNone/>
            </a:pPr>
            <a:r>
              <a:rPr lang="en-US" b="1" i="1" dirty="0"/>
              <a:t>Bootstrap sampling</a:t>
            </a:r>
            <a:r>
              <a:rPr lang="en-US" dirty="0"/>
              <a:t>: random with replacement</a:t>
            </a:r>
          </a:p>
        </p:txBody>
      </p:sp>
      <p:sp>
        <p:nvSpPr>
          <p:cNvPr id="3" name="Title 2"/>
          <p:cNvSpPr>
            <a:spLocks noGrp="1"/>
          </p:cNvSpPr>
          <p:nvPr>
            <p:ph type="title"/>
          </p:nvPr>
        </p:nvSpPr>
        <p:spPr/>
        <p:txBody>
          <a:bodyPr/>
          <a:lstStyle/>
          <a:p>
            <a:r>
              <a:rPr lang="en-US" dirty="0"/>
              <a:t>What is a Bootstrap Sample?</a:t>
            </a:r>
          </a:p>
        </p:txBody>
      </p:sp>
      <p:sp>
        <p:nvSpPr>
          <p:cNvPr id="4" name="TextBox 3"/>
          <p:cNvSpPr txBox="1"/>
          <p:nvPr/>
        </p:nvSpPr>
        <p:spPr>
          <a:xfrm>
            <a:off x="8374237" y="6642556"/>
            <a:ext cx="769763" cy="215444"/>
          </a:xfrm>
          <a:prstGeom prst="rect">
            <a:avLst/>
          </a:prstGeom>
          <a:noFill/>
        </p:spPr>
        <p:txBody>
          <a:bodyPr wrap="none" rtlCol="0">
            <a:spAutoFit/>
          </a:bodyPr>
          <a:lstStyle/>
          <a:p>
            <a:r>
              <a:rPr lang="en-US" sz="800" dirty="0">
                <a:solidFill>
                  <a:schemeClr val="bg1">
                    <a:lumMod val="65000"/>
                  </a:schemeClr>
                </a:solidFill>
              </a:rPr>
              <a:t>From </a:t>
            </a:r>
            <a:r>
              <a:rPr lang="en-US" sz="800" dirty="0" err="1">
                <a:solidFill>
                  <a:schemeClr val="bg1">
                    <a:lumMod val="65000"/>
                  </a:schemeClr>
                </a:solidFill>
                <a:hlinkClick r:id="rId2"/>
              </a:rPr>
              <a:t>mlxtend</a:t>
            </a:r>
            <a:endParaRPr lang="en-US" sz="800" dirty="0">
              <a:solidFill>
                <a:schemeClr val="bg1">
                  <a:lumMod val="65000"/>
                </a:schemeClr>
              </a:solidFill>
            </a:endParaRPr>
          </a:p>
        </p:txBody>
      </p:sp>
      <p:graphicFrame>
        <p:nvGraphicFramePr>
          <p:cNvPr id="6" name="Table 5"/>
          <p:cNvGraphicFramePr>
            <a:graphicFrameLocks noGrp="1"/>
          </p:cNvGraphicFramePr>
          <p:nvPr/>
        </p:nvGraphicFramePr>
        <p:xfrm>
          <a:off x="184585" y="3093747"/>
          <a:ext cx="1644215" cy="1706880"/>
        </p:xfrm>
        <a:graphic>
          <a:graphicData uri="http://schemas.openxmlformats.org/drawingml/2006/table">
            <a:tbl>
              <a:tblPr firstRow="1" firstCol="1" bandRow="1">
                <a:tableStyleId>{5C22544A-7EE6-4342-B048-85BDC9FD1C3A}</a:tableStyleId>
              </a:tblPr>
              <a:tblGrid>
                <a:gridCol w="328843">
                  <a:extLst>
                    <a:ext uri="{9D8B030D-6E8A-4147-A177-3AD203B41FA5}">
                      <a16:colId xmlns:a16="http://schemas.microsoft.com/office/drawing/2014/main" val="1280444527"/>
                    </a:ext>
                  </a:extLst>
                </a:gridCol>
                <a:gridCol w="328843">
                  <a:extLst>
                    <a:ext uri="{9D8B030D-6E8A-4147-A177-3AD203B41FA5}">
                      <a16:colId xmlns:a16="http://schemas.microsoft.com/office/drawing/2014/main" val="2104532906"/>
                    </a:ext>
                  </a:extLst>
                </a:gridCol>
                <a:gridCol w="328843">
                  <a:extLst>
                    <a:ext uri="{9D8B030D-6E8A-4147-A177-3AD203B41FA5}">
                      <a16:colId xmlns:a16="http://schemas.microsoft.com/office/drawing/2014/main" val="20000"/>
                    </a:ext>
                  </a:extLst>
                </a:gridCol>
                <a:gridCol w="328843">
                  <a:extLst>
                    <a:ext uri="{9D8B030D-6E8A-4147-A177-3AD203B41FA5}">
                      <a16:colId xmlns:a16="http://schemas.microsoft.com/office/drawing/2014/main" val="20001"/>
                    </a:ext>
                  </a:extLst>
                </a:gridCol>
                <a:gridCol w="328843">
                  <a:extLst>
                    <a:ext uri="{9D8B030D-6E8A-4147-A177-3AD203B41FA5}">
                      <a16:colId xmlns:a16="http://schemas.microsoft.com/office/drawing/2014/main" val="20002"/>
                    </a:ext>
                  </a:extLst>
                </a:gridCol>
              </a:tblGrid>
              <a:tr h="221283">
                <a:tc>
                  <a:txBody>
                    <a:bodyPr/>
                    <a:lstStyle/>
                    <a:p>
                      <a:endParaRPr lang="en-US" sz="1000" dirty="0"/>
                    </a:p>
                  </a:txBody>
                  <a:tcPr/>
                </a:tc>
                <a:tc>
                  <a:txBody>
                    <a:bodyPr/>
                    <a:lstStyle/>
                    <a:p>
                      <a:r>
                        <a:rPr lang="en-US" sz="1000" dirty="0"/>
                        <a:t>F1</a:t>
                      </a:r>
                    </a:p>
                  </a:txBody>
                  <a:tcPr anchor="ctr"/>
                </a:tc>
                <a:tc>
                  <a:txBody>
                    <a:bodyPr/>
                    <a:lstStyle/>
                    <a:p>
                      <a:r>
                        <a:rPr lang="en-US" sz="1000" dirty="0"/>
                        <a:t>F2</a:t>
                      </a:r>
                    </a:p>
                  </a:txBody>
                  <a:tcPr anchor="ctr"/>
                </a:tc>
                <a:tc>
                  <a:txBody>
                    <a:bodyPr/>
                    <a:lstStyle/>
                    <a:p>
                      <a:r>
                        <a:rPr lang="en-US" sz="1000" dirty="0"/>
                        <a:t>F3</a:t>
                      </a:r>
                    </a:p>
                  </a:txBody>
                  <a:tcPr anchor="ctr"/>
                </a:tc>
                <a:tc>
                  <a:txBody>
                    <a:bodyPr/>
                    <a:lstStyle/>
                    <a:p>
                      <a:r>
                        <a:rPr lang="en-US" sz="1000" dirty="0">
                          <a:solidFill>
                            <a:sysClr val="windowText" lastClr="000000"/>
                          </a:solidFill>
                        </a:rPr>
                        <a:t>T</a:t>
                      </a:r>
                    </a:p>
                  </a:txBody>
                  <a:tcPr anchor="ct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r>
                        <a:rPr lang="en-US" sz="1000" dirty="0"/>
                        <a:t>1</a:t>
                      </a:r>
                    </a:p>
                  </a:txBody>
                  <a:tcP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r>
                        <a:rPr lang="en-US" sz="1000" dirty="0"/>
                        <a:t>2</a:t>
                      </a:r>
                    </a:p>
                  </a:txBody>
                  <a:tcPr/>
                </a:tc>
                <a:tc>
                  <a:txBody>
                    <a:bodyPr/>
                    <a:lstStyle/>
                    <a:p>
                      <a:endParaRPr lang="en-US" sz="1000" dirty="0"/>
                    </a:p>
                  </a:txBody>
                  <a:tcPr anchor="ct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2"/>
                  </a:ext>
                </a:extLst>
              </a:tr>
              <a:tr h="221283">
                <a:tc>
                  <a:txBody>
                    <a:bodyPr/>
                    <a:lstStyle/>
                    <a:p>
                      <a:r>
                        <a:rPr lang="en-US" sz="1000" dirty="0"/>
                        <a:t>3</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2608741447"/>
                  </a:ext>
                </a:extLst>
              </a:tr>
              <a:tr h="221283">
                <a:tc>
                  <a:txBody>
                    <a:bodyPr/>
                    <a:lstStyle/>
                    <a:p>
                      <a:r>
                        <a:rPr lang="en-US" sz="1000" dirty="0"/>
                        <a:t>4</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250931676"/>
                  </a:ext>
                </a:extLst>
              </a:tr>
              <a:tr h="221283">
                <a:tc>
                  <a:txBody>
                    <a:bodyPr/>
                    <a:lstStyle/>
                    <a:p>
                      <a:r>
                        <a:rPr lang="en-US" sz="1000" dirty="0"/>
                        <a:t>5</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4718817"/>
                  </a:ext>
                </a:extLst>
              </a:tr>
              <a:tr h="221283">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8749924"/>
                  </a:ext>
                </a:extLst>
              </a:tr>
            </a:tbl>
          </a:graphicData>
        </a:graphic>
      </p:graphicFrame>
      <p:graphicFrame>
        <p:nvGraphicFramePr>
          <p:cNvPr id="7" name="Table 6"/>
          <p:cNvGraphicFramePr>
            <a:graphicFrameLocks noGrp="1"/>
          </p:cNvGraphicFramePr>
          <p:nvPr/>
        </p:nvGraphicFramePr>
        <p:xfrm>
          <a:off x="3277472" y="1328715"/>
          <a:ext cx="1644215" cy="1706880"/>
        </p:xfrm>
        <a:graphic>
          <a:graphicData uri="http://schemas.openxmlformats.org/drawingml/2006/table">
            <a:tbl>
              <a:tblPr firstRow="1" firstCol="1" bandRow="1">
                <a:tableStyleId>{5C22544A-7EE6-4342-B048-85BDC9FD1C3A}</a:tableStyleId>
              </a:tblPr>
              <a:tblGrid>
                <a:gridCol w="328843">
                  <a:extLst>
                    <a:ext uri="{9D8B030D-6E8A-4147-A177-3AD203B41FA5}">
                      <a16:colId xmlns:a16="http://schemas.microsoft.com/office/drawing/2014/main" val="1280444527"/>
                    </a:ext>
                  </a:extLst>
                </a:gridCol>
                <a:gridCol w="328843">
                  <a:extLst>
                    <a:ext uri="{9D8B030D-6E8A-4147-A177-3AD203B41FA5}">
                      <a16:colId xmlns:a16="http://schemas.microsoft.com/office/drawing/2014/main" val="2104532906"/>
                    </a:ext>
                  </a:extLst>
                </a:gridCol>
                <a:gridCol w="328843">
                  <a:extLst>
                    <a:ext uri="{9D8B030D-6E8A-4147-A177-3AD203B41FA5}">
                      <a16:colId xmlns:a16="http://schemas.microsoft.com/office/drawing/2014/main" val="20000"/>
                    </a:ext>
                  </a:extLst>
                </a:gridCol>
                <a:gridCol w="328843">
                  <a:extLst>
                    <a:ext uri="{9D8B030D-6E8A-4147-A177-3AD203B41FA5}">
                      <a16:colId xmlns:a16="http://schemas.microsoft.com/office/drawing/2014/main" val="20001"/>
                    </a:ext>
                  </a:extLst>
                </a:gridCol>
                <a:gridCol w="328843">
                  <a:extLst>
                    <a:ext uri="{9D8B030D-6E8A-4147-A177-3AD203B41FA5}">
                      <a16:colId xmlns:a16="http://schemas.microsoft.com/office/drawing/2014/main" val="20002"/>
                    </a:ext>
                  </a:extLst>
                </a:gridCol>
              </a:tblGrid>
              <a:tr h="156501">
                <a:tc>
                  <a:txBody>
                    <a:bodyPr/>
                    <a:lstStyle/>
                    <a:p>
                      <a:endParaRPr lang="en-US" sz="1000" dirty="0"/>
                    </a:p>
                  </a:txBody>
                  <a:tcPr/>
                </a:tc>
                <a:tc>
                  <a:txBody>
                    <a:bodyPr/>
                    <a:lstStyle/>
                    <a:p>
                      <a:r>
                        <a:rPr lang="en-US" sz="1000" dirty="0"/>
                        <a:t>F1</a:t>
                      </a:r>
                    </a:p>
                  </a:txBody>
                  <a:tcPr anchor="ctr"/>
                </a:tc>
                <a:tc>
                  <a:txBody>
                    <a:bodyPr/>
                    <a:lstStyle/>
                    <a:p>
                      <a:r>
                        <a:rPr lang="en-US" sz="1000" dirty="0"/>
                        <a:t>F2</a:t>
                      </a:r>
                    </a:p>
                  </a:txBody>
                  <a:tcPr anchor="ctr"/>
                </a:tc>
                <a:tc>
                  <a:txBody>
                    <a:bodyPr/>
                    <a:lstStyle/>
                    <a:p>
                      <a:r>
                        <a:rPr lang="en-US" sz="1000" dirty="0"/>
                        <a:t>F3</a:t>
                      </a:r>
                    </a:p>
                  </a:txBody>
                  <a:tcPr anchor="ctr"/>
                </a:tc>
                <a:tc>
                  <a:txBody>
                    <a:bodyPr/>
                    <a:lstStyle/>
                    <a:p>
                      <a:r>
                        <a:rPr lang="en-US" sz="1000" dirty="0">
                          <a:solidFill>
                            <a:sysClr val="windowText" lastClr="000000"/>
                          </a:solidFill>
                        </a:rPr>
                        <a:t>T</a:t>
                      </a:r>
                    </a:p>
                  </a:txBody>
                  <a:tcPr anchor="ctr">
                    <a:solidFill>
                      <a:schemeClr val="accent3">
                        <a:lumMod val="60000"/>
                        <a:lumOff val="40000"/>
                      </a:schemeClr>
                    </a:solidFill>
                  </a:tcPr>
                </a:tc>
                <a:extLst>
                  <a:ext uri="{0D108BD9-81ED-4DB2-BD59-A6C34878D82A}">
                    <a16:rowId xmlns:a16="http://schemas.microsoft.com/office/drawing/2014/main" val="10000"/>
                  </a:ext>
                </a:extLst>
              </a:tr>
              <a:tr h="156501">
                <a:tc>
                  <a:txBody>
                    <a:bodyPr/>
                    <a:lstStyle/>
                    <a:p>
                      <a:r>
                        <a:rPr lang="en-US" sz="1000" dirty="0"/>
                        <a:t>5</a:t>
                      </a:r>
                    </a:p>
                  </a:txBody>
                  <a:tcP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1"/>
                  </a:ext>
                </a:extLst>
              </a:tr>
              <a:tr h="156501">
                <a:tc>
                  <a:txBody>
                    <a:bodyPr/>
                    <a:lstStyle/>
                    <a:p>
                      <a:r>
                        <a:rPr lang="en-US" sz="1000" dirty="0"/>
                        <a:t>3</a:t>
                      </a:r>
                    </a:p>
                  </a:txBody>
                  <a:tcPr/>
                </a:tc>
                <a:tc>
                  <a:txBody>
                    <a:bodyPr/>
                    <a:lstStyle/>
                    <a:p>
                      <a:endParaRPr lang="en-US" sz="1000" dirty="0"/>
                    </a:p>
                  </a:txBody>
                  <a:tcPr anchor="ct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2"/>
                  </a:ext>
                </a:extLst>
              </a:tr>
              <a:tr h="156501">
                <a:tc>
                  <a:txBody>
                    <a:bodyPr/>
                    <a:lstStyle/>
                    <a:p>
                      <a:r>
                        <a:rPr lang="en-US" sz="1000" dirty="0"/>
                        <a:t>3</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2608741447"/>
                  </a:ext>
                </a:extLst>
              </a:tr>
              <a:tr h="156501">
                <a:tc>
                  <a:txBody>
                    <a:bodyPr/>
                    <a:lstStyle/>
                    <a:p>
                      <a:r>
                        <a:rPr lang="en-US" sz="1000" dirty="0"/>
                        <a:t>1</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250931676"/>
                  </a:ext>
                </a:extLst>
              </a:tr>
              <a:tr h="156501">
                <a:tc>
                  <a:txBody>
                    <a:bodyPr/>
                    <a:lstStyle/>
                    <a:p>
                      <a:r>
                        <a:rPr lang="en-US" sz="1000" dirty="0"/>
                        <a:t>2</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4718817"/>
                  </a:ext>
                </a:extLst>
              </a:tr>
              <a:tr h="156501">
                <a:tc>
                  <a:txBody>
                    <a:bodyPr/>
                    <a:lstStyle/>
                    <a:p>
                      <a:r>
                        <a:rPr lang="en-US" sz="1000" dirty="0"/>
                        <a:t>5</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8749924"/>
                  </a:ext>
                </a:extLst>
              </a:tr>
            </a:tbl>
          </a:graphicData>
        </a:graphic>
      </p:graphicFrame>
      <p:graphicFrame>
        <p:nvGraphicFramePr>
          <p:cNvPr id="8" name="Table 7"/>
          <p:cNvGraphicFramePr>
            <a:graphicFrameLocks noGrp="1"/>
          </p:cNvGraphicFramePr>
          <p:nvPr/>
        </p:nvGraphicFramePr>
        <p:xfrm>
          <a:off x="3277471" y="3247892"/>
          <a:ext cx="1644215" cy="1706880"/>
        </p:xfrm>
        <a:graphic>
          <a:graphicData uri="http://schemas.openxmlformats.org/drawingml/2006/table">
            <a:tbl>
              <a:tblPr firstRow="1" firstCol="1" bandRow="1">
                <a:tableStyleId>{5C22544A-7EE6-4342-B048-85BDC9FD1C3A}</a:tableStyleId>
              </a:tblPr>
              <a:tblGrid>
                <a:gridCol w="328843">
                  <a:extLst>
                    <a:ext uri="{9D8B030D-6E8A-4147-A177-3AD203B41FA5}">
                      <a16:colId xmlns:a16="http://schemas.microsoft.com/office/drawing/2014/main" val="1280444527"/>
                    </a:ext>
                  </a:extLst>
                </a:gridCol>
                <a:gridCol w="328843">
                  <a:extLst>
                    <a:ext uri="{9D8B030D-6E8A-4147-A177-3AD203B41FA5}">
                      <a16:colId xmlns:a16="http://schemas.microsoft.com/office/drawing/2014/main" val="2104532906"/>
                    </a:ext>
                  </a:extLst>
                </a:gridCol>
                <a:gridCol w="328843">
                  <a:extLst>
                    <a:ext uri="{9D8B030D-6E8A-4147-A177-3AD203B41FA5}">
                      <a16:colId xmlns:a16="http://schemas.microsoft.com/office/drawing/2014/main" val="20000"/>
                    </a:ext>
                  </a:extLst>
                </a:gridCol>
                <a:gridCol w="328843">
                  <a:extLst>
                    <a:ext uri="{9D8B030D-6E8A-4147-A177-3AD203B41FA5}">
                      <a16:colId xmlns:a16="http://schemas.microsoft.com/office/drawing/2014/main" val="20001"/>
                    </a:ext>
                  </a:extLst>
                </a:gridCol>
                <a:gridCol w="328843">
                  <a:extLst>
                    <a:ext uri="{9D8B030D-6E8A-4147-A177-3AD203B41FA5}">
                      <a16:colId xmlns:a16="http://schemas.microsoft.com/office/drawing/2014/main" val="20002"/>
                    </a:ext>
                  </a:extLst>
                </a:gridCol>
              </a:tblGrid>
              <a:tr h="156501">
                <a:tc>
                  <a:txBody>
                    <a:bodyPr/>
                    <a:lstStyle/>
                    <a:p>
                      <a:endParaRPr lang="en-US" sz="1000" dirty="0"/>
                    </a:p>
                  </a:txBody>
                  <a:tcPr/>
                </a:tc>
                <a:tc>
                  <a:txBody>
                    <a:bodyPr/>
                    <a:lstStyle/>
                    <a:p>
                      <a:r>
                        <a:rPr lang="en-US" sz="1000" dirty="0"/>
                        <a:t>F1</a:t>
                      </a:r>
                    </a:p>
                  </a:txBody>
                  <a:tcPr anchor="ctr"/>
                </a:tc>
                <a:tc>
                  <a:txBody>
                    <a:bodyPr/>
                    <a:lstStyle/>
                    <a:p>
                      <a:r>
                        <a:rPr lang="en-US" sz="1000" dirty="0"/>
                        <a:t>F2</a:t>
                      </a:r>
                    </a:p>
                  </a:txBody>
                  <a:tcPr anchor="ctr"/>
                </a:tc>
                <a:tc>
                  <a:txBody>
                    <a:bodyPr/>
                    <a:lstStyle/>
                    <a:p>
                      <a:r>
                        <a:rPr lang="en-US" sz="1000" dirty="0"/>
                        <a:t>F3</a:t>
                      </a:r>
                    </a:p>
                  </a:txBody>
                  <a:tcPr anchor="ctr"/>
                </a:tc>
                <a:tc>
                  <a:txBody>
                    <a:bodyPr/>
                    <a:lstStyle/>
                    <a:p>
                      <a:r>
                        <a:rPr lang="en-US" sz="1000" dirty="0">
                          <a:solidFill>
                            <a:sysClr val="windowText" lastClr="000000"/>
                          </a:solidFill>
                        </a:rPr>
                        <a:t>T</a:t>
                      </a:r>
                    </a:p>
                  </a:txBody>
                  <a:tcPr anchor="ctr">
                    <a:solidFill>
                      <a:schemeClr val="accent3">
                        <a:lumMod val="60000"/>
                        <a:lumOff val="40000"/>
                      </a:schemeClr>
                    </a:solidFill>
                  </a:tcPr>
                </a:tc>
                <a:extLst>
                  <a:ext uri="{0D108BD9-81ED-4DB2-BD59-A6C34878D82A}">
                    <a16:rowId xmlns:a16="http://schemas.microsoft.com/office/drawing/2014/main" val="10000"/>
                  </a:ext>
                </a:extLst>
              </a:tr>
              <a:tr h="156501">
                <a:tc>
                  <a:txBody>
                    <a:bodyPr/>
                    <a:lstStyle/>
                    <a:p>
                      <a:r>
                        <a:rPr lang="en-US" sz="1000" dirty="0"/>
                        <a:t>4</a:t>
                      </a:r>
                    </a:p>
                  </a:txBody>
                  <a:tcP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1"/>
                  </a:ext>
                </a:extLst>
              </a:tr>
              <a:tr h="156501">
                <a:tc>
                  <a:txBody>
                    <a:bodyPr/>
                    <a:lstStyle/>
                    <a:p>
                      <a:r>
                        <a:rPr lang="en-US" sz="1000" dirty="0"/>
                        <a:t>1</a:t>
                      </a:r>
                    </a:p>
                  </a:txBody>
                  <a:tcPr/>
                </a:tc>
                <a:tc>
                  <a:txBody>
                    <a:bodyPr/>
                    <a:lstStyle/>
                    <a:p>
                      <a:endParaRPr lang="en-US" sz="1000" dirty="0"/>
                    </a:p>
                  </a:txBody>
                  <a:tcPr anchor="ct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2"/>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2608741447"/>
                  </a:ext>
                </a:extLst>
              </a:tr>
              <a:tr h="156501">
                <a:tc>
                  <a:txBody>
                    <a:bodyPr/>
                    <a:lstStyle/>
                    <a:p>
                      <a:r>
                        <a:rPr lang="en-US" sz="1000" dirty="0"/>
                        <a:t>5</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250931676"/>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4718817"/>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8749924"/>
                  </a:ext>
                </a:extLst>
              </a:tr>
            </a:tbl>
          </a:graphicData>
        </a:graphic>
      </p:graphicFrame>
      <p:graphicFrame>
        <p:nvGraphicFramePr>
          <p:cNvPr id="9" name="Table 8"/>
          <p:cNvGraphicFramePr>
            <a:graphicFrameLocks noGrp="1"/>
          </p:cNvGraphicFramePr>
          <p:nvPr/>
        </p:nvGraphicFramePr>
        <p:xfrm>
          <a:off x="3277471" y="5151120"/>
          <a:ext cx="1644215" cy="1706880"/>
        </p:xfrm>
        <a:graphic>
          <a:graphicData uri="http://schemas.openxmlformats.org/drawingml/2006/table">
            <a:tbl>
              <a:tblPr firstRow="1" firstCol="1" bandRow="1">
                <a:tableStyleId>{5C22544A-7EE6-4342-B048-85BDC9FD1C3A}</a:tableStyleId>
              </a:tblPr>
              <a:tblGrid>
                <a:gridCol w="328843">
                  <a:extLst>
                    <a:ext uri="{9D8B030D-6E8A-4147-A177-3AD203B41FA5}">
                      <a16:colId xmlns:a16="http://schemas.microsoft.com/office/drawing/2014/main" val="1280444527"/>
                    </a:ext>
                  </a:extLst>
                </a:gridCol>
                <a:gridCol w="328843">
                  <a:extLst>
                    <a:ext uri="{9D8B030D-6E8A-4147-A177-3AD203B41FA5}">
                      <a16:colId xmlns:a16="http://schemas.microsoft.com/office/drawing/2014/main" val="2104532906"/>
                    </a:ext>
                  </a:extLst>
                </a:gridCol>
                <a:gridCol w="328843">
                  <a:extLst>
                    <a:ext uri="{9D8B030D-6E8A-4147-A177-3AD203B41FA5}">
                      <a16:colId xmlns:a16="http://schemas.microsoft.com/office/drawing/2014/main" val="20000"/>
                    </a:ext>
                  </a:extLst>
                </a:gridCol>
                <a:gridCol w="328843">
                  <a:extLst>
                    <a:ext uri="{9D8B030D-6E8A-4147-A177-3AD203B41FA5}">
                      <a16:colId xmlns:a16="http://schemas.microsoft.com/office/drawing/2014/main" val="20001"/>
                    </a:ext>
                  </a:extLst>
                </a:gridCol>
                <a:gridCol w="328843">
                  <a:extLst>
                    <a:ext uri="{9D8B030D-6E8A-4147-A177-3AD203B41FA5}">
                      <a16:colId xmlns:a16="http://schemas.microsoft.com/office/drawing/2014/main" val="20002"/>
                    </a:ext>
                  </a:extLst>
                </a:gridCol>
              </a:tblGrid>
              <a:tr h="156501">
                <a:tc>
                  <a:txBody>
                    <a:bodyPr/>
                    <a:lstStyle/>
                    <a:p>
                      <a:endParaRPr lang="en-US" sz="1000" dirty="0"/>
                    </a:p>
                  </a:txBody>
                  <a:tcPr/>
                </a:tc>
                <a:tc>
                  <a:txBody>
                    <a:bodyPr/>
                    <a:lstStyle/>
                    <a:p>
                      <a:r>
                        <a:rPr lang="en-US" sz="1000" dirty="0"/>
                        <a:t>F1</a:t>
                      </a:r>
                    </a:p>
                  </a:txBody>
                  <a:tcPr anchor="ctr"/>
                </a:tc>
                <a:tc>
                  <a:txBody>
                    <a:bodyPr/>
                    <a:lstStyle/>
                    <a:p>
                      <a:r>
                        <a:rPr lang="en-US" sz="1000" dirty="0"/>
                        <a:t>F2</a:t>
                      </a:r>
                    </a:p>
                  </a:txBody>
                  <a:tcPr anchor="ctr"/>
                </a:tc>
                <a:tc>
                  <a:txBody>
                    <a:bodyPr/>
                    <a:lstStyle/>
                    <a:p>
                      <a:r>
                        <a:rPr lang="en-US" sz="1000" dirty="0"/>
                        <a:t>F3</a:t>
                      </a:r>
                    </a:p>
                  </a:txBody>
                  <a:tcPr anchor="ctr"/>
                </a:tc>
                <a:tc>
                  <a:txBody>
                    <a:bodyPr/>
                    <a:lstStyle/>
                    <a:p>
                      <a:r>
                        <a:rPr lang="en-US" sz="1000" dirty="0">
                          <a:solidFill>
                            <a:sysClr val="windowText" lastClr="000000"/>
                          </a:solidFill>
                        </a:rPr>
                        <a:t>T</a:t>
                      </a:r>
                    </a:p>
                  </a:txBody>
                  <a:tcPr anchor="ctr">
                    <a:solidFill>
                      <a:schemeClr val="accent3">
                        <a:lumMod val="60000"/>
                        <a:lumOff val="40000"/>
                      </a:schemeClr>
                    </a:solidFill>
                  </a:tcPr>
                </a:tc>
                <a:extLst>
                  <a:ext uri="{0D108BD9-81ED-4DB2-BD59-A6C34878D82A}">
                    <a16:rowId xmlns:a16="http://schemas.microsoft.com/office/drawing/2014/main" val="10000"/>
                  </a:ext>
                </a:extLst>
              </a:tr>
              <a:tr h="156501">
                <a:tc>
                  <a:txBody>
                    <a:bodyPr/>
                    <a:lstStyle/>
                    <a:p>
                      <a:r>
                        <a:rPr lang="en-US" sz="1000" dirty="0"/>
                        <a:t>4</a:t>
                      </a:r>
                    </a:p>
                  </a:txBody>
                  <a:tcP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1"/>
                  </a:ext>
                </a:extLst>
              </a:tr>
              <a:tr h="156501">
                <a:tc>
                  <a:txBody>
                    <a:bodyPr/>
                    <a:lstStyle/>
                    <a:p>
                      <a:r>
                        <a:rPr lang="en-US" sz="1000" dirty="0"/>
                        <a:t>1</a:t>
                      </a:r>
                    </a:p>
                  </a:txBody>
                  <a:tcPr/>
                </a:tc>
                <a:tc>
                  <a:txBody>
                    <a:bodyPr/>
                    <a:lstStyle/>
                    <a:p>
                      <a:endParaRPr lang="en-US" sz="1000" dirty="0"/>
                    </a:p>
                  </a:txBody>
                  <a:tcPr anchor="ctr"/>
                </a:tc>
                <a:tc>
                  <a:txBody>
                    <a:bodyPr/>
                    <a:lstStyle/>
                    <a:p>
                      <a:endParaRPr lang="en-US" sz="100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10002"/>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2608741447"/>
                  </a:ext>
                </a:extLst>
              </a:tr>
              <a:tr h="156501">
                <a:tc>
                  <a:txBody>
                    <a:bodyPr/>
                    <a:lstStyle/>
                    <a:p>
                      <a:r>
                        <a:rPr lang="en-US" sz="1000" dirty="0"/>
                        <a:t>5</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250931676"/>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4718817"/>
                  </a:ext>
                </a:extLst>
              </a:tr>
              <a:tr h="156501">
                <a:tc>
                  <a:txBody>
                    <a:bodyPr/>
                    <a:lstStyle/>
                    <a:p>
                      <a:r>
                        <a:rPr lang="en-US" sz="1000" dirty="0"/>
                        <a:t>6</a:t>
                      </a:r>
                    </a:p>
                  </a:txBody>
                  <a:tcP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tc>
                <a:tc>
                  <a:txBody>
                    <a:bodyPr/>
                    <a:lstStyle/>
                    <a:p>
                      <a:endParaRPr lang="en-US" sz="1000" dirty="0"/>
                    </a:p>
                  </a:txBody>
                  <a:tcPr anchor="ctr">
                    <a:solidFill>
                      <a:schemeClr val="accent3">
                        <a:lumMod val="60000"/>
                        <a:lumOff val="40000"/>
                      </a:schemeClr>
                    </a:solidFill>
                  </a:tcPr>
                </a:tc>
                <a:extLst>
                  <a:ext uri="{0D108BD9-81ED-4DB2-BD59-A6C34878D82A}">
                    <a16:rowId xmlns:a16="http://schemas.microsoft.com/office/drawing/2014/main" val="3708749924"/>
                  </a:ext>
                </a:extLst>
              </a:tr>
            </a:tbl>
          </a:graphicData>
        </a:graphic>
      </p:graphicFrame>
      <p:cxnSp>
        <p:nvCxnSpPr>
          <p:cNvPr id="10" name="Straight Arrow Connector 177"/>
          <p:cNvCxnSpPr>
            <a:stCxn id="6" idx="3"/>
            <a:endCxn id="7" idx="1"/>
          </p:cNvCxnSpPr>
          <p:nvPr/>
        </p:nvCxnSpPr>
        <p:spPr>
          <a:xfrm flipV="1">
            <a:off x="1828800" y="2182155"/>
            <a:ext cx="1448672" cy="1765032"/>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77"/>
          <p:cNvCxnSpPr>
            <a:stCxn id="6" idx="3"/>
            <a:endCxn id="8" idx="1"/>
          </p:cNvCxnSpPr>
          <p:nvPr/>
        </p:nvCxnSpPr>
        <p:spPr>
          <a:xfrm>
            <a:off x="1828800" y="3947187"/>
            <a:ext cx="1448671" cy="154145"/>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77"/>
          <p:cNvCxnSpPr>
            <a:stCxn id="6" idx="3"/>
            <a:endCxn id="9" idx="1"/>
          </p:cNvCxnSpPr>
          <p:nvPr/>
        </p:nvCxnSpPr>
        <p:spPr>
          <a:xfrm>
            <a:off x="1828800" y="3947187"/>
            <a:ext cx="1448671" cy="2057373"/>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5167423" y="2182155"/>
            <a:ext cx="1045479" cy="369332"/>
          </a:xfrm>
          <a:prstGeom prst="rect">
            <a:avLst/>
          </a:prstGeom>
          <a:noFill/>
        </p:spPr>
        <p:txBody>
          <a:bodyPr wrap="none" rtlCol="0">
            <a:spAutoFit/>
          </a:bodyPr>
          <a:lstStyle/>
          <a:p>
            <a:r>
              <a:rPr lang="en-US" dirty="0"/>
              <a:t>Sample 1</a:t>
            </a:r>
          </a:p>
        </p:txBody>
      </p:sp>
      <p:sp>
        <p:nvSpPr>
          <p:cNvPr id="21" name="TextBox 20"/>
          <p:cNvSpPr txBox="1"/>
          <p:nvPr/>
        </p:nvSpPr>
        <p:spPr>
          <a:xfrm>
            <a:off x="5167423" y="3916666"/>
            <a:ext cx="1045479" cy="369332"/>
          </a:xfrm>
          <a:prstGeom prst="rect">
            <a:avLst/>
          </a:prstGeom>
          <a:noFill/>
        </p:spPr>
        <p:txBody>
          <a:bodyPr wrap="none" rtlCol="0">
            <a:spAutoFit/>
          </a:bodyPr>
          <a:lstStyle/>
          <a:p>
            <a:r>
              <a:rPr lang="en-US" dirty="0"/>
              <a:t>Sample 2</a:t>
            </a:r>
          </a:p>
        </p:txBody>
      </p:sp>
      <p:sp>
        <p:nvSpPr>
          <p:cNvPr id="22" name="TextBox 21"/>
          <p:cNvSpPr txBox="1"/>
          <p:nvPr/>
        </p:nvSpPr>
        <p:spPr>
          <a:xfrm>
            <a:off x="5167423" y="5819894"/>
            <a:ext cx="1045479" cy="369332"/>
          </a:xfrm>
          <a:prstGeom prst="rect">
            <a:avLst/>
          </a:prstGeom>
          <a:noFill/>
        </p:spPr>
        <p:txBody>
          <a:bodyPr wrap="none" rtlCol="0">
            <a:spAutoFit/>
          </a:bodyPr>
          <a:lstStyle/>
          <a:p>
            <a:r>
              <a:rPr lang="en-US" dirty="0"/>
              <a:t>Sample 3</a:t>
            </a:r>
          </a:p>
        </p:txBody>
      </p:sp>
      <p:sp>
        <p:nvSpPr>
          <p:cNvPr id="23" name="TextBox 22"/>
          <p:cNvSpPr txBox="1"/>
          <p:nvPr/>
        </p:nvSpPr>
        <p:spPr>
          <a:xfrm>
            <a:off x="548072" y="4848595"/>
            <a:ext cx="917239" cy="369332"/>
          </a:xfrm>
          <a:prstGeom prst="rect">
            <a:avLst/>
          </a:prstGeom>
          <a:noFill/>
        </p:spPr>
        <p:txBody>
          <a:bodyPr wrap="none" rtlCol="0">
            <a:spAutoFit/>
          </a:bodyPr>
          <a:lstStyle/>
          <a:p>
            <a:r>
              <a:rPr lang="en-US" dirty="0"/>
              <a:t>Original</a:t>
            </a:r>
          </a:p>
        </p:txBody>
      </p:sp>
    </p:spTree>
    <p:extLst>
      <p:ext uri="{BB962C8B-B14F-4D97-AF65-F5344CB8AC3E}">
        <p14:creationId xmlns:p14="http://schemas.microsoft.com/office/powerpoint/2010/main" val="3139399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3A2A91-9F53-46D0-AE87-2313C6E34B47}"/>
              </a:ext>
            </a:extLst>
          </p:cNvPr>
          <p:cNvSpPr>
            <a:spLocks noGrp="1"/>
          </p:cNvSpPr>
          <p:nvPr>
            <p:ph idx="1"/>
          </p:nvPr>
        </p:nvSpPr>
        <p:spPr>
          <a:xfrm>
            <a:off x="349250" y="772003"/>
            <a:ext cx="8445500" cy="1512922"/>
          </a:xfrm>
        </p:spPr>
        <p:txBody>
          <a:bodyPr>
            <a:normAutofit fontScale="92500" lnSpcReduction="10000"/>
          </a:bodyPr>
          <a:lstStyle/>
          <a:p>
            <a:r>
              <a:rPr lang="en-US" dirty="0"/>
              <a:t>Helps to decrease variance</a:t>
            </a:r>
          </a:p>
          <a:p>
            <a:pPr lvl="1"/>
            <a:r>
              <a:rPr lang="en-US" dirty="0"/>
              <a:t>E.g., DTs</a:t>
            </a:r>
          </a:p>
          <a:p>
            <a:r>
              <a:rPr lang="en-US" dirty="0"/>
              <a:t>Fast because model training can be parallel</a:t>
            </a:r>
          </a:p>
          <a:p>
            <a:r>
              <a:rPr lang="en-US" dirty="0"/>
              <a:t>Almost always helps</a:t>
            </a:r>
          </a:p>
        </p:txBody>
      </p:sp>
      <p:sp>
        <p:nvSpPr>
          <p:cNvPr id="3" name="Title 2">
            <a:extLst>
              <a:ext uri="{FF2B5EF4-FFF2-40B4-BE49-F238E27FC236}">
                <a16:creationId xmlns:a16="http://schemas.microsoft.com/office/drawing/2014/main" id="{7EF74A53-527C-4332-B908-F969FD8BE25A}"/>
              </a:ext>
            </a:extLst>
          </p:cNvPr>
          <p:cNvSpPr>
            <a:spLocks noGrp="1"/>
          </p:cNvSpPr>
          <p:nvPr>
            <p:ph type="title"/>
          </p:nvPr>
        </p:nvSpPr>
        <p:spPr/>
        <p:txBody>
          <a:bodyPr/>
          <a:lstStyle/>
          <a:p>
            <a:r>
              <a:rPr lang="en-US" dirty="0"/>
              <a:t>Bagging Properties</a:t>
            </a:r>
          </a:p>
        </p:txBody>
      </p:sp>
      <p:grpSp>
        <p:nvGrpSpPr>
          <p:cNvPr id="79" name="Group 78">
            <a:extLst>
              <a:ext uri="{FF2B5EF4-FFF2-40B4-BE49-F238E27FC236}">
                <a16:creationId xmlns:a16="http://schemas.microsoft.com/office/drawing/2014/main" id="{AB64DA2E-0EC0-4E8C-A1CA-3E1ECCCD462C}"/>
              </a:ext>
            </a:extLst>
          </p:cNvPr>
          <p:cNvGrpSpPr/>
          <p:nvPr/>
        </p:nvGrpSpPr>
        <p:grpSpPr>
          <a:xfrm>
            <a:off x="974665" y="5229408"/>
            <a:ext cx="1087460" cy="704367"/>
            <a:chOff x="974665" y="5229408"/>
            <a:chExt cx="1351286" cy="875252"/>
          </a:xfrm>
        </p:grpSpPr>
        <p:sp>
          <p:nvSpPr>
            <p:cNvPr id="4" name="Text Box 5">
              <a:extLst>
                <a:ext uri="{FF2B5EF4-FFF2-40B4-BE49-F238E27FC236}">
                  <a16:creationId xmlns:a16="http://schemas.microsoft.com/office/drawing/2014/main" id="{B76D9630-DB27-448F-BC14-A992078E0C72}"/>
                </a:ext>
              </a:extLst>
            </p:cNvPr>
            <p:cNvSpPr txBox="1">
              <a:spLocks noChangeArrowheads="1"/>
            </p:cNvSpPr>
            <p:nvPr/>
          </p:nvSpPr>
          <p:spPr bwMode="auto">
            <a:xfrm>
              <a:off x="1422714" y="5229408"/>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C290143C-0D70-4D91-89A4-2D585FE2DA07}"/>
                </a:ext>
              </a:extLst>
            </p:cNvPr>
            <p:cNvCxnSpPr>
              <a:stCxn id="4" idx="2"/>
              <a:endCxn id="8" idx="0"/>
            </p:cNvCxnSpPr>
            <p:nvPr/>
          </p:nvCxnSpPr>
          <p:spPr>
            <a:xfrm flipH="1">
              <a:off x="1248985" y="5503728"/>
              <a:ext cx="448049"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CECDEE1E-C14F-4DBF-B7A1-E939FEAF3524}"/>
                </a:ext>
              </a:extLst>
            </p:cNvPr>
            <p:cNvCxnSpPr>
              <a:stCxn id="4" idx="2"/>
              <a:endCxn id="7" idx="0"/>
            </p:cNvCxnSpPr>
            <p:nvPr/>
          </p:nvCxnSpPr>
          <p:spPr>
            <a:xfrm>
              <a:off x="1697034" y="5503728"/>
              <a:ext cx="375143" cy="3266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 name="Text Box 5">
              <a:extLst>
                <a:ext uri="{FF2B5EF4-FFF2-40B4-BE49-F238E27FC236}">
                  <a16:creationId xmlns:a16="http://schemas.microsoft.com/office/drawing/2014/main" id="{65F2C91D-44FC-4A1E-A839-3F41801F188E}"/>
                </a:ext>
              </a:extLst>
            </p:cNvPr>
            <p:cNvSpPr txBox="1">
              <a:spLocks noChangeArrowheads="1"/>
            </p:cNvSpPr>
            <p:nvPr/>
          </p:nvSpPr>
          <p:spPr bwMode="auto">
            <a:xfrm>
              <a:off x="1818403" y="5830340"/>
              <a:ext cx="507548"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8" name="Text Box 5">
              <a:extLst>
                <a:ext uri="{FF2B5EF4-FFF2-40B4-BE49-F238E27FC236}">
                  <a16:creationId xmlns:a16="http://schemas.microsoft.com/office/drawing/2014/main" id="{88637E66-FA84-4EFC-BC45-97E9B31307CF}"/>
                </a:ext>
              </a:extLst>
            </p:cNvPr>
            <p:cNvSpPr txBox="1">
              <a:spLocks noChangeArrowheads="1"/>
            </p:cNvSpPr>
            <p:nvPr/>
          </p:nvSpPr>
          <p:spPr bwMode="auto">
            <a:xfrm>
              <a:off x="974665" y="5830340"/>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grpSp>
      <p:grpSp>
        <p:nvGrpSpPr>
          <p:cNvPr id="16" name="Group 15">
            <a:extLst>
              <a:ext uri="{FF2B5EF4-FFF2-40B4-BE49-F238E27FC236}">
                <a16:creationId xmlns:a16="http://schemas.microsoft.com/office/drawing/2014/main" id="{54B48787-1740-4F71-A3C5-33F1B5490BC7}"/>
              </a:ext>
            </a:extLst>
          </p:cNvPr>
          <p:cNvGrpSpPr/>
          <p:nvPr/>
        </p:nvGrpSpPr>
        <p:grpSpPr>
          <a:xfrm>
            <a:off x="3056694" y="2525908"/>
            <a:ext cx="1602990" cy="1722584"/>
            <a:chOff x="2754298" y="2258683"/>
            <a:chExt cx="1991889" cy="2140497"/>
          </a:xfrm>
        </p:grpSpPr>
        <p:sp>
          <p:nvSpPr>
            <p:cNvPr id="17" name="Text Box 5">
              <a:extLst>
                <a:ext uri="{FF2B5EF4-FFF2-40B4-BE49-F238E27FC236}">
                  <a16:creationId xmlns:a16="http://schemas.microsoft.com/office/drawing/2014/main" id="{15D0AD62-7067-482F-BDF2-DFABA4BF5612}"/>
                </a:ext>
              </a:extLst>
            </p:cNvPr>
            <p:cNvSpPr txBox="1">
              <a:spLocks noChangeArrowheads="1"/>
            </p:cNvSpPr>
            <p:nvPr/>
          </p:nvSpPr>
          <p:spPr bwMode="auto">
            <a:xfrm>
              <a:off x="3844803" y="225868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18" name="Straight Arrow Connector 17">
              <a:extLst>
                <a:ext uri="{FF2B5EF4-FFF2-40B4-BE49-F238E27FC236}">
                  <a16:creationId xmlns:a16="http://schemas.microsoft.com/office/drawing/2014/main" id="{934B21CA-4B5E-4C7E-806C-5529FE6588EC}"/>
                </a:ext>
              </a:extLst>
            </p:cNvPr>
            <p:cNvCxnSpPr>
              <a:stCxn id="17" idx="2"/>
              <a:endCxn id="21" idx="0"/>
            </p:cNvCxnSpPr>
            <p:nvPr/>
          </p:nvCxnSpPr>
          <p:spPr>
            <a:xfrm>
              <a:off x="4098577" y="2533003"/>
              <a:ext cx="37329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Text Box 5">
              <a:extLst>
                <a:ext uri="{FF2B5EF4-FFF2-40B4-BE49-F238E27FC236}">
                  <a16:creationId xmlns:a16="http://schemas.microsoft.com/office/drawing/2014/main" id="{47B86DA5-0E50-4BBC-AA9B-A565A9AE1D68}"/>
                </a:ext>
              </a:extLst>
            </p:cNvPr>
            <p:cNvSpPr txBox="1">
              <a:spLocks noChangeArrowheads="1"/>
            </p:cNvSpPr>
            <p:nvPr/>
          </p:nvSpPr>
          <p:spPr bwMode="auto">
            <a:xfrm>
              <a:off x="3104312" y="3472991"/>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20" name="Text Box 5">
              <a:extLst>
                <a:ext uri="{FF2B5EF4-FFF2-40B4-BE49-F238E27FC236}">
                  <a16:creationId xmlns:a16="http://schemas.microsoft.com/office/drawing/2014/main" id="{CC1E2402-0397-49A3-B57F-3B64371766C3}"/>
                </a:ext>
              </a:extLst>
            </p:cNvPr>
            <p:cNvSpPr txBox="1">
              <a:spLocks noChangeArrowheads="1"/>
            </p:cNvSpPr>
            <p:nvPr/>
          </p:nvSpPr>
          <p:spPr bwMode="auto">
            <a:xfrm>
              <a:off x="3770482" y="3472991"/>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21" name="Text Box 5">
              <a:extLst>
                <a:ext uri="{FF2B5EF4-FFF2-40B4-BE49-F238E27FC236}">
                  <a16:creationId xmlns:a16="http://schemas.microsoft.com/office/drawing/2014/main" id="{C318FDF8-8D07-4191-8916-40CE9C0B143B}"/>
                </a:ext>
              </a:extLst>
            </p:cNvPr>
            <p:cNvSpPr txBox="1">
              <a:spLocks noChangeArrowheads="1"/>
            </p:cNvSpPr>
            <p:nvPr/>
          </p:nvSpPr>
          <p:spPr bwMode="auto">
            <a:xfrm>
              <a:off x="4197547" y="2824315"/>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22" name="Text Box 5">
              <a:extLst>
                <a:ext uri="{FF2B5EF4-FFF2-40B4-BE49-F238E27FC236}">
                  <a16:creationId xmlns:a16="http://schemas.microsoft.com/office/drawing/2014/main" id="{71D50093-746E-4BD4-8463-FCD369BEFE28}"/>
                </a:ext>
              </a:extLst>
            </p:cNvPr>
            <p:cNvSpPr txBox="1">
              <a:spLocks noChangeArrowheads="1"/>
            </p:cNvSpPr>
            <p:nvPr/>
          </p:nvSpPr>
          <p:spPr bwMode="auto">
            <a:xfrm>
              <a:off x="3441234" y="282431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23" name="Straight Arrow Connector 22">
              <a:extLst>
                <a:ext uri="{FF2B5EF4-FFF2-40B4-BE49-F238E27FC236}">
                  <a16:creationId xmlns:a16="http://schemas.microsoft.com/office/drawing/2014/main" id="{93E2F344-63ED-407E-9698-52D56B48A827}"/>
                </a:ext>
              </a:extLst>
            </p:cNvPr>
            <p:cNvCxnSpPr>
              <a:stCxn id="17" idx="2"/>
              <a:endCxn id="22" idx="0"/>
            </p:cNvCxnSpPr>
            <p:nvPr/>
          </p:nvCxnSpPr>
          <p:spPr>
            <a:xfrm flipH="1">
              <a:off x="3715554" y="2533003"/>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83082B0-7395-442F-BCD5-57253FC348F7}"/>
                </a:ext>
              </a:extLst>
            </p:cNvPr>
            <p:cNvCxnSpPr>
              <a:stCxn id="22" idx="2"/>
              <a:endCxn id="19" idx="0"/>
            </p:cNvCxnSpPr>
            <p:nvPr/>
          </p:nvCxnSpPr>
          <p:spPr>
            <a:xfrm flipH="1">
              <a:off x="3378632" y="3098635"/>
              <a:ext cx="336922"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321F633-F677-4E40-A65B-4D3B12241D37}"/>
                </a:ext>
              </a:extLst>
            </p:cNvPr>
            <p:cNvCxnSpPr>
              <a:stCxn id="22" idx="2"/>
              <a:endCxn id="20" idx="0"/>
            </p:cNvCxnSpPr>
            <p:nvPr/>
          </p:nvCxnSpPr>
          <p:spPr>
            <a:xfrm>
              <a:off x="3715554" y="3098635"/>
              <a:ext cx="329248"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6" name="Text Box 5">
              <a:extLst>
                <a:ext uri="{FF2B5EF4-FFF2-40B4-BE49-F238E27FC236}">
                  <a16:creationId xmlns:a16="http://schemas.microsoft.com/office/drawing/2014/main" id="{4E4A67C8-992B-488F-A4EE-6012F30F5896}"/>
                </a:ext>
              </a:extLst>
            </p:cNvPr>
            <p:cNvSpPr txBox="1">
              <a:spLocks noChangeArrowheads="1"/>
            </p:cNvSpPr>
            <p:nvPr/>
          </p:nvSpPr>
          <p:spPr bwMode="auto">
            <a:xfrm>
              <a:off x="2754298" y="4124860"/>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27" name="Text Box 5">
              <a:extLst>
                <a:ext uri="{FF2B5EF4-FFF2-40B4-BE49-F238E27FC236}">
                  <a16:creationId xmlns:a16="http://schemas.microsoft.com/office/drawing/2014/main" id="{1C4FBCE6-EB32-40A9-83E0-A9C1153816D2}"/>
                </a:ext>
              </a:extLst>
            </p:cNvPr>
            <p:cNvSpPr txBox="1">
              <a:spLocks noChangeArrowheads="1"/>
            </p:cNvSpPr>
            <p:nvPr/>
          </p:nvSpPr>
          <p:spPr bwMode="auto">
            <a:xfrm>
              <a:off x="3420468" y="4124860"/>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28" name="Straight Arrow Connector 27">
              <a:extLst>
                <a:ext uri="{FF2B5EF4-FFF2-40B4-BE49-F238E27FC236}">
                  <a16:creationId xmlns:a16="http://schemas.microsoft.com/office/drawing/2014/main" id="{25B4EAEF-36D3-4471-AF13-044A0ECA84C9}"/>
                </a:ext>
              </a:extLst>
            </p:cNvPr>
            <p:cNvCxnSpPr>
              <a:stCxn id="19" idx="2"/>
              <a:endCxn id="26" idx="0"/>
            </p:cNvCxnSpPr>
            <p:nvPr/>
          </p:nvCxnSpPr>
          <p:spPr>
            <a:xfrm flipH="1">
              <a:off x="3028618" y="3747311"/>
              <a:ext cx="350014"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7D9C21F-FAB6-495A-B45D-96C537E54ADE}"/>
                </a:ext>
              </a:extLst>
            </p:cNvPr>
            <p:cNvCxnSpPr>
              <a:stCxn id="19" idx="2"/>
              <a:endCxn id="27" idx="0"/>
            </p:cNvCxnSpPr>
            <p:nvPr/>
          </p:nvCxnSpPr>
          <p:spPr>
            <a:xfrm>
              <a:off x="3378632" y="3747311"/>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80" name="Group 79">
            <a:extLst>
              <a:ext uri="{FF2B5EF4-FFF2-40B4-BE49-F238E27FC236}">
                <a16:creationId xmlns:a16="http://schemas.microsoft.com/office/drawing/2014/main" id="{36C57184-6CD6-4AF4-9575-91A3AD673824}"/>
              </a:ext>
            </a:extLst>
          </p:cNvPr>
          <p:cNvGrpSpPr/>
          <p:nvPr/>
        </p:nvGrpSpPr>
        <p:grpSpPr>
          <a:xfrm>
            <a:off x="867381" y="2663068"/>
            <a:ext cx="1404403" cy="1655978"/>
            <a:chOff x="867381" y="2663067"/>
            <a:chExt cx="1745122" cy="2057731"/>
          </a:xfrm>
        </p:grpSpPr>
        <p:sp>
          <p:nvSpPr>
            <p:cNvPr id="40" name="Text Box 5">
              <a:extLst>
                <a:ext uri="{FF2B5EF4-FFF2-40B4-BE49-F238E27FC236}">
                  <a16:creationId xmlns:a16="http://schemas.microsoft.com/office/drawing/2014/main" id="{2829F8E6-DF09-4DD4-96AC-9E699563C74C}"/>
                </a:ext>
              </a:extLst>
            </p:cNvPr>
            <p:cNvSpPr txBox="1">
              <a:spLocks noChangeArrowheads="1"/>
            </p:cNvSpPr>
            <p:nvPr/>
          </p:nvSpPr>
          <p:spPr bwMode="auto">
            <a:xfrm>
              <a:off x="1436799" y="2663067"/>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41" name="Straight Arrow Connector 40">
              <a:extLst>
                <a:ext uri="{FF2B5EF4-FFF2-40B4-BE49-F238E27FC236}">
                  <a16:creationId xmlns:a16="http://schemas.microsoft.com/office/drawing/2014/main" id="{B41DE686-3673-4B7C-BA27-660E47618EE2}"/>
                </a:ext>
              </a:extLst>
            </p:cNvPr>
            <p:cNvCxnSpPr>
              <a:stCxn id="40" idx="2"/>
              <a:endCxn id="44" idx="0"/>
            </p:cNvCxnSpPr>
            <p:nvPr/>
          </p:nvCxnSpPr>
          <p:spPr>
            <a:xfrm flipH="1">
              <a:off x="1141701" y="2937387"/>
              <a:ext cx="569418" cy="4047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8B4E686-49C3-4EAD-BBC3-29316B8D6033}"/>
                </a:ext>
              </a:extLst>
            </p:cNvPr>
            <p:cNvCxnSpPr>
              <a:stCxn id="40" idx="2"/>
              <a:endCxn id="43" idx="0"/>
            </p:cNvCxnSpPr>
            <p:nvPr/>
          </p:nvCxnSpPr>
          <p:spPr>
            <a:xfrm>
              <a:off x="1711119" y="2937387"/>
              <a:ext cx="253774" cy="4047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 Box 5">
              <a:extLst>
                <a:ext uri="{FF2B5EF4-FFF2-40B4-BE49-F238E27FC236}">
                  <a16:creationId xmlns:a16="http://schemas.microsoft.com/office/drawing/2014/main" id="{CCD14142-418D-4E81-A2D0-E5C15A4B3F06}"/>
                </a:ext>
              </a:extLst>
            </p:cNvPr>
            <p:cNvSpPr txBox="1">
              <a:spLocks noChangeArrowheads="1"/>
            </p:cNvSpPr>
            <p:nvPr/>
          </p:nvSpPr>
          <p:spPr bwMode="auto">
            <a:xfrm>
              <a:off x="1711119" y="334213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44" name="Text Box 5">
              <a:extLst>
                <a:ext uri="{FF2B5EF4-FFF2-40B4-BE49-F238E27FC236}">
                  <a16:creationId xmlns:a16="http://schemas.microsoft.com/office/drawing/2014/main" id="{04B52E31-DD37-4F61-B840-5AA96F2544C2}"/>
                </a:ext>
              </a:extLst>
            </p:cNvPr>
            <p:cNvSpPr txBox="1">
              <a:spLocks noChangeArrowheads="1"/>
            </p:cNvSpPr>
            <p:nvPr/>
          </p:nvSpPr>
          <p:spPr bwMode="auto">
            <a:xfrm>
              <a:off x="867381" y="3342133"/>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45" name="Straight Arrow Connector 44">
              <a:extLst>
                <a:ext uri="{FF2B5EF4-FFF2-40B4-BE49-F238E27FC236}">
                  <a16:creationId xmlns:a16="http://schemas.microsoft.com/office/drawing/2014/main" id="{D7B989EB-1B37-4132-98AB-FAF71B900372}"/>
                </a:ext>
              </a:extLst>
            </p:cNvPr>
            <p:cNvCxnSpPr>
              <a:stCxn id="43" idx="2"/>
              <a:endCxn id="48" idx="0"/>
            </p:cNvCxnSpPr>
            <p:nvPr/>
          </p:nvCxnSpPr>
          <p:spPr>
            <a:xfrm>
              <a:off x="1964893" y="3616453"/>
              <a:ext cx="37329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6" name="Text Box 5">
              <a:extLst>
                <a:ext uri="{FF2B5EF4-FFF2-40B4-BE49-F238E27FC236}">
                  <a16:creationId xmlns:a16="http://schemas.microsoft.com/office/drawing/2014/main" id="{D3788C25-EFB9-4B3D-A300-723757A5C1D2}"/>
                </a:ext>
              </a:extLst>
            </p:cNvPr>
            <p:cNvSpPr txBox="1">
              <a:spLocks noChangeArrowheads="1"/>
            </p:cNvSpPr>
            <p:nvPr/>
          </p:nvSpPr>
          <p:spPr bwMode="auto">
            <a:xfrm>
              <a:off x="974665" y="4446478"/>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47" name="Text Box 5">
              <a:extLst>
                <a:ext uri="{FF2B5EF4-FFF2-40B4-BE49-F238E27FC236}">
                  <a16:creationId xmlns:a16="http://schemas.microsoft.com/office/drawing/2014/main" id="{6468AC65-5B92-4E80-8C97-12EF7108243A}"/>
                </a:ext>
              </a:extLst>
            </p:cNvPr>
            <p:cNvSpPr txBox="1">
              <a:spLocks noChangeArrowheads="1"/>
            </p:cNvSpPr>
            <p:nvPr/>
          </p:nvSpPr>
          <p:spPr bwMode="auto">
            <a:xfrm>
              <a:off x="1636541" y="4428744"/>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48" name="Text Box 5">
              <a:extLst>
                <a:ext uri="{FF2B5EF4-FFF2-40B4-BE49-F238E27FC236}">
                  <a16:creationId xmlns:a16="http://schemas.microsoft.com/office/drawing/2014/main" id="{D1268672-7CF7-4C99-A311-5CB3B7804018}"/>
                </a:ext>
              </a:extLst>
            </p:cNvPr>
            <p:cNvSpPr txBox="1">
              <a:spLocks noChangeArrowheads="1"/>
            </p:cNvSpPr>
            <p:nvPr/>
          </p:nvSpPr>
          <p:spPr bwMode="auto">
            <a:xfrm>
              <a:off x="2063863" y="3907765"/>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49" name="Text Box 5">
              <a:extLst>
                <a:ext uri="{FF2B5EF4-FFF2-40B4-BE49-F238E27FC236}">
                  <a16:creationId xmlns:a16="http://schemas.microsoft.com/office/drawing/2014/main" id="{00DF46F6-287C-4350-A84E-639D5F89BAB9}"/>
                </a:ext>
              </a:extLst>
            </p:cNvPr>
            <p:cNvSpPr txBox="1">
              <a:spLocks noChangeArrowheads="1"/>
            </p:cNvSpPr>
            <p:nvPr/>
          </p:nvSpPr>
          <p:spPr bwMode="auto">
            <a:xfrm>
              <a:off x="1307550" y="390776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0" name="Straight Arrow Connector 49">
              <a:extLst>
                <a:ext uri="{FF2B5EF4-FFF2-40B4-BE49-F238E27FC236}">
                  <a16:creationId xmlns:a16="http://schemas.microsoft.com/office/drawing/2014/main" id="{EC443FDA-BB87-4CE0-888A-E8DB75A57824}"/>
                </a:ext>
              </a:extLst>
            </p:cNvPr>
            <p:cNvCxnSpPr>
              <a:stCxn id="43" idx="2"/>
              <a:endCxn id="49" idx="0"/>
            </p:cNvCxnSpPr>
            <p:nvPr/>
          </p:nvCxnSpPr>
          <p:spPr>
            <a:xfrm flipH="1">
              <a:off x="1581870" y="3616453"/>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DC43734-691A-44D4-927C-7132BDB3CF51}"/>
                </a:ext>
              </a:extLst>
            </p:cNvPr>
            <p:cNvCxnSpPr>
              <a:stCxn id="49" idx="2"/>
              <a:endCxn id="46" idx="0"/>
            </p:cNvCxnSpPr>
            <p:nvPr/>
          </p:nvCxnSpPr>
          <p:spPr>
            <a:xfrm flipH="1">
              <a:off x="1248985" y="4182085"/>
              <a:ext cx="332885" cy="264393"/>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DEB0378-A0EB-46A2-9D8D-F8AFC0869A50}"/>
                </a:ext>
              </a:extLst>
            </p:cNvPr>
            <p:cNvCxnSpPr>
              <a:stCxn id="49" idx="2"/>
              <a:endCxn id="47" idx="0"/>
            </p:cNvCxnSpPr>
            <p:nvPr/>
          </p:nvCxnSpPr>
          <p:spPr>
            <a:xfrm>
              <a:off x="1581870" y="4182085"/>
              <a:ext cx="328991" cy="24665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78" name="Group 77">
            <a:extLst>
              <a:ext uri="{FF2B5EF4-FFF2-40B4-BE49-F238E27FC236}">
                <a16:creationId xmlns:a16="http://schemas.microsoft.com/office/drawing/2014/main" id="{C0EDA466-3218-44DF-91AF-C288EB721919}"/>
              </a:ext>
            </a:extLst>
          </p:cNvPr>
          <p:cNvGrpSpPr/>
          <p:nvPr/>
        </p:nvGrpSpPr>
        <p:grpSpPr>
          <a:xfrm>
            <a:off x="5801694" y="2460665"/>
            <a:ext cx="2861299" cy="2655621"/>
            <a:chOff x="5801694" y="2460665"/>
            <a:chExt cx="3555473" cy="3299896"/>
          </a:xfrm>
        </p:grpSpPr>
        <p:sp>
          <p:nvSpPr>
            <p:cNvPr id="9" name="Text Box 5">
              <a:extLst>
                <a:ext uri="{FF2B5EF4-FFF2-40B4-BE49-F238E27FC236}">
                  <a16:creationId xmlns:a16="http://schemas.microsoft.com/office/drawing/2014/main" id="{6FD078B3-2926-4466-B9F1-3221D6FE459F}"/>
                </a:ext>
              </a:extLst>
            </p:cNvPr>
            <p:cNvSpPr txBox="1">
              <a:spLocks noChangeArrowheads="1"/>
            </p:cNvSpPr>
            <p:nvPr/>
          </p:nvSpPr>
          <p:spPr bwMode="auto">
            <a:xfrm>
              <a:off x="6542185" y="2460665"/>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10" name="Straight Arrow Connector 9">
              <a:extLst>
                <a:ext uri="{FF2B5EF4-FFF2-40B4-BE49-F238E27FC236}">
                  <a16:creationId xmlns:a16="http://schemas.microsoft.com/office/drawing/2014/main" id="{90DC3A56-8736-46C6-B268-0C98A2C17DAA}"/>
                </a:ext>
              </a:extLst>
            </p:cNvPr>
            <p:cNvCxnSpPr>
              <a:stCxn id="9" idx="2"/>
              <a:endCxn id="53" idx="0"/>
            </p:cNvCxnSpPr>
            <p:nvPr/>
          </p:nvCxnSpPr>
          <p:spPr>
            <a:xfrm>
              <a:off x="6795959" y="2734985"/>
              <a:ext cx="962519" cy="261227"/>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 name="Text Box 5">
              <a:extLst>
                <a:ext uri="{FF2B5EF4-FFF2-40B4-BE49-F238E27FC236}">
                  <a16:creationId xmlns:a16="http://schemas.microsoft.com/office/drawing/2014/main" id="{C7659625-8855-45E3-B895-DF55721C649E}"/>
                </a:ext>
              </a:extLst>
            </p:cNvPr>
            <p:cNvSpPr txBox="1">
              <a:spLocks noChangeArrowheads="1"/>
            </p:cNvSpPr>
            <p:nvPr/>
          </p:nvSpPr>
          <p:spPr bwMode="auto">
            <a:xfrm>
              <a:off x="5801694" y="3674973"/>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12" name="Text Box 5">
              <a:extLst>
                <a:ext uri="{FF2B5EF4-FFF2-40B4-BE49-F238E27FC236}">
                  <a16:creationId xmlns:a16="http://schemas.microsoft.com/office/drawing/2014/main" id="{63B7324C-C997-4141-BA80-8F63C07B0A8E}"/>
                </a:ext>
              </a:extLst>
            </p:cNvPr>
            <p:cNvSpPr txBox="1">
              <a:spLocks noChangeArrowheads="1"/>
            </p:cNvSpPr>
            <p:nvPr/>
          </p:nvSpPr>
          <p:spPr bwMode="auto">
            <a:xfrm>
              <a:off x="6138616" y="3026297"/>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13" name="Straight Arrow Connector 12">
              <a:extLst>
                <a:ext uri="{FF2B5EF4-FFF2-40B4-BE49-F238E27FC236}">
                  <a16:creationId xmlns:a16="http://schemas.microsoft.com/office/drawing/2014/main" id="{B547E0C2-924F-4E76-B43E-E8FA878C250C}"/>
                </a:ext>
              </a:extLst>
            </p:cNvPr>
            <p:cNvCxnSpPr>
              <a:stCxn id="9" idx="2"/>
              <a:endCxn id="12" idx="0"/>
            </p:cNvCxnSpPr>
            <p:nvPr/>
          </p:nvCxnSpPr>
          <p:spPr>
            <a:xfrm flipH="1">
              <a:off x="6412936" y="2734985"/>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68A63BE-6344-46B8-A9DE-54F63B3F8397}"/>
                </a:ext>
              </a:extLst>
            </p:cNvPr>
            <p:cNvCxnSpPr>
              <a:stCxn id="12" idx="2"/>
              <a:endCxn id="11" idx="0"/>
            </p:cNvCxnSpPr>
            <p:nvPr/>
          </p:nvCxnSpPr>
          <p:spPr>
            <a:xfrm flipH="1">
              <a:off x="6076014" y="3300617"/>
              <a:ext cx="336922"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DB2082E-2164-4964-B5D9-2D026F07DFE2}"/>
                </a:ext>
              </a:extLst>
            </p:cNvPr>
            <p:cNvCxnSpPr>
              <a:stCxn id="12" idx="2"/>
              <a:endCxn id="30" idx="0"/>
            </p:cNvCxnSpPr>
            <p:nvPr/>
          </p:nvCxnSpPr>
          <p:spPr>
            <a:xfrm>
              <a:off x="6412936" y="3300617"/>
              <a:ext cx="362477"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0" name="Text Box 5">
              <a:extLst>
                <a:ext uri="{FF2B5EF4-FFF2-40B4-BE49-F238E27FC236}">
                  <a16:creationId xmlns:a16="http://schemas.microsoft.com/office/drawing/2014/main" id="{87741F8B-2361-497D-AE82-20E815D25936}"/>
                </a:ext>
              </a:extLst>
            </p:cNvPr>
            <p:cNvSpPr txBox="1">
              <a:spLocks noChangeArrowheads="1"/>
            </p:cNvSpPr>
            <p:nvPr/>
          </p:nvSpPr>
          <p:spPr bwMode="auto">
            <a:xfrm>
              <a:off x="6501093" y="3674973"/>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1" name="Text Box 5">
              <a:extLst>
                <a:ext uri="{FF2B5EF4-FFF2-40B4-BE49-F238E27FC236}">
                  <a16:creationId xmlns:a16="http://schemas.microsoft.com/office/drawing/2014/main" id="{AD6CF4D6-A66B-4C96-B997-DB891CBEC7DC}"/>
                </a:ext>
              </a:extLst>
            </p:cNvPr>
            <p:cNvSpPr txBox="1">
              <a:spLocks noChangeArrowheads="1"/>
            </p:cNvSpPr>
            <p:nvPr/>
          </p:nvSpPr>
          <p:spPr bwMode="auto">
            <a:xfrm>
              <a:off x="6817249" y="4326842"/>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32" name="Straight Arrow Connector 31">
              <a:extLst>
                <a:ext uri="{FF2B5EF4-FFF2-40B4-BE49-F238E27FC236}">
                  <a16:creationId xmlns:a16="http://schemas.microsoft.com/office/drawing/2014/main" id="{12B66226-A04D-404A-A7D7-B270890B96F6}"/>
                </a:ext>
              </a:extLst>
            </p:cNvPr>
            <p:cNvCxnSpPr>
              <a:stCxn id="30" idx="2"/>
              <a:endCxn id="34" idx="0"/>
            </p:cNvCxnSpPr>
            <p:nvPr/>
          </p:nvCxnSpPr>
          <p:spPr>
            <a:xfrm flipH="1">
              <a:off x="6425399" y="3949293"/>
              <a:ext cx="350014"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FA16826-3EBA-4901-8692-02C64E8605B4}"/>
                </a:ext>
              </a:extLst>
            </p:cNvPr>
            <p:cNvCxnSpPr>
              <a:stCxn id="30" idx="2"/>
              <a:endCxn id="31" idx="0"/>
            </p:cNvCxnSpPr>
            <p:nvPr/>
          </p:nvCxnSpPr>
          <p:spPr>
            <a:xfrm>
              <a:off x="6775413" y="3949293"/>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4" name="Text Box 5">
              <a:extLst>
                <a:ext uri="{FF2B5EF4-FFF2-40B4-BE49-F238E27FC236}">
                  <a16:creationId xmlns:a16="http://schemas.microsoft.com/office/drawing/2014/main" id="{3A9F55BA-6A16-4112-8034-0E0819D7D119}"/>
                </a:ext>
              </a:extLst>
            </p:cNvPr>
            <p:cNvSpPr txBox="1">
              <a:spLocks noChangeArrowheads="1"/>
            </p:cNvSpPr>
            <p:nvPr/>
          </p:nvSpPr>
          <p:spPr bwMode="auto">
            <a:xfrm>
              <a:off x="6151079" y="4323649"/>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5" name="Text Box 5">
              <a:extLst>
                <a:ext uri="{FF2B5EF4-FFF2-40B4-BE49-F238E27FC236}">
                  <a16:creationId xmlns:a16="http://schemas.microsoft.com/office/drawing/2014/main" id="{930B6768-88B0-423B-BA61-97C2E04EDB53}"/>
                </a:ext>
              </a:extLst>
            </p:cNvPr>
            <p:cNvSpPr txBox="1">
              <a:spLocks noChangeArrowheads="1"/>
            </p:cNvSpPr>
            <p:nvPr/>
          </p:nvSpPr>
          <p:spPr bwMode="auto">
            <a:xfrm>
              <a:off x="7261589" y="4834372"/>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6" name="Text Box 5">
              <a:extLst>
                <a:ext uri="{FF2B5EF4-FFF2-40B4-BE49-F238E27FC236}">
                  <a16:creationId xmlns:a16="http://schemas.microsoft.com/office/drawing/2014/main" id="{18F592E8-9C02-4D7F-A191-D08158CB19DC}"/>
                </a:ext>
              </a:extLst>
            </p:cNvPr>
            <p:cNvSpPr txBox="1">
              <a:spLocks noChangeArrowheads="1"/>
            </p:cNvSpPr>
            <p:nvPr/>
          </p:nvSpPr>
          <p:spPr bwMode="auto">
            <a:xfrm>
              <a:off x="6911575" y="5486241"/>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37" name="Text Box 5">
              <a:extLst>
                <a:ext uri="{FF2B5EF4-FFF2-40B4-BE49-F238E27FC236}">
                  <a16:creationId xmlns:a16="http://schemas.microsoft.com/office/drawing/2014/main" id="{A5580F90-8EC9-4C39-9C07-CA4ADA725B5A}"/>
                </a:ext>
              </a:extLst>
            </p:cNvPr>
            <p:cNvSpPr txBox="1">
              <a:spLocks noChangeArrowheads="1"/>
            </p:cNvSpPr>
            <p:nvPr/>
          </p:nvSpPr>
          <p:spPr bwMode="auto">
            <a:xfrm>
              <a:off x="7577745" y="5486241"/>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38" name="Straight Arrow Connector 37">
              <a:extLst>
                <a:ext uri="{FF2B5EF4-FFF2-40B4-BE49-F238E27FC236}">
                  <a16:creationId xmlns:a16="http://schemas.microsoft.com/office/drawing/2014/main" id="{A6554A21-7872-475F-BA94-598F3CBA2F7B}"/>
                </a:ext>
              </a:extLst>
            </p:cNvPr>
            <p:cNvCxnSpPr>
              <a:stCxn id="35" idx="2"/>
              <a:endCxn id="36" idx="0"/>
            </p:cNvCxnSpPr>
            <p:nvPr/>
          </p:nvCxnSpPr>
          <p:spPr>
            <a:xfrm flipH="1">
              <a:off x="7185895" y="5108692"/>
              <a:ext cx="350014"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DCA76B8-5124-4369-BFF6-D2F9E3A6557A}"/>
                </a:ext>
              </a:extLst>
            </p:cNvPr>
            <p:cNvCxnSpPr>
              <a:stCxn id="35" idx="2"/>
              <a:endCxn id="37" idx="0"/>
            </p:cNvCxnSpPr>
            <p:nvPr/>
          </p:nvCxnSpPr>
          <p:spPr>
            <a:xfrm>
              <a:off x="7535909" y="5108692"/>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3" name="Text Box 5">
              <a:extLst>
                <a:ext uri="{FF2B5EF4-FFF2-40B4-BE49-F238E27FC236}">
                  <a16:creationId xmlns:a16="http://schemas.microsoft.com/office/drawing/2014/main" id="{72DC0F7F-3C36-4ED4-9E1E-02B451E79C36}"/>
                </a:ext>
              </a:extLst>
            </p:cNvPr>
            <p:cNvSpPr txBox="1">
              <a:spLocks noChangeArrowheads="1"/>
            </p:cNvSpPr>
            <p:nvPr/>
          </p:nvSpPr>
          <p:spPr bwMode="auto">
            <a:xfrm>
              <a:off x="7484158" y="2996212"/>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4" name="Straight Arrow Connector 53">
              <a:extLst>
                <a:ext uri="{FF2B5EF4-FFF2-40B4-BE49-F238E27FC236}">
                  <a16:creationId xmlns:a16="http://schemas.microsoft.com/office/drawing/2014/main" id="{2FA17FC5-814A-4C79-BACD-87B0A3F0B650}"/>
                </a:ext>
              </a:extLst>
            </p:cNvPr>
            <p:cNvCxnSpPr>
              <a:stCxn id="53" idx="2"/>
              <a:endCxn id="59" idx="0"/>
            </p:cNvCxnSpPr>
            <p:nvPr/>
          </p:nvCxnSpPr>
          <p:spPr>
            <a:xfrm>
              <a:off x="7758478" y="3270532"/>
              <a:ext cx="0" cy="404441"/>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B651174-2E26-4647-A1DE-8EC044430D05}"/>
                </a:ext>
              </a:extLst>
            </p:cNvPr>
            <p:cNvCxnSpPr>
              <a:stCxn id="53" idx="2"/>
              <a:endCxn id="56" idx="0"/>
            </p:cNvCxnSpPr>
            <p:nvPr/>
          </p:nvCxnSpPr>
          <p:spPr>
            <a:xfrm>
              <a:off x="7758478" y="3270532"/>
              <a:ext cx="915177" cy="39632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6" name="Text Box 5">
              <a:extLst>
                <a:ext uri="{FF2B5EF4-FFF2-40B4-BE49-F238E27FC236}">
                  <a16:creationId xmlns:a16="http://schemas.microsoft.com/office/drawing/2014/main" id="{34AC3F71-D77E-45C1-AF14-041B79290AF6}"/>
                </a:ext>
              </a:extLst>
            </p:cNvPr>
            <p:cNvSpPr txBox="1">
              <a:spLocks noChangeArrowheads="1"/>
            </p:cNvSpPr>
            <p:nvPr/>
          </p:nvSpPr>
          <p:spPr bwMode="auto">
            <a:xfrm>
              <a:off x="8419881" y="3666861"/>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57" name="Text Box 5">
              <a:extLst>
                <a:ext uri="{FF2B5EF4-FFF2-40B4-BE49-F238E27FC236}">
                  <a16:creationId xmlns:a16="http://schemas.microsoft.com/office/drawing/2014/main" id="{ECC0C713-8CB5-492E-B6E6-F94B21928909}"/>
                </a:ext>
              </a:extLst>
            </p:cNvPr>
            <p:cNvSpPr txBox="1">
              <a:spLocks noChangeArrowheads="1"/>
            </p:cNvSpPr>
            <p:nvPr/>
          </p:nvSpPr>
          <p:spPr bwMode="auto">
            <a:xfrm>
              <a:off x="8145561" y="4300427"/>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58" name="Straight Arrow Connector 57">
              <a:extLst>
                <a:ext uri="{FF2B5EF4-FFF2-40B4-BE49-F238E27FC236}">
                  <a16:creationId xmlns:a16="http://schemas.microsoft.com/office/drawing/2014/main" id="{A8D03E7C-FBE6-4DA5-AEEB-BBA34319F0F3}"/>
                </a:ext>
              </a:extLst>
            </p:cNvPr>
            <p:cNvCxnSpPr>
              <a:stCxn id="56" idx="2"/>
              <a:endCxn id="57" idx="0"/>
            </p:cNvCxnSpPr>
            <p:nvPr/>
          </p:nvCxnSpPr>
          <p:spPr>
            <a:xfrm flipH="1">
              <a:off x="8419881" y="3941181"/>
              <a:ext cx="253774" cy="3592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9" name="Text Box 5">
              <a:extLst>
                <a:ext uri="{FF2B5EF4-FFF2-40B4-BE49-F238E27FC236}">
                  <a16:creationId xmlns:a16="http://schemas.microsoft.com/office/drawing/2014/main" id="{F8CBC488-00C2-427E-BFEC-B709E1D425C1}"/>
                </a:ext>
              </a:extLst>
            </p:cNvPr>
            <p:cNvSpPr txBox="1">
              <a:spLocks noChangeArrowheads="1"/>
            </p:cNvSpPr>
            <p:nvPr/>
          </p:nvSpPr>
          <p:spPr bwMode="auto">
            <a:xfrm>
              <a:off x="7504704" y="367497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60" name="Straight Arrow Connector 59">
              <a:extLst>
                <a:ext uri="{FF2B5EF4-FFF2-40B4-BE49-F238E27FC236}">
                  <a16:creationId xmlns:a16="http://schemas.microsoft.com/office/drawing/2014/main" id="{9A96110D-E70D-49C1-95C6-1D816F251FE0}"/>
                </a:ext>
              </a:extLst>
            </p:cNvPr>
            <p:cNvCxnSpPr>
              <a:stCxn id="59" idx="2"/>
              <a:endCxn id="61" idx="0"/>
            </p:cNvCxnSpPr>
            <p:nvPr/>
          </p:nvCxnSpPr>
          <p:spPr>
            <a:xfrm>
              <a:off x="7758478" y="3949293"/>
              <a:ext cx="8767" cy="370030"/>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1" name="Text Box 5">
              <a:extLst>
                <a:ext uri="{FF2B5EF4-FFF2-40B4-BE49-F238E27FC236}">
                  <a16:creationId xmlns:a16="http://schemas.microsoft.com/office/drawing/2014/main" id="{C69FE814-07EF-485C-80EE-1F784AEF270E}"/>
                </a:ext>
              </a:extLst>
            </p:cNvPr>
            <p:cNvSpPr txBox="1">
              <a:spLocks noChangeArrowheads="1"/>
            </p:cNvSpPr>
            <p:nvPr/>
          </p:nvSpPr>
          <p:spPr bwMode="auto">
            <a:xfrm>
              <a:off x="7492925" y="4319323"/>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2" name="Text Box 5">
              <a:extLst>
                <a:ext uri="{FF2B5EF4-FFF2-40B4-BE49-F238E27FC236}">
                  <a16:creationId xmlns:a16="http://schemas.microsoft.com/office/drawing/2014/main" id="{9727DB62-09F5-4718-8ABB-A37576150452}"/>
                </a:ext>
              </a:extLst>
            </p:cNvPr>
            <p:cNvSpPr txBox="1">
              <a:spLocks noChangeArrowheads="1"/>
            </p:cNvSpPr>
            <p:nvPr/>
          </p:nvSpPr>
          <p:spPr bwMode="auto">
            <a:xfrm>
              <a:off x="8808527" y="4300427"/>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63" name="Straight Arrow Connector 62">
              <a:extLst>
                <a:ext uri="{FF2B5EF4-FFF2-40B4-BE49-F238E27FC236}">
                  <a16:creationId xmlns:a16="http://schemas.microsoft.com/office/drawing/2014/main" id="{85D766EC-EAED-4010-A3E9-54CFC770633B}"/>
                </a:ext>
              </a:extLst>
            </p:cNvPr>
            <p:cNvCxnSpPr>
              <a:stCxn id="56" idx="2"/>
              <a:endCxn id="62" idx="0"/>
            </p:cNvCxnSpPr>
            <p:nvPr/>
          </p:nvCxnSpPr>
          <p:spPr>
            <a:xfrm>
              <a:off x="8673655" y="3941181"/>
              <a:ext cx="409192" cy="35924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64" name="Group 63">
            <a:extLst>
              <a:ext uri="{FF2B5EF4-FFF2-40B4-BE49-F238E27FC236}">
                <a16:creationId xmlns:a16="http://schemas.microsoft.com/office/drawing/2014/main" id="{03E1544C-FF2B-4500-89CD-FEF175DF7B27}"/>
              </a:ext>
            </a:extLst>
          </p:cNvPr>
          <p:cNvGrpSpPr/>
          <p:nvPr/>
        </p:nvGrpSpPr>
        <p:grpSpPr>
          <a:xfrm flipH="1">
            <a:off x="4187710" y="4743607"/>
            <a:ext cx="1621099" cy="1722584"/>
            <a:chOff x="2754298" y="2258683"/>
            <a:chExt cx="1991889" cy="2140497"/>
          </a:xfrm>
        </p:grpSpPr>
        <p:sp>
          <p:nvSpPr>
            <p:cNvPr id="65" name="Text Box 5">
              <a:extLst>
                <a:ext uri="{FF2B5EF4-FFF2-40B4-BE49-F238E27FC236}">
                  <a16:creationId xmlns:a16="http://schemas.microsoft.com/office/drawing/2014/main" id="{9AC49672-A62B-4B25-8919-B28956909C87}"/>
                </a:ext>
              </a:extLst>
            </p:cNvPr>
            <p:cNvSpPr txBox="1">
              <a:spLocks noChangeArrowheads="1"/>
            </p:cNvSpPr>
            <p:nvPr/>
          </p:nvSpPr>
          <p:spPr bwMode="auto">
            <a:xfrm>
              <a:off x="3844803" y="2258683"/>
              <a:ext cx="507548"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66" name="Straight Arrow Connector 65">
              <a:extLst>
                <a:ext uri="{FF2B5EF4-FFF2-40B4-BE49-F238E27FC236}">
                  <a16:creationId xmlns:a16="http://schemas.microsoft.com/office/drawing/2014/main" id="{161CC0E3-D2A5-42C8-8F3B-E8B5D236E026}"/>
                </a:ext>
              </a:extLst>
            </p:cNvPr>
            <p:cNvCxnSpPr>
              <a:stCxn id="65" idx="2"/>
              <a:endCxn id="69" idx="0"/>
            </p:cNvCxnSpPr>
            <p:nvPr/>
          </p:nvCxnSpPr>
          <p:spPr>
            <a:xfrm>
              <a:off x="4098577" y="2533003"/>
              <a:ext cx="373290"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7" name="Text Box 5">
              <a:extLst>
                <a:ext uri="{FF2B5EF4-FFF2-40B4-BE49-F238E27FC236}">
                  <a16:creationId xmlns:a16="http://schemas.microsoft.com/office/drawing/2014/main" id="{C027BC91-4A3D-44B7-A77D-1A9AE8A67A84}"/>
                </a:ext>
              </a:extLst>
            </p:cNvPr>
            <p:cNvSpPr txBox="1">
              <a:spLocks noChangeArrowheads="1"/>
            </p:cNvSpPr>
            <p:nvPr/>
          </p:nvSpPr>
          <p:spPr bwMode="auto">
            <a:xfrm>
              <a:off x="3104312" y="3472991"/>
              <a:ext cx="548640" cy="274320"/>
            </a:xfrm>
            <a:prstGeom prst="rect">
              <a:avLst/>
            </a:prstGeom>
            <a:solidFill>
              <a:schemeClr val="bg1"/>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8" name="Text Box 5">
              <a:extLst>
                <a:ext uri="{FF2B5EF4-FFF2-40B4-BE49-F238E27FC236}">
                  <a16:creationId xmlns:a16="http://schemas.microsoft.com/office/drawing/2014/main" id="{444E2AB6-F9E7-4B03-B8B9-F2230AD877F9}"/>
                </a:ext>
              </a:extLst>
            </p:cNvPr>
            <p:cNvSpPr txBox="1">
              <a:spLocks noChangeArrowheads="1"/>
            </p:cNvSpPr>
            <p:nvPr/>
          </p:nvSpPr>
          <p:spPr bwMode="auto">
            <a:xfrm>
              <a:off x="3770482" y="3472991"/>
              <a:ext cx="548640" cy="274320"/>
            </a:xfrm>
            <a:prstGeom prst="rect">
              <a:avLst/>
            </a:prstGeom>
            <a:solidFill>
              <a:srgbClr val="F7964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69" name="Text Box 5">
              <a:extLst>
                <a:ext uri="{FF2B5EF4-FFF2-40B4-BE49-F238E27FC236}">
                  <a16:creationId xmlns:a16="http://schemas.microsoft.com/office/drawing/2014/main" id="{7260DD01-CC64-4B2A-BC28-DD3A9991A133}"/>
                </a:ext>
              </a:extLst>
            </p:cNvPr>
            <p:cNvSpPr txBox="1">
              <a:spLocks noChangeArrowheads="1"/>
            </p:cNvSpPr>
            <p:nvPr/>
          </p:nvSpPr>
          <p:spPr bwMode="auto">
            <a:xfrm>
              <a:off x="4197547" y="2824315"/>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70" name="Text Box 5">
              <a:extLst>
                <a:ext uri="{FF2B5EF4-FFF2-40B4-BE49-F238E27FC236}">
                  <a16:creationId xmlns:a16="http://schemas.microsoft.com/office/drawing/2014/main" id="{B05CE99E-FE75-49BA-9612-F11B4C7FA206}"/>
                </a:ext>
              </a:extLst>
            </p:cNvPr>
            <p:cNvSpPr txBox="1">
              <a:spLocks noChangeArrowheads="1"/>
            </p:cNvSpPr>
            <p:nvPr/>
          </p:nvSpPr>
          <p:spPr bwMode="auto">
            <a:xfrm>
              <a:off x="3441234" y="2824315"/>
              <a:ext cx="548640" cy="2743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71" name="Straight Arrow Connector 70">
              <a:extLst>
                <a:ext uri="{FF2B5EF4-FFF2-40B4-BE49-F238E27FC236}">
                  <a16:creationId xmlns:a16="http://schemas.microsoft.com/office/drawing/2014/main" id="{63E98DFE-23A5-4395-8235-559175EC55B3}"/>
                </a:ext>
              </a:extLst>
            </p:cNvPr>
            <p:cNvCxnSpPr>
              <a:stCxn id="65" idx="2"/>
              <a:endCxn id="70" idx="0"/>
            </p:cNvCxnSpPr>
            <p:nvPr/>
          </p:nvCxnSpPr>
          <p:spPr>
            <a:xfrm flipH="1">
              <a:off x="3715554" y="2533003"/>
              <a:ext cx="383023" cy="291312"/>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52AA5DA-B922-4908-A1A3-A9C6D059B08A}"/>
                </a:ext>
              </a:extLst>
            </p:cNvPr>
            <p:cNvCxnSpPr>
              <a:stCxn id="70" idx="2"/>
              <a:endCxn id="67" idx="0"/>
            </p:cNvCxnSpPr>
            <p:nvPr/>
          </p:nvCxnSpPr>
          <p:spPr>
            <a:xfrm flipH="1">
              <a:off x="3378632" y="3098635"/>
              <a:ext cx="336922"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68F39A3-FFA4-4DA2-BFCB-E389A60CF53E}"/>
                </a:ext>
              </a:extLst>
            </p:cNvPr>
            <p:cNvCxnSpPr>
              <a:stCxn id="70" idx="2"/>
              <a:endCxn id="68" idx="0"/>
            </p:cNvCxnSpPr>
            <p:nvPr/>
          </p:nvCxnSpPr>
          <p:spPr>
            <a:xfrm>
              <a:off x="3715554" y="3098635"/>
              <a:ext cx="329248" cy="374356"/>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4" name="Text Box 5">
              <a:extLst>
                <a:ext uri="{FF2B5EF4-FFF2-40B4-BE49-F238E27FC236}">
                  <a16:creationId xmlns:a16="http://schemas.microsoft.com/office/drawing/2014/main" id="{606D0459-87C4-4A21-9DC8-AB39CCB3AB6B}"/>
                </a:ext>
              </a:extLst>
            </p:cNvPr>
            <p:cNvSpPr txBox="1">
              <a:spLocks noChangeArrowheads="1"/>
            </p:cNvSpPr>
            <p:nvPr/>
          </p:nvSpPr>
          <p:spPr bwMode="auto">
            <a:xfrm>
              <a:off x="2754298" y="4124860"/>
              <a:ext cx="548640" cy="274320"/>
            </a:xfrm>
            <a:prstGeom prst="rect">
              <a:avLst/>
            </a:prstGeom>
            <a:solidFill>
              <a:schemeClr val="accent6"/>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sp>
          <p:nvSpPr>
            <p:cNvPr id="75" name="Text Box 5">
              <a:extLst>
                <a:ext uri="{FF2B5EF4-FFF2-40B4-BE49-F238E27FC236}">
                  <a16:creationId xmlns:a16="http://schemas.microsoft.com/office/drawing/2014/main" id="{92FE1457-8376-4F52-8897-43AC3446F3F8}"/>
                </a:ext>
              </a:extLst>
            </p:cNvPr>
            <p:cNvSpPr txBox="1">
              <a:spLocks noChangeArrowheads="1"/>
            </p:cNvSpPr>
            <p:nvPr/>
          </p:nvSpPr>
          <p:spPr bwMode="auto">
            <a:xfrm>
              <a:off x="3420468" y="4124860"/>
              <a:ext cx="548640" cy="274320"/>
            </a:xfrm>
            <a:prstGeom prst="rect">
              <a:avLst/>
            </a:prstGeom>
            <a:solidFill>
              <a:srgbClr val="0070C0"/>
            </a:solidFill>
            <a:ln>
              <a:headEnd/>
              <a:tailEnd/>
            </a:ln>
          </p:spPr>
          <p:style>
            <a:lnRef idx="2">
              <a:schemeClr val="dk1"/>
            </a:lnRef>
            <a:fillRef idx="1">
              <a:schemeClr val="lt1"/>
            </a:fillRef>
            <a:effectRef idx="0">
              <a:schemeClr val="dk1"/>
            </a:effectRef>
            <a:fontRef idx="minor">
              <a:schemeClr val="dk1"/>
            </a:fontRef>
          </p:style>
          <p:txBody>
            <a:bodyPr wrap="square" anchor="ctr">
              <a:spAutoFit/>
            </a:bodyPr>
            <a:lstStyle>
              <a:lvl1pPr>
                <a:spcBef>
                  <a:spcPct val="20000"/>
                </a:spcBef>
                <a:buFont typeface="Arial" panose="020B0604020202020204" pitchFamily="34" charset="0"/>
                <a:buChar char="•"/>
                <a:defRPr sz="2400">
                  <a:solidFill>
                    <a:srgbClr val="262626"/>
                  </a:solidFill>
                  <a:latin typeface="Calibri" panose="020F0502020204030204" pitchFamily="34" charset="0"/>
                </a:defRPr>
              </a:lvl1pPr>
              <a:lvl2pPr marL="742950" indent="-285750">
                <a:spcBef>
                  <a:spcPct val="20000"/>
                </a:spcBef>
                <a:buFont typeface="Arial" panose="020B0604020202020204" pitchFamily="34" charset="0"/>
                <a:buChar char="–"/>
                <a:defRPr sz="2400">
                  <a:solidFill>
                    <a:srgbClr val="262626"/>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rgbClr val="262626"/>
                  </a:solidFill>
                  <a:latin typeface="Calibri" panose="020F0502020204030204" pitchFamily="34" charset="0"/>
                </a:defRPr>
              </a:lvl3pPr>
              <a:lvl4pPr marL="1600200" indent="-228600">
                <a:spcBef>
                  <a:spcPct val="20000"/>
                </a:spcBef>
                <a:buFont typeface="Arial" panose="020B0604020202020204" pitchFamily="34" charset="0"/>
                <a:buChar char="–"/>
                <a:defRPr sz="2400">
                  <a:solidFill>
                    <a:srgbClr val="262626"/>
                  </a:solidFill>
                  <a:latin typeface="Calibri" panose="020F0502020204030204" pitchFamily="34" charset="0"/>
                </a:defRPr>
              </a:lvl4pPr>
              <a:lvl5pPr marL="2057400" indent="-228600">
                <a:spcBef>
                  <a:spcPct val="20000"/>
                </a:spcBef>
                <a:buFont typeface="Arial" panose="020B0604020202020204" pitchFamily="34" charset="0"/>
                <a:buChar char="»"/>
                <a:defRPr sz="2400">
                  <a:solidFill>
                    <a:srgbClr val="262626"/>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400">
                  <a:solidFill>
                    <a:srgbClr val="262626"/>
                  </a:solidFill>
                  <a:latin typeface="Calibri" panose="020F0502020204030204" pitchFamily="34" charset="0"/>
                </a:defRPr>
              </a:lvl9pPr>
            </a:lstStyle>
            <a:p>
              <a:pPr algn="ctr" eaLnBrk="1" hangingPunct="1">
                <a:spcBef>
                  <a:spcPct val="0"/>
                </a:spcBef>
                <a:buFontTx/>
                <a:buNone/>
              </a:pPr>
              <a:endParaRPr lang="en-US" altLang="en-US" sz="2000" dirty="0">
                <a:solidFill>
                  <a:schemeClr val="tx1"/>
                </a:solidFill>
                <a:latin typeface="Arial" panose="020B0604020202020204" pitchFamily="34" charset="0"/>
                <a:ea typeface="ＭＳ Ｐゴシック" panose="020B0600070205080204" pitchFamily="34" charset="-128"/>
              </a:endParaRPr>
            </a:p>
          </p:txBody>
        </p:sp>
        <p:cxnSp>
          <p:nvCxnSpPr>
            <p:cNvPr id="76" name="Straight Arrow Connector 75">
              <a:extLst>
                <a:ext uri="{FF2B5EF4-FFF2-40B4-BE49-F238E27FC236}">
                  <a16:creationId xmlns:a16="http://schemas.microsoft.com/office/drawing/2014/main" id="{B0584558-86FB-4518-8DBF-10BFB796F62E}"/>
                </a:ext>
              </a:extLst>
            </p:cNvPr>
            <p:cNvCxnSpPr>
              <a:stCxn id="67" idx="2"/>
              <a:endCxn id="74" idx="0"/>
            </p:cNvCxnSpPr>
            <p:nvPr/>
          </p:nvCxnSpPr>
          <p:spPr>
            <a:xfrm flipH="1">
              <a:off x="3028618" y="3747311"/>
              <a:ext cx="350014"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F583F86C-F033-40F5-A440-D2A85E4C9D71}"/>
                </a:ext>
              </a:extLst>
            </p:cNvPr>
            <p:cNvCxnSpPr>
              <a:stCxn id="67" idx="2"/>
              <a:endCxn id="75" idx="0"/>
            </p:cNvCxnSpPr>
            <p:nvPr/>
          </p:nvCxnSpPr>
          <p:spPr>
            <a:xfrm>
              <a:off x="3378632" y="3747311"/>
              <a:ext cx="316156" cy="377549"/>
            </a:xfrm>
            <a:prstGeom prst="straightConnector1">
              <a:avLst/>
            </a:prstGeom>
            <a:ln w="34925">
              <a:headEnd type="none" w="med" len="med"/>
              <a:tailEnd type="arrow"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68355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49" y="772003"/>
            <a:ext cx="8522607" cy="1345555"/>
          </a:xfrm>
        </p:spPr>
        <p:txBody>
          <a:bodyPr>
            <a:normAutofit/>
          </a:bodyPr>
          <a:lstStyle/>
          <a:p>
            <a:pPr marL="0" indent="0">
              <a:buNone/>
            </a:pPr>
            <a:r>
              <a:rPr lang="en-US" b="1" i="1" dirty="0"/>
              <a:t>Random Forests</a:t>
            </a:r>
            <a:r>
              <a:rPr lang="en-US" dirty="0"/>
              <a:t> are a bag of trees, but also:</a:t>
            </a:r>
          </a:p>
          <a:p>
            <a:pPr lvl="1"/>
            <a:r>
              <a:rPr lang="en-US" dirty="0"/>
              <a:t>Each DT gets a random subset of features</a:t>
            </a:r>
          </a:p>
          <a:p>
            <a:pPr lvl="1"/>
            <a:r>
              <a:rPr lang="en-US" dirty="0"/>
              <a:t>Why? </a:t>
            </a:r>
          </a:p>
        </p:txBody>
      </p:sp>
      <p:sp>
        <p:nvSpPr>
          <p:cNvPr id="3" name="Title 2"/>
          <p:cNvSpPr>
            <a:spLocks noGrp="1"/>
          </p:cNvSpPr>
          <p:nvPr>
            <p:ph type="title"/>
          </p:nvPr>
        </p:nvSpPr>
        <p:spPr/>
        <p:txBody>
          <a:bodyPr/>
          <a:lstStyle/>
          <a:p>
            <a:r>
              <a:rPr lang="en-US" dirty="0"/>
              <a:t>Random Forests</a:t>
            </a:r>
          </a:p>
        </p:txBody>
      </p:sp>
      <p:graphicFrame>
        <p:nvGraphicFramePr>
          <p:cNvPr id="4" name="Table 3"/>
          <p:cNvGraphicFramePr>
            <a:graphicFrameLocks noGrp="1"/>
          </p:cNvGraphicFramePr>
          <p:nvPr/>
        </p:nvGraphicFramePr>
        <p:xfrm>
          <a:off x="365339" y="2196865"/>
          <a:ext cx="104140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5" name="Rectangle 4"/>
          <p:cNvSpPr/>
          <p:nvPr/>
        </p:nvSpPr>
        <p:spPr>
          <a:xfrm>
            <a:off x="1783835" y="4005551"/>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sp>
        <p:nvSpPr>
          <p:cNvPr id="6" name="Rectangle 5"/>
          <p:cNvSpPr/>
          <p:nvPr/>
        </p:nvSpPr>
        <p:spPr>
          <a:xfrm>
            <a:off x="1783835" y="4825178"/>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7" name="Straight Arrow Connector 6"/>
          <p:cNvCxnSpPr/>
          <p:nvPr/>
        </p:nvCxnSpPr>
        <p:spPr>
          <a:xfrm flipH="1">
            <a:off x="2395903" y="4376074"/>
            <a:ext cx="1" cy="4300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716596" y="3986501"/>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sp>
        <p:nvSpPr>
          <p:cNvPr id="9" name="Rectangle 8"/>
          <p:cNvSpPr/>
          <p:nvPr/>
        </p:nvSpPr>
        <p:spPr>
          <a:xfrm>
            <a:off x="3716596" y="4862591"/>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model</a:t>
            </a:r>
          </a:p>
        </p:txBody>
      </p:sp>
      <p:cxnSp>
        <p:nvCxnSpPr>
          <p:cNvPr id="10" name="Straight Arrow Connector 9"/>
          <p:cNvCxnSpPr/>
          <p:nvPr/>
        </p:nvCxnSpPr>
        <p:spPr>
          <a:xfrm>
            <a:off x="4328664" y="4337974"/>
            <a:ext cx="0" cy="524617"/>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77"/>
          <p:cNvCxnSpPr>
            <a:stCxn id="4" idx="3"/>
            <a:endCxn id="58" idx="0"/>
          </p:cNvCxnSpPr>
          <p:nvPr/>
        </p:nvCxnSpPr>
        <p:spPr>
          <a:xfrm>
            <a:off x="1406739" y="2562625"/>
            <a:ext cx="2921925" cy="275134"/>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5907233" y="3986501"/>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cxnSp>
        <p:nvCxnSpPr>
          <p:cNvPr id="13" name="Straight Arrow Connector 177"/>
          <p:cNvCxnSpPr>
            <a:stCxn id="4" idx="3"/>
            <a:endCxn id="69" idx="0"/>
          </p:cNvCxnSpPr>
          <p:nvPr/>
        </p:nvCxnSpPr>
        <p:spPr>
          <a:xfrm>
            <a:off x="1406739" y="2562625"/>
            <a:ext cx="5112562" cy="275134"/>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907233" y="4862591"/>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15" name="Straight Arrow Connector 14"/>
          <p:cNvCxnSpPr/>
          <p:nvPr/>
        </p:nvCxnSpPr>
        <p:spPr>
          <a:xfrm>
            <a:off x="6519301" y="4394437"/>
            <a:ext cx="0" cy="4681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16" name="Table 15"/>
          <p:cNvGraphicFramePr>
            <a:graphicFrameLocks noGrp="1"/>
          </p:cNvGraphicFramePr>
          <p:nvPr/>
        </p:nvGraphicFramePr>
        <p:xfrm>
          <a:off x="811766" y="5615634"/>
          <a:ext cx="83312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1415892297"/>
                    </a:ext>
                  </a:extLst>
                </a:gridCol>
                <a:gridCol w="208280">
                  <a:extLst>
                    <a:ext uri="{9D8B030D-6E8A-4147-A177-3AD203B41FA5}">
                      <a16:colId xmlns:a16="http://schemas.microsoft.com/office/drawing/2014/main" val="2355198483"/>
                    </a:ext>
                  </a:extLst>
                </a:gridCol>
                <a:gridCol w="208280">
                  <a:extLst>
                    <a:ext uri="{9D8B030D-6E8A-4147-A177-3AD203B41FA5}">
                      <a16:colId xmlns:a16="http://schemas.microsoft.com/office/drawing/2014/main" val="20001"/>
                    </a:ext>
                  </a:extLst>
                </a:gridCol>
              </a:tblGrid>
              <a:tr h="234315">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34315">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r h="234315">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2"/>
                  </a:ext>
                </a:extLst>
              </a:tr>
            </a:tbl>
          </a:graphicData>
        </a:graphic>
      </p:graphicFrame>
      <p:cxnSp>
        <p:nvCxnSpPr>
          <p:cNvPr id="17" name="Straight Arrow Connector 17"/>
          <p:cNvCxnSpPr>
            <a:stCxn id="16" idx="3"/>
            <a:endCxn id="6" idx="2"/>
          </p:cNvCxnSpPr>
          <p:nvPr/>
        </p:nvCxnSpPr>
        <p:spPr>
          <a:xfrm flipV="1">
            <a:off x="1644886" y="5187128"/>
            <a:ext cx="751017" cy="79426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6873493" y="5224541"/>
            <a:ext cx="601982" cy="391093"/>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2"/>
            <a:endCxn id="23" idx="1"/>
          </p:cNvCxnSpPr>
          <p:nvPr/>
        </p:nvCxnSpPr>
        <p:spPr>
          <a:xfrm>
            <a:off x="4328664" y="5224541"/>
            <a:ext cx="3146811" cy="732180"/>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3007971" y="5006153"/>
            <a:ext cx="4406239" cy="1234302"/>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8386210" y="5787176"/>
            <a:ext cx="485646" cy="369332"/>
          </a:xfrm>
          <a:prstGeom prst="rect">
            <a:avLst/>
          </a:prstGeom>
          <a:noFill/>
        </p:spPr>
        <p:txBody>
          <a:bodyPr wrap="none" rtlCol="0">
            <a:spAutoFit/>
          </a:bodyPr>
          <a:lstStyle/>
          <a:p>
            <a:r>
              <a:rPr lang="en-US"/>
              <a:t>Yes</a:t>
            </a:r>
          </a:p>
        </p:txBody>
      </p:sp>
      <p:sp>
        <p:nvSpPr>
          <p:cNvPr id="22" name="TextBox 21"/>
          <p:cNvSpPr txBox="1"/>
          <p:nvPr/>
        </p:nvSpPr>
        <p:spPr>
          <a:xfrm>
            <a:off x="7475475" y="5430968"/>
            <a:ext cx="485646" cy="369332"/>
          </a:xfrm>
          <a:prstGeom prst="rect">
            <a:avLst/>
          </a:prstGeom>
          <a:noFill/>
        </p:spPr>
        <p:txBody>
          <a:bodyPr wrap="none" rtlCol="0">
            <a:spAutoFit/>
          </a:bodyPr>
          <a:lstStyle/>
          <a:p>
            <a:r>
              <a:rPr lang="en-US"/>
              <a:t>Yes</a:t>
            </a:r>
          </a:p>
        </p:txBody>
      </p:sp>
      <p:sp>
        <p:nvSpPr>
          <p:cNvPr id="23" name="TextBox 22"/>
          <p:cNvSpPr txBox="1"/>
          <p:nvPr/>
        </p:nvSpPr>
        <p:spPr>
          <a:xfrm>
            <a:off x="7475475" y="5772055"/>
            <a:ext cx="455574" cy="369332"/>
          </a:xfrm>
          <a:prstGeom prst="rect">
            <a:avLst/>
          </a:prstGeom>
          <a:noFill/>
        </p:spPr>
        <p:txBody>
          <a:bodyPr wrap="none" rtlCol="0">
            <a:spAutoFit/>
          </a:bodyPr>
          <a:lstStyle/>
          <a:p>
            <a:r>
              <a:rPr lang="en-US"/>
              <a:t>No</a:t>
            </a:r>
          </a:p>
        </p:txBody>
      </p:sp>
      <p:sp>
        <p:nvSpPr>
          <p:cNvPr id="24" name="TextBox 23"/>
          <p:cNvSpPr txBox="1"/>
          <p:nvPr/>
        </p:nvSpPr>
        <p:spPr>
          <a:xfrm>
            <a:off x="7475475" y="6055789"/>
            <a:ext cx="485646" cy="369332"/>
          </a:xfrm>
          <a:prstGeom prst="rect">
            <a:avLst/>
          </a:prstGeom>
          <a:noFill/>
        </p:spPr>
        <p:txBody>
          <a:bodyPr wrap="none" rtlCol="0">
            <a:spAutoFit/>
          </a:bodyPr>
          <a:lstStyle/>
          <a:p>
            <a:r>
              <a:rPr lang="en-US" dirty="0"/>
              <a:t>Yes</a:t>
            </a:r>
          </a:p>
        </p:txBody>
      </p:sp>
      <p:sp>
        <p:nvSpPr>
          <p:cNvPr id="25" name="Right Brace 24"/>
          <p:cNvSpPr/>
          <p:nvPr/>
        </p:nvSpPr>
        <p:spPr>
          <a:xfrm>
            <a:off x="7911586" y="5446089"/>
            <a:ext cx="437179" cy="994153"/>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6" name="Straight Arrow Connector 177"/>
          <p:cNvCxnSpPr>
            <a:stCxn id="4" idx="3"/>
            <a:endCxn id="44" idx="0"/>
          </p:cNvCxnSpPr>
          <p:nvPr/>
        </p:nvCxnSpPr>
        <p:spPr>
          <a:xfrm>
            <a:off x="1406739" y="2562625"/>
            <a:ext cx="986262" cy="275134"/>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2346699" y="3580655"/>
            <a:ext cx="1467838" cy="307777"/>
          </a:xfrm>
          <a:prstGeom prst="rect">
            <a:avLst/>
          </a:prstGeom>
          <a:noFill/>
        </p:spPr>
        <p:txBody>
          <a:bodyPr wrap="none" rtlCol="0">
            <a:spAutoFit/>
          </a:bodyPr>
          <a:lstStyle/>
          <a:p>
            <a:r>
              <a:rPr lang="en-US" sz="1400" dirty="0"/>
              <a:t>Bootstrap sample</a:t>
            </a:r>
          </a:p>
        </p:txBody>
      </p:sp>
      <p:sp>
        <p:nvSpPr>
          <p:cNvPr id="28" name="TextBox 27"/>
          <p:cNvSpPr txBox="1"/>
          <p:nvPr/>
        </p:nvSpPr>
        <p:spPr>
          <a:xfrm>
            <a:off x="4420255" y="3569530"/>
            <a:ext cx="1467838" cy="307777"/>
          </a:xfrm>
          <a:prstGeom prst="rect">
            <a:avLst/>
          </a:prstGeom>
          <a:noFill/>
        </p:spPr>
        <p:txBody>
          <a:bodyPr wrap="none" rtlCol="0">
            <a:spAutoFit/>
          </a:bodyPr>
          <a:lstStyle/>
          <a:p>
            <a:r>
              <a:rPr lang="en-US" sz="1400" dirty="0"/>
              <a:t>Bootstrap sample</a:t>
            </a:r>
          </a:p>
        </p:txBody>
      </p:sp>
      <p:sp>
        <p:nvSpPr>
          <p:cNvPr id="29" name="TextBox 28"/>
          <p:cNvSpPr txBox="1"/>
          <p:nvPr/>
        </p:nvSpPr>
        <p:spPr>
          <a:xfrm>
            <a:off x="6680291" y="3631651"/>
            <a:ext cx="1467838" cy="307777"/>
          </a:xfrm>
          <a:prstGeom prst="rect">
            <a:avLst/>
          </a:prstGeom>
          <a:noFill/>
        </p:spPr>
        <p:txBody>
          <a:bodyPr wrap="none" rtlCol="0">
            <a:spAutoFit/>
          </a:bodyPr>
          <a:lstStyle/>
          <a:p>
            <a:r>
              <a:rPr lang="en-US" sz="1400" dirty="0"/>
              <a:t>Bootstrap sample</a:t>
            </a:r>
          </a:p>
        </p:txBody>
      </p:sp>
      <p:cxnSp>
        <p:nvCxnSpPr>
          <p:cNvPr id="30" name="Straight Arrow Connector 17"/>
          <p:cNvCxnSpPr>
            <a:stCxn id="16" idx="3"/>
            <a:endCxn id="9" idx="2"/>
          </p:cNvCxnSpPr>
          <p:nvPr/>
        </p:nvCxnSpPr>
        <p:spPr>
          <a:xfrm flipV="1">
            <a:off x="1644886" y="5224541"/>
            <a:ext cx="2683778" cy="75685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17"/>
          <p:cNvCxnSpPr>
            <a:stCxn id="16" idx="3"/>
            <a:endCxn id="14" idx="2"/>
          </p:cNvCxnSpPr>
          <p:nvPr/>
        </p:nvCxnSpPr>
        <p:spPr>
          <a:xfrm flipV="1">
            <a:off x="1644886" y="5224541"/>
            <a:ext cx="4874415" cy="756853"/>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73884" y="2924423"/>
            <a:ext cx="823367" cy="338554"/>
          </a:xfrm>
          <a:prstGeom prst="rect">
            <a:avLst/>
          </a:prstGeom>
          <a:noFill/>
        </p:spPr>
        <p:txBody>
          <a:bodyPr wrap="none" rtlCol="0">
            <a:spAutoFit/>
          </a:bodyPr>
          <a:lstStyle/>
          <a:p>
            <a:r>
              <a:rPr lang="en-US" sz="1600"/>
              <a:t>training</a:t>
            </a:r>
          </a:p>
        </p:txBody>
      </p:sp>
      <p:sp>
        <p:nvSpPr>
          <p:cNvPr id="33" name="TextBox 32"/>
          <p:cNvSpPr txBox="1"/>
          <p:nvPr/>
        </p:nvSpPr>
        <p:spPr>
          <a:xfrm>
            <a:off x="957675" y="6255844"/>
            <a:ext cx="541302" cy="338554"/>
          </a:xfrm>
          <a:prstGeom prst="rect">
            <a:avLst/>
          </a:prstGeom>
          <a:noFill/>
        </p:spPr>
        <p:txBody>
          <a:bodyPr wrap="none" rtlCol="0">
            <a:spAutoFit/>
          </a:bodyPr>
          <a:lstStyle/>
          <a:p>
            <a:r>
              <a:rPr lang="en-US" sz="1600"/>
              <a:t>new</a:t>
            </a:r>
          </a:p>
        </p:txBody>
      </p:sp>
      <p:graphicFrame>
        <p:nvGraphicFramePr>
          <p:cNvPr id="44" name="Table 43"/>
          <p:cNvGraphicFramePr>
            <a:graphicFrameLocks noGrp="1"/>
          </p:cNvGraphicFramePr>
          <p:nvPr/>
        </p:nvGraphicFramePr>
        <p:xfrm>
          <a:off x="2080581" y="2837759"/>
          <a:ext cx="62484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2"/>
                    </a:ext>
                  </a:extLst>
                </a:gridCol>
              </a:tblGrid>
              <a:tr h="221283">
                <a:tc>
                  <a:txBody>
                    <a:bodyPr/>
                    <a:lstStyle/>
                    <a:p>
                      <a:r>
                        <a:rPr lang="en-US" sz="1000" dirty="0"/>
                        <a:t>1</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cxnSp>
        <p:nvCxnSpPr>
          <p:cNvPr id="51" name="Straight Arrow Connector 177"/>
          <p:cNvCxnSpPr>
            <a:stCxn id="44" idx="2"/>
            <a:endCxn id="5" idx="0"/>
          </p:cNvCxnSpPr>
          <p:nvPr/>
        </p:nvCxnSpPr>
        <p:spPr>
          <a:xfrm rot="16200000" flipH="1">
            <a:off x="2176316" y="3785964"/>
            <a:ext cx="436272" cy="2902"/>
          </a:xfrm>
          <a:prstGeom prst="bentConnector3">
            <a:avLst>
              <a:gd name="adj1" fmla="val 50000"/>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58" name="Table 57"/>
          <p:cNvGraphicFramePr>
            <a:graphicFrameLocks noGrp="1"/>
          </p:cNvGraphicFramePr>
          <p:nvPr/>
        </p:nvGraphicFramePr>
        <p:xfrm>
          <a:off x="4016244" y="2837759"/>
          <a:ext cx="62484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2"/>
                    </a:ext>
                  </a:extLst>
                </a:gridCol>
              </a:tblGrid>
              <a:tr h="221283">
                <a:tc>
                  <a:txBody>
                    <a:bodyPr/>
                    <a:lstStyle/>
                    <a:p>
                      <a:r>
                        <a:rPr lang="en-US" sz="1000" dirty="0"/>
                        <a:t>2</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cxnSp>
        <p:nvCxnSpPr>
          <p:cNvPr id="62" name="Straight Arrow Connector 177"/>
          <p:cNvCxnSpPr>
            <a:stCxn id="58" idx="2"/>
            <a:endCxn id="8" idx="0"/>
          </p:cNvCxnSpPr>
          <p:nvPr/>
        </p:nvCxnSpPr>
        <p:spPr>
          <a:xfrm>
            <a:off x="4328664" y="3569279"/>
            <a:ext cx="0" cy="417222"/>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69" name="Table 68"/>
          <p:cNvGraphicFramePr>
            <a:graphicFrameLocks noGrp="1"/>
          </p:cNvGraphicFramePr>
          <p:nvPr/>
        </p:nvGraphicFramePr>
        <p:xfrm>
          <a:off x="6206881" y="2837759"/>
          <a:ext cx="624840" cy="731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280444527"/>
                    </a:ext>
                  </a:extLst>
                </a:gridCol>
                <a:gridCol w="208280">
                  <a:extLst>
                    <a:ext uri="{9D8B030D-6E8A-4147-A177-3AD203B41FA5}">
                      <a16:colId xmlns:a16="http://schemas.microsoft.com/office/drawing/2014/main" val="2104532906"/>
                    </a:ext>
                  </a:extLst>
                </a:gridCol>
                <a:gridCol w="208280">
                  <a:extLst>
                    <a:ext uri="{9D8B030D-6E8A-4147-A177-3AD203B41FA5}">
                      <a16:colId xmlns:a16="http://schemas.microsoft.com/office/drawing/2014/main" val="20002"/>
                    </a:ext>
                  </a:extLst>
                </a:gridCol>
              </a:tblGrid>
              <a:tr h="221283">
                <a:tc>
                  <a:txBody>
                    <a:bodyPr/>
                    <a:lstStyle/>
                    <a:p>
                      <a:r>
                        <a:rPr lang="en-US" sz="1000" dirty="0"/>
                        <a:t>3</a:t>
                      </a:r>
                    </a:p>
                  </a:txBody>
                  <a:tcPr/>
                </a:tc>
                <a:tc>
                  <a:txBody>
                    <a:bodyPr/>
                    <a:lstStyle/>
                    <a:p>
                      <a:r>
                        <a:rPr lang="en-US" sz="1000" dirty="0"/>
                        <a:t>4</a:t>
                      </a:r>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cxnSp>
        <p:nvCxnSpPr>
          <p:cNvPr id="71" name="Straight Arrow Connector 177"/>
          <p:cNvCxnSpPr>
            <a:stCxn id="69" idx="2"/>
            <a:endCxn id="12" idx="0"/>
          </p:cNvCxnSpPr>
          <p:nvPr/>
        </p:nvCxnSpPr>
        <p:spPr>
          <a:xfrm>
            <a:off x="6519301" y="3569279"/>
            <a:ext cx="0" cy="417222"/>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8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2" grpId="0" animBg="1"/>
      <p:bldP spid="14" grpId="0" animBg="1"/>
      <p:bldP spid="21" grpId="0"/>
      <p:bldP spid="22" grpId="0"/>
      <p:bldP spid="23" grpId="0"/>
      <p:bldP spid="24" grpId="0"/>
      <p:bldP spid="25" grpId="0" animBg="1"/>
      <p:bldP spid="27" grpId="0"/>
      <p:bldP spid="28" grpId="0"/>
      <p:bldP spid="29" grpId="0"/>
      <p:bldP spid="32" grpId="0"/>
      <p:bldP spid="3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3F8FF90E-A7FC-4108-B2BB-18E599A53051}"/>
              </a:ext>
            </a:extLst>
          </p:cNvPr>
          <p:cNvPicPr>
            <a:picLocks noChangeAspect="1"/>
          </p:cNvPicPr>
          <p:nvPr/>
        </p:nvPicPr>
        <p:blipFill>
          <a:blip r:embed="rId2"/>
          <a:stretch>
            <a:fillRect/>
          </a:stretch>
        </p:blipFill>
        <p:spPr>
          <a:xfrm>
            <a:off x="349249" y="1124726"/>
            <a:ext cx="6325483" cy="2505425"/>
          </a:xfrm>
          <a:prstGeom prst="rect">
            <a:avLst/>
          </a:prstGeom>
        </p:spPr>
      </p:pic>
    </p:spTree>
    <p:extLst>
      <p:ext uri="{BB962C8B-B14F-4D97-AF65-F5344CB8AC3E}">
        <p14:creationId xmlns:p14="http://schemas.microsoft.com/office/powerpoint/2010/main" val="1176644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22C78-96B8-4D63-A1BE-8937CA3AF98A}"/>
              </a:ext>
            </a:extLst>
          </p:cNvPr>
          <p:cNvSpPr>
            <a:spLocks noGrp="1"/>
          </p:cNvSpPr>
          <p:nvPr>
            <p:ph type="title"/>
          </p:nvPr>
        </p:nvSpPr>
        <p:spPr/>
        <p:txBody>
          <a:bodyPr/>
          <a:lstStyle/>
          <a:p>
            <a:r>
              <a:rPr lang="en-US" dirty="0"/>
              <a:t>Main RF Hyperparameters</a:t>
            </a:r>
          </a:p>
        </p:txBody>
      </p:sp>
      <p:graphicFrame>
        <p:nvGraphicFramePr>
          <p:cNvPr id="4" name="Table 3">
            <a:extLst>
              <a:ext uri="{FF2B5EF4-FFF2-40B4-BE49-F238E27FC236}">
                <a16:creationId xmlns:a16="http://schemas.microsoft.com/office/drawing/2014/main" id="{B425B13A-0B88-4310-838D-A4CDE03B045F}"/>
              </a:ext>
            </a:extLst>
          </p:cNvPr>
          <p:cNvGraphicFramePr>
            <a:graphicFrameLocks noGrp="1"/>
          </p:cNvGraphicFramePr>
          <p:nvPr/>
        </p:nvGraphicFramePr>
        <p:xfrm>
          <a:off x="205619" y="1280524"/>
          <a:ext cx="8748633" cy="741680"/>
        </p:xfrm>
        <a:graphic>
          <a:graphicData uri="http://schemas.openxmlformats.org/drawingml/2006/table">
            <a:tbl>
              <a:tblPr firstRow="1">
                <a:tableStyleId>{5C22544A-7EE6-4342-B048-85BDC9FD1C3A}</a:tableStyleId>
              </a:tblPr>
              <a:tblGrid>
                <a:gridCol w="1967230">
                  <a:extLst>
                    <a:ext uri="{9D8B030D-6E8A-4147-A177-3AD203B41FA5}">
                      <a16:colId xmlns:a16="http://schemas.microsoft.com/office/drawing/2014/main" val="278393614"/>
                    </a:ext>
                  </a:extLst>
                </a:gridCol>
                <a:gridCol w="2156716">
                  <a:extLst>
                    <a:ext uri="{9D8B030D-6E8A-4147-A177-3AD203B41FA5}">
                      <a16:colId xmlns:a16="http://schemas.microsoft.com/office/drawing/2014/main" val="3767676602"/>
                    </a:ext>
                  </a:extLst>
                </a:gridCol>
                <a:gridCol w="1063242">
                  <a:extLst>
                    <a:ext uri="{9D8B030D-6E8A-4147-A177-3AD203B41FA5}">
                      <a16:colId xmlns:a16="http://schemas.microsoft.com/office/drawing/2014/main" val="3218880526"/>
                    </a:ext>
                  </a:extLst>
                </a:gridCol>
                <a:gridCol w="3561445">
                  <a:extLst>
                    <a:ext uri="{9D8B030D-6E8A-4147-A177-3AD203B41FA5}">
                      <a16:colId xmlns:a16="http://schemas.microsoft.com/office/drawing/2014/main" val="804140399"/>
                    </a:ext>
                  </a:extLst>
                </a:gridCol>
              </a:tblGrid>
              <a:tr h="370840">
                <a:tc>
                  <a:txBody>
                    <a:bodyPr/>
                    <a:lstStyle/>
                    <a:p>
                      <a:r>
                        <a:rPr lang="en-US" dirty="0"/>
                        <a:t>Name</a:t>
                      </a:r>
                    </a:p>
                  </a:txBody>
                  <a:tcPr/>
                </a:tc>
                <a:tc>
                  <a:txBody>
                    <a:bodyPr/>
                    <a:lstStyle/>
                    <a:p>
                      <a:r>
                        <a:rPr lang="en-US" dirty="0"/>
                        <a:t>Description</a:t>
                      </a:r>
                    </a:p>
                  </a:txBody>
                  <a:tcPr/>
                </a:tc>
                <a:tc>
                  <a:txBody>
                    <a:bodyPr/>
                    <a:lstStyle/>
                    <a:p>
                      <a:r>
                        <a:rPr lang="en-US" dirty="0"/>
                        <a:t>Default</a:t>
                      </a:r>
                    </a:p>
                  </a:txBody>
                  <a:tcPr/>
                </a:tc>
                <a:tc>
                  <a:txBody>
                    <a:bodyPr/>
                    <a:lstStyle/>
                    <a:p>
                      <a:r>
                        <a:rPr lang="en-US" dirty="0"/>
                        <a:t>Uncle Steve's Recommendation</a:t>
                      </a:r>
                    </a:p>
                  </a:txBody>
                  <a:tcPr/>
                </a:tc>
                <a:extLst>
                  <a:ext uri="{0D108BD9-81ED-4DB2-BD59-A6C34878D82A}">
                    <a16:rowId xmlns:a16="http://schemas.microsoft.com/office/drawing/2014/main" val="1984688269"/>
                  </a:ext>
                </a:extLst>
              </a:tr>
              <a:tr h="370840">
                <a:tc>
                  <a:txBody>
                    <a:bodyPr/>
                    <a:lstStyle/>
                    <a:p>
                      <a:r>
                        <a:rPr lang="en-US" dirty="0" err="1"/>
                        <a:t>n_estimators</a:t>
                      </a:r>
                      <a:endParaRPr lang="en-US" dirty="0"/>
                    </a:p>
                  </a:txBody>
                  <a:tcPr/>
                </a:tc>
                <a:tc>
                  <a:txBody>
                    <a:bodyPr/>
                    <a:lstStyle/>
                    <a:p>
                      <a:r>
                        <a:rPr lang="en-US" dirty="0"/>
                        <a:t>Number of trees</a:t>
                      </a:r>
                    </a:p>
                  </a:txBody>
                  <a:tcPr/>
                </a:tc>
                <a:tc>
                  <a:txBody>
                    <a:bodyPr/>
                    <a:lstStyle/>
                    <a:p>
                      <a:r>
                        <a:rPr lang="en-US" dirty="0"/>
                        <a:t>100</a:t>
                      </a:r>
                    </a:p>
                  </a:txBody>
                  <a:tcPr/>
                </a:tc>
                <a:tc>
                  <a:txBody>
                    <a:bodyPr/>
                    <a:lstStyle/>
                    <a:p>
                      <a:r>
                        <a:rPr lang="en-US" dirty="0"/>
                        <a:t>Set to big number; don't tune</a:t>
                      </a:r>
                    </a:p>
                  </a:txBody>
                  <a:tcPr/>
                </a:tc>
                <a:extLst>
                  <a:ext uri="{0D108BD9-81ED-4DB2-BD59-A6C34878D82A}">
                    <a16:rowId xmlns:a16="http://schemas.microsoft.com/office/drawing/2014/main" val="1989899603"/>
                  </a:ext>
                </a:extLst>
              </a:tr>
            </a:tbl>
          </a:graphicData>
        </a:graphic>
      </p:graphicFrame>
      <p:sp>
        <p:nvSpPr>
          <p:cNvPr id="5" name="Rectangle 3">
            <a:extLst>
              <a:ext uri="{FF2B5EF4-FFF2-40B4-BE49-F238E27FC236}">
                <a16:creationId xmlns:a16="http://schemas.microsoft.com/office/drawing/2014/main" id="{5E6255FA-79A7-4007-9728-0835E6C98389}"/>
              </a:ext>
            </a:extLst>
          </p:cNvPr>
          <p:cNvSpPr txBox="1">
            <a:spLocks noChangeArrowheads="1"/>
          </p:cNvSpPr>
          <p:nvPr/>
        </p:nvSpPr>
        <p:spPr>
          <a:xfrm>
            <a:off x="349249" y="5444673"/>
            <a:ext cx="8461375" cy="903514"/>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altLang="en-US" sz="2200" dirty="0"/>
              <a:t>Other hyperparameters exist, but these are the main ones</a:t>
            </a:r>
          </a:p>
        </p:txBody>
      </p:sp>
      <p:graphicFrame>
        <p:nvGraphicFramePr>
          <p:cNvPr id="6" name="Table 5">
            <a:extLst>
              <a:ext uri="{FF2B5EF4-FFF2-40B4-BE49-F238E27FC236}">
                <a16:creationId xmlns:a16="http://schemas.microsoft.com/office/drawing/2014/main" id="{5EAB97D3-15AF-47A5-8C4B-4904DD0178BC}"/>
              </a:ext>
            </a:extLst>
          </p:cNvPr>
          <p:cNvGraphicFramePr>
            <a:graphicFrameLocks noGrp="1"/>
          </p:cNvGraphicFramePr>
          <p:nvPr/>
        </p:nvGraphicFramePr>
        <p:xfrm>
          <a:off x="205619" y="2027918"/>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max_depth</a:t>
                      </a:r>
                      <a:endParaRPr lang="en-US" dirty="0"/>
                    </a:p>
                  </a:txBody>
                  <a:tcPr/>
                </a:tc>
                <a:tc>
                  <a:txBody>
                    <a:bodyPr/>
                    <a:lstStyle/>
                    <a:p>
                      <a:r>
                        <a:rPr lang="en-US" dirty="0"/>
                        <a:t>Max depth of each tree</a:t>
                      </a:r>
                    </a:p>
                  </a:txBody>
                  <a:tcPr/>
                </a:tc>
                <a:tc>
                  <a:txBody>
                    <a:bodyPr/>
                    <a:lstStyle/>
                    <a:p>
                      <a:r>
                        <a:rPr lang="en-US" dirty="0"/>
                        <a:t>None </a:t>
                      </a:r>
                    </a:p>
                  </a:txBody>
                  <a:tcPr/>
                </a:tc>
                <a:tc>
                  <a:txBody>
                    <a:bodyPr/>
                    <a:lstStyle/>
                    <a:p>
                      <a:r>
                        <a:rPr lang="en-US" dirty="0"/>
                        <a:t>Don't tune; tune other </a:t>
                      </a:r>
                      <a:r>
                        <a:rPr lang="en-US" dirty="0" err="1"/>
                        <a:t>hyperparams</a:t>
                      </a:r>
                      <a:r>
                        <a:rPr lang="en-US" dirty="0"/>
                        <a:t> to control size </a:t>
                      </a:r>
                    </a:p>
                  </a:txBody>
                  <a:tcPr/>
                </a:tc>
                <a:extLst>
                  <a:ext uri="{0D108BD9-81ED-4DB2-BD59-A6C34878D82A}">
                    <a16:rowId xmlns:a16="http://schemas.microsoft.com/office/drawing/2014/main" val="77516277"/>
                  </a:ext>
                </a:extLst>
              </a:tr>
            </a:tbl>
          </a:graphicData>
        </a:graphic>
      </p:graphicFrame>
      <p:graphicFrame>
        <p:nvGraphicFramePr>
          <p:cNvPr id="10" name="Table 9">
            <a:extLst>
              <a:ext uri="{FF2B5EF4-FFF2-40B4-BE49-F238E27FC236}">
                <a16:creationId xmlns:a16="http://schemas.microsoft.com/office/drawing/2014/main" id="{BAE04E0C-1C57-400F-B0F0-6F5964A32D8E}"/>
              </a:ext>
            </a:extLst>
          </p:cNvPr>
          <p:cNvGraphicFramePr>
            <a:graphicFrameLocks noGrp="1"/>
          </p:cNvGraphicFramePr>
          <p:nvPr/>
        </p:nvGraphicFramePr>
        <p:xfrm>
          <a:off x="205619" y="2667998"/>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max_features</a:t>
                      </a:r>
                      <a:endParaRPr lang="en-US" dirty="0"/>
                    </a:p>
                  </a:txBody>
                  <a:tcPr/>
                </a:tc>
                <a:tc>
                  <a:txBody>
                    <a:bodyPr/>
                    <a:lstStyle/>
                    <a:p>
                      <a:r>
                        <a:rPr lang="en-US" dirty="0"/>
                        <a:t>How many features each tree sees</a:t>
                      </a:r>
                    </a:p>
                  </a:txBody>
                  <a:tcPr/>
                </a:tc>
                <a:tc>
                  <a:txBody>
                    <a:bodyPr/>
                    <a:lstStyle/>
                    <a:p>
                      <a:r>
                        <a:rPr lang="en-US" dirty="0"/>
                        <a:t>'sqrt'</a:t>
                      </a:r>
                    </a:p>
                  </a:txBody>
                  <a:tcPr/>
                </a:tc>
                <a:tc>
                  <a:txBody>
                    <a:bodyPr/>
                    <a:lstStyle/>
                    <a:p>
                      <a:r>
                        <a:rPr lang="en-US" dirty="0"/>
                        <a:t>Don't tune; default is good</a:t>
                      </a:r>
                    </a:p>
                  </a:txBody>
                  <a:tcPr/>
                </a:tc>
                <a:extLst>
                  <a:ext uri="{0D108BD9-81ED-4DB2-BD59-A6C34878D82A}">
                    <a16:rowId xmlns:a16="http://schemas.microsoft.com/office/drawing/2014/main" val="77516277"/>
                  </a:ext>
                </a:extLst>
              </a:tr>
            </a:tbl>
          </a:graphicData>
        </a:graphic>
      </p:graphicFrame>
      <p:graphicFrame>
        <p:nvGraphicFramePr>
          <p:cNvPr id="11" name="Table 10">
            <a:extLst>
              <a:ext uri="{FF2B5EF4-FFF2-40B4-BE49-F238E27FC236}">
                <a16:creationId xmlns:a16="http://schemas.microsoft.com/office/drawing/2014/main" id="{BC60BCD8-9156-43FA-A388-C904661BF96C}"/>
              </a:ext>
            </a:extLst>
          </p:cNvPr>
          <p:cNvGraphicFramePr>
            <a:graphicFrameLocks noGrp="1"/>
          </p:cNvGraphicFramePr>
          <p:nvPr/>
        </p:nvGraphicFramePr>
        <p:xfrm>
          <a:off x="205619" y="3315209"/>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max_samples</a:t>
                      </a:r>
                      <a:endParaRPr lang="en-US" dirty="0"/>
                    </a:p>
                  </a:txBody>
                  <a:tcPr/>
                </a:tc>
                <a:tc>
                  <a:txBody>
                    <a:bodyPr/>
                    <a:lstStyle/>
                    <a:p>
                      <a:r>
                        <a:rPr lang="en-US" dirty="0"/>
                        <a:t>% of instances each tree sees</a:t>
                      </a:r>
                    </a:p>
                  </a:txBody>
                  <a:tcPr/>
                </a:tc>
                <a:tc>
                  <a:txBody>
                    <a:bodyPr/>
                    <a:lstStyle/>
                    <a:p>
                      <a:r>
                        <a:rPr lang="en-US" dirty="0"/>
                        <a:t>None</a:t>
                      </a:r>
                    </a:p>
                  </a:txBody>
                  <a:tcPr/>
                </a:tc>
                <a:tc>
                  <a:txBody>
                    <a:bodyPr/>
                    <a:lstStyle/>
                    <a:p>
                      <a:r>
                        <a:rPr lang="en-US" dirty="0"/>
                        <a:t>Usually want 0.5 – 0.7. OK to tune</a:t>
                      </a:r>
                    </a:p>
                  </a:txBody>
                  <a:tcPr/>
                </a:tc>
                <a:extLst>
                  <a:ext uri="{0D108BD9-81ED-4DB2-BD59-A6C34878D82A}">
                    <a16:rowId xmlns:a16="http://schemas.microsoft.com/office/drawing/2014/main" val="77516277"/>
                  </a:ext>
                </a:extLst>
              </a:tr>
            </a:tbl>
          </a:graphicData>
        </a:graphic>
      </p:graphicFrame>
      <p:graphicFrame>
        <p:nvGraphicFramePr>
          <p:cNvPr id="12" name="Table 11">
            <a:extLst>
              <a:ext uri="{FF2B5EF4-FFF2-40B4-BE49-F238E27FC236}">
                <a16:creationId xmlns:a16="http://schemas.microsoft.com/office/drawing/2014/main" id="{92E34F10-DA5B-4DA8-A23C-EA0821449557}"/>
              </a:ext>
            </a:extLst>
          </p:cNvPr>
          <p:cNvGraphicFramePr>
            <a:graphicFrameLocks noGrp="1"/>
          </p:cNvGraphicFramePr>
          <p:nvPr/>
        </p:nvGraphicFramePr>
        <p:xfrm>
          <a:off x="205619" y="3960516"/>
          <a:ext cx="8748633" cy="91440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min_samples_split</a:t>
                      </a:r>
                      <a:endParaRPr lang="en-US" dirty="0"/>
                    </a:p>
                  </a:txBody>
                  <a:tcPr/>
                </a:tc>
                <a:tc>
                  <a:txBody>
                    <a:bodyPr/>
                    <a:lstStyle/>
                    <a:p>
                      <a:r>
                        <a:rPr lang="en-US" dirty="0"/>
                        <a:t>Min number of instances in node to consider splitting</a:t>
                      </a:r>
                    </a:p>
                  </a:txBody>
                  <a:tcPr/>
                </a:tc>
                <a:tc>
                  <a:txBody>
                    <a:bodyPr/>
                    <a:lstStyle/>
                    <a:p>
                      <a:r>
                        <a:rPr lang="en-US" dirty="0"/>
                        <a:t>2</a:t>
                      </a:r>
                    </a:p>
                  </a:txBody>
                  <a:tcPr/>
                </a:tc>
                <a:tc>
                  <a:txBody>
                    <a:bodyPr/>
                    <a:lstStyle/>
                    <a:p>
                      <a:r>
                        <a:rPr lang="en-US" dirty="0"/>
                        <a:t>Higher = less overfitting. Good to tune</a:t>
                      </a:r>
                    </a:p>
                  </a:txBody>
                  <a:tcPr/>
                </a:tc>
                <a:extLst>
                  <a:ext uri="{0D108BD9-81ED-4DB2-BD59-A6C34878D82A}">
                    <a16:rowId xmlns:a16="http://schemas.microsoft.com/office/drawing/2014/main" val="77516277"/>
                  </a:ext>
                </a:extLst>
              </a:tr>
            </a:tbl>
          </a:graphicData>
        </a:graphic>
      </p:graphicFrame>
    </p:spTree>
    <p:extLst>
      <p:ext uri="{BB962C8B-B14F-4D97-AF65-F5344CB8AC3E}">
        <p14:creationId xmlns:p14="http://schemas.microsoft.com/office/powerpoint/2010/main" val="2331353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BOOSTING</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8249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Rectangle 2"/>
          <p:cNvSpPr>
            <a:spLocks noGrp="1" noChangeArrowheads="1"/>
          </p:cNvSpPr>
          <p:nvPr>
            <p:ph type="title"/>
          </p:nvPr>
        </p:nvSpPr>
        <p:spPr/>
        <p:txBody>
          <a:bodyPr/>
          <a:lstStyle/>
          <a:p>
            <a:pPr eaLnBrk="1" hangingPunct="1"/>
            <a:r>
              <a:rPr lang="en-US" altLang="en-US" dirty="0"/>
              <a:t>Boosting</a:t>
            </a:r>
          </a:p>
        </p:txBody>
      </p:sp>
      <p:sp>
        <p:nvSpPr>
          <p:cNvPr id="174085" name="Rectangle 3"/>
          <p:cNvSpPr>
            <a:spLocks noGrp="1" noChangeArrowheads="1"/>
          </p:cNvSpPr>
          <p:nvPr>
            <p:ph type="body" idx="1"/>
          </p:nvPr>
        </p:nvSpPr>
        <p:spPr>
          <a:xfrm>
            <a:off x="395288" y="838200"/>
            <a:ext cx="8461375" cy="1731434"/>
          </a:xfrm>
        </p:spPr>
        <p:txBody>
          <a:bodyPr vert="horz" lIns="91440" tIns="45720" rIns="91440" bIns="45720" rtlCol="0" anchor="t">
            <a:normAutofit fontScale="92500"/>
          </a:bodyPr>
          <a:lstStyle/>
          <a:p>
            <a:pPr eaLnBrk="1" hangingPunct="1">
              <a:lnSpc>
                <a:spcPct val="80000"/>
              </a:lnSpc>
            </a:pPr>
            <a:r>
              <a:rPr lang="en-US" altLang="en-US" sz="2200" b="1" i="1" dirty="0"/>
              <a:t>Boosting</a:t>
            </a:r>
            <a:r>
              <a:rPr lang="en-US" altLang="en-US" sz="2200" dirty="0"/>
              <a:t>: train models sequentially to improve previous models</a:t>
            </a:r>
            <a:endParaRPr lang="en-US" altLang="en-US" sz="2200" dirty="0">
              <a:cs typeface="Calibri"/>
            </a:endParaRPr>
          </a:p>
          <a:p>
            <a:pPr>
              <a:lnSpc>
                <a:spcPct val="80000"/>
              </a:lnSpc>
            </a:pPr>
            <a:r>
              <a:rPr lang="en-US" altLang="en-US" sz="2200" dirty="0"/>
              <a:t>Very popular! Great results in many domains</a:t>
            </a:r>
            <a:endParaRPr lang="en-US" altLang="en-US" sz="2200" dirty="0">
              <a:cs typeface="Calibri"/>
            </a:endParaRPr>
          </a:p>
          <a:p>
            <a:pPr>
              <a:lnSpc>
                <a:spcPct val="80000"/>
              </a:lnSpc>
            </a:pPr>
            <a:r>
              <a:rPr lang="en-US" altLang="en-US" sz="2200" dirty="0">
                <a:cs typeface="Calibri"/>
              </a:rPr>
              <a:t>Variants:</a:t>
            </a:r>
          </a:p>
          <a:p>
            <a:pPr lvl="1">
              <a:lnSpc>
                <a:spcPct val="80000"/>
              </a:lnSpc>
            </a:pPr>
            <a:r>
              <a:rPr lang="en-US" altLang="en-US" sz="2200" dirty="0">
                <a:cs typeface="Calibri"/>
              </a:rPr>
              <a:t>Adaptive Boosting (e.g., AdaBoost): Original, but not the best anymore</a:t>
            </a:r>
          </a:p>
          <a:p>
            <a:pPr lvl="1">
              <a:lnSpc>
                <a:spcPct val="80000"/>
              </a:lnSpc>
            </a:pPr>
            <a:r>
              <a:rPr lang="en-US" altLang="en-US" sz="2200" dirty="0">
                <a:cs typeface="Calibri"/>
              </a:rPr>
              <a:t>Gradient Boosting (e.g., XGBoost): </a:t>
            </a:r>
            <a:r>
              <a:rPr lang="en-US" altLang="en-US" sz="2200" dirty="0"/>
              <a:t>Very popular! Great results</a:t>
            </a:r>
          </a:p>
        </p:txBody>
      </p:sp>
      <p:graphicFrame>
        <p:nvGraphicFramePr>
          <p:cNvPr id="10" name="Table 9"/>
          <p:cNvGraphicFramePr>
            <a:graphicFrameLocks noGrp="1"/>
          </p:cNvGraphicFramePr>
          <p:nvPr/>
        </p:nvGraphicFramePr>
        <p:xfrm>
          <a:off x="309716" y="3193702"/>
          <a:ext cx="671736" cy="731520"/>
        </p:xfrm>
        <a:graphic>
          <a:graphicData uri="http://schemas.openxmlformats.org/drawingml/2006/table">
            <a:tbl>
              <a:tblPr firstRow="1" bandRow="1">
                <a:tableStyleId>{5C22544A-7EE6-4342-B048-85BDC9FD1C3A}</a:tableStyleId>
              </a:tblPr>
              <a:tblGrid>
                <a:gridCol w="223912">
                  <a:extLst>
                    <a:ext uri="{9D8B030D-6E8A-4147-A177-3AD203B41FA5}">
                      <a16:colId xmlns:a16="http://schemas.microsoft.com/office/drawing/2014/main" val="20000"/>
                    </a:ext>
                  </a:extLst>
                </a:gridCol>
                <a:gridCol w="223912">
                  <a:extLst>
                    <a:ext uri="{9D8B030D-6E8A-4147-A177-3AD203B41FA5}">
                      <a16:colId xmlns:a16="http://schemas.microsoft.com/office/drawing/2014/main" val="20001"/>
                    </a:ext>
                  </a:extLst>
                </a:gridCol>
                <a:gridCol w="223912">
                  <a:extLst>
                    <a:ext uri="{9D8B030D-6E8A-4147-A177-3AD203B41FA5}">
                      <a16:colId xmlns:a16="http://schemas.microsoft.com/office/drawing/2014/main" val="20002"/>
                    </a:ext>
                  </a:extLst>
                </a:gridCol>
              </a:tblGrid>
              <a:tr h="221283">
                <a:tc>
                  <a:txBody>
                    <a:bodyPr/>
                    <a:lstStyle/>
                    <a:p>
                      <a:endParaRPr lang="en-US" sz="1000" dirty="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0"/>
                  </a:ext>
                </a:extLst>
              </a:tr>
              <a:tr h="221283">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1"/>
                  </a:ext>
                </a:extLst>
              </a:tr>
              <a:tr h="221283">
                <a:tc>
                  <a:txBody>
                    <a:bodyPr/>
                    <a:lstStyle/>
                    <a:p>
                      <a:endParaRPr lang="en-US" sz="1000"/>
                    </a:p>
                  </a:txBody>
                  <a:tcPr/>
                </a:tc>
                <a:tc>
                  <a:txBody>
                    <a:bodyPr/>
                    <a:lstStyle/>
                    <a:p>
                      <a:endParaRPr lang="en-US" sz="1000" dirty="0"/>
                    </a:p>
                  </a:txBody>
                  <a:tcPr/>
                </a:tc>
                <a:tc>
                  <a:txBody>
                    <a:bodyPr/>
                    <a:lstStyle/>
                    <a:p>
                      <a:endParaRPr lang="en-US" sz="1000" dirty="0"/>
                    </a:p>
                  </a:txBody>
                  <a:tcPr>
                    <a:solidFill>
                      <a:schemeClr val="accent3">
                        <a:lumMod val="60000"/>
                        <a:lumOff val="40000"/>
                      </a:schemeClr>
                    </a:solidFill>
                  </a:tcPr>
                </a:tc>
                <a:extLst>
                  <a:ext uri="{0D108BD9-81ED-4DB2-BD59-A6C34878D82A}">
                    <a16:rowId xmlns:a16="http://schemas.microsoft.com/office/drawing/2014/main" val="10002"/>
                  </a:ext>
                </a:extLst>
              </a:tr>
            </a:tbl>
          </a:graphicData>
        </a:graphic>
      </p:graphicFrame>
      <p:sp>
        <p:nvSpPr>
          <p:cNvPr id="11" name="Rectangle 10"/>
          <p:cNvSpPr/>
          <p:nvPr/>
        </p:nvSpPr>
        <p:spPr>
          <a:xfrm>
            <a:off x="1605116" y="4084078"/>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sp>
        <p:nvSpPr>
          <p:cNvPr id="12" name="Rectangle 11"/>
          <p:cNvSpPr/>
          <p:nvPr/>
        </p:nvSpPr>
        <p:spPr>
          <a:xfrm>
            <a:off x="1605116" y="4903705"/>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13" name="Straight Arrow Connector 12"/>
          <p:cNvCxnSpPr/>
          <p:nvPr/>
        </p:nvCxnSpPr>
        <p:spPr>
          <a:xfrm flipH="1">
            <a:off x="2217184" y="4454601"/>
            <a:ext cx="1" cy="4300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3765693" y="4065028"/>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sp>
        <p:nvSpPr>
          <p:cNvPr id="15" name="Rectangle 14"/>
          <p:cNvSpPr/>
          <p:nvPr/>
        </p:nvSpPr>
        <p:spPr>
          <a:xfrm>
            <a:off x="3765693" y="4941118"/>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16" name="Straight Arrow Connector 15"/>
          <p:cNvCxnSpPr>
            <a:stCxn id="20" idx="2"/>
            <a:endCxn id="21" idx="0"/>
          </p:cNvCxnSpPr>
          <p:nvPr/>
        </p:nvCxnSpPr>
        <p:spPr>
          <a:xfrm>
            <a:off x="4377761" y="4416501"/>
            <a:ext cx="0" cy="524617"/>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77"/>
          <p:cNvCxnSpPr>
            <a:stCxn id="10" idx="3"/>
            <a:endCxn id="14" idx="0"/>
          </p:cNvCxnSpPr>
          <p:nvPr/>
        </p:nvCxnSpPr>
        <p:spPr>
          <a:xfrm>
            <a:off x="981452" y="3559462"/>
            <a:ext cx="3396309" cy="50556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021441" y="4065028"/>
            <a:ext cx="1224136" cy="351473"/>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DT</a:t>
            </a:r>
          </a:p>
        </p:txBody>
      </p:sp>
      <p:cxnSp>
        <p:nvCxnSpPr>
          <p:cNvPr id="19" name="Straight Arrow Connector 177"/>
          <p:cNvCxnSpPr>
            <a:stCxn id="10" idx="3"/>
            <a:endCxn id="18" idx="0"/>
          </p:cNvCxnSpPr>
          <p:nvPr/>
        </p:nvCxnSpPr>
        <p:spPr>
          <a:xfrm>
            <a:off x="981452" y="3559462"/>
            <a:ext cx="5652057" cy="50556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021441" y="4941118"/>
            <a:ext cx="1224136" cy="36195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ysClr val="windowText" lastClr="000000"/>
                </a:solidFill>
              </a:rPr>
              <a:t>model</a:t>
            </a:r>
            <a:endParaRPr lang="en-US" dirty="0">
              <a:solidFill>
                <a:sysClr val="windowText" lastClr="000000"/>
              </a:solidFill>
            </a:endParaRPr>
          </a:p>
        </p:txBody>
      </p:sp>
      <p:cxnSp>
        <p:nvCxnSpPr>
          <p:cNvPr id="21" name="Straight Arrow Connector 20"/>
          <p:cNvCxnSpPr/>
          <p:nvPr/>
        </p:nvCxnSpPr>
        <p:spPr>
          <a:xfrm>
            <a:off x="6633509" y="4472964"/>
            <a:ext cx="0" cy="468154"/>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graphicFrame>
        <p:nvGraphicFramePr>
          <p:cNvPr id="22" name="Table 21"/>
          <p:cNvGraphicFramePr>
            <a:graphicFrameLocks noGrp="1"/>
          </p:cNvGraphicFramePr>
          <p:nvPr/>
        </p:nvGraphicFramePr>
        <p:xfrm>
          <a:off x="156439" y="5938548"/>
          <a:ext cx="447824" cy="4876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39544">
                  <a:extLst>
                    <a:ext uri="{9D8B030D-6E8A-4147-A177-3AD203B41FA5}">
                      <a16:colId xmlns:a16="http://schemas.microsoft.com/office/drawing/2014/main" val="20001"/>
                    </a:ext>
                  </a:extLst>
                </a:gridCol>
              </a:tblGrid>
              <a:tr h="234315">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10000"/>
                  </a:ext>
                </a:extLst>
              </a:tr>
              <a:tr h="234315">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10001"/>
                  </a:ext>
                </a:extLst>
              </a:tr>
            </a:tbl>
          </a:graphicData>
        </a:graphic>
      </p:graphicFrame>
      <p:cxnSp>
        <p:nvCxnSpPr>
          <p:cNvPr id="23" name="Straight Arrow Connector 17"/>
          <p:cNvCxnSpPr>
            <a:stCxn id="22" idx="3"/>
            <a:endCxn id="12" idx="2"/>
          </p:cNvCxnSpPr>
          <p:nvPr/>
        </p:nvCxnSpPr>
        <p:spPr>
          <a:xfrm flipV="1">
            <a:off x="604263" y="5265655"/>
            <a:ext cx="1612921" cy="916733"/>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a:endCxn id="28" idx="0"/>
          </p:cNvCxnSpPr>
          <p:nvPr/>
        </p:nvCxnSpPr>
        <p:spPr>
          <a:xfrm>
            <a:off x="2217184" y="5265655"/>
            <a:ext cx="1049245" cy="1037938"/>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282250" y="6303593"/>
            <a:ext cx="593432" cy="369332"/>
          </a:xfrm>
          <a:prstGeom prst="rect">
            <a:avLst/>
          </a:prstGeom>
          <a:noFill/>
        </p:spPr>
        <p:txBody>
          <a:bodyPr wrap="none" rtlCol="0">
            <a:spAutoFit/>
          </a:bodyPr>
          <a:lstStyle/>
          <a:p>
            <a:r>
              <a:rPr lang="en-US" dirty="0"/>
              <a:t>0.88</a:t>
            </a:r>
          </a:p>
        </p:txBody>
      </p:sp>
      <p:sp>
        <p:nvSpPr>
          <p:cNvPr id="28" name="TextBox 27"/>
          <p:cNvSpPr txBox="1"/>
          <p:nvPr/>
        </p:nvSpPr>
        <p:spPr>
          <a:xfrm>
            <a:off x="2969713" y="6303593"/>
            <a:ext cx="593432" cy="369332"/>
          </a:xfrm>
          <a:prstGeom prst="rect">
            <a:avLst/>
          </a:prstGeom>
          <a:noFill/>
        </p:spPr>
        <p:txBody>
          <a:bodyPr wrap="none" rtlCol="0">
            <a:spAutoFit/>
          </a:bodyPr>
          <a:lstStyle/>
          <a:p>
            <a:r>
              <a:rPr lang="en-US" dirty="0"/>
              <a:t>0.86</a:t>
            </a:r>
          </a:p>
        </p:txBody>
      </p:sp>
      <p:sp>
        <p:nvSpPr>
          <p:cNvPr id="29" name="TextBox 28"/>
          <p:cNvSpPr txBox="1"/>
          <p:nvPr/>
        </p:nvSpPr>
        <p:spPr>
          <a:xfrm>
            <a:off x="4052325" y="6303593"/>
            <a:ext cx="593432" cy="369332"/>
          </a:xfrm>
          <a:prstGeom prst="rect">
            <a:avLst/>
          </a:prstGeom>
          <a:noFill/>
        </p:spPr>
        <p:txBody>
          <a:bodyPr wrap="none" rtlCol="0">
            <a:spAutoFit/>
          </a:bodyPr>
          <a:lstStyle/>
          <a:p>
            <a:r>
              <a:rPr lang="en-US" dirty="0"/>
              <a:t>0.04</a:t>
            </a:r>
          </a:p>
        </p:txBody>
      </p:sp>
      <p:sp>
        <p:nvSpPr>
          <p:cNvPr id="30" name="TextBox 29"/>
          <p:cNvSpPr txBox="1"/>
          <p:nvPr/>
        </p:nvSpPr>
        <p:spPr>
          <a:xfrm>
            <a:off x="3657694" y="6303593"/>
            <a:ext cx="300082" cy="369332"/>
          </a:xfrm>
          <a:prstGeom prst="rect">
            <a:avLst/>
          </a:prstGeom>
          <a:noFill/>
        </p:spPr>
        <p:txBody>
          <a:bodyPr wrap="none" rtlCol="0">
            <a:spAutoFit/>
          </a:bodyPr>
          <a:lstStyle/>
          <a:p>
            <a:r>
              <a:rPr lang="en-US" dirty="0"/>
              <a:t>+</a:t>
            </a:r>
          </a:p>
        </p:txBody>
      </p:sp>
      <p:cxnSp>
        <p:nvCxnSpPr>
          <p:cNvPr id="32" name="Straight Arrow Connector 177"/>
          <p:cNvCxnSpPr>
            <a:stCxn id="10" idx="3"/>
            <a:endCxn id="11" idx="0"/>
          </p:cNvCxnSpPr>
          <p:nvPr/>
        </p:nvCxnSpPr>
        <p:spPr>
          <a:xfrm>
            <a:off x="981452" y="3559462"/>
            <a:ext cx="1235732" cy="524616"/>
          </a:xfrm>
          <a:prstGeom prst="bentConnector2">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162641" y="3612888"/>
            <a:ext cx="1467838" cy="307777"/>
          </a:xfrm>
          <a:prstGeom prst="rect">
            <a:avLst/>
          </a:prstGeom>
          <a:noFill/>
        </p:spPr>
        <p:txBody>
          <a:bodyPr wrap="none" rtlCol="0">
            <a:spAutoFit/>
          </a:bodyPr>
          <a:lstStyle/>
          <a:p>
            <a:r>
              <a:rPr lang="en-US" sz="1400" dirty="0"/>
              <a:t>Bootstrap sample</a:t>
            </a:r>
          </a:p>
        </p:txBody>
      </p:sp>
      <p:sp>
        <p:nvSpPr>
          <p:cNvPr id="34" name="TextBox 33"/>
          <p:cNvSpPr txBox="1"/>
          <p:nvPr/>
        </p:nvSpPr>
        <p:spPr>
          <a:xfrm>
            <a:off x="4370804" y="3612888"/>
            <a:ext cx="1467838" cy="307777"/>
          </a:xfrm>
          <a:prstGeom prst="rect">
            <a:avLst/>
          </a:prstGeom>
          <a:noFill/>
        </p:spPr>
        <p:txBody>
          <a:bodyPr wrap="none" rtlCol="0">
            <a:spAutoFit/>
          </a:bodyPr>
          <a:lstStyle/>
          <a:p>
            <a:r>
              <a:rPr lang="en-US" sz="1400" dirty="0"/>
              <a:t>Bootstrap sample</a:t>
            </a:r>
          </a:p>
        </p:txBody>
      </p:sp>
      <p:sp>
        <p:nvSpPr>
          <p:cNvPr id="35" name="TextBox 34"/>
          <p:cNvSpPr txBox="1"/>
          <p:nvPr/>
        </p:nvSpPr>
        <p:spPr>
          <a:xfrm>
            <a:off x="6578966" y="3612888"/>
            <a:ext cx="1467838" cy="307777"/>
          </a:xfrm>
          <a:prstGeom prst="rect">
            <a:avLst/>
          </a:prstGeom>
          <a:noFill/>
        </p:spPr>
        <p:txBody>
          <a:bodyPr wrap="none" rtlCol="0">
            <a:spAutoFit/>
          </a:bodyPr>
          <a:lstStyle/>
          <a:p>
            <a:r>
              <a:rPr lang="en-US" sz="1400" dirty="0"/>
              <a:t>Bootstrap sample</a:t>
            </a:r>
          </a:p>
        </p:txBody>
      </p:sp>
      <p:cxnSp>
        <p:nvCxnSpPr>
          <p:cNvPr id="36" name="Straight Arrow Connector 17"/>
          <p:cNvCxnSpPr>
            <a:stCxn id="22" idx="3"/>
            <a:endCxn id="15" idx="2"/>
          </p:cNvCxnSpPr>
          <p:nvPr/>
        </p:nvCxnSpPr>
        <p:spPr>
          <a:xfrm flipV="1">
            <a:off x="604263" y="5303068"/>
            <a:ext cx="3773498" cy="87932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17"/>
          <p:cNvCxnSpPr>
            <a:stCxn id="22" idx="3"/>
            <a:endCxn id="20" idx="2"/>
          </p:cNvCxnSpPr>
          <p:nvPr/>
        </p:nvCxnSpPr>
        <p:spPr>
          <a:xfrm flipV="1">
            <a:off x="604263" y="5303068"/>
            <a:ext cx="6029246" cy="879320"/>
          </a:xfrm>
          <a:prstGeom prst="straightConnector1">
            <a:avLst/>
          </a:prstGeom>
          <a:ln>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233900" y="3921260"/>
            <a:ext cx="823367" cy="338554"/>
          </a:xfrm>
          <a:prstGeom prst="rect">
            <a:avLst/>
          </a:prstGeom>
          <a:noFill/>
        </p:spPr>
        <p:txBody>
          <a:bodyPr wrap="none" rtlCol="0">
            <a:spAutoFit/>
          </a:bodyPr>
          <a:lstStyle/>
          <a:p>
            <a:r>
              <a:rPr lang="en-US" sz="1600"/>
              <a:t>training</a:t>
            </a:r>
          </a:p>
        </p:txBody>
      </p:sp>
      <p:sp>
        <p:nvSpPr>
          <p:cNvPr id="39" name="TextBox 38"/>
          <p:cNvSpPr txBox="1"/>
          <p:nvPr/>
        </p:nvSpPr>
        <p:spPr>
          <a:xfrm>
            <a:off x="138515" y="6413189"/>
            <a:ext cx="541302" cy="338554"/>
          </a:xfrm>
          <a:prstGeom prst="rect">
            <a:avLst/>
          </a:prstGeom>
          <a:noFill/>
        </p:spPr>
        <p:txBody>
          <a:bodyPr wrap="none" rtlCol="0">
            <a:spAutoFit/>
          </a:bodyPr>
          <a:lstStyle/>
          <a:p>
            <a:r>
              <a:rPr lang="en-US" sz="1600" dirty="0"/>
              <a:t>new</a:t>
            </a:r>
          </a:p>
        </p:txBody>
      </p:sp>
      <p:cxnSp>
        <p:nvCxnSpPr>
          <p:cNvPr id="40" name="Straight Arrow Connector 40"/>
          <p:cNvCxnSpPr>
            <a:stCxn id="12" idx="3"/>
            <a:endCxn id="14" idx="1"/>
          </p:cNvCxnSpPr>
          <p:nvPr/>
        </p:nvCxnSpPr>
        <p:spPr>
          <a:xfrm flipV="1">
            <a:off x="2829252" y="4240765"/>
            <a:ext cx="936441" cy="843915"/>
          </a:xfrm>
          <a:prstGeom prst="bentConnector3">
            <a:avLst>
              <a:gd name="adj1" fmla="val 50000"/>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0"/>
          <p:cNvCxnSpPr>
            <a:stCxn id="15" idx="3"/>
            <a:endCxn id="18" idx="1"/>
          </p:cNvCxnSpPr>
          <p:nvPr/>
        </p:nvCxnSpPr>
        <p:spPr>
          <a:xfrm flipV="1">
            <a:off x="4989829" y="4240765"/>
            <a:ext cx="1031612" cy="881328"/>
          </a:xfrm>
          <a:prstGeom prst="bentConnector3">
            <a:avLst>
              <a:gd name="adj1" fmla="val 50000"/>
            </a:avLst>
          </a:prstGeom>
          <a:ln>
            <a:solidFill>
              <a:srgbClr val="002060"/>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15" idx="2"/>
            <a:endCxn id="29" idx="0"/>
          </p:cNvCxnSpPr>
          <p:nvPr/>
        </p:nvCxnSpPr>
        <p:spPr>
          <a:xfrm flipH="1">
            <a:off x="4349041" y="5303068"/>
            <a:ext cx="28720" cy="1000525"/>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134937" y="6303593"/>
            <a:ext cx="658132" cy="369332"/>
          </a:xfrm>
          <a:prstGeom prst="rect">
            <a:avLst/>
          </a:prstGeom>
          <a:noFill/>
        </p:spPr>
        <p:txBody>
          <a:bodyPr wrap="square" rtlCol="0">
            <a:spAutoFit/>
          </a:bodyPr>
          <a:lstStyle/>
          <a:p>
            <a:r>
              <a:rPr lang="en-US" dirty="0"/>
              <a:t>-0.02</a:t>
            </a:r>
          </a:p>
        </p:txBody>
      </p:sp>
      <p:cxnSp>
        <p:nvCxnSpPr>
          <p:cNvPr id="58" name="Straight Arrow Connector 57"/>
          <p:cNvCxnSpPr>
            <a:stCxn id="20" idx="2"/>
            <a:endCxn id="57" idx="0"/>
          </p:cNvCxnSpPr>
          <p:nvPr/>
        </p:nvCxnSpPr>
        <p:spPr>
          <a:xfrm flipH="1">
            <a:off x="5464003" y="5303068"/>
            <a:ext cx="1169506" cy="1000525"/>
          </a:xfrm>
          <a:prstGeom prst="straightConnector1">
            <a:avLst/>
          </a:prstGeom>
          <a:ln>
            <a:solidFill>
              <a:schemeClr val="accent6">
                <a:lumMod val="75000"/>
              </a:schemeClr>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4740306" y="6303593"/>
            <a:ext cx="300082" cy="369332"/>
          </a:xfrm>
          <a:prstGeom prst="rect">
            <a:avLst/>
          </a:prstGeom>
          <a:noFill/>
        </p:spPr>
        <p:txBody>
          <a:bodyPr wrap="none" rtlCol="0">
            <a:spAutoFit/>
          </a:bodyPr>
          <a:lstStyle/>
          <a:p>
            <a:r>
              <a:rPr lang="en-US" dirty="0"/>
              <a:t>+</a:t>
            </a:r>
          </a:p>
        </p:txBody>
      </p:sp>
      <p:sp>
        <p:nvSpPr>
          <p:cNvPr id="67" name="TextBox 66"/>
          <p:cNvSpPr txBox="1"/>
          <p:nvPr/>
        </p:nvSpPr>
        <p:spPr>
          <a:xfrm>
            <a:off x="5887618" y="6303593"/>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67501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08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0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08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uiExpand="1" build="p"/>
      <p:bldP spid="11" grpId="0" animBg="1"/>
      <p:bldP spid="12" grpId="0" animBg="1"/>
      <p:bldP spid="14" grpId="0" animBg="1"/>
      <p:bldP spid="15" grpId="0" animBg="1"/>
      <p:bldP spid="18" grpId="0" animBg="1"/>
      <p:bldP spid="20" grpId="0" animBg="1"/>
      <p:bldP spid="27" grpId="0"/>
      <p:bldP spid="28" grpId="0"/>
      <p:bldP spid="29" grpId="0"/>
      <p:bldP spid="30" grpId="0"/>
      <p:bldP spid="33" grpId="0"/>
      <p:bldP spid="34" grpId="0"/>
      <p:bldP spid="35" grpId="0"/>
      <p:bldP spid="38" grpId="0"/>
      <p:bldP spid="39" grpId="0"/>
      <p:bldP spid="57" grpId="0"/>
      <p:bldP spid="64" grpId="0"/>
      <p:bldP spid="6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5643153"/>
            <a:ext cx="8445500" cy="941001"/>
          </a:xfrm>
        </p:spPr>
        <p:txBody>
          <a:bodyPr>
            <a:normAutofit/>
          </a:bodyPr>
          <a:lstStyle/>
          <a:p>
            <a:r>
              <a:rPr lang="en-US" sz="2000" dirty="0">
                <a:hlinkClick r:id="rId2"/>
              </a:rPr>
              <a:t>4-part series on Gradient Boosting</a:t>
            </a:r>
            <a:endParaRPr lang="en-US" sz="2000" dirty="0"/>
          </a:p>
        </p:txBody>
      </p:sp>
      <p:sp>
        <p:nvSpPr>
          <p:cNvPr id="3" name="Title 2"/>
          <p:cNvSpPr>
            <a:spLocks noGrp="1"/>
          </p:cNvSpPr>
          <p:nvPr>
            <p:ph type="title"/>
          </p:nvPr>
        </p:nvSpPr>
        <p:spPr/>
        <p:txBody>
          <a:bodyPr/>
          <a:lstStyle/>
          <a:p>
            <a:r>
              <a:rPr lang="en-US" dirty="0" err="1"/>
              <a:t>StatQuest</a:t>
            </a:r>
            <a:endParaRPr lang="en-US" dirty="0"/>
          </a:p>
        </p:txBody>
      </p:sp>
      <p:pic>
        <p:nvPicPr>
          <p:cNvPr id="4" name="Picture 3"/>
          <p:cNvPicPr>
            <a:picLocks noChangeAspect="1"/>
          </p:cNvPicPr>
          <p:nvPr/>
        </p:nvPicPr>
        <p:blipFill>
          <a:blip r:embed="rId3"/>
          <a:stretch>
            <a:fillRect/>
          </a:stretch>
        </p:blipFill>
        <p:spPr>
          <a:xfrm>
            <a:off x="896141" y="1082701"/>
            <a:ext cx="7351717" cy="4170446"/>
          </a:xfrm>
          <a:prstGeom prst="rect">
            <a:avLst/>
          </a:prstGeom>
        </p:spPr>
      </p:pic>
    </p:spTree>
    <p:extLst>
      <p:ext uri="{BB962C8B-B14F-4D97-AF65-F5344CB8AC3E}">
        <p14:creationId xmlns:p14="http://schemas.microsoft.com/office/powerpoint/2010/main" val="240766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5777653"/>
          </a:xfrm>
        </p:spPr>
        <p:txBody>
          <a:bodyPr>
            <a:normAutofit/>
          </a:bodyPr>
          <a:lstStyle/>
          <a:p>
            <a:r>
              <a:rPr lang="en-US" dirty="0"/>
              <a:t>Popular gradient boosting algorithm from DMLC at CMU</a:t>
            </a:r>
          </a:p>
          <a:p>
            <a:r>
              <a:rPr lang="en-US" dirty="0"/>
              <a:t>But more than just a boosting algorithm!</a:t>
            </a:r>
          </a:p>
          <a:p>
            <a:r>
              <a:rPr lang="en-US" dirty="0"/>
              <a:t>Key features:</a:t>
            </a:r>
          </a:p>
          <a:p>
            <a:pPr lvl="1"/>
            <a:r>
              <a:rPr lang="en-US" dirty="0"/>
              <a:t>Built-in regularization</a:t>
            </a:r>
          </a:p>
          <a:p>
            <a:pPr lvl="1"/>
            <a:r>
              <a:rPr lang="en-US" dirty="0"/>
              <a:t>Memory efficient</a:t>
            </a:r>
          </a:p>
          <a:p>
            <a:pPr lvl="1"/>
            <a:r>
              <a:rPr lang="en-US" dirty="0"/>
              <a:t>Parallel/Distributed Learning </a:t>
            </a:r>
          </a:p>
          <a:p>
            <a:pPr lvl="1"/>
            <a:r>
              <a:rPr lang="en-US" dirty="0"/>
              <a:t>Sparsity-Aware Split Finding</a:t>
            </a:r>
          </a:p>
          <a:p>
            <a:pPr lvl="1"/>
            <a:r>
              <a:rPr lang="en-US" dirty="0"/>
              <a:t>Supports missing values</a:t>
            </a:r>
          </a:p>
          <a:p>
            <a:pPr lvl="1"/>
            <a:r>
              <a:rPr lang="en-US" dirty="0"/>
              <a:t>Weighted Quantile Sketch</a:t>
            </a:r>
          </a:p>
          <a:p>
            <a:pPr lvl="1"/>
            <a:r>
              <a:rPr lang="en-US" dirty="0"/>
              <a:t>…</a:t>
            </a:r>
          </a:p>
          <a:p>
            <a:pPr lvl="1"/>
            <a:endParaRPr lang="en-US" dirty="0"/>
          </a:p>
        </p:txBody>
      </p:sp>
      <p:sp>
        <p:nvSpPr>
          <p:cNvPr id="3" name="Title 2"/>
          <p:cNvSpPr>
            <a:spLocks noGrp="1"/>
          </p:cNvSpPr>
          <p:nvPr>
            <p:ph type="title"/>
          </p:nvPr>
        </p:nvSpPr>
        <p:spPr/>
        <p:txBody>
          <a:bodyPr/>
          <a:lstStyle/>
          <a:p>
            <a:r>
              <a:rPr lang="en-US" dirty="0"/>
              <a:t>XGBoost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547" y="5199846"/>
            <a:ext cx="3713882" cy="1429117"/>
          </a:xfrm>
          <a:prstGeom prst="rect">
            <a:avLst/>
          </a:prstGeom>
        </p:spPr>
      </p:pic>
    </p:spTree>
    <p:extLst>
      <p:ext uri="{BB962C8B-B14F-4D97-AF65-F5344CB8AC3E}">
        <p14:creationId xmlns:p14="http://schemas.microsoft.com/office/powerpoint/2010/main" val="131421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905968"/>
          </a:xfrm>
        </p:spPr>
        <p:txBody>
          <a:bodyPr/>
          <a:lstStyle/>
          <a:p>
            <a:r>
              <a:rPr lang="en-US" dirty="0" err="1"/>
              <a:t>Scikit</a:t>
            </a:r>
            <a:r>
              <a:rPr lang="en-US" dirty="0"/>
              <a:t>-learn has a function </a:t>
            </a:r>
            <a:r>
              <a:rPr lang="en-US" i="1" dirty="0" err="1"/>
              <a:t>classification_report</a:t>
            </a:r>
            <a:r>
              <a:rPr lang="en-US" i="1" dirty="0"/>
              <a:t>()</a:t>
            </a:r>
            <a:r>
              <a:rPr lang="en-US" dirty="0"/>
              <a:t>:</a:t>
            </a:r>
          </a:p>
        </p:txBody>
      </p:sp>
      <p:sp>
        <p:nvSpPr>
          <p:cNvPr id="3" name="Title 2"/>
          <p:cNvSpPr>
            <a:spLocks noGrp="1"/>
          </p:cNvSpPr>
          <p:nvPr>
            <p:ph type="title"/>
          </p:nvPr>
        </p:nvSpPr>
        <p:spPr/>
        <p:txBody>
          <a:bodyPr/>
          <a:lstStyle/>
          <a:p>
            <a:r>
              <a:rPr lang="en-US" dirty="0"/>
              <a:t>Classification Report</a:t>
            </a:r>
          </a:p>
        </p:txBody>
      </p:sp>
      <p:pic>
        <p:nvPicPr>
          <p:cNvPr id="5" name="Picture 4"/>
          <p:cNvPicPr>
            <a:picLocks noChangeAspect="1"/>
          </p:cNvPicPr>
          <p:nvPr/>
        </p:nvPicPr>
        <p:blipFill>
          <a:blip r:embed="rId2"/>
          <a:stretch>
            <a:fillRect/>
          </a:stretch>
        </p:blipFill>
        <p:spPr>
          <a:xfrm>
            <a:off x="801012" y="2214562"/>
            <a:ext cx="7324725" cy="2428875"/>
          </a:xfrm>
          <a:prstGeom prst="rect">
            <a:avLst/>
          </a:prstGeom>
        </p:spPr>
      </p:pic>
      <p:sp>
        <p:nvSpPr>
          <p:cNvPr id="6" name="Content Placeholder 1"/>
          <p:cNvSpPr txBox="1">
            <a:spLocks/>
          </p:cNvSpPr>
          <p:nvPr/>
        </p:nvSpPr>
        <p:spPr>
          <a:xfrm>
            <a:off x="349250" y="5428844"/>
            <a:ext cx="8445500" cy="90596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do all these numbers mean? Which is most important?</a:t>
            </a:r>
          </a:p>
        </p:txBody>
      </p:sp>
    </p:spTree>
    <p:extLst>
      <p:ext uri="{BB962C8B-B14F-4D97-AF65-F5344CB8AC3E}">
        <p14:creationId xmlns:p14="http://schemas.microsoft.com/office/powerpoint/2010/main" val="8427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944A43-3C0B-43D6-8E29-1E8456C0B882}"/>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B8356B47-1AEA-4738-8C9E-91F857332C6C}"/>
              </a:ext>
            </a:extLst>
          </p:cNvPr>
          <p:cNvPicPr>
            <a:picLocks noChangeAspect="1"/>
          </p:cNvPicPr>
          <p:nvPr/>
        </p:nvPicPr>
        <p:blipFill>
          <a:blip r:embed="rId2"/>
          <a:stretch>
            <a:fillRect/>
          </a:stretch>
        </p:blipFill>
        <p:spPr>
          <a:xfrm>
            <a:off x="349249" y="1284333"/>
            <a:ext cx="5963482" cy="2591162"/>
          </a:xfrm>
          <a:prstGeom prst="rect">
            <a:avLst/>
          </a:prstGeom>
        </p:spPr>
      </p:pic>
    </p:spTree>
    <p:extLst>
      <p:ext uri="{BB962C8B-B14F-4D97-AF65-F5344CB8AC3E}">
        <p14:creationId xmlns:p14="http://schemas.microsoft.com/office/powerpoint/2010/main" val="879231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2843067"/>
          </a:xfrm>
        </p:spPr>
        <p:txBody>
          <a:bodyPr>
            <a:normAutofit lnSpcReduction="10000"/>
          </a:bodyPr>
          <a:lstStyle/>
          <a:p>
            <a:r>
              <a:rPr lang="en-US" dirty="0"/>
              <a:t>Gradient boosting package from Microsoft</a:t>
            </a:r>
          </a:p>
          <a:p>
            <a:r>
              <a:rPr lang="en-US" dirty="0"/>
              <a:t>Key Features:</a:t>
            </a:r>
          </a:p>
          <a:p>
            <a:pPr lvl="1"/>
            <a:r>
              <a:rPr lang="en-US" dirty="0"/>
              <a:t>Faster</a:t>
            </a:r>
          </a:p>
          <a:p>
            <a:pPr lvl="1"/>
            <a:r>
              <a:rPr lang="en-US" dirty="0"/>
              <a:t>Lower memory usage</a:t>
            </a:r>
          </a:p>
          <a:p>
            <a:pPr lvl="1"/>
            <a:r>
              <a:rPr lang="en-US" dirty="0"/>
              <a:t>Better accuracy (?)</a:t>
            </a:r>
          </a:p>
          <a:p>
            <a:pPr lvl="1"/>
            <a:r>
              <a:rPr lang="en-US" dirty="0"/>
              <a:t>Support for parallel and GPU learning</a:t>
            </a:r>
          </a:p>
          <a:p>
            <a:pPr lvl="1"/>
            <a:r>
              <a:rPr lang="en-US" dirty="0"/>
              <a:t>Built-in support for categorical features</a:t>
            </a:r>
          </a:p>
        </p:txBody>
      </p:sp>
      <p:sp>
        <p:nvSpPr>
          <p:cNvPr id="3" name="Title 2"/>
          <p:cNvSpPr>
            <a:spLocks noGrp="1"/>
          </p:cNvSpPr>
          <p:nvPr>
            <p:ph type="title"/>
          </p:nvPr>
        </p:nvSpPr>
        <p:spPr/>
        <p:txBody>
          <a:bodyPr/>
          <a:lstStyle/>
          <a:p>
            <a:r>
              <a:rPr lang="en-US" dirty="0" err="1"/>
              <a:t>LightGBM</a:t>
            </a:r>
            <a:r>
              <a:rPr lang="en-US" dirty="0"/>
              <a:t> (LGBM)</a:t>
            </a:r>
          </a:p>
        </p:txBody>
      </p:sp>
      <p:pic>
        <p:nvPicPr>
          <p:cNvPr id="6" name="Picture 4" descr="LightGBM logo black text.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670" y="5024845"/>
            <a:ext cx="3399392" cy="77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565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416243-3B50-4094-9650-1E3BBB271BF7}"/>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A6040042-A56B-4D85-AD34-2849C7768216}"/>
              </a:ext>
            </a:extLst>
          </p:cNvPr>
          <p:cNvPicPr>
            <a:picLocks noChangeAspect="1"/>
          </p:cNvPicPr>
          <p:nvPr/>
        </p:nvPicPr>
        <p:blipFill>
          <a:blip r:embed="rId2"/>
          <a:stretch>
            <a:fillRect/>
          </a:stretch>
        </p:blipFill>
        <p:spPr>
          <a:xfrm>
            <a:off x="349249" y="1049026"/>
            <a:ext cx="5658640" cy="3153215"/>
          </a:xfrm>
          <a:prstGeom prst="rect">
            <a:avLst/>
          </a:prstGeom>
        </p:spPr>
      </p:pic>
    </p:spTree>
    <p:extLst>
      <p:ext uri="{BB962C8B-B14F-4D97-AF65-F5344CB8AC3E}">
        <p14:creationId xmlns:p14="http://schemas.microsoft.com/office/powerpoint/2010/main" val="3229640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Gradient boosting package from </a:t>
            </a:r>
            <a:r>
              <a:rPr lang="en-US" dirty="0" err="1"/>
              <a:t>Yandex</a:t>
            </a:r>
            <a:endParaRPr lang="en-US" dirty="0"/>
          </a:p>
          <a:p>
            <a:r>
              <a:rPr lang="en-US" dirty="0"/>
              <a:t>Key Features:</a:t>
            </a:r>
          </a:p>
          <a:p>
            <a:pPr lvl="1"/>
            <a:r>
              <a:rPr lang="en-US" dirty="0"/>
              <a:t>Support for categorical features</a:t>
            </a:r>
          </a:p>
          <a:p>
            <a:pPr lvl="1"/>
            <a:r>
              <a:rPr lang="en-US" dirty="0"/>
              <a:t>Support for textual features</a:t>
            </a:r>
          </a:p>
          <a:p>
            <a:pPr lvl="1"/>
            <a:r>
              <a:rPr lang="en-US" dirty="0"/>
              <a:t>Less hyperparameter tuning required</a:t>
            </a:r>
          </a:p>
        </p:txBody>
      </p:sp>
      <p:sp>
        <p:nvSpPr>
          <p:cNvPr id="3" name="Title 2"/>
          <p:cNvSpPr>
            <a:spLocks noGrp="1"/>
          </p:cNvSpPr>
          <p:nvPr>
            <p:ph type="title"/>
          </p:nvPr>
        </p:nvSpPr>
        <p:spPr/>
        <p:txBody>
          <a:bodyPr/>
          <a:lstStyle/>
          <a:p>
            <a:r>
              <a:rPr lang="en-US" dirty="0" err="1"/>
              <a:t>Catboost</a:t>
            </a:r>
            <a:endParaRPr lang="en-US" dirty="0"/>
          </a:p>
        </p:txBody>
      </p:sp>
      <p:pic>
        <p:nvPicPr>
          <p:cNvPr id="4" name="Picture 6" descr="GitHub - catboost/catboost: A fast, scalable, high performance Gradient  Boosting on Decision Trees library, used for ranking, classification,  regression and other machine learning tasks for Python, R, Java, C++.  Supports computation 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1770" y="3585754"/>
            <a:ext cx="3981544" cy="1673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37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2A20A-C78D-4B80-9312-5CED561EAC38}"/>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9C99C2C2-2FAD-420A-B56B-C4606467ECFA}"/>
              </a:ext>
            </a:extLst>
          </p:cNvPr>
          <p:cNvPicPr>
            <a:picLocks noChangeAspect="1"/>
          </p:cNvPicPr>
          <p:nvPr/>
        </p:nvPicPr>
        <p:blipFill>
          <a:blip r:embed="rId2"/>
          <a:stretch>
            <a:fillRect/>
          </a:stretch>
        </p:blipFill>
        <p:spPr>
          <a:xfrm>
            <a:off x="411383" y="1139813"/>
            <a:ext cx="5277587" cy="2762636"/>
          </a:xfrm>
          <a:prstGeom prst="rect">
            <a:avLst/>
          </a:prstGeom>
        </p:spPr>
      </p:pic>
    </p:spTree>
    <p:extLst>
      <p:ext uri="{BB962C8B-B14F-4D97-AF65-F5344CB8AC3E}">
        <p14:creationId xmlns:p14="http://schemas.microsoft.com/office/powerpoint/2010/main" val="69534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E22C78-96B8-4D63-A1BE-8937CA3AF98A}"/>
              </a:ext>
            </a:extLst>
          </p:cNvPr>
          <p:cNvSpPr>
            <a:spLocks noGrp="1"/>
          </p:cNvSpPr>
          <p:nvPr>
            <p:ph type="title"/>
          </p:nvPr>
        </p:nvSpPr>
        <p:spPr/>
        <p:txBody>
          <a:bodyPr/>
          <a:lstStyle/>
          <a:p>
            <a:r>
              <a:rPr lang="en-US" dirty="0"/>
              <a:t>Main Boosting Hyperparameters</a:t>
            </a:r>
          </a:p>
        </p:txBody>
      </p:sp>
      <p:graphicFrame>
        <p:nvGraphicFramePr>
          <p:cNvPr id="4" name="Table 3">
            <a:extLst>
              <a:ext uri="{FF2B5EF4-FFF2-40B4-BE49-F238E27FC236}">
                <a16:creationId xmlns:a16="http://schemas.microsoft.com/office/drawing/2014/main" id="{B425B13A-0B88-4310-838D-A4CDE03B045F}"/>
              </a:ext>
            </a:extLst>
          </p:cNvPr>
          <p:cNvGraphicFramePr>
            <a:graphicFrameLocks noGrp="1"/>
          </p:cNvGraphicFramePr>
          <p:nvPr/>
        </p:nvGraphicFramePr>
        <p:xfrm>
          <a:off x="205619" y="887117"/>
          <a:ext cx="8748633" cy="741680"/>
        </p:xfrm>
        <a:graphic>
          <a:graphicData uri="http://schemas.openxmlformats.org/drawingml/2006/table">
            <a:tbl>
              <a:tblPr firstRow="1">
                <a:tableStyleId>{5C22544A-7EE6-4342-B048-85BDC9FD1C3A}</a:tableStyleId>
              </a:tblPr>
              <a:tblGrid>
                <a:gridCol w="1967230">
                  <a:extLst>
                    <a:ext uri="{9D8B030D-6E8A-4147-A177-3AD203B41FA5}">
                      <a16:colId xmlns:a16="http://schemas.microsoft.com/office/drawing/2014/main" val="278393614"/>
                    </a:ext>
                  </a:extLst>
                </a:gridCol>
                <a:gridCol w="2156716">
                  <a:extLst>
                    <a:ext uri="{9D8B030D-6E8A-4147-A177-3AD203B41FA5}">
                      <a16:colId xmlns:a16="http://schemas.microsoft.com/office/drawing/2014/main" val="3767676602"/>
                    </a:ext>
                  </a:extLst>
                </a:gridCol>
                <a:gridCol w="1063242">
                  <a:extLst>
                    <a:ext uri="{9D8B030D-6E8A-4147-A177-3AD203B41FA5}">
                      <a16:colId xmlns:a16="http://schemas.microsoft.com/office/drawing/2014/main" val="3218880526"/>
                    </a:ext>
                  </a:extLst>
                </a:gridCol>
                <a:gridCol w="3561445">
                  <a:extLst>
                    <a:ext uri="{9D8B030D-6E8A-4147-A177-3AD203B41FA5}">
                      <a16:colId xmlns:a16="http://schemas.microsoft.com/office/drawing/2014/main" val="804140399"/>
                    </a:ext>
                  </a:extLst>
                </a:gridCol>
              </a:tblGrid>
              <a:tr h="370840">
                <a:tc>
                  <a:txBody>
                    <a:bodyPr/>
                    <a:lstStyle/>
                    <a:p>
                      <a:r>
                        <a:rPr lang="en-US" dirty="0"/>
                        <a:t>Name</a:t>
                      </a:r>
                    </a:p>
                  </a:txBody>
                  <a:tcPr/>
                </a:tc>
                <a:tc>
                  <a:txBody>
                    <a:bodyPr/>
                    <a:lstStyle/>
                    <a:p>
                      <a:r>
                        <a:rPr lang="en-US" dirty="0"/>
                        <a:t>Description</a:t>
                      </a:r>
                    </a:p>
                  </a:txBody>
                  <a:tcPr/>
                </a:tc>
                <a:tc>
                  <a:txBody>
                    <a:bodyPr/>
                    <a:lstStyle/>
                    <a:p>
                      <a:r>
                        <a:rPr lang="en-US" dirty="0"/>
                        <a:t>Default</a:t>
                      </a:r>
                    </a:p>
                  </a:txBody>
                  <a:tcPr/>
                </a:tc>
                <a:tc>
                  <a:txBody>
                    <a:bodyPr/>
                    <a:lstStyle/>
                    <a:p>
                      <a:r>
                        <a:rPr lang="en-US" dirty="0"/>
                        <a:t>Uncle Steve's Recommendation</a:t>
                      </a:r>
                    </a:p>
                  </a:txBody>
                  <a:tcPr/>
                </a:tc>
                <a:extLst>
                  <a:ext uri="{0D108BD9-81ED-4DB2-BD59-A6C34878D82A}">
                    <a16:rowId xmlns:a16="http://schemas.microsoft.com/office/drawing/2014/main" val="1984688269"/>
                  </a:ext>
                </a:extLst>
              </a:tr>
              <a:tr h="370840">
                <a:tc>
                  <a:txBody>
                    <a:bodyPr/>
                    <a:lstStyle/>
                    <a:p>
                      <a:r>
                        <a:rPr lang="en-US" dirty="0" err="1"/>
                        <a:t>n_estimators</a:t>
                      </a:r>
                      <a:endParaRPr lang="en-US" dirty="0"/>
                    </a:p>
                  </a:txBody>
                  <a:tcPr/>
                </a:tc>
                <a:tc>
                  <a:txBody>
                    <a:bodyPr/>
                    <a:lstStyle/>
                    <a:p>
                      <a:r>
                        <a:rPr lang="en-US" dirty="0"/>
                        <a:t>Number of trees</a:t>
                      </a:r>
                    </a:p>
                  </a:txBody>
                  <a:tcPr/>
                </a:tc>
                <a:tc>
                  <a:txBody>
                    <a:bodyPr/>
                    <a:lstStyle/>
                    <a:p>
                      <a:r>
                        <a:rPr lang="en-US" dirty="0"/>
                        <a:t>100</a:t>
                      </a:r>
                    </a:p>
                  </a:txBody>
                  <a:tcPr/>
                </a:tc>
                <a:tc>
                  <a:txBody>
                    <a:bodyPr/>
                    <a:lstStyle/>
                    <a:p>
                      <a:r>
                        <a:rPr lang="en-US" dirty="0"/>
                        <a:t>Set to medium number; don't tune</a:t>
                      </a:r>
                    </a:p>
                  </a:txBody>
                  <a:tcPr/>
                </a:tc>
                <a:extLst>
                  <a:ext uri="{0D108BD9-81ED-4DB2-BD59-A6C34878D82A}">
                    <a16:rowId xmlns:a16="http://schemas.microsoft.com/office/drawing/2014/main" val="1989899603"/>
                  </a:ext>
                </a:extLst>
              </a:tr>
            </a:tbl>
          </a:graphicData>
        </a:graphic>
      </p:graphicFrame>
      <p:sp>
        <p:nvSpPr>
          <p:cNvPr id="5" name="Rectangle 3">
            <a:extLst>
              <a:ext uri="{FF2B5EF4-FFF2-40B4-BE49-F238E27FC236}">
                <a16:creationId xmlns:a16="http://schemas.microsoft.com/office/drawing/2014/main" id="{5E6255FA-79A7-4007-9728-0835E6C98389}"/>
              </a:ext>
            </a:extLst>
          </p:cNvPr>
          <p:cNvSpPr txBox="1">
            <a:spLocks noChangeArrowheads="1"/>
          </p:cNvSpPr>
          <p:nvPr/>
        </p:nvSpPr>
        <p:spPr>
          <a:xfrm>
            <a:off x="349249" y="5909862"/>
            <a:ext cx="8461375" cy="903514"/>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pPr>
            <a:r>
              <a:rPr lang="en-US" altLang="en-US" sz="2200" dirty="0"/>
              <a:t>Many other hyperparameters exist that can be tuned</a:t>
            </a:r>
          </a:p>
          <a:p>
            <a:pPr>
              <a:lnSpc>
                <a:spcPct val="80000"/>
              </a:lnSpc>
            </a:pPr>
            <a:r>
              <a:rPr lang="en-US" altLang="en-US" sz="2200" dirty="0">
                <a:hlinkClick r:id="rId2"/>
              </a:rPr>
              <a:t>https://lightgbm.readthedocs.io/en/latest/Parameters.html</a:t>
            </a:r>
            <a:r>
              <a:rPr lang="en-US" altLang="en-US" sz="2200" dirty="0"/>
              <a:t> </a:t>
            </a:r>
          </a:p>
        </p:txBody>
      </p:sp>
      <p:graphicFrame>
        <p:nvGraphicFramePr>
          <p:cNvPr id="6" name="Table 5">
            <a:extLst>
              <a:ext uri="{FF2B5EF4-FFF2-40B4-BE49-F238E27FC236}">
                <a16:creationId xmlns:a16="http://schemas.microsoft.com/office/drawing/2014/main" id="{5EAB97D3-15AF-47A5-8C4B-4904DD0178BC}"/>
              </a:ext>
            </a:extLst>
          </p:cNvPr>
          <p:cNvGraphicFramePr>
            <a:graphicFrameLocks noGrp="1"/>
          </p:cNvGraphicFramePr>
          <p:nvPr/>
        </p:nvGraphicFramePr>
        <p:xfrm>
          <a:off x="205619" y="1634511"/>
          <a:ext cx="8748633" cy="91440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learning_rate</a:t>
                      </a:r>
                      <a:endParaRPr lang="en-US" dirty="0"/>
                    </a:p>
                  </a:txBody>
                  <a:tcPr/>
                </a:tc>
                <a:tc>
                  <a:txBody>
                    <a:bodyPr/>
                    <a:lstStyle/>
                    <a:p>
                      <a:r>
                        <a:rPr lang="en-US" dirty="0"/>
                        <a:t>Amount each tree contributes</a:t>
                      </a:r>
                    </a:p>
                  </a:txBody>
                  <a:tcPr/>
                </a:tc>
                <a:tc>
                  <a:txBody>
                    <a:bodyPr/>
                    <a:lstStyle/>
                    <a:p>
                      <a:r>
                        <a:rPr lang="en-US" dirty="0"/>
                        <a:t>0.1 </a:t>
                      </a:r>
                    </a:p>
                  </a:txBody>
                  <a:tcPr/>
                </a:tc>
                <a:tc>
                  <a:txBody>
                    <a:bodyPr/>
                    <a:lstStyle/>
                    <a:p>
                      <a:r>
                        <a:rPr lang="en-US" dirty="0"/>
                        <a:t>smaller -&gt; bigger </a:t>
                      </a:r>
                      <a:r>
                        <a:rPr lang="en-US" dirty="0" err="1"/>
                        <a:t>n_estimators</a:t>
                      </a:r>
                      <a:endParaRPr lang="en-US" dirty="0"/>
                    </a:p>
                    <a:p>
                      <a:r>
                        <a:rPr lang="en-US" dirty="0"/>
                        <a:t>larger -&gt; smaller </a:t>
                      </a:r>
                      <a:r>
                        <a:rPr lang="en-US" dirty="0" err="1"/>
                        <a:t>n_estimators</a:t>
                      </a:r>
                      <a:endParaRPr lang="en-US" dirty="0"/>
                    </a:p>
                    <a:p>
                      <a:r>
                        <a:rPr lang="en-US" dirty="0"/>
                        <a:t>Good to tune</a:t>
                      </a:r>
                    </a:p>
                  </a:txBody>
                  <a:tcPr/>
                </a:tc>
                <a:extLst>
                  <a:ext uri="{0D108BD9-81ED-4DB2-BD59-A6C34878D82A}">
                    <a16:rowId xmlns:a16="http://schemas.microsoft.com/office/drawing/2014/main" val="77516277"/>
                  </a:ext>
                </a:extLst>
              </a:tr>
            </a:tbl>
          </a:graphicData>
        </a:graphic>
      </p:graphicFrame>
      <p:graphicFrame>
        <p:nvGraphicFramePr>
          <p:cNvPr id="10" name="Table 9">
            <a:extLst>
              <a:ext uri="{FF2B5EF4-FFF2-40B4-BE49-F238E27FC236}">
                <a16:creationId xmlns:a16="http://schemas.microsoft.com/office/drawing/2014/main" id="{BAE04E0C-1C57-400F-B0F0-6F5964A32D8E}"/>
              </a:ext>
            </a:extLst>
          </p:cNvPr>
          <p:cNvGraphicFramePr>
            <a:graphicFrameLocks noGrp="1"/>
          </p:cNvGraphicFramePr>
          <p:nvPr>
            <p:extLst>
              <p:ext uri="{D42A27DB-BD31-4B8C-83A1-F6EECF244321}">
                <p14:modId xmlns:p14="http://schemas.microsoft.com/office/powerpoint/2010/main" val="584754153"/>
              </p:ext>
            </p:extLst>
          </p:nvPr>
        </p:nvGraphicFramePr>
        <p:xfrm>
          <a:off x="205619" y="2551041"/>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num_leaves</a:t>
                      </a:r>
                      <a:endParaRPr lang="en-US" dirty="0"/>
                    </a:p>
                  </a:txBody>
                  <a:tcPr/>
                </a:tc>
                <a:tc>
                  <a:txBody>
                    <a:bodyPr/>
                    <a:lstStyle/>
                    <a:p>
                      <a:r>
                        <a:rPr lang="en-US" dirty="0"/>
                        <a:t>Max number of leaves in one tree</a:t>
                      </a:r>
                    </a:p>
                  </a:txBody>
                  <a:tcPr/>
                </a:tc>
                <a:tc>
                  <a:txBody>
                    <a:bodyPr/>
                    <a:lstStyle/>
                    <a:p>
                      <a:r>
                        <a:rPr lang="en-US" dirty="0"/>
                        <a:t>31</a:t>
                      </a:r>
                    </a:p>
                  </a:txBody>
                  <a:tcPr/>
                </a:tc>
                <a:tc>
                  <a:txBody>
                    <a:bodyPr/>
                    <a:lstStyle/>
                    <a:p>
                      <a:r>
                        <a:rPr lang="en-US" dirty="0"/>
                        <a:t>Lower = less overfitting. </a:t>
                      </a:r>
                    </a:p>
                    <a:p>
                      <a:r>
                        <a:rPr lang="en-US" dirty="0"/>
                        <a:t>Good to tune</a:t>
                      </a:r>
                    </a:p>
                  </a:txBody>
                  <a:tcPr/>
                </a:tc>
                <a:extLst>
                  <a:ext uri="{0D108BD9-81ED-4DB2-BD59-A6C34878D82A}">
                    <a16:rowId xmlns:a16="http://schemas.microsoft.com/office/drawing/2014/main" val="77516277"/>
                  </a:ext>
                </a:extLst>
              </a:tr>
            </a:tbl>
          </a:graphicData>
        </a:graphic>
      </p:graphicFrame>
      <p:graphicFrame>
        <p:nvGraphicFramePr>
          <p:cNvPr id="11" name="Table 10">
            <a:extLst>
              <a:ext uri="{FF2B5EF4-FFF2-40B4-BE49-F238E27FC236}">
                <a16:creationId xmlns:a16="http://schemas.microsoft.com/office/drawing/2014/main" id="{BC60BCD8-9156-43FA-A388-C904661BF96C}"/>
              </a:ext>
            </a:extLst>
          </p:cNvPr>
          <p:cNvGraphicFramePr>
            <a:graphicFrameLocks noGrp="1"/>
          </p:cNvGraphicFramePr>
          <p:nvPr>
            <p:extLst>
              <p:ext uri="{D42A27DB-BD31-4B8C-83A1-F6EECF244321}">
                <p14:modId xmlns:p14="http://schemas.microsoft.com/office/powerpoint/2010/main" val="3674597307"/>
              </p:ext>
            </p:extLst>
          </p:nvPr>
        </p:nvGraphicFramePr>
        <p:xfrm>
          <a:off x="205619" y="3198252"/>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max_depth</a:t>
                      </a:r>
                      <a:endParaRPr lang="en-US" dirty="0"/>
                    </a:p>
                  </a:txBody>
                  <a:tcPr/>
                </a:tc>
                <a:tc>
                  <a:txBody>
                    <a:bodyPr/>
                    <a:lstStyle/>
                    <a:p>
                      <a:r>
                        <a:rPr lang="en-US" dirty="0"/>
                        <a:t>Max depth of each tree</a:t>
                      </a:r>
                    </a:p>
                  </a:txBody>
                  <a:tcPr/>
                </a:tc>
                <a:tc>
                  <a:txBody>
                    <a:bodyPr/>
                    <a:lstStyle/>
                    <a:p>
                      <a:r>
                        <a:rPr lang="en-US" dirty="0"/>
                        <a:t>-1</a:t>
                      </a:r>
                    </a:p>
                  </a:txBody>
                  <a:tcPr/>
                </a:tc>
                <a:tc>
                  <a:txBody>
                    <a:bodyPr/>
                    <a:lstStyle/>
                    <a:p>
                      <a:r>
                        <a:rPr lang="en-US" dirty="0"/>
                        <a:t>Lower = less overfitting. </a:t>
                      </a:r>
                    </a:p>
                    <a:p>
                      <a:r>
                        <a:rPr lang="en-US" dirty="0"/>
                        <a:t>Good to tune</a:t>
                      </a:r>
                    </a:p>
                  </a:txBody>
                  <a:tcPr/>
                </a:tc>
                <a:extLst>
                  <a:ext uri="{0D108BD9-81ED-4DB2-BD59-A6C34878D82A}">
                    <a16:rowId xmlns:a16="http://schemas.microsoft.com/office/drawing/2014/main" val="77516277"/>
                  </a:ext>
                </a:extLst>
              </a:tr>
            </a:tbl>
          </a:graphicData>
        </a:graphic>
      </p:graphicFrame>
      <p:graphicFrame>
        <p:nvGraphicFramePr>
          <p:cNvPr id="12" name="Table 11">
            <a:extLst>
              <a:ext uri="{FF2B5EF4-FFF2-40B4-BE49-F238E27FC236}">
                <a16:creationId xmlns:a16="http://schemas.microsoft.com/office/drawing/2014/main" id="{92E34F10-DA5B-4DA8-A23C-EA0821449557}"/>
              </a:ext>
            </a:extLst>
          </p:cNvPr>
          <p:cNvGraphicFramePr>
            <a:graphicFrameLocks noGrp="1"/>
          </p:cNvGraphicFramePr>
          <p:nvPr>
            <p:extLst>
              <p:ext uri="{D42A27DB-BD31-4B8C-83A1-F6EECF244321}">
                <p14:modId xmlns:p14="http://schemas.microsoft.com/office/powerpoint/2010/main" val="2155392878"/>
              </p:ext>
            </p:extLst>
          </p:nvPr>
        </p:nvGraphicFramePr>
        <p:xfrm>
          <a:off x="205619" y="3843559"/>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min_samples_leaf</a:t>
                      </a:r>
                      <a:endParaRPr lang="en-US" dirty="0"/>
                    </a:p>
                  </a:txBody>
                  <a:tcPr/>
                </a:tc>
                <a:tc>
                  <a:txBody>
                    <a:bodyPr/>
                    <a:lstStyle/>
                    <a:p>
                      <a:r>
                        <a:rPr lang="en-US" dirty="0"/>
                        <a:t>Min num of instances in leaf</a:t>
                      </a:r>
                    </a:p>
                  </a:txBody>
                  <a:tcPr/>
                </a:tc>
                <a:tc>
                  <a:txBody>
                    <a:bodyPr/>
                    <a:lstStyle/>
                    <a:p>
                      <a:r>
                        <a:rPr lang="en-US" dirty="0"/>
                        <a:t>20</a:t>
                      </a:r>
                    </a:p>
                  </a:txBody>
                  <a:tcPr/>
                </a:tc>
                <a:tc>
                  <a:txBody>
                    <a:bodyPr/>
                    <a:lstStyle/>
                    <a:p>
                      <a:r>
                        <a:rPr lang="en-US" dirty="0"/>
                        <a:t>Higher = less overfitting. </a:t>
                      </a:r>
                    </a:p>
                    <a:p>
                      <a:r>
                        <a:rPr lang="en-US" dirty="0"/>
                        <a:t>Good to tune</a:t>
                      </a:r>
                    </a:p>
                  </a:txBody>
                  <a:tcPr/>
                </a:tc>
                <a:extLst>
                  <a:ext uri="{0D108BD9-81ED-4DB2-BD59-A6C34878D82A}">
                    <a16:rowId xmlns:a16="http://schemas.microsoft.com/office/drawing/2014/main" val="77516277"/>
                  </a:ext>
                </a:extLst>
              </a:tr>
            </a:tbl>
          </a:graphicData>
        </a:graphic>
      </p:graphicFrame>
      <p:graphicFrame>
        <p:nvGraphicFramePr>
          <p:cNvPr id="9" name="Table 8">
            <a:extLst>
              <a:ext uri="{FF2B5EF4-FFF2-40B4-BE49-F238E27FC236}">
                <a16:creationId xmlns:a16="http://schemas.microsoft.com/office/drawing/2014/main" id="{AAA9C6B6-7EB1-4BF4-AD53-FBB4A87DC82A}"/>
              </a:ext>
            </a:extLst>
          </p:cNvPr>
          <p:cNvGraphicFramePr>
            <a:graphicFrameLocks noGrp="1"/>
          </p:cNvGraphicFramePr>
          <p:nvPr>
            <p:extLst>
              <p:ext uri="{D42A27DB-BD31-4B8C-83A1-F6EECF244321}">
                <p14:modId xmlns:p14="http://schemas.microsoft.com/office/powerpoint/2010/main" val="1356585986"/>
              </p:ext>
            </p:extLst>
          </p:nvPr>
        </p:nvGraphicFramePr>
        <p:xfrm>
          <a:off x="205619" y="4490971"/>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err="1"/>
                        <a:t>max_bin</a:t>
                      </a:r>
                      <a:endParaRPr lang="en-US" dirty="0"/>
                    </a:p>
                  </a:txBody>
                  <a:tcPr/>
                </a:tc>
                <a:tc>
                  <a:txBody>
                    <a:bodyPr/>
                    <a:lstStyle/>
                    <a:p>
                      <a:r>
                        <a:rPr lang="en-US" dirty="0"/>
                        <a:t>Max number of bins to bucket features in</a:t>
                      </a:r>
                    </a:p>
                  </a:txBody>
                  <a:tcPr/>
                </a:tc>
                <a:tc>
                  <a:txBody>
                    <a:bodyPr/>
                    <a:lstStyle/>
                    <a:p>
                      <a:r>
                        <a:rPr lang="en-US" dirty="0"/>
                        <a:t>255</a:t>
                      </a:r>
                    </a:p>
                  </a:txBody>
                  <a:tcPr/>
                </a:tc>
                <a:tc>
                  <a:txBody>
                    <a:bodyPr/>
                    <a:lstStyle/>
                    <a:p>
                      <a:r>
                        <a:rPr lang="en-US" dirty="0"/>
                        <a:t>Lower = less overfitting. </a:t>
                      </a:r>
                    </a:p>
                    <a:p>
                      <a:r>
                        <a:rPr lang="en-US" dirty="0"/>
                        <a:t>Good to tune</a:t>
                      </a:r>
                    </a:p>
                  </a:txBody>
                  <a:tcPr/>
                </a:tc>
                <a:extLst>
                  <a:ext uri="{0D108BD9-81ED-4DB2-BD59-A6C34878D82A}">
                    <a16:rowId xmlns:a16="http://schemas.microsoft.com/office/drawing/2014/main" val="77516277"/>
                  </a:ext>
                </a:extLst>
              </a:tr>
            </a:tbl>
          </a:graphicData>
        </a:graphic>
      </p:graphicFrame>
      <p:graphicFrame>
        <p:nvGraphicFramePr>
          <p:cNvPr id="13" name="Table 12">
            <a:extLst>
              <a:ext uri="{FF2B5EF4-FFF2-40B4-BE49-F238E27FC236}">
                <a16:creationId xmlns:a16="http://schemas.microsoft.com/office/drawing/2014/main" id="{F3F0B470-BE91-424C-A91D-EAE9AA9F0A09}"/>
              </a:ext>
            </a:extLst>
          </p:cNvPr>
          <p:cNvGraphicFramePr>
            <a:graphicFrameLocks noGrp="1"/>
          </p:cNvGraphicFramePr>
          <p:nvPr>
            <p:extLst>
              <p:ext uri="{D42A27DB-BD31-4B8C-83A1-F6EECF244321}">
                <p14:modId xmlns:p14="http://schemas.microsoft.com/office/powerpoint/2010/main" val="657693414"/>
              </p:ext>
            </p:extLst>
          </p:nvPr>
        </p:nvGraphicFramePr>
        <p:xfrm>
          <a:off x="205619" y="5131051"/>
          <a:ext cx="8748633" cy="640080"/>
        </p:xfrm>
        <a:graphic>
          <a:graphicData uri="http://schemas.openxmlformats.org/drawingml/2006/table">
            <a:tbl>
              <a:tblPr>
                <a:tableStyleId>{5C22544A-7EE6-4342-B048-85BDC9FD1C3A}</a:tableStyleId>
              </a:tblPr>
              <a:tblGrid>
                <a:gridCol w="1967230">
                  <a:extLst>
                    <a:ext uri="{9D8B030D-6E8A-4147-A177-3AD203B41FA5}">
                      <a16:colId xmlns:a16="http://schemas.microsoft.com/office/drawing/2014/main" val="2137594745"/>
                    </a:ext>
                  </a:extLst>
                </a:gridCol>
                <a:gridCol w="2156716">
                  <a:extLst>
                    <a:ext uri="{9D8B030D-6E8A-4147-A177-3AD203B41FA5}">
                      <a16:colId xmlns:a16="http://schemas.microsoft.com/office/drawing/2014/main" val="3257563809"/>
                    </a:ext>
                  </a:extLst>
                </a:gridCol>
                <a:gridCol w="1063242">
                  <a:extLst>
                    <a:ext uri="{9D8B030D-6E8A-4147-A177-3AD203B41FA5}">
                      <a16:colId xmlns:a16="http://schemas.microsoft.com/office/drawing/2014/main" val="1817314851"/>
                    </a:ext>
                  </a:extLst>
                </a:gridCol>
                <a:gridCol w="3561445">
                  <a:extLst>
                    <a:ext uri="{9D8B030D-6E8A-4147-A177-3AD203B41FA5}">
                      <a16:colId xmlns:a16="http://schemas.microsoft.com/office/drawing/2014/main" val="4161097457"/>
                    </a:ext>
                  </a:extLst>
                </a:gridCol>
              </a:tblGrid>
              <a:tr h="370840">
                <a:tc>
                  <a:txBody>
                    <a:bodyPr/>
                    <a:lstStyle/>
                    <a:p>
                      <a:r>
                        <a:rPr lang="en-US" dirty="0"/>
                        <a:t>lambda_l1, lambda_l2</a:t>
                      </a:r>
                    </a:p>
                  </a:txBody>
                  <a:tcPr/>
                </a:tc>
                <a:tc>
                  <a:txBody>
                    <a:bodyPr/>
                    <a:lstStyle/>
                    <a:p>
                      <a:r>
                        <a:rPr lang="en-US" dirty="0"/>
                        <a:t>L1 and L2 regularization</a:t>
                      </a:r>
                    </a:p>
                  </a:txBody>
                  <a:tcPr/>
                </a:tc>
                <a:tc>
                  <a:txBody>
                    <a:bodyPr/>
                    <a:lstStyle/>
                    <a:p>
                      <a:r>
                        <a:rPr lang="en-US" dirty="0"/>
                        <a:t>0.0</a:t>
                      </a:r>
                    </a:p>
                  </a:txBody>
                  <a:tcPr/>
                </a:tc>
                <a:tc>
                  <a:txBody>
                    <a:bodyPr/>
                    <a:lstStyle/>
                    <a:p>
                      <a:r>
                        <a:rPr lang="en-US" dirty="0"/>
                        <a:t>Higher = less overfitting. </a:t>
                      </a:r>
                    </a:p>
                    <a:p>
                      <a:r>
                        <a:rPr lang="en-US" dirty="0"/>
                        <a:t>Good to tune</a:t>
                      </a:r>
                    </a:p>
                  </a:txBody>
                  <a:tcPr/>
                </a:tc>
                <a:extLst>
                  <a:ext uri="{0D108BD9-81ED-4DB2-BD59-A6C34878D82A}">
                    <a16:rowId xmlns:a16="http://schemas.microsoft.com/office/drawing/2014/main" val="77516277"/>
                  </a:ext>
                </a:extLst>
              </a:tr>
            </a:tbl>
          </a:graphicData>
        </a:graphic>
      </p:graphicFrame>
    </p:spTree>
    <p:extLst>
      <p:ext uri="{BB962C8B-B14F-4D97-AF65-F5344CB8AC3E}">
        <p14:creationId xmlns:p14="http://schemas.microsoft.com/office/powerpoint/2010/main" val="2298836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Ultimate Boosting Comparison</a:t>
            </a:r>
          </a:p>
        </p:txBody>
      </p:sp>
      <p:graphicFrame>
        <p:nvGraphicFramePr>
          <p:cNvPr id="4" name="Table 3"/>
          <p:cNvGraphicFramePr>
            <a:graphicFrameLocks noGrp="1"/>
          </p:cNvGraphicFramePr>
          <p:nvPr/>
        </p:nvGraphicFramePr>
        <p:xfrm>
          <a:off x="243744" y="1671702"/>
          <a:ext cx="8656511" cy="3280669"/>
        </p:xfrm>
        <a:graphic>
          <a:graphicData uri="http://schemas.openxmlformats.org/drawingml/2006/table">
            <a:tbl>
              <a:tblPr firstRow="1">
                <a:tableStyleId>{5C22544A-7EE6-4342-B048-85BDC9FD1C3A}</a:tableStyleId>
              </a:tblPr>
              <a:tblGrid>
                <a:gridCol w="2438591">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502116849"/>
                    </a:ext>
                  </a:extLst>
                </a:gridCol>
                <a:gridCol w="1554480">
                  <a:extLst>
                    <a:ext uri="{9D8B030D-6E8A-4147-A177-3AD203B41FA5}">
                      <a16:colId xmlns:a16="http://schemas.microsoft.com/office/drawing/2014/main" val="2694761200"/>
                    </a:ext>
                  </a:extLst>
                </a:gridCol>
              </a:tblGrid>
              <a:tr h="324109">
                <a:tc>
                  <a:txBody>
                    <a:bodyPr/>
                    <a:lstStyle/>
                    <a:p>
                      <a:endParaRPr lang="en-US" sz="1400" dirty="0"/>
                    </a:p>
                  </a:txBody>
                  <a:tcPr/>
                </a:tc>
                <a:tc>
                  <a:txBody>
                    <a:bodyPr/>
                    <a:lstStyle/>
                    <a:p>
                      <a:r>
                        <a:rPr lang="en-US" sz="1400" dirty="0" err="1"/>
                        <a:t>Adaboost</a:t>
                      </a:r>
                      <a:endParaRPr lang="en-US" sz="1400" dirty="0"/>
                    </a:p>
                  </a:txBody>
                  <a:tcPr/>
                </a:tc>
                <a:tc>
                  <a:txBody>
                    <a:bodyPr/>
                    <a:lstStyle/>
                    <a:p>
                      <a:r>
                        <a:rPr lang="en-US" sz="1400" dirty="0"/>
                        <a:t>XGBoost</a:t>
                      </a:r>
                    </a:p>
                  </a:txBody>
                  <a:tcPr/>
                </a:tc>
                <a:tc>
                  <a:txBody>
                    <a:bodyPr/>
                    <a:lstStyle/>
                    <a:p>
                      <a:r>
                        <a:rPr lang="en-US" sz="1400" dirty="0" err="1"/>
                        <a:t>LightGBM</a:t>
                      </a:r>
                      <a:endParaRPr lang="en-US" sz="1400" dirty="0"/>
                    </a:p>
                  </a:txBody>
                  <a:tcPr/>
                </a:tc>
                <a:tc>
                  <a:txBody>
                    <a:bodyPr/>
                    <a:lstStyle/>
                    <a:p>
                      <a:r>
                        <a:rPr lang="en-US" sz="1400" dirty="0" err="1"/>
                        <a:t>Catboost</a:t>
                      </a:r>
                      <a:endParaRPr lang="en-US" sz="1400" dirty="0"/>
                    </a:p>
                  </a:txBody>
                  <a:tcPr/>
                </a:tc>
                <a:extLst>
                  <a:ext uri="{0D108BD9-81ED-4DB2-BD59-A6C34878D82A}">
                    <a16:rowId xmlns:a16="http://schemas.microsoft.com/office/drawing/2014/main" val="10000"/>
                  </a:ext>
                </a:extLst>
              </a:tr>
              <a:tr h="274320">
                <a:tc>
                  <a:txBody>
                    <a:bodyPr/>
                    <a:lstStyle/>
                    <a:p>
                      <a:r>
                        <a:rPr lang="en-US" sz="1400" dirty="0"/>
                        <a:t>Developer</a:t>
                      </a:r>
                    </a:p>
                  </a:txBody>
                  <a:tcPr/>
                </a:tc>
                <a:tc>
                  <a:txBody>
                    <a:bodyPr/>
                    <a:lstStyle/>
                    <a:p>
                      <a:r>
                        <a:rPr lang="en-US" sz="1400" dirty="0"/>
                        <a:t>Freund</a:t>
                      </a:r>
                      <a:r>
                        <a:rPr lang="en-US" sz="1400" baseline="0" dirty="0"/>
                        <a:t> and </a:t>
                      </a:r>
                      <a:r>
                        <a:rPr lang="en-US" sz="1400" baseline="0" dirty="0" err="1"/>
                        <a:t>Schapire</a:t>
                      </a:r>
                      <a:endParaRPr lang="en-US" sz="1400" dirty="0"/>
                    </a:p>
                  </a:txBody>
                  <a:tcPr>
                    <a:noFill/>
                  </a:tcPr>
                </a:tc>
                <a:tc>
                  <a:txBody>
                    <a:bodyPr/>
                    <a:lstStyle/>
                    <a:p>
                      <a:r>
                        <a:rPr lang="en-US" sz="1400" dirty="0" err="1"/>
                        <a:t>Tianqi</a:t>
                      </a:r>
                      <a:r>
                        <a:rPr lang="en-US" sz="1400" dirty="0"/>
                        <a:t> Chen (CMU)</a:t>
                      </a:r>
                    </a:p>
                  </a:txBody>
                  <a:tcPr>
                    <a:noFill/>
                  </a:tcPr>
                </a:tc>
                <a:tc>
                  <a:txBody>
                    <a:bodyPr/>
                    <a:lstStyle/>
                    <a:p>
                      <a:r>
                        <a:rPr lang="en-US" sz="1400" dirty="0"/>
                        <a:t>Microsoft</a:t>
                      </a:r>
                    </a:p>
                  </a:txBody>
                  <a:tcPr>
                    <a:noFill/>
                  </a:tcPr>
                </a:tc>
                <a:tc>
                  <a:txBody>
                    <a:bodyPr/>
                    <a:lstStyle/>
                    <a:p>
                      <a:r>
                        <a:rPr lang="en-US" sz="1400" dirty="0" err="1"/>
                        <a:t>Yandex</a:t>
                      </a:r>
                      <a:endParaRPr lang="en-US" sz="1400" dirty="0"/>
                    </a:p>
                  </a:txBody>
                  <a:tcPr>
                    <a:noFill/>
                  </a:tcPr>
                </a:tc>
                <a:extLst>
                  <a:ext uri="{0D108BD9-81ED-4DB2-BD59-A6C34878D82A}">
                    <a16:rowId xmlns:a16="http://schemas.microsoft.com/office/drawing/2014/main" val="10001"/>
                  </a:ext>
                </a:extLst>
              </a:tr>
              <a:tr h="274320">
                <a:tc>
                  <a:txBody>
                    <a:bodyPr/>
                    <a:lstStyle/>
                    <a:p>
                      <a:r>
                        <a:rPr lang="en-US" sz="1400" dirty="0"/>
                        <a:t>Initial</a:t>
                      </a:r>
                      <a:r>
                        <a:rPr lang="en-US" sz="1400" baseline="0" dirty="0"/>
                        <a:t> Release</a:t>
                      </a:r>
                      <a:endParaRPr lang="en-US" sz="1400" dirty="0"/>
                    </a:p>
                  </a:txBody>
                  <a:tcPr/>
                </a:tc>
                <a:tc>
                  <a:txBody>
                    <a:bodyPr/>
                    <a:lstStyle/>
                    <a:p>
                      <a:r>
                        <a:rPr lang="en-US" sz="1400" dirty="0"/>
                        <a:t>1997</a:t>
                      </a:r>
                    </a:p>
                  </a:txBody>
                  <a:tcPr>
                    <a:noFill/>
                  </a:tcPr>
                </a:tc>
                <a:tc>
                  <a:txBody>
                    <a:bodyPr/>
                    <a:lstStyle/>
                    <a:p>
                      <a:r>
                        <a:rPr lang="en-US" sz="1400" dirty="0"/>
                        <a:t>2014</a:t>
                      </a:r>
                    </a:p>
                  </a:txBody>
                  <a:tcPr>
                    <a:noFill/>
                  </a:tcPr>
                </a:tc>
                <a:tc>
                  <a:txBody>
                    <a:bodyPr/>
                    <a:lstStyle/>
                    <a:p>
                      <a:r>
                        <a:rPr lang="en-US" sz="1400" dirty="0"/>
                        <a:t>2016</a:t>
                      </a:r>
                    </a:p>
                  </a:txBody>
                  <a:tcPr>
                    <a:noFill/>
                  </a:tcPr>
                </a:tc>
                <a:tc>
                  <a:txBody>
                    <a:bodyPr/>
                    <a:lstStyle/>
                    <a:p>
                      <a:r>
                        <a:rPr lang="en-US" sz="1400" dirty="0"/>
                        <a:t>2017</a:t>
                      </a:r>
                    </a:p>
                  </a:txBody>
                  <a:tcPr>
                    <a:noFill/>
                  </a:tcPr>
                </a:tc>
                <a:extLst>
                  <a:ext uri="{0D108BD9-81ED-4DB2-BD59-A6C34878D82A}">
                    <a16:rowId xmlns:a16="http://schemas.microsoft.com/office/drawing/2014/main" val="1058078451"/>
                  </a:ext>
                </a:extLst>
              </a:tr>
              <a:tr h="274320">
                <a:tc>
                  <a:txBody>
                    <a:bodyPr/>
                    <a:lstStyle/>
                    <a:p>
                      <a:r>
                        <a:rPr lang="en-US" sz="1400" dirty="0"/>
                        <a:t>Base learner</a:t>
                      </a:r>
                    </a:p>
                  </a:txBody>
                  <a:tcPr/>
                </a:tc>
                <a:tc>
                  <a:txBody>
                    <a:bodyPr/>
                    <a:lstStyle/>
                    <a:p>
                      <a:r>
                        <a:rPr lang="en-US" sz="1400" dirty="0"/>
                        <a:t>Stumps</a:t>
                      </a:r>
                    </a:p>
                  </a:txBody>
                  <a:tcPr>
                    <a:noFill/>
                  </a:tcPr>
                </a:tc>
                <a:tc>
                  <a:txBody>
                    <a:bodyPr/>
                    <a:lstStyle/>
                    <a:p>
                      <a:r>
                        <a:rPr lang="en-US" sz="1400" dirty="0"/>
                        <a:t>Trees</a:t>
                      </a:r>
                    </a:p>
                  </a:txBody>
                  <a:tcPr>
                    <a:noFill/>
                  </a:tcPr>
                </a:tc>
                <a:tc>
                  <a:txBody>
                    <a:bodyPr/>
                    <a:lstStyle/>
                    <a:p>
                      <a:r>
                        <a:rPr lang="en-US" sz="1400" dirty="0"/>
                        <a:t>Trees</a:t>
                      </a:r>
                    </a:p>
                  </a:txBody>
                  <a:tcPr>
                    <a:noFill/>
                  </a:tcPr>
                </a:tc>
                <a:tc>
                  <a:txBody>
                    <a:bodyPr/>
                    <a:lstStyle/>
                    <a:p>
                      <a:r>
                        <a:rPr lang="en-US" sz="1400" dirty="0"/>
                        <a:t>Trees</a:t>
                      </a:r>
                    </a:p>
                  </a:txBody>
                  <a:tcPr>
                    <a:noFill/>
                  </a:tcPr>
                </a:tc>
                <a:extLst>
                  <a:ext uri="{0D108BD9-81ED-4DB2-BD59-A6C34878D82A}">
                    <a16:rowId xmlns:a16="http://schemas.microsoft.com/office/drawing/2014/main" val="3038789126"/>
                  </a:ext>
                </a:extLst>
              </a:tr>
              <a:tr h="274320">
                <a:tc>
                  <a:txBody>
                    <a:bodyPr/>
                    <a:lstStyle/>
                    <a:p>
                      <a:r>
                        <a:rPr lang="en-US" sz="1400" dirty="0"/>
                        <a:t>Uses gradients?</a:t>
                      </a:r>
                    </a:p>
                  </a:txBody>
                  <a:tcPr/>
                </a:tc>
                <a:tc>
                  <a:txBody>
                    <a:bodyPr/>
                    <a:lstStyle/>
                    <a:p>
                      <a:r>
                        <a:rPr lang="en-US" sz="1400" dirty="0"/>
                        <a:t>No</a:t>
                      </a:r>
                    </a:p>
                  </a:txBody>
                  <a:tcPr>
                    <a:noFill/>
                  </a:tcPr>
                </a:tc>
                <a:tc>
                  <a:txBody>
                    <a:bodyPr/>
                    <a:lstStyle/>
                    <a:p>
                      <a:r>
                        <a:rPr lang="en-US" sz="1400" dirty="0"/>
                        <a:t>Yes</a:t>
                      </a:r>
                    </a:p>
                  </a:txBody>
                  <a:tcPr>
                    <a:noFill/>
                  </a:tcPr>
                </a:tc>
                <a:tc>
                  <a:txBody>
                    <a:bodyPr/>
                    <a:lstStyle/>
                    <a:p>
                      <a:r>
                        <a:rPr lang="en-US" sz="1400" dirty="0"/>
                        <a:t>Yes</a:t>
                      </a:r>
                    </a:p>
                  </a:txBody>
                  <a:tcPr>
                    <a:noFill/>
                  </a:tcPr>
                </a:tc>
                <a:tc>
                  <a:txBody>
                    <a:bodyPr/>
                    <a:lstStyle/>
                    <a:p>
                      <a:r>
                        <a:rPr lang="en-US" sz="1400" dirty="0"/>
                        <a:t>Yes</a:t>
                      </a:r>
                    </a:p>
                  </a:txBody>
                  <a:tcPr>
                    <a:noFill/>
                  </a:tcPr>
                </a:tc>
                <a:extLst>
                  <a:ext uri="{0D108BD9-81ED-4DB2-BD59-A6C34878D82A}">
                    <a16:rowId xmlns:a16="http://schemas.microsoft.com/office/drawing/2014/main" val="494748245"/>
                  </a:ext>
                </a:extLst>
              </a:tr>
              <a:tr h="274320">
                <a:tc>
                  <a:txBody>
                    <a:bodyPr/>
                    <a:lstStyle/>
                    <a:p>
                      <a:r>
                        <a:rPr lang="en-US" sz="1400" dirty="0"/>
                        <a:t>Parallel learning?</a:t>
                      </a:r>
                    </a:p>
                  </a:txBody>
                  <a:tcPr/>
                </a:tc>
                <a:tc>
                  <a:txBody>
                    <a:bodyPr/>
                    <a:lstStyle/>
                    <a:p>
                      <a:r>
                        <a:rPr lang="en-US" sz="1400" dirty="0"/>
                        <a:t>No</a:t>
                      </a:r>
                    </a:p>
                  </a:txBody>
                  <a:tcPr>
                    <a:noFill/>
                  </a:tcPr>
                </a:tc>
                <a:tc>
                  <a:txBody>
                    <a:bodyPr/>
                    <a:lstStyle/>
                    <a:p>
                      <a:r>
                        <a:rPr lang="en-US" sz="1400" dirty="0"/>
                        <a:t>Yes</a:t>
                      </a:r>
                    </a:p>
                  </a:txBody>
                  <a:tcPr>
                    <a:noFill/>
                  </a:tcPr>
                </a:tc>
                <a:tc>
                  <a:txBody>
                    <a:bodyPr/>
                    <a:lstStyle/>
                    <a:p>
                      <a:r>
                        <a:rPr lang="en-US" sz="1400" dirty="0"/>
                        <a:t>Yes</a:t>
                      </a:r>
                    </a:p>
                  </a:txBody>
                  <a:tcPr>
                    <a:noFill/>
                  </a:tcPr>
                </a:tc>
                <a:tc>
                  <a:txBody>
                    <a:bodyPr/>
                    <a:lstStyle/>
                    <a:p>
                      <a:r>
                        <a:rPr lang="en-US" sz="1400" dirty="0"/>
                        <a:t>Yes</a:t>
                      </a:r>
                    </a:p>
                  </a:txBody>
                  <a:tcPr>
                    <a:noFill/>
                  </a:tcPr>
                </a:tc>
                <a:extLst>
                  <a:ext uri="{0D108BD9-81ED-4DB2-BD59-A6C34878D82A}">
                    <a16:rowId xmlns:a16="http://schemas.microsoft.com/office/drawing/2014/main" val="10003"/>
                  </a:ext>
                </a:extLst>
              </a:tr>
              <a:tr h="274320">
                <a:tc>
                  <a:txBody>
                    <a:bodyPr/>
                    <a:lstStyle/>
                    <a:p>
                      <a:r>
                        <a:rPr lang="en-US" sz="1400" dirty="0"/>
                        <a:t>GPU</a:t>
                      </a:r>
                      <a:r>
                        <a:rPr lang="en-US" sz="1400" baseline="0" dirty="0"/>
                        <a:t> learning?</a:t>
                      </a:r>
                      <a:endParaRPr lang="en-US" sz="1400" dirty="0"/>
                    </a:p>
                  </a:txBody>
                  <a:tcPr/>
                </a:tc>
                <a:tc>
                  <a:txBody>
                    <a:bodyPr/>
                    <a:lstStyle/>
                    <a:p>
                      <a:r>
                        <a:rPr lang="en-US" sz="1400" dirty="0"/>
                        <a:t>No</a:t>
                      </a:r>
                    </a:p>
                  </a:txBody>
                  <a:tcPr>
                    <a:noFill/>
                  </a:tcPr>
                </a:tc>
                <a:tc>
                  <a:txBody>
                    <a:bodyPr/>
                    <a:lstStyle/>
                    <a:p>
                      <a:r>
                        <a:rPr lang="en-US" sz="1400" dirty="0"/>
                        <a:t>Yes</a:t>
                      </a:r>
                    </a:p>
                  </a:txBody>
                  <a:tcPr>
                    <a:noFill/>
                  </a:tcPr>
                </a:tc>
                <a:tc>
                  <a:txBody>
                    <a:bodyPr/>
                    <a:lstStyle/>
                    <a:p>
                      <a:r>
                        <a:rPr lang="en-US" sz="1400" dirty="0"/>
                        <a:t>Yes</a:t>
                      </a:r>
                    </a:p>
                  </a:txBody>
                  <a:tcPr>
                    <a:noFill/>
                  </a:tcPr>
                </a:tc>
                <a:tc>
                  <a:txBody>
                    <a:bodyPr/>
                    <a:lstStyle/>
                    <a:p>
                      <a:r>
                        <a:rPr lang="en-US" sz="1400" dirty="0"/>
                        <a:t>Yes</a:t>
                      </a:r>
                    </a:p>
                  </a:txBody>
                  <a:tcPr>
                    <a:noFill/>
                  </a:tcPr>
                </a:tc>
                <a:extLst>
                  <a:ext uri="{0D108BD9-81ED-4DB2-BD59-A6C34878D82A}">
                    <a16:rowId xmlns:a16="http://schemas.microsoft.com/office/drawing/2014/main" val="10006"/>
                  </a:ext>
                </a:extLst>
              </a:tr>
              <a:tr h="274320">
                <a:tc>
                  <a:txBody>
                    <a:bodyPr/>
                    <a:lstStyle/>
                    <a:p>
                      <a:r>
                        <a:rPr lang="en-US" sz="1400" baseline="0" dirty="0"/>
                        <a:t>Handles categorical internally?</a:t>
                      </a:r>
                    </a:p>
                  </a:txBody>
                  <a:tcPr/>
                </a:tc>
                <a:tc>
                  <a:txBody>
                    <a:bodyPr/>
                    <a:lstStyle/>
                    <a:p>
                      <a:r>
                        <a:rPr lang="en-US" sz="1400" dirty="0"/>
                        <a:t>No</a:t>
                      </a:r>
                    </a:p>
                  </a:txBody>
                  <a:tcPr>
                    <a:noFill/>
                  </a:tcPr>
                </a:tc>
                <a:tc>
                  <a:txBody>
                    <a:bodyPr/>
                    <a:lstStyle/>
                    <a:p>
                      <a:r>
                        <a:rPr lang="en-US" sz="1400" dirty="0"/>
                        <a:t>No</a:t>
                      </a:r>
                    </a:p>
                  </a:txBody>
                  <a:tcPr>
                    <a:noFill/>
                  </a:tcPr>
                </a:tc>
                <a:tc>
                  <a:txBody>
                    <a:bodyPr/>
                    <a:lstStyle/>
                    <a:p>
                      <a:r>
                        <a:rPr lang="en-US" sz="1400" dirty="0"/>
                        <a:t>Yes</a:t>
                      </a:r>
                    </a:p>
                  </a:txBody>
                  <a:tcPr>
                    <a:noFill/>
                  </a:tcPr>
                </a:tc>
                <a:tc>
                  <a:txBody>
                    <a:bodyPr/>
                    <a:lstStyle/>
                    <a:p>
                      <a:r>
                        <a:rPr lang="en-US" sz="1400" dirty="0"/>
                        <a:t>Yes</a:t>
                      </a:r>
                    </a:p>
                  </a:txBody>
                  <a:tcPr>
                    <a:noFill/>
                  </a:tcPr>
                </a:tc>
                <a:extLst>
                  <a:ext uri="{0D108BD9-81ED-4DB2-BD59-A6C34878D82A}">
                    <a16:rowId xmlns:a16="http://schemas.microsoft.com/office/drawing/2014/main" val="10007"/>
                  </a:ext>
                </a:extLst>
              </a:tr>
              <a:tr h="274320">
                <a:tc>
                  <a:txBody>
                    <a:bodyPr/>
                    <a:lstStyle/>
                    <a:p>
                      <a:r>
                        <a:rPr lang="en-US" sz="1400" dirty="0"/>
                        <a:t>Grows trees via:</a:t>
                      </a:r>
                    </a:p>
                  </a:txBody>
                  <a:tcPr/>
                </a:tc>
                <a:tc>
                  <a:txBody>
                    <a:bodyPr/>
                    <a:lstStyle/>
                    <a:p>
                      <a:r>
                        <a:rPr lang="en-US" sz="1400" dirty="0"/>
                        <a:t>Levels</a:t>
                      </a:r>
                    </a:p>
                  </a:txBody>
                  <a:tcPr>
                    <a:noFill/>
                  </a:tcPr>
                </a:tc>
                <a:tc>
                  <a:txBody>
                    <a:bodyPr/>
                    <a:lstStyle/>
                    <a:p>
                      <a:r>
                        <a:rPr lang="en-US" sz="1400" dirty="0"/>
                        <a:t>Levels</a:t>
                      </a:r>
                    </a:p>
                  </a:txBody>
                  <a:tcPr>
                    <a:noFill/>
                  </a:tcPr>
                </a:tc>
                <a:tc>
                  <a:txBody>
                    <a:bodyPr/>
                    <a:lstStyle/>
                    <a:p>
                      <a:r>
                        <a:rPr lang="en-US" sz="1400" dirty="0"/>
                        <a:t>Leaves</a:t>
                      </a:r>
                    </a:p>
                  </a:txBody>
                  <a:tcPr>
                    <a:noFill/>
                  </a:tcPr>
                </a:tc>
                <a:tc>
                  <a:txBody>
                    <a:bodyPr/>
                    <a:lstStyle/>
                    <a:p>
                      <a:r>
                        <a:rPr lang="en-US" sz="1400" dirty="0"/>
                        <a:t>Levels</a:t>
                      </a:r>
                    </a:p>
                  </a:txBody>
                  <a:tcPr>
                    <a:noFill/>
                  </a:tcPr>
                </a:tc>
                <a:extLst>
                  <a:ext uri="{0D108BD9-81ED-4DB2-BD59-A6C34878D82A}">
                    <a16:rowId xmlns:a16="http://schemas.microsoft.com/office/drawing/2014/main" val="10008"/>
                  </a:ext>
                </a:extLst>
              </a:tr>
              <a:tr h="274320">
                <a:tc>
                  <a:txBody>
                    <a:bodyPr/>
                    <a:lstStyle/>
                    <a:p>
                      <a:r>
                        <a:rPr lang="en-US" sz="1400" dirty="0"/>
                        <a:t>Built-in regularization</a:t>
                      </a:r>
                    </a:p>
                  </a:txBody>
                  <a:tcPr/>
                </a:tc>
                <a:tc>
                  <a:txBody>
                    <a:bodyPr/>
                    <a:lstStyle/>
                    <a:p>
                      <a:r>
                        <a:rPr lang="en-US" sz="1400" dirty="0"/>
                        <a:t>No</a:t>
                      </a:r>
                    </a:p>
                  </a:txBody>
                  <a:tcPr>
                    <a:noFill/>
                  </a:tcPr>
                </a:tc>
                <a:tc>
                  <a:txBody>
                    <a:bodyPr/>
                    <a:lstStyle/>
                    <a:p>
                      <a:r>
                        <a:rPr lang="en-US" sz="1400" dirty="0"/>
                        <a:t>Yes</a:t>
                      </a:r>
                    </a:p>
                  </a:txBody>
                  <a:tcPr>
                    <a:noFill/>
                  </a:tcPr>
                </a:tc>
                <a:tc>
                  <a:txBody>
                    <a:bodyPr/>
                    <a:lstStyle/>
                    <a:p>
                      <a:r>
                        <a:rPr lang="en-US" sz="1400" dirty="0"/>
                        <a:t>Yes</a:t>
                      </a:r>
                    </a:p>
                  </a:txBody>
                  <a:tcPr>
                    <a:noFill/>
                  </a:tcPr>
                </a:tc>
                <a:tc>
                  <a:txBody>
                    <a:bodyPr/>
                    <a:lstStyle/>
                    <a:p>
                      <a:r>
                        <a:rPr lang="en-US" sz="1400" dirty="0"/>
                        <a:t>Yes</a:t>
                      </a:r>
                    </a:p>
                  </a:txBody>
                  <a:tcPr>
                    <a:noFill/>
                  </a:tcPr>
                </a:tc>
                <a:extLst>
                  <a:ext uri="{0D108BD9-81ED-4DB2-BD59-A6C34878D82A}">
                    <a16:rowId xmlns:a16="http://schemas.microsoft.com/office/drawing/2014/main" val="10011"/>
                  </a:ext>
                </a:extLst>
              </a:tr>
            </a:tbl>
          </a:graphicData>
        </a:graphic>
      </p:graphicFrame>
      <p:pic>
        <p:nvPicPr>
          <p:cNvPr id="2050" name="Picture 2" descr="XGBoos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939" y="1046399"/>
            <a:ext cx="1026327" cy="3965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ghtGBM logo black tex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870" y="1137295"/>
            <a:ext cx="1330054" cy="3032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 catboost/catboost: A fast, scalable, high performance Gradient  Boosting on Decision Trees library, used for ranking, classification,  regression and other machine learning tasks for Python, R, Java, C++.  Supports computation 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6650" y="962209"/>
            <a:ext cx="1554319" cy="6534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a:extLst>
              <a:ext uri="{FF2B5EF4-FFF2-40B4-BE49-F238E27FC236}">
                <a16:creationId xmlns:a16="http://schemas.microsoft.com/office/drawing/2014/main" id="{BE6A29E1-9A14-41DF-BFEC-1F232DEADE6B}"/>
              </a:ext>
            </a:extLst>
          </p:cNvPr>
          <p:cNvSpPr>
            <a:spLocks noGrp="1"/>
          </p:cNvSpPr>
          <p:nvPr>
            <p:ph idx="1"/>
          </p:nvPr>
        </p:nvSpPr>
        <p:spPr>
          <a:xfrm>
            <a:off x="349250" y="5125400"/>
            <a:ext cx="8445500" cy="1564157"/>
          </a:xfrm>
        </p:spPr>
        <p:txBody>
          <a:bodyPr>
            <a:normAutofit/>
          </a:bodyPr>
          <a:lstStyle/>
          <a:p>
            <a:r>
              <a:rPr lang="en-US" dirty="0"/>
              <a:t>All help decrease bias </a:t>
            </a:r>
          </a:p>
          <a:p>
            <a:r>
              <a:rPr lang="en-US" dirty="0"/>
              <a:t>Prone to overfitting</a:t>
            </a:r>
          </a:p>
          <a:p>
            <a:r>
              <a:rPr lang="en-US" dirty="0"/>
              <a:t>More hyperparameters compared to Random Forests</a:t>
            </a:r>
          </a:p>
        </p:txBody>
      </p:sp>
    </p:spTree>
    <p:extLst>
      <p:ext uri="{BB962C8B-B14F-4D97-AF65-F5344CB8AC3E}">
        <p14:creationId xmlns:p14="http://schemas.microsoft.com/office/powerpoint/2010/main" val="1296202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slides_ensemble.ipynb</a:t>
            </a:r>
            <a:endParaRPr lang="en-US" dirty="0"/>
          </a:p>
          <a:p>
            <a:r>
              <a:rPr lang="en-US" dirty="0" err="1"/>
              <a:t>s</a:t>
            </a:r>
            <a:r>
              <a:rPr lang="en-US"/>
              <a:t>lides_ensemble_study.ipynb</a:t>
            </a:r>
            <a:endParaRPr lang="en-US" dirty="0"/>
          </a:p>
        </p:txBody>
      </p:sp>
      <p:sp>
        <p:nvSpPr>
          <p:cNvPr id="3" name="Title 2"/>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568500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5857397"/>
          </a:xfrm>
        </p:spPr>
        <p:txBody>
          <a:bodyPr/>
          <a:lstStyle/>
          <a:p>
            <a:pPr marL="0" indent="0">
              <a:buNone/>
            </a:pPr>
            <a:r>
              <a:rPr lang="en-US" b="1" dirty="0">
                <a:solidFill>
                  <a:schemeClr val="accent5">
                    <a:lumMod val="50000"/>
                  </a:schemeClr>
                </a:solidFill>
              </a:rPr>
              <a:t>Ensembles</a:t>
            </a:r>
            <a:r>
              <a:rPr lang="en-US" dirty="0"/>
              <a:t>: Combining classifiers to increase performance</a:t>
            </a:r>
          </a:p>
          <a:p>
            <a:pPr lvl="1"/>
            <a:r>
              <a:rPr lang="en-US" b="1" dirty="0">
                <a:solidFill>
                  <a:srgbClr val="00B0F0"/>
                </a:solidFill>
              </a:rPr>
              <a:t>Committee</a:t>
            </a:r>
            <a:r>
              <a:rPr lang="en-US" dirty="0"/>
              <a:t>: parallel model building with full training data</a:t>
            </a:r>
          </a:p>
          <a:p>
            <a:pPr lvl="2"/>
            <a:r>
              <a:rPr lang="en-US" dirty="0"/>
              <a:t>Not used much in practice</a:t>
            </a:r>
          </a:p>
          <a:p>
            <a:pPr lvl="1"/>
            <a:r>
              <a:rPr lang="en-US" b="1" dirty="0">
                <a:solidFill>
                  <a:schemeClr val="accent6">
                    <a:lumMod val="75000"/>
                  </a:schemeClr>
                </a:solidFill>
              </a:rPr>
              <a:t>Bagging</a:t>
            </a:r>
            <a:r>
              <a:rPr lang="en-US" dirty="0"/>
              <a:t>: parallel model building with bootstrap samples</a:t>
            </a:r>
          </a:p>
          <a:p>
            <a:pPr lvl="2"/>
            <a:r>
              <a:rPr lang="en-US" dirty="0"/>
              <a:t>Great choice overall</a:t>
            </a:r>
          </a:p>
          <a:p>
            <a:pPr lvl="1"/>
            <a:r>
              <a:rPr lang="en-US" b="1" dirty="0">
                <a:solidFill>
                  <a:srgbClr val="00B050"/>
                </a:solidFill>
              </a:rPr>
              <a:t>Boosting</a:t>
            </a:r>
            <a:r>
              <a:rPr lang="en-US" dirty="0"/>
              <a:t>: sequential models predict errors of previous models</a:t>
            </a:r>
          </a:p>
          <a:p>
            <a:pPr lvl="2"/>
            <a:r>
              <a:rPr lang="en-US" dirty="0"/>
              <a:t>Best choice, but requires more tuning and watch out for overfitting</a:t>
            </a:r>
          </a:p>
          <a:p>
            <a:pPr marL="457200" lvl="1" indent="0">
              <a:buNone/>
            </a:pPr>
            <a:endParaRPr lang="en-US" dirty="0"/>
          </a:p>
          <a:p>
            <a:endParaRPr lang="en-US" dirty="0">
              <a:solidFill>
                <a:schemeClr val="tx1"/>
              </a:solidFill>
            </a:endParaRPr>
          </a:p>
        </p:txBody>
      </p:sp>
      <p:sp>
        <p:nvSpPr>
          <p:cNvPr id="3" name="Title 2"/>
          <p:cNvSpPr>
            <a:spLocks noGrp="1"/>
          </p:cNvSpPr>
          <p:nvPr>
            <p:ph type="title"/>
          </p:nvPr>
        </p:nvSpPr>
        <p:spPr/>
        <p:txBody>
          <a:bodyPr/>
          <a:lstStyle/>
          <a:p>
            <a:r>
              <a:rPr lang="en-US" dirty="0"/>
              <a:t>Summary - Ensembles</a:t>
            </a:r>
          </a:p>
        </p:txBody>
      </p:sp>
    </p:spTree>
    <p:extLst>
      <p:ext uri="{BB962C8B-B14F-4D97-AF65-F5344CB8AC3E}">
        <p14:creationId xmlns:p14="http://schemas.microsoft.com/office/powerpoint/2010/main" val="3164145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643842"/>
          </a:xfrm>
        </p:spPr>
        <p:txBody>
          <a:bodyPr/>
          <a:lstStyle/>
          <a:p>
            <a:r>
              <a:rPr lang="en-US" dirty="0"/>
              <a:t>The same, just more of them</a:t>
            </a:r>
          </a:p>
        </p:txBody>
      </p:sp>
      <p:sp>
        <p:nvSpPr>
          <p:cNvPr id="3" name="Title 2"/>
          <p:cNvSpPr>
            <a:spLocks noGrp="1"/>
          </p:cNvSpPr>
          <p:nvPr>
            <p:ph type="title"/>
          </p:nvPr>
        </p:nvSpPr>
        <p:spPr/>
        <p:txBody>
          <a:bodyPr/>
          <a:lstStyle/>
          <a:p>
            <a:r>
              <a:rPr lang="en-US" dirty="0"/>
              <a:t>Multi-class Metrics</a:t>
            </a:r>
          </a:p>
        </p:txBody>
      </p:sp>
      <p:pic>
        <p:nvPicPr>
          <p:cNvPr id="4" name="Picture 3"/>
          <p:cNvPicPr>
            <a:picLocks noChangeAspect="1"/>
          </p:cNvPicPr>
          <p:nvPr/>
        </p:nvPicPr>
        <p:blipFill>
          <a:blip r:embed="rId2"/>
          <a:stretch>
            <a:fillRect/>
          </a:stretch>
        </p:blipFill>
        <p:spPr>
          <a:xfrm>
            <a:off x="742642" y="1964300"/>
            <a:ext cx="7428335" cy="3074732"/>
          </a:xfrm>
          <a:prstGeom prst="rect">
            <a:avLst/>
          </a:prstGeom>
        </p:spPr>
      </p:pic>
    </p:spTree>
    <p:extLst>
      <p:ext uri="{BB962C8B-B14F-4D97-AF65-F5344CB8AC3E}">
        <p14:creationId xmlns:p14="http://schemas.microsoft.com/office/powerpoint/2010/main" val="1697592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445500" cy="1246641"/>
          </a:xfrm>
        </p:spPr>
        <p:txBody>
          <a:bodyPr>
            <a:normAutofit/>
          </a:bodyPr>
          <a:lstStyle/>
          <a:p>
            <a:pPr marL="0" indent="0">
              <a:buNone/>
            </a:pPr>
            <a:r>
              <a:rPr lang="en-US" dirty="0"/>
              <a:t>A model's predictions might be right or wrong, in two different ways each.</a:t>
            </a:r>
          </a:p>
        </p:txBody>
      </p:sp>
      <p:sp>
        <p:nvSpPr>
          <p:cNvPr id="3" name="Title 2"/>
          <p:cNvSpPr>
            <a:spLocks noGrp="1"/>
          </p:cNvSpPr>
          <p:nvPr>
            <p:ph type="title"/>
          </p:nvPr>
        </p:nvSpPr>
        <p:spPr/>
        <p:txBody>
          <a:bodyPr/>
          <a:lstStyle/>
          <a:p>
            <a:r>
              <a:rPr lang="en-US" dirty="0"/>
              <a:t>Classification Metrics</a:t>
            </a:r>
          </a:p>
        </p:txBody>
      </p:sp>
      <p:graphicFrame>
        <p:nvGraphicFramePr>
          <p:cNvPr id="4" name="Table 3"/>
          <p:cNvGraphicFramePr>
            <a:graphicFrameLocks noGrp="1"/>
          </p:cNvGraphicFramePr>
          <p:nvPr>
            <p:extLst>
              <p:ext uri="{D42A27DB-BD31-4B8C-83A1-F6EECF244321}">
                <p14:modId xmlns:p14="http://schemas.microsoft.com/office/powerpoint/2010/main" val="3566690754"/>
              </p:ext>
            </p:extLst>
          </p:nvPr>
        </p:nvGraphicFramePr>
        <p:xfrm>
          <a:off x="4050047" y="2362200"/>
          <a:ext cx="813195" cy="3132394"/>
        </p:xfrm>
        <a:graphic>
          <a:graphicData uri="http://schemas.openxmlformats.org/drawingml/2006/table">
            <a:tbl>
              <a:tblPr firstRow="1" bandRow="1">
                <a:tableStyleId>{5C22544A-7EE6-4342-B048-85BDC9FD1C3A}</a:tableStyleId>
              </a:tblPr>
              <a:tblGrid>
                <a:gridCol w="813195">
                  <a:extLst>
                    <a:ext uri="{9D8B030D-6E8A-4147-A177-3AD203B41FA5}">
                      <a16:colId xmlns:a16="http://schemas.microsoft.com/office/drawing/2014/main" val="20003"/>
                    </a:ext>
                  </a:extLst>
                </a:gridCol>
              </a:tblGrid>
              <a:tr h="360000">
                <a:tc>
                  <a:txBody>
                    <a:bodyPr/>
                    <a:lstStyle/>
                    <a:p>
                      <a:pPr marL="0" marR="0" algn="ctr">
                        <a:lnSpc>
                          <a:spcPct val="115000"/>
                        </a:lnSpc>
                        <a:spcBef>
                          <a:spcPts val="0"/>
                        </a:spcBef>
                        <a:spcAft>
                          <a:spcPts val="0"/>
                        </a:spcAft>
                      </a:pPr>
                      <a:r>
                        <a:rPr lang="en-US" sz="1800" dirty="0">
                          <a:solidFill>
                            <a:schemeClr val="tx1"/>
                          </a:solidFill>
                          <a:effectLst/>
                          <a:latin typeface="+mn-lt"/>
                          <a:ea typeface="宋体" charset="0"/>
                          <a:cs typeface="Times New Roman" charset="0"/>
                        </a:rPr>
                        <a:t>Truth Target</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0"/>
                  </a:ext>
                </a:extLst>
              </a:tr>
              <a:tr h="360000">
                <a:tc>
                  <a:txBody>
                    <a:bodyPr/>
                    <a:lstStyle/>
                    <a:p>
                      <a:pPr algn="ctr"/>
                      <a:r>
                        <a:rPr lang="en-US" sz="1800" baseline="0" dirty="0">
                          <a:solidFill>
                            <a:schemeClr val="tx1"/>
                          </a:solidFill>
                        </a:rPr>
                        <a:t>Yes</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1"/>
                  </a:ext>
                </a:extLst>
              </a:tr>
              <a:tr h="360000">
                <a:tc>
                  <a:txBody>
                    <a:bodyPr/>
                    <a:lstStyle/>
                    <a:p>
                      <a:pPr algn="ctr"/>
                      <a:r>
                        <a:rPr lang="en-US" sz="1800" baseline="0" dirty="0">
                          <a:solidFill>
                            <a:schemeClr val="tx1"/>
                          </a:solidFill>
                        </a:rPr>
                        <a:t>No</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2"/>
                  </a:ext>
                </a:extLst>
              </a:tr>
              <a:tr h="360000">
                <a:tc>
                  <a:txBody>
                    <a:bodyPr/>
                    <a:lstStyle/>
                    <a:p>
                      <a:pPr algn="ctr"/>
                      <a:r>
                        <a:rPr lang="en-US" sz="1800" baseline="0" dirty="0">
                          <a:solidFill>
                            <a:schemeClr val="tx1"/>
                          </a:solidFill>
                        </a:rPr>
                        <a:t>No</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3"/>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Yes</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4"/>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Yes</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5"/>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Yes</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6"/>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No</a:t>
                      </a:r>
                    </a:p>
                  </a:txBody>
                  <a:tcPr marL="68580" marR="68580" marT="0" marB="0" anchor="ctr">
                    <a:solidFill>
                      <a:schemeClr val="accent3">
                        <a:lumMod val="60000"/>
                        <a:lumOff val="40000"/>
                      </a:schemeClr>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4960705" y="2955529"/>
            <a:ext cx="1803379" cy="369332"/>
          </a:xfrm>
          <a:prstGeom prst="rect">
            <a:avLst/>
          </a:prstGeom>
          <a:noFill/>
        </p:spPr>
        <p:txBody>
          <a:bodyPr wrap="none" rtlCol="0">
            <a:spAutoFit/>
          </a:bodyPr>
          <a:lstStyle/>
          <a:p>
            <a:r>
              <a:rPr lang="en-US" dirty="0">
                <a:solidFill>
                  <a:srgbClr val="00B050"/>
                </a:solidFill>
              </a:rPr>
              <a:t>True Positive (TP)</a:t>
            </a:r>
          </a:p>
        </p:txBody>
      </p:sp>
      <p:sp>
        <p:nvSpPr>
          <p:cNvPr id="9" name="TextBox 8"/>
          <p:cNvSpPr txBox="1"/>
          <p:nvPr/>
        </p:nvSpPr>
        <p:spPr>
          <a:xfrm>
            <a:off x="4960705" y="4035316"/>
            <a:ext cx="3308726" cy="369332"/>
          </a:xfrm>
          <a:prstGeom prst="rect">
            <a:avLst/>
          </a:prstGeom>
          <a:noFill/>
        </p:spPr>
        <p:txBody>
          <a:bodyPr wrap="none" rtlCol="0">
            <a:spAutoFit/>
          </a:bodyPr>
          <a:lstStyle/>
          <a:p>
            <a:r>
              <a:rPr lang="en-US" dirty="0">
                <a:solidFill>
                  <a:srgbClr val="FF0000"/>
                </a:solidFill>
              </a:rPr>
              <a:t>False Negative (FN) – Type II error</a:t>
            </a:r>
          </a:p>
        </p:txBody>
      </p:sp>
      <p:sp>
        <p:nvSpPr>
          <p:cNvPr id="10" name="Rectangle 9"/>
          <p:cNvSpPr/>
          <p:nvPr/>
        </p:nvSpPr>
        <p:spPr>
          <a:xfrm>
            <a:off x="4960705" y="3310756"/>
            <a:ext cx="3395182" cy="369332"/>
          </a:xfrm>
          <a:prstGeom prst="rect">
            <a:avLst/>
          </a:prstGeom>
        </p:spPr>
        <p:txBody>
          <a:bodyPr wrap="square">
            <a:spAutoFit/>
          </a:bodyPr>
          <a:lstStyle/>
          <a:p>
            <a:r>
              <a:rPr lang="en-US" dirty="0">
                <a:solidFill>
                  <a:srgbClr val="FF0000"/>
                </a:solidFill>
              </a:rPr>
              <a:t>False Positive (FP) – Type I error</a:t>
            </a:r>
          </a:p>
        </p:txBody>
      </p:sp>
      <p:sp>
        <p:nvSpPr>
          <p:cNvPr id="11" name="Rectangle 10"/>
          <p:cNvSpPr/>
          <p:nvPr/>
        </p:nvSpPr>
        <p:spPr>
          <a:xfrm>
            <a:off x="4960705" y="3680956"/>
            <a:ext cx="1933030" cy="369332"/>
          </a:xfrm>
          <a:prstGeom prst="rect">
            <a:avLst/>
          </a:prstGeom>
        </p:spPr>
        <p:txBody>
          <a:bodyPr wrap="none">
            <a:spAutoFit/>
          </a:bodyPr>
          <a:lstStyle/>
          <a:p>
            <a:r>
              <a:rPr lang="en-US" dirty="0">
                <a:solidFill>
                  <a:srgbClr val="00B050"/>
                </a:solidFill>
              </a:rPr>
              <a:t>True Negative (TN)</a:t>
            </a:r>
          </a:p>
        </p:txBody>
      </p:sp>
      <p:graphicFrame>
        <p:nvGraphicFramePr>
          <p:cNvPr id="5" name="Table 4"/>
          <p:cNvGraphicFramePr>
            <a:graphicFrameLocks noGrp="1"/>
          </p:cNvGraphicFramePr>
          <p:nvPr>
            <p:extLst>
              <p:ext uri="{D42A27DB-BD31-4B8C-83A1-F6EECF244321}">
                <p14:modId xmlns:p14="http://schemas.microsoft.com/office/powerpoint/2010/main" val="56513850"/>
              </p:ext>
            </p:extLst>
          </p:nvPr>
        </p:nvGraphicFramePr>
        <p:xfrm>
          <a:off x="1315547" y="2362200"/>
          <a:ext cx="1321535" cy="3132394"/>
        </p:xfrm>
        <a:graphic>
          <a:graphicData uri="http://schemas.openxmlformats.org/drawingml/2006/table">
            <a:tbl>
              <a:tblPr firstRow="1" bandRow="1">
                <a:tableStyleId>{5C22544A-7EE6-4342-B048-85BDC9FD1C3A}</a:tableStyleId>
              </a:tblPr>
              <a:tblGrid>
                <a:gridCol w="1321535">
                  <a:extLst>
                    <a:ext uri="{9D8B030D-6E8A-4147-A177-3AD203B41FA5}">
                      <a16:colId xmlns:a16="http://schemas.microsoft.com/office/drawing/2014/main" val="20000"/>
                    </a:ext>
                  </a:extLst>
                </a:gridCol>
              </a:tblGrid>
              <a:tr h="360000">
                <a:tc>
                  <a:txBody>
                    <a:bodyPr/>
                    <a:lstStyle/>
                    <a:p>
                      <a:pPr marL="0" marR="0" indent="0" algn="ctr" defTabSz="457200" rtl="0" eaLnBrk="1" fontAlgn="auto" latinLnBrk="0" hangingPunct="1">
                        <a:lnSpc>
                          <a:spcPct val="115000"/>
                        </a:lnSpc>
                        <a:spcBef>
                          <a:spcPts val="0"/>
                        </a:spcBef>
                        <a:spcAft>
                          <a:spcPts val="0"/>
                        </a:spcAft>
                        <a:buClrTx/>
                        <a:buSzTx/>
                        <a:buFontTx/>
                        <a:buNone/>
                        <a:tabLst/>
                        <a:defRPr/>
                      </a:pPr>
                      <a:r>
                        <a:rPr lang="en-US" sz="1800" dirty="0">
                          <a:solidFill>
                            <a:schemeClr val="tx1"/>
                          </a:solidFill>
                          <a:effectLst/>
                          <a:latin typeface="+mn-lt"/>
                          <a:ea typeface="宋体" charset="0"/>
                          <a:cs typeface="Times New Roman" charset="0"/>
                        </a:rPr>
                        <a:t>Predicted Target</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0"/>
                  </a:ext>
                </a:extLst>
              </a:tr>
              <a:tr h="360000">
                <a:tc>
                  <a:txBody>
                    <a:bodyPr/>
                    <a:lstStyle/>
                    <a:p>
                      <a:pPr algn="ctr"/>
                      <a:r>
                        <a:rPr lang="en-US" sz="1800" baseline="0" dirty="0">
                          <a:solidFill>
                            <a:schemeClr val="tx1"/>
                          </a:solidFill>
                        </a:rPr>
                        <a:t>Yes</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1"/>
                  </a:ext>
                </a:extLst>
              </a:tr>
              <a:tr h="360000">
                <a:tc>
                  <a:txBody>
                    <a:bodyPr/>
                    <a:lstStyle/>
                    <a:p>
                      <a:pPr algn="ctr"/>
                      <a:r>
                        <a:rPr lang="en-US" sz="1800" baseline="0" dirty="0">
                          <a:solidFill>
                            <a:schemeClr val="tx1"/>
                          </a:solidFill>
                        </a:rPr>
                        <a:t>Yes</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2"/>
                  </a:ext>
                </a:extLst>
              </a:tr>
              <a:tr h="360000">
                <a:tc>
                  <a:txBody>
                    <a:bodyPr/>
                    <a:lstStyle/>
                    <a:p>
                      <a:pPr algn="ctr"/>
                      <a:r>
                        <a:rPr lang="en-US" sz="1800" baseline="0" dirty="0">
                          <a:solidFill>
                            <a:schemeClr val="tx1"/>
                          </a:solidFill>
                        </a:rPr>
                        <a:t>No</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3"/>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No</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4"/>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Yes</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5"/>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No</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6"/>
                  </a:ext>
                </a:extLst>
              </a:tr>
              <a:tr h="36000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No</a:t>
                      </a:r>
                    </a:p>
                  </a:txBody>
                  <a:tcPr marL="68580" marR="68580" marT="0" marB="0" anchor="ctr">
                    <a:solidFill>
                      <a:schemeClr val="accent6">
                        <a:lumMod val="60000"/>
                        <a:lumOff val="40000"/>
                      </a:schemeClr>
                    </a:solidFill>
                  </a:tcPr>
                </a:tc>
                <a:extLst>
                  <a:ext uri="{0D108BD9-81ED-4DB2-BD59-A6C34878D82A}">
                    <a16:rowId xmlns:a16="http://schemas.microsoft.com/office/drawing/2014/main" val="10007"/>
                  </a:ext>
                </a:extLst>
              </a:tr>
            </a:tbl>
          </a:graphicData>
        </a:graphic>
      </p:graphicFrame>
      <p:sp>
        <p:nvSpPr>
          <p:cNvPr id="12" name="TextBox 11"/>
          <p:cNvSpPr txBox="1"/>
          <p:nvPr/>
        </p:nvSpPr>
        <p:spPr>
          <a:xfrm>
            <a:off x="2710636" y="6117296"/>
            <a:ext cx="1011688" cy="369332"/>
          </a:xfrm>
          <a:prstGeom prst="rect">
            <a:avLst/>
          </a:prstGeom>
          <a:noFill/>
        </p:spPr>
        <p:txBody>
          <a:bodyPr wrap="none" rtlCol="0">
            <a:spAutoFit/>
          </a:bodyPr>
          <a:lstStyle/>
          <a:p>
            <a:pPr algn="ctr"/>
            <a:r>
              <a:rPr lang="en-US" dirty="0"/>
              <a:t>compare</a:t>
            </a:r>
          </a:p>
        </p:txBody>
      </p:sp>
      <p:sp>
        <p:nvSpPr>
          <p:cNvPr id="13" name="Freeform 12"/>
          <p:cNvSpPr/>
          <p:nvPr/>
        </p:nvSpPr>
        <p:spPr>
          <a:xfrm>
            <a:off x="1976315" y="5736296"/>
            <a:ext cx="2480330" cy="381000"/>
          </a:xfrm>
          <a:custGeom>
            <a:avLst/>
            <a:gdLst>
              <a:gd name="connsiteX0" fmla="*/ 0 w 1285875"/>
              <a:gd name="connsiteY0" fmla="*/ 0 h 381000"/>
              <a:gd name="connsiteX1" fmla="*/ 0 w 1285875"/>
              <a:gd name="connsiteY1" fmla="*/ 381000 h 381000"/>
              <a:gd name="connsiteX2" fmla="*/ 1285875 w 1285875"/>
              <a:gd name="connsiteY2" fmla="*/ 381000 h 381000"/>
              <a:gd name="connsiteX3" fmla="*/ 1285875 w 1285875"/>
              <a:gd name="connsiteY3" fmla="*/ 19050 h 381000"/>
            </a:gdLst>
            <a:ahLst/>
            <a:cxnLst>
              <a:cxn ang="0">
                <a:pos x="connsiteX0" y="connsiteY0"/>
              </a:cxn>
              <a:cxn ang="0">
                <a:pos x="connsiteX1" y="connsiteY1"/>
              </a:cxn>
              <a:cxn ang="0">
                <a:pos x="connsiteX2" y="connsiteY2"/>
              </a:cxn>
              <a:cxn ang="0">
                <a:pos x="connsiteX3" y="connsiteY3"/>
              </a:cxn>
            </a:cxnLst>
            <a:rect l="l" t="t" r="r" b="b"/>
            <a:pathLst>
              <a:path w="1285875" h="381000">
                <a:moveTo>
                  <a:pt x="0" y="0"/>
                </a:moveTo>
                <a:lnTo>
                  <a:pt x="0" y="381000"/>
                </a:lnTo>
                <a:lnTo>
                  <a:pt x="1285875" y="381000"/>
                </a:lnTo>
                <a:lnTo>
                  <a:pt x="1285875" y="19050"/>
                </a:lnTo>
              </a:path>
            </a:pathLst>
          </a:custGeom>
          <a:ln>
            <a:prstDash val="solid"/>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5109721" y="4404648"/>
            <a:ext cx="2131737" cy="369332"/>
          </a:xfrm>
          <a:prstGeom prst="rect">
            <a:avLst/>
          </a:prstGeom>
        </p:spPr>
        <p:txBody>
          <a:bodyPr wrap="square">
            <a:spAutoFit/>
          </a:bodyPr>
          <a:lstStyle/>
          <a:p>
            <a:r>
              <a:rPr lang="en-US" dirty="0"/>
              <a:t>…</a:t>
            </a:r>
          </a:p>
        </p:txBody>
      </p:sp>
    </p:spTree>
    <p:extLst>
      <p:ext uri="{BB962C8B-B14F-4D97-AF65-F5344CB8AC3E}">
        <p14:creationId xmlns:p14="http://schemas.microsoft.com/office/powerpoint/2010/main" val="109696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animBg="1"/>
      <p:bldP spid="14" grpId="0"/>
    </p:bldLst>
  </p:timing>
</p:sld>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43031</TotalTime>
  <Words>4810</Words>
  <Application>Microsoft Macintosh PowerPoint</Application>
  <PresentationFormat>On-screen Show (4:3)</PresentationFormat>
  <Paragraphs>1797</Paragraphs>
  <Slides>78</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Cambria Math</vt:lpstr>
      <vt:lpstr>Georgia</vt:lpstr>
      <vt:lpstr>Wingdings</vt:lpstr>
      <vt:lpstr>Theme2</vt:lpstr>
      <vt:lpstr> MMA 869 Machine Learning &amp; AI  Session 3: Evaluating Classifiers</vt:lpstr>
      <vt:lpstr>Reminder: Machine Learning Terminology</vt:lpstr>
      <vt:lpstr>The Analytics Process: CRISP-DM</vt:lpstr>
      <vt:lpstr>In More Detail</vt:lpstr>
      <vt:lpstr>Performance Metrics</vt:lpstr>
      <vt:lpstr>Performance Metrics</vt:lpstr>
      <vt:lpstr>Classification Report</vt:lpstr>
      <vt:lpstr>Multi-class Metrics</vt:lpstr>
      <vt:lpstr>Classification Metrics</vt:lpstr>
      <vt:lpstr>Exercise</vt:lpstr>
      <vt:lpstr>Confusion Matrix</vt:lpstr>
      <vt:lpstr>Accuracy</vt:lpstr>
      <vt:lpstr>Accuracy is Usually a Bad Choice</vt:lpstr>
      <vt:lpstr>Accuracy is Usually a Bad Choice</vt:lpstr>
      <vt:lpstr>Precision</vt:lpstr>
      <vt:lpstr>Recall</vt:lpstr>
      <vt:lpstr>Example: Duck Hunt</vt:lpstr>
      <vt:lpstr>NPV: "Precision of no"</vt:lpstr>
      <vt:lpstr>TNR: "Recall of no"</vt:lpstr>
      <vt:lpstr>F1 Score</vt:lpstr>
      <vt:lpstr>Exercise</vt:lpstr>
      <vt:lpstr>Per-class, Macro, and Weighted</vt:lpstr>
      <vt:lpstr>Decision Threshold</vt:lpstr>
      <vt:lpstr>Decision Threshold Trade-off</vt:lpstr>
      <vt:lpstr>ROC Curve</vt:lpstr>
      <vt:lpstr>Drawing the ROC Curve</vt:lpstr>
      <vt:lpstr>Drawing the ROC Curve</vt:lpstr>
      <vt:lpstr>Area Under Curve (AUC)</vt:lpstr>
      <vt:lpstr>Other Metrics (Not Covered Today)</vt:lpstr>
      <vt:lpstr>Terminology is Hard</vt:lpstr>
      <vt:lpstr>Careful About Axes Orientation!</vt:lpstr>
      <vt:lpstr>KCU’s Churn Prediction Model</vt:lpstr>
      <vt:lpstr>KCU's Model to Predict Fraudulent Transactions</vt:lpstr>
      <vt:lpstr>Resources – Performance Metrics</vt:lpstr>
      <vt:lpstr>Summary - Table of Performance Metrics</vt:lpstr>
      <vt:lpstr>Cross-Validation</vt:lpstr>
      <vt:lpstr>Outline</vt:lpstr>
      <vt:lpstr>Why Cross-Validation?</vt:lpstr>
      <vt:lpstr>Model Validation Methods</vt:lpstr>
      <vt:lpstr>Just Use All the Data to Find F1 Score!</vt:lpstr>
      <vt:lpstr>K-Fold Cross Validation</vt:lpstr>
      <vt:lpstr>K-Fold Cross Validation</vt:lpstr>
      <vt:lpstr>K-Fold Cross Validation</vt:lpstr>
      <vt:lpstr>K-Fold Cross Validation</vt:lpstr>
      <vt:lpstr>Coding Example</vt:lpstr>
      <vt:lpstr>Final Model</vt:lpstr>
      <vt:lpstr>Resources</vt:lpstr>
      <vt:lpstr>Bias and Variance</vt:lpstr>
      <vt:lpstr>Bias/Variance Tradeoff</vt:lpstr>
      <vt:lpstr>Regression Example</vt:lpstr>
      <vt:lpstr>Decision Tree Example</vt:lpstr>
      <vt:lpstr>How to Tell?</vt:lpstr>
      <vt:lpstr>Summary – Bias-Variance</vt:lpstr>
      <vt:lpstr>Ensembles</vt:lpstr>
      <vt:lpstr>Combining Classifiers</vt:lpstr>
      <vt:lpstr>Committees</vt:lpstr>
      <vt:lpstr>Committee</vt:lpstr>
      <vt:lpstr>Example</vt:lpstr>
      <vt:lpstr>Bagging</vt:lpstr>
      <vt:lpstr>Bagging</vt:lpstr>
      <vt:lpstr>What is a Bootstrap Sample?</vt:lpstr>
      <vt:lpstr>Bagging Properties</vt:lpstr>
      <vt:lpstr>Random Forests</vt:lpstr>
      <vt:lpstr>Example</vt:lpstr>
      <vt:lpstr>Main RF Hyperparameters</vt:lpstr>
      <vt:lpstr>BOOSTING</vt:lpstr>
      <vt:lpstr>Boosting</vt:lpstr>
      <vt:lpstr>StatQuest</vt:lpstr>
      <vt:lpstr>XGBoost</vt:lpstr>
      <vt:lpstr>Example</vt:lpstr>
      <vt:lpstr>LightGBM (LGBM)</vt:lpstr>
      <vt:lpstr>Example</vt:lpstr>
      <vt:lpstr>Catboost</vt:lpstr>
      <vt:lpstr>Example</vt:lpstr>
      <vt:lpstr>Main Boosting Hyperparameters</vt:lpstr>
      <vt:lpstr>Ultimate Boosting Comparison</vt:lpstr>
      <vt:lpstr>Resources</vt:lpstr>
      <vt:lpstr>Summary - Ensembles</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Queen's University - School of Business</dc:creator>
  <cp:lastModifiedBy>Nasrin Yousefi</cp:lastModifiedBy>
  <cp:revision>1118</cp:revision>
  <cp:lastPrinted>2018-06-05T20:14:24Z</cp:lastPrinted>
  <dcterms:created xsi:type="dcterms:W3CDTF">2016-02-03T12:59:09Z</dcterms:created>
  <dcterms:modified xsi:type="dcterms:W3CDTF">2024-10-30T02:49:08Z</dcterms:modified>
</cp:coreProperties>
</file>