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8" r:id="rId1"/>
  </p:sldMasterIdLst>
  <p:notesMasterIdLst>
    <p:notesMasterId r:id="rId36"/>
  </p:notesMasterIdLst>
  <p:handoutMasterIdLst>
    <p:handoutMasterId r:id="rId37"/>
  </p:handoutMasterIdLst>
  <p:sldIdLst>
    <p:sldId id="528" r:id="rId2"/>
    <p:sldId id="530" r:id="rId3"/>
    <p:sldId id="364" r:id="rId4"/>
    <p:sldId id="533" r:id="rId5"/>
    <p:sldId id="365" r:id="rId6"/>
    <p:sldId id="471" r:id="rId7"/>
    <p:sldId id="507" r:id="rId8"/>
    <p:sldId id="508" r:id="rId9"/>
    <p:sldId id="509" r:id="rId10"/>
    <p:sldId id="535" r:id="rId11"/>
    <p:sldId id="529" r:id="rId12"/>
    <p:sldId id="510" r:id="rId13"/>
    <p:sldId id="511" r:id="rId14"/>
    <p:sldId id="512" r:id="rId15"/>
    <p:sldId id="527" r:id="rId16"/>
    <p:sldId id="513" r:id="rId17"/>
    <p:sldId id="514" r:id="rId18"/>
    <p:sldId id="534" r:id="rId19"/>
    <p:sldId id="517" r:id="rId20"/>
    <p:sldId id="518" r:id="rId21"/>
    <p:sldId id="519" r:id="rId22"/>
    <p:sldId id="520" r:id="rId23"/>
    <p:sldId id="521" r:id="rId24"/>
    <p:sldId id="523" r:id="rId25"/>
    <p:sldId id="532" r:id="rId26"/>
    <p:sldId id="366" r:id="rId27"/>
    <p:sldId id="367" r:id="rId28"/>
    <p:sldId id="368" r:id="rId29"/>
    <p:sldId id="369" r:id="rId30"/>
    <p:sldId id="370" r:id="rId31"/>
    <p:sldId id="522" r:id="rId32"/>
    <p:sldId id="524" r:id="rId33"/>
    <p:sldId id="525" r:id="rId34"/>
    <p:sldId id="526" r:id="rId3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2" pos="2303">
          <p15:clr>
            <a:srgbClr val="A4A3A4"/>
          </p15:clr>
        </p15:guide>
        <p15:guide id="3" orient="horz"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68" autoAdjust="0"/>
    <p:restoredTop sz="63129" autoAdjust="0"/>
  </p:normalViewPr>
  <p:slideViewPr>
    <p:cSldViewPr>
      <p:cViewPr varScale="1">
        <p:scale>
          <a:sx n="78" d="100"/>
          <a:sy n="78" d="100"/>
        </p:scale>
        <p:origin x="936" y="176"/>
      </p:cViewPr>
      <p:guideLst/>
    </p:cSldViewPr>
  </p:slideViewPr>
  <p:notesTextViewPr>
    <p:cViewPr>
      <p:scale>
        <a:sx n="1" d="1"/>
        <a:sy n="1" d="1"/>
      </p:scale>
      <p:origin x="0" y="0"/>
    </p:cViewPr>
  </p:notesTextViewPr>
  <p:notesViewPr>
    <p:cSldViewPr>
      <p:cViewPr varScale="1">
        <p:scale>
          <a:sx n="67" d="100"/>
          <a:sy n="67" d="100"/>
        </p:scale>
        <p:origin x="2970" y="66"/>
      </p:cViewPr>
      <p:guideLst>
        <p:guide pos="2303"/>
        <p:guide orient="horz" pos="30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4143563" y="9119743"/>
            <a:ext cx="3169975" cy="479813"/>
          </a:xfrm>
          <a:prstGeom prst="rect">
            <a:avLst/>
          </a:prstGeom>
        </p:spPr>
        <p:txBody>
          <a:bodyPr vert="horz" lIns="95098" tIns="47549" rIns="95098" bIns="47549" rtlCol="0" anchor="b"/>
          <a:lstStyle>
            <a:lvl1pPr algn="r">
              <a:defRPr sz="1200"/>
            </a:lvl1pPr>
          </a:lstStyle>
          <a:p>
            <a:fld id="{3A2E9880-1EC5-4A8F-83B0-CB814325CE53}" type="slidenum">
              <a:rPr lang="en-US" smtClean="0"/>
              <a:t>‹#›</a:t>
            </a:fld>
            <a:endParaRPr lang="en-US"/>
          </a:p>
        </p:txBody>
      </p:sp>
    </p:spTree>
    <p:extLst>
      <p:ext uri="{BB962C8B-B14F-4D97-AF65-F5344CB8AC3E}">
        <p14:creationId xmlns:p14="http://schemas.microsoft.com/office/powerpoint/2010/main" val="3758692088"/>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8T13:51:58.567"/>
    </inkml:context>
    <inkml:brush xml:id="br0">
      <inkml:brushProperty name="width" value="0.05" units="cm"/>
      <inkml:brushProperty name="height" value="0.05" units="cm"/>
      <inkml:brushProperty name="color" value="#E71224"/>
    </inkml:brush>
  </inkml:definitions>
  <inkml:trace contextRef="#ctx0" brushRef="#br0">1 0 24575,'23'0'0,"8"0"0,-1 0 0,-1 0 0,5 0 0,-21 0 0,17 0 0,0 0 0,9 0 0,16 0 0,-33 0 0,27 0 0,-35 0 0,20 0 0,-24 0 0,31 0 0,-28 0 0,38 0 0,-39 0 0,32 0 0,-36 0 0,21 0 0,-15 0 0,10 0 0,-6 0 0,9 4 0,-8-1 0,5 4 0,-7 0 0,-4 0 0,0-1 0,1 4 0,-2 0 0,2 1 0,-2-3 0,-1-1 0,-3-1 0,-2 0 0,0-1 0,4 6 0,-1-2 0,2 2 0,-3-4 0,-1 0 0,-2-2 0,2 6 0,-2-3 0,2 4 0,-2-5 0,3 4 0,-3-3 0,-1 8 0,-2-6 0,2 7 0,-1-7 0,1 6 0,-2-6 0,2 12 0,-1-9 0,2 10 0,-3-12 0,2 7 0,-1-9 0,2 8 0,-4 6 0,-1-5 0,0 9 0,0-16 0,0 7 0,0-10 0,0 11 0,0-12 0,0 13 0,0-13 0,0 12 0,0-12 0,0 13 0,0-14 0,0 15 0,0-16 0,0 17 0,0-17 0,0 10 0,0-12 0,0 13 0,0-12 0,0 12 0,0-8 0,0 4 0,-11 7 0,2-5 0,-16 11 0,5-11 0,-1 6 0,2-8 0,5-1 0,2-2 0,1-2 0,2-1 0,-1 4 0,1-1 0,-6 2 0,3-3 0,-3 0 0,3-2 0,-3 1 0,4-1 0,-1 1 0,5-2 0,-2 4 0,-2-2 0,-1 1 0,0 0 0,5-3 0,-1-2 0,4-1 0,-4 2 0,4-2 0,-4 2 0,3-2 0,-7-2 0,5 0 0,-6 4 0,7-2 0,-7 2 0,6-2 0,-6-2 0,7 0 0,-3 0 0,6 0 0,-10 0 0,6 0 0,-7 0 0,9 0 0,-4 0 0,6 0 0,-12 0 0,10 0 0,-10 0 0,11 0 0,-5 4 0,6-2 0,-12 3 0,10-5 0,-11 0 0,13 0 0,-7 0 0,8 0 0,-8 0 0,8 0 0,-8 0 0,8 0 0,-7 0 0,7 0 0,-2 4 0,2-2 0,2 3 0,0-4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8T13:52:01.149"/>
    </inkml:context>
    <inkml:brush xml:id="br0">
      <inkml:brushProperty name="width" value="0.05" units="cm"/>
      <inkml:brushProperty name="height" value="0.05" units="cm"/>
      <inkml:brushProperty name="color" value="#E71224"/>
    </inkml:brush>
  </inkml:definitions>
  <inkml:trace contextRef="#ctx0" brushRef="#br0">263 1 24575,'0'6'0,"0"4"0,0-9 0,0 9 0,0-6 0,0 5 0,0-1 0,0 1 0,0-3 0,0 10 0,-4-9 0,2 7 0,-3-4 0,4 0 0,1 1 0,-5 3 0,3-9 0,-2 4 0,3-7 0,-4 8 0,3-8 0,-7 7 0,7-7 0,-6 6 0,4-5 0,-3 2 0,3-4 0,-3 1 0,2 2 0,-2 2 0,2-1 0,-5 2 0,0-1 0,-1 0 0,3 0 0,1-2 0,2-2 0,-2 1 0,2 0 0,-6 4 0,2-2 0,-2 3 0,3-3 0,1 2 0,2-3 0,-2 0 0,2-2 0,-2 1 0,2 0 0,-4 5 0,6-4 0,-6 0 0,6-3 0,-1 3 0,3-2 0,-3 2 0,1-2 0,4-2 0,4 0 0,4 0 0,-1 0 0,1 0 0,-2 0 0,7 0 0,-3 0 0,1 0 0,-3 0 0,6 0 0,1 0 0,14 5 0,-10-3 0,4 8 0,-14-6 0,19 7 0,-6-3 0,4 1 0,5-3 0,-21-5 0,22 4 0,-23-3 0,24 10 0,-25-9 0,27 3 0,-28-6 0,21 6 0,-24-5 0,23 5 0,-15-3 0,12 1 0,-10 2 0,-2 1 0,1-4 0,-2 0 0,2 0 0,-1 1 0,-3-1 0,-1 0 0,0-3 0,1 0 0,0 3 0,-1 0 0,-3 0 0,0 0 0,0-3 0,-1 0 0,-1 0 0,-2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8T13:52:11.975"/>
    </inkml:context>
    <inkml:brush xml:id="br0">
      <inkml:brushProperty name="width" value="0.05" units="cm"/>
      <inkml:brushProperty name="height" value="0.05" units="cm"/>
      <inkml:brushProperty name="color" value="#E71224"/>
    </inkml:brush>
  </inkml:definitions>
  <inkml:trace contextRef="#ctx0" brushRef="#br0">1367 1017 24575,'-21'0'0,"6"0"0,-9 0 0,12 0-8503,-48 0 8503,24 0 1016,-16 0-1016,0 0 0,36 0 0,-34 0 0,37 0 0,-29 0 0,30 0 0,-48-6 0,44 3 0,-44-10 0,47 10 0,-38-10 0,39 10 0,-34-17 6436,39 16-6436,-41-16 1051,31 12-1051,-23-7 0,0 0 0,4-7 0,-16-1 0,8-6-6784,10 6 6784,3 2-4537,8 6 4537,2 1-2145,2-1 2145,3 3 0,2-3 0,2 3 0,-8 0 0,4 3-1117,-4-2 1117,5 1 0,0-5 0,4 4 2544,-5-1-2544,5 4 0,-1-4 0,4 4 0,-3-4 0,2 4 0,-3 0 0,5 3 4181,-1-2-4181,4 2 3859,-4-2-3859,4 2 0,-4-2 0,3 2 3123,1-3-3123,3 4 876,-3-4-876,1 4 0,-1-4 0,3 4 0,1-5 0,0 5 0,-5-4 0,3 4 0,-2-9 0,2 6 0,2-12 0,0 13 0,0-9 0,0 12 0,0-6 0,0 6 0,0-7 0,0 8 0,0-8 0,0 8 0,0-14 0,0 12 0,0-13 0,0 12 0,0-3 0,0 2 0,0-1 0,0 1 0,0 0 0,3 0 0,0 0 0,4 0 0,-2 0 0,1 0 0,0 0 0,0-4 0,0 1 0,1-2 0,-1 2 0,4 2 0,-1 2 0,5-3 0,-2 2 0,3-1 0,-4 1 0,4-2 0,-4 3 0,5-3 0,-5 2 0,4-2 0,-4 3 0,1-3 0,-5 3 0,4 1 0,-3 2 0,4-1 0,-5 0 0,4-1 0,-3 2 0,9-2 0,-8 1 0,4-1 0,-7 2 0,1-2 0,-3 2 0,4-3 0,-4 4 0,9 1 0,-6 0 0,6-4 0,-4 1 0,-2-1 0,2 3 0,-5 1 0,4 0 0,-5 0 0,6 0 0,-6 0 0,6-5 0,-6 3 0,6-3 0,-6 5 0,6 0 0,-7 0 0,8 0 0,-8 0 0,8 0 0,-9 0 0,4-5 0,-1 3 0,-2-3 0,2 0 0,0 4 0,-2-5 0,7 6 0,-1-4 0,-1 2 0,0-3 0,-3 5 0,4 0 0,-5 0 0,2-5 0,-5 4 0,5-4 0,-4 5 0,7 0 0,-5 0 0,6 0 0,-1 0 0,8 0 0,-7 0 0,4 0 0,-9 0 0,0 0 0,-3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8T13:52:15.166"/>
    </inkml:context>
    <inkml:brush xml:id="br0">
      <inkml:brushProperty name="width" value="0.05" units="cm"/>
      <inkml:brushProperty name="height" value="0.05" units="cm"/>
      <inkml:brushProperty name="color" value="#E71224"/>
    </inkml:brush>
  </inkml:definitions>
  <inkml:trace contextRef="#ctx0" brushRef="#br0">6 1 24575,'-6'0'0,"11"0"0,3 0 0,9 0 0,-6 0 0,1 0 0,-2 0 0,-2 0 0,7 0 0,-7 0 0,7 0 0,-5 0 0,-1 0 0,10 6 0,1-5 0,-2 8 0,-4-6 0,1 6 0,2-5 0,1 5 0,-3-6 0,-4 4 0,-3-2 0,12 0 0,-5 1 0,3-4 0,-6 6 0,-6-3 0,21 4 0,-7 0 0,10 2 0,-16-3 0,2-3 0,-7 1 0,16 1 0,-13 4 0,2-3 0,1-3 0,-10-4 0,10 3 0,-12-2 0,7 8 0,-8-8 0,8 3 0,-3 0 0,0-3 0,3 3 0,-6-5 0,4 0 0,-4 3 0,-2 0 0,-7 0 0,-7 0 0,1-1 0,-4 2 0,-1 5 0,6 0 0,-10 1 0,8-1 0,-3-2 0,3-1 0,-8 4 0,9-3 0,-4 1 0,5-1 0,1-1 0,-3 1 0,4-2 0,2 2 0,0-2 0,-1 2 0,2-2 0,-2 2 0,2-3 0,-2 0 0,2-2 0,-2 2 0,2-2 0,1 5 0,2-2 0,-1-1 0,0-2 0,-1 1 0,2 0 0,2 5 0,0-5 0,-5 2 0,3 0 0,-3-4 0,5 8 0,0-8 0,0 8 0,0-7 0,0 3 0,0-5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8T13:52:28.774"/>
    </inkml:context>
    <inkml:brush xml:id="br0">
      <inkml:brushProperty name="width" value="0.05" units="cm"/>
      <inkml:brushProperty name="height" value="0.05" units="cm"/>
      <inkml:brushProperty name="color" value="#E71224"/>
    </inkml:brush>
  </inkml:definitions>
  <inkml:trace contextRef="#ctx0" brushRef="#br0">11 1 21295,'-6'0'0,"1"0"0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Rectangle 4"/>
          <p:cNvSpPr>
            <a:spLocks noGrp="1" noRot="1" noChangeAspect="1" noChangeArrowheads="1" noTextEdit="1"/>
          </p:cNvSpPr>
          <p:nvPr>
            <p:ph type="sldImg" idx="2"/>
          </p:nvPr>
        </p:nvSpPr>
        <p:spPr bwMode="auto">
          <a:xfrm>
            <a:off x="361950" y="276225"/>
            <a:ext cx="6624638" cy="4967288"/>
          </a:xfrm>
          <a:prstGeom prst="rect">
            <a:avLst/>
          </a:prstGeom>
          <a:noFill/>
          <a:ln w="9525">
            <a:solidFill>
              <a:srgbClr val="000000"/>
            </a:solidFill>
            <a:miter lim="800000"/>
            <a:headEnd/>
            <a:tailEnd/>
          </a:ln>
        </p:spPr>
      </p:sp>
      <p:sp>
        <p:nvSpPr>
          <p:cNvPr id="19" name="Rectangle 7"/>
          <p:cNvSpPr>
            <a:spLocks noGrp="1" noChangeArrowheads="1"/>
          </p:cNvSpPr>
          <p:nvPr>
            <p:ph type="sldNum" sz="quarter" idx="5"/>
          </p:nvPr>
        </p:nvSpPr>
        <p:spPr bwMode="auto">
          <a:xfrm>
            <a:off x="4021033" y="9000097"/>
            <a:ext cx="3184928" cy="481457"/>
          </a:xfrm>
          <a:prstGeom prst="rect">
            <a:avLst/>
          </a:prstGeom>
          <a:noFill/>
          <a:ln w="9525">
            <a:noFill/>
            <a:miter lim="800000"/>
            <a:headEnd/>
            <a:tailEnd/>
          </a:ln>
          <a:effectLst/>
        </p:spPr>
        <p:txBody>
          <a:bodyPr vert="horz" wrap="square" lIns="97050" tIns="48525" rIns="97050" bIns="48525" numCol="1" anchor="b" anchorCtr="0" compatLnSpc="1">
            <a:prstTxWarp prst="textNoShape">
              <a:avLst/>
            </a:prstTxWarp>
          </a:bodyPr>
          <a:lstStyle>
            <a:lvl1pPr algn="r" defTabSz="970591">
              <a:defRPr sz="1200"/>
            </a:lvl1pPr>
          </a:lstStyle>
          <a:p>
            <a:pPr>
              <a:defRPr/>
            </a:pPr>
            <a:fld id="{B5AAD2D1-61E3-437E-A834-9D9388187369}" type="slidenum">
              <a:rPr lang="en-US"/>
              <a:pPr>
                <a:defRPr/>
              </a:pPr>
              <a:t>‹#›</a:t>
            </a:fld>
            <a:endParaRPr lang="en-US"/>
          </a:p>
        </p:txBody>
      </p:sp>
      <p:grpSp>
        <p:nvGrpSpPr>
          <p:cNvPr id="20" name="Group 19"/>
          <p:cNvGrpSpPr/>
          <p:nvPr/>
        </p:nvGrpSpPr>
        <p:grpSpPr>
          <a:xfrm>
            <a:off x="122062" y="5701354"/>
            <a:ext cx="6995894" cy="3464084"/>
            <a:chOff x="137243" y="5655444"/>
            <a:chExt cx="7040715" cy="3346667"/>
          </a:xfrm>
        </p:grpSpPr>
        <p:sp>
          <p:nvSpPr>
            <p:cNvPr id="21" name="Line 3"/>
            <p:cNvSpPr>
              <a:spLocks noChangeShapeType="1"/>
            </p:cNvSpPr>
            <p:nvPr/>
          </p:nvSpPr>
          <p:spPr bwMode="auto">
            <a:xfrm>
              <a:off x="137243" y="5655444"/>
              <a:ext cx="7040715" cy="0"/>
            </a:xfrm>
            <a:prstGeom prst="line">
              <a:avLst/>
            </a:prstGeom>
            <a:noFill/>
            <a:ln w="12699">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lIns="96370" tIns="48186" rIns="96370" bIns="48186" anchor="ctr"/>
            <a:lstStyle/>
            <a:p>
              <a:endParaRPr lang="en-US"/>
            </a:p>
          </p:txBody>
        </p:sp>
        <p:sp>
          <p:nvSpPr>
            <p:cNvPr id="22" name="Line 4"/>
            <p:cNvSpPr>
              <a:spLocks noChangeShapeType="1"/>
            </p:cNvSpPr>
            <p:nvPr/>
          </p:nvSpPr>
          <p:spPr bwMode="auto">
            <a:xfrm>
              <a:off x="137243" y="6122079"/>
              <a:ext cx="7040715" cy="0"/>
            </a:xfrm>
            <a:prstGeom prst="line">
              <a:avLst/>
            </a:prstGeom>
            <a:noFill/>
            <a:ln w="12699">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lIns="96370" tIns="48186" rIns="96370" bIns="48186" anchor="ctr"/>
            <a:lstStyle/>
            <a:p>
              <a:endParaRPr lang="en-US"/>
            </a:p>
          </p:txBody>
        </p:sp>
        <p:sp>
          <p:nvSpPr>
            <p:cNvPr id="23" name="Line 5"/>
            <p:cNvSpPr>
              <a:spLocks noChangeShapeType="1"/>
            </p:cNvSpPr>
            <p:nvPr/>
          </p:nvSpPr>
          <p:spPr bwMode="auto">
            <a:xfrm>
              <a:off x="137243" y="6593625"/>
              <a:ext cx="7040715" cy="0"/>
            </a:xfrm>
            <a:prstGeom prst="line">
              <a:avLst/>
            </a:prstGeom>
            <a:noFill/>
            <a:ln w="12699">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lIns="96370" tIns="48186" rIns="96370" bIns="48186" anchor="ctr"/>
            <a:lstStyle/>
            <a:p>
              <a:endParaRPr lang="en-US"/>
            </a:p>
          </p:txBody>
        </p:sp>
        <p:sp>
          <p:nvSpPr>
            <p:cNvPr id="24" name="Line 6"/>
            <p:cNvSpPr>
              <a:spLocks noChangeShapeType="1"/>
            </p:cNvSpPr>
            <p:nvPr/>
          </p:nvSpPr>
          <p:spPr bwMode="auto">
            <a:xfrm>
              <a:off x="137243" y="7093004"/>
              <a:ext cx="7040715" cy="0"/>
            </a:xfrm>
            <a:prstGeom prst="line">
              <a:avLst/>
            </a:prstGeom>
            <a:noFill/>
            <a:ln w="12699">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lIns="96370" tIns="48186" rIns="96370" bIns="48186" anchor="ctr"/>
            <a:lstStyle/>
            <a:p>
              <a:endParaRPr lang="en-US"/>
            </a:p>
          </p:txBody>
        </p:sp>
        <p:sp>
          <p:nvSpPr>
            <p:cNvPr id="25" name="Line 7"/>
            <p:cNvSpPr>
              <a:spLocks noChangeShapeType="1"/>
            </p:cNvSpPr>
            <p:nvPr/>
          </p:nvSpPr>
          <p:spPr bwMode="auto">
            <a:xfrm>
              <a:off x="137243" y="7561276"/>
              <a:ext cx="7040715" cy="0"/>
            </a:xfrm>
            <a:prstGeom prst="line">
              <a:avLst/>
            </a:prstGeom>
            <a:noFill/>
            <a:ln w="12699">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lIns="96370" tIns="48186" rIns="96370" bIns="48186" anchor="ctr"/>
            <a:lstStyle/>
            <a:p>
              <a:endParaRPr lang="en-US"/>
            </a:p>
          </p:txBody>
        </p:sp>
        <p:sp>
          <p:nvSpPr>
            <p:cNvPr id="26" name="Line 8"/>
            <p:cNvSpPr>
              <a:spLocks noChangeShapeType="1"/>
            </p:cNvSpPr>
            <p:nvPr/>
          </p:nvSpPr>
          <p:spPr bwMode="auto">
            <a:xfrm>
              <a:off x="137243" y="8029547"/>
              <a:ext cx="7040715" cy="0"/>
            </a:xfrm>
            <a:prstGeom prst="line">
              <a:avLst/>
            </a:prstGeom>
            <a:noFill/>
            <a:ln w="12699">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lIns="96370" tIns="48186" rIns="96370" bIns="48186" anchor="ctr"/>
            <a:lstStyle/>
            <a:p>
              <a:endParaRPr lang="en-US"/>
            </a:p>
          </p:txBody>
        </p:sp>
        <p:sp>
          <p:nvSpPr>
            <p:cNvPr id="27" name="Line 9"/>
            <p:cNvSpPr>
              <a:spLocks noChangeShapeType="1"/>
            </p:cNvSpPr>
            <p:nvPr/>
          </p:nvSpPr>
          <p:spPr bwMode="auto">
            <a:xfrm>
              <a:off x="137243" y="8532203"/>
              <a:ext cx="7040715" cy="0"/>
            </a:xfrm>
            <a:prstGeom prst="line">
              <a:avLst/>
            </a:prstGeom>
            <a:noFill/>
            <a:ln w="12699">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lIns="96370" tIns="48186" rIns="96370" bIns="48186" anchor="ctr"/>
            <a:lstStyle/>
            <a:p>
              <a:endParaRPr lang="en-US"/>
            </a:p>
          </p:txBody>
        </p:sp>
        <p:sp>
          <p:nvSpPr>
            <p:cNvPr id="28" name="Line 10"/>
            <p:cNvSpPr>
              <a:spLocks noChangeShapeType="1"/>
            </p:cNvSpPr>
            <p:nvPr/>
          </p:nvSpPr>
          <p:spPr bwMode="auto">
            <a:xfrm>
              <a:off x="137243" y="9002111"/>
              <a:ext cx="7040715" cy="0"/>
            </a:xfrm>
            <a:prstGeom prst="line">
              <a:avLst/>
            </a:prstGeom>
            <a:noFill/>
            <a:ln w="12699">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lIns="96370" tIns="48186" rIns="96370" bIns="48186" anchor="ctr"/>
            <a:lstStyle/>
            <a:p>
              <a:endParaRPr lang="en-US"/>
            </a:p>
          </p:txBody>
        </p:sp>
      </p:grpSp>
    </p:spTree>
    <p:extLst>
      <p:ext uri="{BB962C8B-B14F-4D97-AF65-F5344CB8AC3E}">
        <p14:creationId xmlns:p14="http://schemas.microsoft.com/office/powerpoint/2010/main" val="9772988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38" y="4621213"/>
            <a:ext cx="5851525" cy="3779837"/>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1</a:t>
            </a:fld>
            <a:endParaRPr lang="en-US"/>
          </a:p>
        </p:txBody>
      </p:sp>
    </p:spTree>
    <p:extLst>
      <p:ext uri="{BB962C8B-B14F-4D97-AF65-F5344CB8AC3E}">
        <p14:creationId xmlns:p14="http://schemas.microsoft.com/office/powerpoint/2010/main" val="381546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38" y="4621213"/>
            <a:ext cx="5851525" cy="3779837"/>
          </a:xfrm>
          <a:prstGeom prst="rect">
            <a:avLst/>
          </a:prstGeom>
        </p:spPr>
        <p:txBody>
          <a:bodyPr/>
          <a:lstStyle/>
          <a:p>
            <a:endParaRPr lang="en-US" dirty="0"/>
          </a:p>
        </p:txBody>
      </p:sp>
      <p:sp>
        <p:nvSpPr>
          <p:cNvPr id="4" name="Slide Number Placeholder 3"/>
          <p:cNvSpPr>
            <a:spLocks noGrp="1"/>
          </p:cNvSpPr>
          <p:nvPr>
            <p:ph type="sldNum" sz="quarter" idx="5"/>
          </p:nvPr>
        </p:nvSpPr>
        <p:spPr/>
        <p:txBody>
          <a:bodyPr/>
          <a:lstStyle/>
          <a:p>
            <a:pPr>
              <a:defRPr/>
            </a:pPr>
            <a:fld id="{B5AAD2D1-61E3-437E-A834-9D9388187369}" type="slidenum">
              <a:rPr lang="en-US" smtClean="0"/>
              <a:pPr>
                <a:defRPr/>
              </a:pPr>
              <a:t>11</a:t>
            </a:fld>
            <a:endParaRPr lang="en-US"/>
          </a:p>
        </p:txBody>
      </p:sp>
    </p:spTree>
    <p:extLst>
      <p:ext uri="{BB962C8B-B14F-4D97-AF65-F5344CB8AC3E}">
        <p14:creationId xmlns:p14="http://schemas.microsoft.com/office/powerpoint/2010/main" val="662807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bwMode="gray">
          <a:xfrm>
            <a:off x="467688" y="5825954"/>
            <a:ext cx="6300076" cy="3055156"/>
          </a:xfrm>
          <a:prstGeom prst="rect">
            <a:avLst/>
          </a:prstGeom>
          <a:solidFill>
            <a:schemeClr val="bg1"/>
          </a:solidFill>
          <a:ln>
            <a:noFill/>
          </a:ln>
        </p:spPr>
        <p:txBody>
          <a:bodyPr lIns="95098" tIns="47549" rIns="95098" bIns="47549"/>
          <a:lstStyle/>
          <a:p>
            <a:endParaRPr lang="en-US" dirty="0"/>
          </a:p>
        </p:txBody>
      </p:sp>
      <p:sp>
        <p:nvSpPr>
          <p:cNvPr id="5" name="Slide Number Placeholder 3"/>
          <p:cNvSpPr>
            <a:spLocks noGrp="1"/>
          </p:cNvSpPr>
          <p:nvPr>
            <p:ph type="sldNum" sz="quarter" idx="5"/>
          </p:nvPr>
        </p:nvSpPr>
        <p:spPr>
          <a:xfrm>
            <a:off x="4021033" y="9000097"/>
            <a:ext cx="3184928" cy="481457"/>
          </a:xfrm>
        </p:spPr>
        <p:txBody>
          <a:bodyPr/>
          <a:lstStyle/>
          <a:p>
            <a:pPr>
              <a:defRPr/>
            </a:pPr>
            <a:fld id="{B5AAD2D1-61E3-437E-A834-9D9388187369}" type="slidenum">
              <a:rPr lang="en-US" smtClean="0"/>
              <a:pPr>
                <a:defRPr/>
              </a:pPr>
              <a:t>12</a:t>
            </a:fld>
            <a:endParaRPr lang="en-US"/>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661290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bwMode="ltGray">
          <a:xfrm>
            <a:off x="731521" y="5747081"/>
            <a:ext cx="5852160" cy="2287330"/>
          </a:xfrm>
          <a:prstGeom prst="rect">
            <a:avLst/>
          </a:prstGeom>
          <a:solidFill>
            <a:schemeClr val="bg1"/>
          </a:solidFill>
          <a:ln>
            <a:noFill/>
          </a:ln>
        </p:spPr>
        <p:txBody>
          <a:bodyPr lIns="95098" tIns="47549" rIns="95098" bIns="47549"/>
          <a:lstStyle/>
          <a:p>
            <a:endParaRPr lang="en-US" dirty="0"/>
          </a:p>
        </p:txBody>
      </p:sp>
      <p:sp>
        <p:nvSpPr>
          <p:cNvPr id="5" name="Slide Number Placeholder 3"/>
          <p:cNvSpPr>
            <a:spLocks noGrp="1"/>
          </p:cNvSpPr>
          <p:nvPr>
            <p:ph type="sldNum" sz="quarter" idx="5"/>
          </p:nvPr>
        </p:nvSpPr>
        <p:spPr>
          <a:xfrm>
            <a:off x="4021033" y="9000097"/>
            <a:ext cx="3184928" cy="481457"/>
          </a:xfrm>
        </p:spPr>
        <p:txBody>
          <a:bodyPr/>
          <a:lstStyle/>
          <a:p>
            <a:pPr>
              <a:defRPr/>
            </a:pPr>
            <a:fld id="{B5AAD2D1-61E3-437E-A834-9D9388187369}" type="slidenum">
              <a:rPr lang="en-US" smtClean="0"/>
              <a:pPr>
                <a:defRPr/>
              </a:pPr>
              <a:t>13</a:t>
            </a:fld>
            <a:endParaRPr lang="en-US"/>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1983581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022" y="4559872"/>
            <a:ext cx="5853157" cy="4321608"/>
          </a:xfrm>
          <a:prstGeom prst="rect">
            <a:avLst/>
          </a:prstGeom>
        </p:spPr>
        <p:txBody>
          <a:bodyPr lIns="95098" tIns="47549" rIns="95098" bIns="47549"/>
          <a:lstStyle/>
          <a:p>
            <a:endParaRPr lang="en-US"/>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14</a:t>
            </a:fld>
            <a:endParaRPr lang="en-US"/>
          </a:p>
        </p:txBody>
      </p:sp>
    </p:spTree>
    <p:extLst>
      <p:ext uri="{BB962C8B-B14F-4D97-AF65-F5344CB8AC3E}">
        <p14:creationId xmlns:p14="http://schemas.microsoft.com/office/powerpoint/2010/main" val="17950879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38" y="4621213"/>
            <a:ext cx="5851525" cy="3779837"/>
          </a:xfrm>
          <a:prstGeom prst="rect">
            <a:avLst/>
          </a:prstGeom>
        </p:spPr>
        <p:txBody>
          <a:bodyPr/>
          <a:lstStyle/>
          <a:p>
            <a:endParaRPr lang="en-US"/>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15</a:t>
            </a:fld>
            <a:endParaRPr lang="en-US"/>
          </a:p>
        </p:txBody>
      </p:sp>
    </p:spTree>
    <p:extLst>
      <p:ext uri="{BB962C8B-B14F-4D97-AF65-F5344CB8AC3E}">
        <p14:creationId xmlns:p14="http://schemas.microsoft.com/office/powerpoint/2010/main" val="147780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38" y="4621213"/>
            <a:ext cx="5851525" cy="3779837"/>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16</a:t>
            </a:fld>
            <a:endParaRPr lang="en-US"/>
          </a:p>
        </p:txBody>
      </p:sp>
    </p:spTree>
    <p:extLst>
      <p:ext uri="{BB962C8B-B14F-4D97-AF65-F5344CB8AC3E}">
        <p14:creationId xmlns:p14="http://schemas.microsoft.com/office/powerpoint/2010/main" val="332664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bwMode="ltGray">
          <a:xfrm>
            <a:off x="308192" y="5747081"/>
            <a:ext cx="6698815" cy="1656342"/>
          </a:xfrm>
          <a:prstGeom prst="rect">
            <a:avLst/>
          </a:prstGeom>
          <a:solidFill>
            <a:schemeClr val="bg1"/>
          </a:solidFill>
          <a:ln>
            <a:noFill/>
          </a:ln>
        </p:spPr>
        <p:txBody>
          <a:bodyPr lIns="95098" tIns="47549" rIns="95098" bIns="47549"/>
          <a:lstStyle/>
          <a:p>
            <a:endParaRPr lang="en-US" dirty="0"/>
          </a:p>
        </p:txBody>
      </p:sp>
      <p:sp>
        <p:nvSpPr>
          <p:cNvPr id="5" name="Slide Number Placeholder 3"/>
          <p:cNvSpPr>
            <a:spLocks noGrp="1"/>
          </p:cNvSpPr>
          <p:nvPr>
            <p:ph type="sldNum" sz="quarter" idx="5"/>
          </p:nvPr>
        </p:nvSpPr>
        <p:spPr>
          <a:xfrm>
            <a:off x="4021033" y="9000097"/>
            <a:ext cx="3184928" cy="481457"/>
          </a:xfrm>
        </p:spPr>
        <p:txBody>
          <a:bodyPr/>
          <a:lstStyle/>
          <a:p>
            <a:pPr>
              <a:defRPr/>
            </a:pPr>
            <a:fld id="{B5AAD2D1-61E3-437E-A834-9D9388187369}" type="slidenum">
              <a:rPr lang="en-US" smtClean="0"/>
              <a:pPr>
                <a:defRPr/>
              </a:pPr>
              <a:t>19</a:t>
            </a:fld>
            <a:endParaRPr lang="en-US"/>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916661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bwMode="gray">
          <a:xfrm>
            <a:off x="731521" y="5825955"/>
            <a:ext cx="5852160" cy="1104228"/>
          </a:xfrm>
          <a:prstGeom prst="rect">
            <a:avLst/>
          </a:prstGeom>
          <a:solidFill>
            <a:schemeClr val="bg1"/>
          </a:solidFill>
          <a:ln>
            <a:noFill/>
          </a:ln>
        </p:spPr>
        <p:txBody>
          <a:bodyPr lIns="95098" tIns="47549" rIns="95098" bIns="47549"/>
          <a:lstStyle/>
          <a:p>
            <a:endParaRPr lang="en-US" dirty="0"/>
          </a:p>
        </p:txBody>
      </p:sp>
      <p:sp>
        <p:nvSpPr>
          <p:cNvPr id="5" name="Slide Number Placeholder 3"/>
          <p:cNvSpPr>
            <a:spLocks noGrp="1"/>
          </p:cNvSpPr>
          <p:nvPr>
            <p:ph type="sldNum" sz="quarter" idx="5"/>
          </p:nvPr>
        </p:nvSpPr>
        <p:spPr>
          <a:xfrm>
            <a:off x="4021033" y="9000097"/>
            <a:ext cx="3184928" cy="481457"/>
          </a:xfrm>
        </p:spPr>
        <p:txBody>
          <a:bodyPr/>
          <a:lstStyle/>
          <a:p>
            <a:pPr>
              <a:defRPr/>
            </a:pPr>
            <a:fld id="{B5AAD2D1-61E3-437E-A834-9D9388187369}" type="slidenum">
              <a:rPr lang="en-US" smtClean="0"/>
              <a:pPr>
                <a:defRPr/>
              </a:pPr>
              <a:t>20</a:t>
            </a:fld>
            <a:endParaRPr lang="en-US"/>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780515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31521" y="5747081"/>
            <a:ext cx="5852160" cy="867608"/>
          </a:xfrm>
          <a:prstGeom prst="rect">
            <a:avLst/>
          </a:prstGeom>
        </p:spPr>
        <p:txBody>
          <a:bodyPr lIns="95098" tIns="47549" rIns="95098" bIns="47549"/>
          <a:lstStyle/>
          <a:p>
            <a:endParaRPr lang="en-US" dirty="0"/>
          </a:p>
        </p:txBody>
      </p:sp>
      <p:sp>
        <p:nvSpPr>
          <p:cNvPr id="5" name="Slide Number Placeholder 3"/>
          <p:cNvSpPr>
            <a:spLocks noGrp="1"/>
          </p:cNvSpPr>
          <p:nvPr>
            <p:ph type="sldNum" sz="quarter" idx="5"/>
          </p:nvPr>
        </p:nvSpPr>
        <p:spPr>
          <a:xfrm>
            <a:off x="4021033" y="9000097"/>
            <a:ext cx="3184928" cy="481457"/>
          </a:xfrm>
        </p:spPr>
        <p:txBody>
          <a:bodyPr/>
          <a:lstStyle/>
          <a:p>
            <a:pPr>
              <a:defRPr/>
            </a:pPr>
            <a:fld id="{B5AAD2D1-61E3-437E-A834-9D9388187369}" type="slidenum">
              <a:rPr lang="en-US" smtClean="0"/>
              <a:pPr>
                <a:defRPr/>
              </a:pPr>
              <a:t>21</a:t>
            </a:fld>
            <a:endParaRPr lang="en-US"/>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1926607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022" y="4559872"/>
            <a:ext cx="5853157" cy="4321608"/>
          </a:xfrm>
          <a:prstGeom prst="rect">
            <a:avLst/>
          </a:prstGeom>
        </p:spPr>
        <p:txBody>
          <a:bodyPr lIns="95098" tIns="47549" rIns="95098" bIns="47549"/>
          <a:lstStyle/>
          <a:p>
            <a:endParaRPr lang="en-US"/>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22</a:t>
            </a:fld>
            <a:endParaRPr lang="en-US"/>
          </a:p>
        </p:txBody>
      </p:sp>
    </p:spTree>
    <p:extLst>
      <p:ext uri="{BB962C8B-B14F-4D97-AF65-F5344CB8AC3E}">
        <p14:creationId xmlns:p14="http://schemas.microsoft.com/office/powerpoint/2010/main" val="1149474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38" y="4621213"/>
            <a:ext cx="5851525" cy="3779837"/>
          </a:xfrm>
          <a:prstGeom prst="rect">
            <a:avLst/>
          </a:prstGeom>
        </p:spPr>
        <p:txBody>
          <a:bodyPr/>
          <a:lstStyle/>
          <a:p>
            <a:endParaRPr lang="en-US" dirty="0"/>
          </a:p>
        </p:txBody>
      </p:sp>
      <p:sp>
        <p:nvSpPr>
          <p:cNvPr id="4" name="Slide Number Placeholder 3"/>
          <p:cNvSpPr>
            <a:spLocks noGrp="1"/>
          </p:cNvSpPr>
          <p:nvPr>
            <p:ph type="sldNum" sz="quarter" idx="5"/>
          </p:nvPr>
        </p:nvSpPr>
        <p:spPr/>
        <p:txBody>
          <a:bodyPr/>
          <a:lstStyle/>
          <a:p>
            <a:pPr>
              <a:defRPr/>
            </a:pPr>
            <a:fld id="{B5AAD2D1-61E3-437E-A834-9D9388187369}" type="slidenum">
              <a:rPr lang="en-US" smtClean="0"/>
              <a:pPr>
                <a:defRPr/>
              </a:pPr>
              <a:t>2</a:t>
            </a:fld>
            <a:endParaRPr lang="en-US"/>
          </a:p>
        </p:txBody>
      </p:sp>
    </p:spTree>
    <p:extLst>
      <p:ext uri="{BB962C8B-B14F-4D97-AF65-F5344CB8AC3E}">
        <p14:creationId xmlns:p14="http://schemas.microsoft.com/office/powerpoint/2010/main" val="42417749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31521" y="5747081"/>
            <a:ext cx="5852160" cy="3134029"/>
          </a:xfrm>
          <a:prstGeom prst="rect">
            <a:avLst/>
          </a:prstGeom>
        </p:spPr>
        <p:txBody>
          <a:bodyPr lIns="95098" tIns="47549" rIns="95098" bIns="47549"/>
          <a:lstStyle/>
          <a:p>
            <a:endParaRPr lang="en-US" dirty="0"/>
          </a:p>
        </p:txBody>
      </p:sp>
      <p:sp>
        <p:nvSpPr>
          <p:cNvPr id="5" name="Slide Number Placeholder 3"/>
          <p:cNvSpPr>
            <a:spLocks noGrp="1"/>
          </p:cNvSpPr>
          <p:nvPr>
            <p:ph type="sldNum" sz="quarter" idx="5"/>
          </p:nvPr>
        </p:nvSpPr>
        <p:spPr>
          <a:xfrm>
            <a:off x="4021033" y="9000097"/>
            <a:ext cx="3184928" cy="481457"/>
          </a:xfrm>
        </p:spPr>
        <p:txBody>
          <a:bodyPr/>
          <a:lstStyle/>
          <a:p>
            <a:pPr>
              <a:defRPr/>
            </a:pPr>
            <a:fld id="{B5AAD2D1-61E3-437E-A834-9D9388187369}" type="slidenum">
              <a:rPr lang="en-US" smtClean="0"/>
              <a:pPr>
                <a:defRPr/>
              </a:pPr>
              <a:t>23</a:t>
            </a:fld>
            <a:endParaRPr lang="en-US"/>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33911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022" y="4559872"/>
            <a:ext cx="5853157" cy="4321608"/>
          </a:xfrm>
          <a:prstGeom prst="rect">
            <a:avLst/>
          </a:prstGeom>
        </p:spPr>
        <p:txBody>
          <a:bodyPr lIns="95098" tIns="47549" rIns="95098" bIns="47549"/>
          <a:lstStyle/>
          <a:p>
            <a:endParaRPr lang="en-US"/>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24</a:t>
            </a:fld>
            <a:endParaRPr lang="en-US"/>
          </a:p>
        </p:txBody>
      </p:sp>
    </p:spTree>
    <p:extLst>
      <p:ext uri="{BB962C8B-B14F-4D97-AF65-F5344CB8AC3E}">
        <p14:creationId xmlns:p14="http://schemas.microsoft.com/office/powerpoint/2010/main" val="9016813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7939" y="4799779"/>
            <a:ext cx="6539320" cy="4320540"/>
          </a:xfrm>
          <a:prstGeom prst="rect">
            <a:avLst/>
          </a:prstGeom>
        </p:spPr>
        <p:txBody>
          <a:bodyPr lIns="95098" tIns="47549" rIns="95098" bIns="47549"/>
          <a:lstStyle/>
          <a:p>
            <a:endParaRPr lang="en-US" dirty="0"/>
          </a:p>
        </p:txBody>
      </p:sp>
      <p:sp>
        <p:nvSpPr>
          <p:cNvPr id="5" name="Slide Number Placeholder 3"/>
          <p:cNvSpPr>
            <a:spLocks noGrp="1"/>
          </p:cNvSpPr>
          <p:nvPr>
            <p:ph type="sldNum" sz="quarter" idx="5"/>
          </p:nvPr>
        </p:nvSpPr>
        <p:spPr>
          <a:xfrm>
            <a:off x="4021033" y="9000097"/>
            <a:ext cx="3184928" cy="481457"/>
          </a:xfrm>
        </p:spPr>
        <p:txBody>
          <a:bodyPr/>
          <a:lstStyle/>
          <a:p>
            <a:pPr>
              <a:defRPr/>
            </a:pPr>
            <a:fld id="{B5AAD2D1-61E3-437E-A834-9D9388187369}" type="slidenum">
              <a:rPr lang="en-US" smtClean="0"/>
              <a:pPr>
                <a:defRPr/>
              </a:pPr>
              <a:t>26</a:t>
            </a:fld>
            <a:endParaRPr lang="en-US"/>
          </a:p>
        </p:txBody>
      </p:sp>
      <p:sp>
        <p:nvSpPr>
          <p:cNvPr id="6" name="Slide Image Placeholder 5"/>
          <p:cNvSpPr>
            <a:spLocks noGrp="1" noRot="1" noChangeAspect="1"/>
          </p:cNvSpPr>
          <p:nvPr>
            <p:ph type="sldImg"/>
          </p:nvPr>
        </p:nvSpPr>
        <p:spPr>
          <a:xfrm>
            <a:off x="774700" y="276225"/>
            <a:ext cx="5761038" cy="4319588"/>
          </a:xfrm>
        </p:spPr>
      </p:sp>
    </p:spTree>
    <p:extLst>
      <p:ext uri="{BB962C8B-B14F-4D97-AF65-F5344CB8AC3E}">
        <p14:creationId xmlns:p14="http://schemas.microsoft.com/office/powerpoint/2010/main" val="41942598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76213A89-41B7-472C-B85D-15A302B31973}" type="slidenum">
              <a:rPr lang="en-US" smtClean="0"/>
              <a:pPr/>
              <a:t>27</a:t>
            </a:fld>
            <a:endParaRPr lang="en-US"/>
          </a:p>
        </p:txBody>
      </p:sp>
      <p:sp>
        <p:nvSpPr>
          <p:cNvPr id="3" name="Slide Image Placeholder 2"/>
          <p:cNvSpPr>
            <a:spLocks noGrp="1" noRot="1" noChangeAspect="1"/>
          </p:cNvSpPr>
          <p:nvPr>
            <p:ph type="sldImg"/>
          </p:nvPr>
        </p:nvSpPr>
        <p:spPr>
          <a:xfrm>
            <a:off x="365125" y="277813"/>
            <a:ext cx="6619875" cy="4965700"/>
          </a:xfrm>
        </p:spPr>
      </p:sp>
      <p:sp>
        <p:nvSpPr>
          <p:cNvPr id="4" name="Notes Placeholder 3"/>
          <p:cNvSpPr>
            <a:spLocks noGrp="1"/>
          </p:cNvSpPr>
          <p:nvPr>
            <p:ph type="body" idx="1"/>
          </p:nvPr>
        </p:nvSpPr>
        <p:spPr>
          <a:xfrm>
            <a:off x="731022" y="4559872"/>
            <a:ext cx="5853157" cy="4321608"/>
          </a:xfrm>
          <a:prstGeom prst="rect">
            <a:avLst/>
          </a:prstGeom>
        </p:spPr>
        <p:txBody>
          <a:bodyPr lIns="95098" tIns="47549" rIns="95098" bIns="47549"/>
          <a:lstStyle/>
          <a:p>
            <a:endParaRPr lang="en-US"/>
          </a:p>
        </p:txBody>
      </p:sp>
    </p:spTree>
    <p:extLst>
      <p:ext uri="{BB962C8B-B14F-4D97-AF65-F5344CB8AC3E}">
        <p14:creationId xmlns:p14="http://schemas.microsoft.com/office/powerpoint/2010/main" val="3440962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022" y="4559872"/>
            <a:ext cx="5853157" cy="4321608"/>
          </a:xfrm>
          <a:prstGeom prst="rect">
            <a:avLst/>
          </a:prstGeom>
        </p:spPr>
        <p:txBody>
          <a:bodyPr lIns="95098" tIns="47549" rIns="95098" bIns="47549"/>
          <a:lstStyle/>
          <a:p>
            <a:endParaRPr lang="en-US"/>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28</a:t>
            </a:fld>
            <a:endParaRPr lang="en-US"/>
          </a:p>
        </p:txBody>
      </p:sp>
    </p:spTree>
    <p:extLst>
      <p:ext uri="{BB962C8B-B14F-4D97-AF65-F5344CB8AC3E}">
        <p14:creationId xmlns:p14="http://schemas.microsoft.com/office/powerpoint/2010/main" val="1265954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5E76F1EB-2A74-4F57-BFBC-4CD4254C3AE6}" type="slidenum">
              <a:rPr lang="en-US" smtClean="0"/>
              <a:pPr/>
              <a:t>29</a:t>
            </a:fld>
            <a:endParaRPr lang="en-US"/>
          </a:p>
        </p:txBody>
      </p:sp>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a:xfrm>
            <a:off x="731022" y="4559872"/>
            <a:ext cx="5853157" cy="4321608"/>
          </a:xfrm>
          <a:prstGeom prst="rect">
            <a:avLst/>
          </a:prstGeom>
        </p:spPr>
        <p:txBody>
          <a:bodyPr lIns="95098" tIns="47549" rIns="95098" bIns="47549"/>
          <a:lstStyle/>
          <a:p>
            <a:endParaRPr lang="en-US"/>
          </a:p>
        </p:txBody>
      </p:sp>
    </p:spTree>
    <p:extLst>
      <p:ext uri="{BB962C8B-B14F-4D97-AF65-F5344CB8AC3E}">
        <p14:creationId xmlns:p14="http://schemas.microsoft.com/office/powerpoint/2010/main" val="3383391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5501F6F0-8B81-44CB-B195-1722A64C3DBF}" type="slidenum">
              <a:rPr lang="en-US" smtClean="0"/>
              <a:pPr/>
              <a:t>30</a:t>
            </a:fld>
            <a:endParaRPr lang="en-US"/>
          </a:p>
        </p:txBody>
      </p:sp>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a:xfrm>
            <a:off x="731022" y="4559872"/>
            <a:ext cx="5853157" cy="4321608"/>
          </a:xfrm>
          <a:prstGeom prst="rect">
            <a:avLst/>
          </a:prstGeom>
        </p:spPr>
        <p:txBody>
          <a:bodyPr lIns="95098" tIns="47549" rIns="95098" bIns="47549"/>
          <a:lstStyle/>
          <a:p>
            <a:endParaRPr lang="en-US"/>
          </a:p>
        </p:txBody>
      </p:sp>
    </p:spTree>
    <p:extLst>
      <p:ext uri="{BB962C8B-B14F-4D97-AF65-F5344CB8AC3E}">
        <p14:creationId xmlns:p14="http://schemas.microsoft.com/office/powerpoint/2010/main" val="38676044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ChangeArrowheads="1"/>
          </p:cNvSpPr>
          <p:nvPr/>
        </p:nvSpPr>
        <p:spPr bwMode="auto">
          <a:xfrm>
            <a:off x="4145281" y="0"/>
            <a:ext cx="3169920" cy="480060"/>
          </a:xfrm>
          <a:prstGeom prst="rect">
            <a:avLst/>
          </a:prstGeom>
          <a:noFill/>
          <a:ln w="9525">
            <a:noFill/>
            <a:miter lim="800000"/>
            <a:headEnd/>
            <a:tailEnd/>
          </a:ln>
          <a:effectLst/>
        </p:spPr>
        <p:txBody>
          <a:bodyPr wrap="none" lIns="96658" tIns="48329" rIns="96658" bIns="48329" anchor="ctr"/>
          <a:lstStyle/>
          <a:p>
            <a:endParaRPr lang="en-US"/>
          </a:p>
        </p:txBody>
      </p:sp>
      <p:sp>
        <p:nvSpPr>
          <p:cNvPr id="292868" name="Rectangle 4"/>
          <p:cNvSpPr>
            <a:spLocks noChangeArrowheads="1"/>
          </p:cNvSpPr>
          <p:nvPr/>
        </p:nvSpPr>
        <p:spPr bwMode="auto">
          <a:xfrm>
            <a:off x="0" y="9121140"/>
            <a:ext cx="3169920" cy="480060"/>
          </a:xfrm>
          <a:prstGeom prst="rect">
            <a:avLst/>
          </a:prstGeom>
          <a:noFill/>
          <a:ln w="9525">
            <a:noFill/>
            <a:miter lim="800000"/>
            <a:headEnd/>
            <a:tailEnd/>
          </a:ln>
          <a:effectLst/>
        </p:spPr>
        <p:txBody>
          <a:bodyPr wrap="none" lIns="96658" tIns="48329" rIns="96658" bIns="48329" anchor="ctr"/>
          <a:lstStyle/>
          <a:p>
            <a:endParaRPr lang="en-US"/>
          </a:p>
        </p:txBody>
      </p:sp>
      <p:sp>
        <p:nvSpPr>
          <p:cNvPr id="292869" name="Rectangle 5"/>
          <p:cNvSpPr>
            <a:spLocks noChangeArrowheads="1"/>
          </p:cNvSpPr>
          <p:nvPr/>
        </p:nvSpPr>
        <p:spPr bwMode="auto">
          <a:xfrm>
            <a:off x="0" y="0"/>
            <a:ext cx="3169920" cy="480060"/>
          </a:xfrm>
          <a:prstGeom prst="rect">
            <a:avLst/>
          </a:prstGeom>
          <a:noFill/>
          <a:ln w="9525">
            <a:noFill/>
            <a:miter lim="800000"/>
            <a:headEnd/>
            <a:tailEnd/>
          </a:ln>
          <a:effectLst/>
        </p:spPr>
        <p:txBody>
          <a:bodyPr wrap="none" lIns="96658" tIns="48329" rIns="96658" bIns="48329" anchor="ctr"/>
          <a:lstStyle/>
          <a:p>
            <a:endParaRPr lang="en-US"/>
          </a:p>
        </p:txBody>
      </p:sp>
      <p:sp>
        <p:nvSpPr>
          <p:cNvPr id="292871" name="Rectangle 7"/>
          <p:cNvSpPr>
            <a:spLocks noGrp="1" noChangeArrowheads="1"/>
          </p:cNvSpPr>
          <p:nvPr>
            <p:ph type="body" idx="1"/>
          </p:nvPr>
        </p:nvSpPr>
        <p:spPr bwMode="auto">
          <a:xfrm>
            <a:off x="975361" y="5747081"/>
            <a:ext cx="5364480" cy="3132363"/>
          </a:xfrm>
          <a:prstGeom prst="rect">
            <a:avLst/>
          </a:prstGeom>
          <a:noFill/>
          <a:ln>
            <a:miter lim="800000"/>
            <a:headEnd/>
            <a:tailEnd/>
          </a:ln>
        </p:spPr>
        <p:txBody>
          <a:bodyPr lIns="97328" tIns="48665" rIns="97328" bIns="48665"/>
          <a:lstStyle/>
          <a:p>
            <a:r>
              <a:rPr lang="en-CA" dirty="0"/>
              <a:t>Models : + Optimality, - Abstraction from reality</a:t>
            </a:r>
          </a:p>
          <a:p>
            <a:r>
              <a:rPr lang="en-CA" dirty="0"/>
              <a:t>Survey</a:t>
            </a:r>
            <a:r>
              <a:rPr lang="en-CA" baseline="0" dirty="0"/>
              <a:t> : Good thing is they are human, bad thing is they are human. + Human intervention, insights; - Report-bias</a:t>
            </a:r>
            <a:endParaRPr lang="en-CA" dirty="0"/>
          </a:p>
          <a:p>
            <a:endParaRPr lang="en-US" dirty="0"/>
          </a:p>
          <a:p>
            <a:endParaRPr lang="en-US" dirty="0"/>
          </a:p>
        </p:txBody>
      </p:sp>
      <p:sp>
        <p:nvSpPr>
          <p:cNvPr id="2" name="Slide Image Placeholder 1"/>
          <p:cNvSpPr>
            <a:spLocks noGrp="1" noRot="1" noChangeAspect="1"/>
          </p:cNvSpPr>
          <p:nvPr>
            <p:ph type="sldImg"/>
          </p:nvPr>
        </p:nvSpPr>
        <p:spPr>
          <a:xfrm>
            <a:off x="365125" y="277813"/>
            <a:ext cx="6619875" cy="4965700"/>
          </a:xfrm>
        </p:spPr>
      </p:sp>
      <p:sp>
        <p:nvSpPr>
          <p:cNvPr id="10" name="Slide Number Placeholder 3"/>
          <p:cNvSpPr>
            <a:spLocks noGrp="1"/>
          </p:cNvSpPr>
          <p:nvPr>
            <p:ph type="sldNum" sz="quarter" idx="5"/>
          </p:nvPr>
        </p:nvSpPr>
        <p:spPr>
          <a:xfrm>
            <a:off x="4021033" y="9000097"/>
            <a:ext cx="3184928" cy="481457"/>
          </a:xfrm>
        </p:spPr>
        <p:txBody>
          <a:bodyPr/>
          <a:lstStyle/>
          <a:p>
            <a:pPr>
              <a:defRPr/>
            </a:pPr>
            <a:fld id="{B5AAD2D1-61E3-437E-A834-9D9388187369}" type="slidenum">
              <a:rPr lang="en-US" smtClean="0"/>
              <a:pPr>
                <a:defRPr/>
              </a:pPr>
              <a:t>31</a:t>
            </a:fld>
            <a:endParaRPr lang="en-US"/>
          </a:p>
        </p:txBody>
      </p:sp>
    </p:spTree>
    <p:extLst>
      <p:ext uri="{BB962C8B-B14F-4D97-AF65-F5344CB8AC3E}">
        <p14:creationId xmlns:p14="http://schemas.microsoft.com/office/powerpoint/2010/main" val="9288219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ChangeArrowheads="1"/>
          </p:cNvSpPr>
          <p:nvPr/>
        </p:nvSpPr>
        <p:spPr bwMode="auto">
          <a:xfrm>
            <a:off x="4145281" y="0"/>
            <a:ext cx="3169920" cy="480060"/>
          </a:xfrm>
          <a:prstGeom prst="rect">
            <a:avLst/>
          </a:prstGeom>
          <a:noFill/>
          <a:ln w="9525">
            <a:noFill/>
            <a:miter lim="800000"/>
            <a:headEnd/>
            <a:tailEnd/>
          </a:ln>
          <a:effectLst/>
        </p:spPr>
        <p:txBody>
          <a:bodyPr wrap="none" lIns="96658" tIns="48329" rIns="96658" bIns="48329" anchor="ctr"/>
          <a:lstStyle/>
          <a:p>
            <a:endParaRPr lang="en-US"/>
          </a:p>
        </p:txBody>
      </p:sp>
      <p:sp>
        <p:nvSpPr>
          <p:cNvPr id="294916" name="Rectangle 4"/>
          <p:cNvSpPr>
            <a:spLocks noChangeArrowheads="1"/>
          </p:cNvSpPr>
          <p:nvPr/>
        </p:nvSpPr>
        <p:spPr bwMode="auto">
          <a:xfrm>
            <a:off x="0" y="9121140"/>
            <a:ext cx="3169920" cy="480060"/>
          </a:xfrm>
          <a:prstGeom prst="rect">
            <a:avLst/>
          </a:prstGeom>
          <a:noFill/>
          <a:ln w="9525">
            <a:noFill/>
            <a:miter lim="800000"/>
            <a:headEnd/>
            <a:tailEnd/>
          </a:ln>
          <a:effectLst/>
        </p:spPr>
        <p:txBody>
          <a:bodyPr wrap="none" lIns="96658" tIns="48329" rIns="96658" bIns="48329" anchor="ctr"/>
          <a:lstStyle/>
          <a:p>
            <a:endParaRPr lang="en-US"/>
          </a:p>
        </p:txBody>
      </p:sp>
      <p:sp>
        <p:nvSpPr>
          <p:cNvPr id="294917" name="Rectangle 5"/>
          <p:cNvSpPr>
            <a:spLocks noChangeArrowheads="1"/>
          </p:cNvSpPr>
          <p:nvPr/>
        </p:nvSpPr>
        <p:spPr bwMode="auto">
          <a:xfrm>
            <a:off x="0" y="0"/>
            <a:ext cx="3169920" cy="480060"/>
          </a:xfrm>
          <a:prstGeom prst="rect">
            <a:avLst/>
          </a:prstGeom>
          <a:noFill/>
          <a:ln w="9525">
            <a:noFill/>
            <a:miter lim="800000"/>
            <a:headEnd/>
            <a:tailEnd/>
          </a:ln>
          <a:effectLst/>
        </p:spPr>
        <p:txBody>
          <a:bodyPr wrap="none" lIns="96658" tIns="48329" rIns="96658" bIns="48329" anchor="ctr"/>
          <a:lstStyle/>
          <a:p>
            <a:endParaRPr lang="en-US"/>
          </a:p>
        </p:txBody>
      </p:sp>
      <p:sp>
        <p:nvSpPr>
          <p:cNvPr id="294919" name="Rectangle 7"/>
          <p:cNvSpPr>
            <a:spLocks noGrp="1" noChangeArrowheads="1"/>
          </p:cNvSpPr>
          <p:nvPr>
            <p:ph type="body" idx="1"/>
          </p:nvPr>
        </p:nvSpPr>
        <p:spPr bwMode="auto">
          <a:xfrm>
            <a:off x="760567" y="5825955"/>
            <a:ext cx="6086945" cy="3058564"/>
          </a:xfrm>
          <a:prstGeom prst="rect">
            <a:avLst/>
          </a:prstGeom>
          <a:noFill/>
          <a:ln>
            <a:miter lim="800000"/>
            <a:headEnd/>
            <a:tailEnd/>
          </a:ln>
        </p:spPr>
        <p:txBody>
          <a:bodyPr lIns="97328" tIns="48665" rIns="97328" bIns="48665"/>
          <a:lstStyle/>
          <a:p>
            <a:endParaRPr lang="en-US" dirty="0"/>
          </a:p>
        </p:txBody>
      </p:sp>
      <p:sp>
        <p:nvSpPr>
          <p:cNvPr id="9" name="Slide Number Placeholder 3"/>
          <p:cNvSpPr>
            <a:spLocks noGrp="1"/>
          </p:cNvSpPr>
          <p:nvPr>
            <p:ph type="sldNum" sz="quarter" idx="5"/>
          </p:nvPr>
        </p:nvSpPr>
        <p:spPr>
          <a:xfrm>
            <a:off x="4021033" y="9000097"/>
            <a:ext cx="3184928" cy="481457"/>
          </a:xfrm>
        </p:spPr>
        <p:txBody>
          <a:bodyPr/>
          <a:lstStyle/>
          <a:p>
            <a:pPr>
              <a:defRPr/>
            </a:pPr>
            <a:fld id="{B5AAD2D1-61E3-437E-A834-9D9388187369}" type="slidenum">
              <a:rPr lang="en-US" smtClean="0"/>
              <a:pPr>
                <a:defRPr/>
              </a:pPr>
              <a:t>32</a:t>
            </a:fld>
            <a:endParaRPr lang="en-US"/>
          </a:p>
        </p:txBody>
      </p:sp>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646237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022" y="4559872"/>
            <a:ext cx="5853157" cy="4321608"/>
          </a:xfrm>
          <a:prstGeom prst="rect">
            <a:avLst/>
          </a:prstGeom>
        </p:spPr>
        <p:txBody>
          <a:bodyPr lIns="95098" tIns="47549" rIns="95098" bIns="47549"/>
          <a:lstStyle/>
          <a:p>
            <a:endParaRPr lang="en-US"/>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33</a:t>
            </a:fld>
            <a:endParaRPr lang="en-US"/>
          </a:p>
        </p:txBody>
      </p:sp>
    </p:spTree>
    <p:extLst>
      <p:ext uri="{BB962C8B-B14F-4D97-AF65-F5344CB8AC3E}">
        <p14:creationId xmlns:p14="http://schemas.microsoft.com/office/powerpoint/2010/main" val="1497298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022" y="4559872"/>
            <a:ext cx="5853157" cy="4321608"/>
          </a:xfrm>
          <a:prstGeom prst="rect">
            <a:avLst/>
          </a:prstGeom>
        </p:spPr>
        <p:txBody>
          <a:bodyPr lIns="95098" tIns="47549" rIns="95098" bIns="47549"/>
          <a:lstStyle/>
          <a:p>
            <a:endParaRPr lang="en-US"/>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3</a:t>
            </a:fld>
            <a:endParaRPr lang="en-US"/>
          </a:p>
        </p:txBody>
      </p:sp>
    </p:spTree>
    <p:extLst>
      <p:ext uri="{BB962C8B-B14F-4D97-AF65-F5344CB8AC3E}">
        <p14:creationId xmlns:p14="http://schemas.microsoft.com/office/powerpoint/2010/main" val="2887478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5" name="Rectangle 3"/>
          <p:cNvSpPr>
            <a:spLocks noGrp="1" noChangeArrowheads="1"/>
          </p:cNvSpPr>
          <p:nvPr>
            <p:ph type="body" idx="1"/>
          </p:nvPr>
        </p:nvSpPr>
        <p:spPr bwMode="auto">
          <a:xfrm>
            <a:off x="731521" y="5747081"/>
            <a:ext cx="5852160" cy="3134029"/>
          </a:xfrm>
          <a:prstGeom prst="rect">
            <a:avLst/>
          </a:prstGeom>
          <a:noFill/>
          <a:ln>
            <a:miter lim="800000"/>
            <a:headEnd/>
            <a:tailEnd/>
          </a:ln>
        </p:spPr>
        <p:txBody>
          <a:bodyPr lIns="95098" tIns="47549" rIns="95098" bIns="47549"/>
          <a:lstStyle/>
          <a:p>
            <a:endParaRPr lang="en-US" dirty="0"/>
          </a:p>
        </p:txBody>
      </p:sp>
      <p:sp>
        <p:nvSpPr>
          <p:cNvPr id="5" name="Slide Number Placeholder 3"/>
          <p:cNvSpPr>
            <a:spLocks noGrp="1"/>
          </p:cNvSpPr>
          <p:nvPr>
            <p:ph type="sldNum" sz="quarter" idx="5"/>
          </p:nvPr>
        </p:nvSpPr>
        <p:spPr>
          <a:xfrm>
            <a:off x="4021033" y="9000097"/>
            <a:ext cx="3184928" cy="481457"/>
          </a:xfrm>
        </p:spPr>
        <p:txBody>
          <a:bodyPr/>
          <a:lstStyle/>
          <a:p>
            <a:pPr>
              <a:defRPr/>
            </a:pPr>
            <a:fld id="{B5AAD2D1-61E3-437E-A834-9D9388187369}" type="slidenum">
              <a:rPr lang="en-US" smtClean="0"/>
              <a:pPr>
                <a:defRPr/>
              </a:pPr>
              <a:t>4</a:t>
            </a:fld>
            <a:endParaRPr lang="en-US"/>
          </a:p>
        </p:txBody>
      </p:sp>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1053548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5" name="Rectangle 3"/>
          <p:cNvSpPr>
            <a:spLocks noGrp="1" noChangeArrowheads="1"/>
          </p:cNvSpPr>
          <p:nvPr>
            <p:ph type="body" idx="1"/>
          </p:nvPr>
        </p:nvSpPr>
        <p:spPr bwMode="auto">
          <a:xfrm>
            <a:off x="731521" y="5747081"/>
            <a:ext cx="5852160" cy="3134029"/>
          </a:xfrm>
          <a:prstGeom prst="rect">
            <a:avLst/>
          </a:prstGeom>
          <a:noFill/>
          <a:ln>
            <a:miter lim="800000"/>
            <a:headEnd/>
            <a:tailEnd/>
          </a:ln>
        </p:spPr>
        <p:txBody>
          <a:bodyPr lIns="95098" tIns="47549" rIns="95098" bIns="47549"/>
          <a:lstStyle/>
          <a:p>
            <a:endParaRPr lang="en-US" dirty="0"/>
          </a:p>
        </p:txBody>
      </p:sp>
      <p:sp>
        <p:nvSpPr>
          <p:cNvPr id="5" name="Slide Number Placeholder 3"/>
          <p:cNvSpPr>
            <a:spLocks noGrp="1"/>
          </p:cNvSpPr>
          <p:nvPr>
            <p:ph type="sldNum" sz="quarter" idx="5"/>
          </p:nvPr>
        </p:nvSpPr>
        <p:spPr>
          <a:xfrm>
            <a:off x="4021033" y="9000097"/>
            <a:ext cx="3184928" cy="481457"/>
          </a:xfrm>
        </p:spPr>
        <p:txBody>
          <a:bodyPr/>
          <a:lstStyle/>
          <a:p>
            <a:pPr>
              <a:defRPr/>
            </a:pPr>
            <a:fld id="{B5AAD2D1-61E3-437E-A834-9D9388187369}" type="slidenum">
              <a:rPr lang="en-US" smtClean="0"/>
              <a:pPr>
                <a:defRPr/>
              </a:pPr>
              <a:t>5</a:t>
            </a:fld>
            <a:endParaRPr lang="en-US"/>
          </a:p>
        </p:txBody>
      </p:sp>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731054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38" y="4621213"/>
            <a:ext cx="5851525" cy="3779837"/>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6</a:t>
            </a:fld>
            <a:endParaRPr lang="en-US"/>
          </a:p>
        </p:txBody>
      </p:sp>
    </p:spTree>
    <p:extLst>
      <p:ext uri="{BB962C8B-B14F-4D97-AF65-F5344CB8AC3E}">
        <p14:creationId xmlns:p14="http://schemas.microsoft.com/office/powerpoint/2010/main" val="710530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bwMode="ltGray">
          <a:xfrm>
            <a:off x="467688" y="5825955"/>
            <a:ext cx="6300076" cy="3233811"/>
          </a:xfrm>
          <a:prstGeom prst="rect">
            <a:avLst/>
          </a:prstGeom>
          <a:solidFill>
            <a:schemeClr val="bg1"/>
          </a:solidFill>
          <a:ln>
            <a:noFill/>
          </a:ln>
        </p:spPr>
        <p:txBody>
          <a:bodyPr lIns="95098" tIns="47549" rIns="95098" bIns="47549"/>
          <a:lstStyle/>
          <a:p>
            <a:endParaRPr lang="en-US" dirty="0"/>
          </a:p>
        </p:txBody>
      </p:sp>
      <p:sp>
        <p:nvSpPr>
          <p:cNvPr id="5" name="Slide Number Placeholder 3"/>
          <p:cNvSpPr>
            <a:spLocks noGrp="1"/>
          </p:cNvSpPr>
          <p:nvPr>
            <p:ph type="sldNum" sz="quarter" idx="5"/>
          </p:nvPr>
        </p:nvSpPr>
        <p:spPr>
          <a:xfrm>
            <a:off x="4021033" y="9000097"/>
            <a:ext cx="3184928" cy="481457"/>
          </a:xfrm>
        </p:spPr>
        <p:txBody>
          <a:bodyPr/>
          <a:lstStyle/>
          <a:p>
            <a:pPr>
              <a:defRPr/>
            </a:pPr>
            <a:fld id="{B5AAD2D1-61E3-437E-A834-9D9388187369}" type="slidenum">
              <a:rPr lang="en-US" smtClean="0"/>
              <a:pPr>
                <a:defRPr/>
              </a:pPr>
              <a:t>8</a:t>
            </a:fld>
            <a:endParaRPr lang="en-US"/>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1125728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bwMode="ltGray">
          <a:xfrm>
            <a:off x="228444" y="5747081"/>
            <a:ext cx="6778563" cy="3312685"/>
          </a:xfrm>
          <a:prstGeom prst="rect">
            <a:avLst/>
          </a:prstGeom>
          <a:solidFill>
            <a:schemeClr val="bg1"/>
          </a:solidFill>
          <a:ln>
            <a:noFill/>
          </a:ln>
        </p:spPr>
        <p:txBody>
          <a:bodyPr lIns="95098" tIns="47549" rIns="95098" bIns="47549">
            <a:normAutofit/>
          </a:bodyPr>
          <a:lstStyle/>
          <a:p>
            <a:endParaRPr lang="en-US" baseline="0" dirty="0"/>
          </a:p>
        </p:txBody>
      </p:sp>
      <p:sp>
        <p:nvSpPr>
          <p:cNvPr id="7" name="Slide Number Placeholder 3"/>
          <p:cNvSpPr>
            <a:spLocks noGrp="1"/>
          </p:cNvSpPr>
          <p:nvPr>
            <p:ph type="sldNum" sz="quarter" idx="5"/>
          </p:nvPr>
        </p:nvSpPr>
        <p:spPr>
          <a:xfrm>
            <a:off x="4021033" y="9000097"/>
            <a:ext cx="3184928" cy="481457"/>
          </a:xfrm>
        </p:spPr>
        <p:txBody>
          <a:bodyPr/>
          <a:lstStyle/>
          <a:p>
            <a:pPr>
              <a:defRPr/>
            </a:pPr>
            <a:fld id="{B5AAD2D1-61E3-437E-A834-9D9388187369}" type="slidenum">
              <a:rPr lang="en-US" smtClean="0"/>
              <a:pPr>
                <a:defRPr/>
              </a:pPr>
              <a:t>9</a:t>
            </a:fld>
            <a:endParaRPr lang="en-US"/>
          </a:p>
        </p:txBody>
      </p:sp>
      <p:sp>
        <p:nvSpPr>
          <p:cNvPr id="8" name="Slide Image Placeholder 7"/>
          <p:cNvSpPr>
            <a:spLocks noGrp="1" noRot="1" noChangeAspect="1"/>
          </p:cNvSpPr>
          <p:nvPr>
            <p:ph type="sldImg"/>
          </p:nvPr>
        </p:nvSpPr>
        <p:spPr/>
      </p:sp>
    </p:spTree>
    <p:extLst>
      <p:ext uri="{BB962C8B-B14F-4D97-AF65-F5344CB8AC3E}">
        <p14:creationId xmlns:p14="http://schemas.microsoft.com/office/powerpoint/2010/main" val="782652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38" y="4621213"/>
            <a:ext cx="5851525" cy="3779837"/>
          </a:xfrm>
          <a:prstGeom prst="rect">
            <a:avLst/>
          </a:prstGeom>
        </p:spPr>
        <p:txBody>
          <a:bodyPr/>
          <a:lstStyle/>
          <a:p>
            <a:endParaRPr lang="en-US" dirty="0"/>
          </a:p>
        </p:txBody>
      </p:sp>
      <p:sp>
        <p:nvSpPr>
          <p:cNvPr id="4" name="Slide Number Placeholder 3"/>
          <p:cNvSpPr>
            <a:spLocks noGrp="1"/>
          </p:cNvSpPr>
          <p:nvPr>
            <p:ph type="sldNum" sz="quarter" idx="5"/>
          </p:nvPr>
        </p:nvSpPr>
        <p:spPr/>
        <p:txBody>
          <a:bodyPr/>
          <a:lstStyle/>
          <a:p>
            <a:pPr>
              <a:defRPr/>
            </a:pPr>
            <a:fld id="{B5AAD2D1-61E3-437E-A834-9D9388187369}" type="slidenum">
              <a:rPr lang="en-US" smtClean="0"/>
              <a:pPr>
                <a:defRPr/>
              </a:pPr>
              <a:t>10</a:t>
            </a:fld>
            <a:endParaRPr lang="en-US"/>
          </a:p>
        </p:txBody>
      </p:sp>
    </p:spTree>
    <p:extLst>
      <p:ext uri="{BB962C8B-B14F-4D97-AF65-F5344CB8AC3E}">
        <p14:creationId xmlns:p14="http://schemas.microsoft.com/office/powerpoint/2010/main" val="24909086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bwMode="ltGray">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20831" y="1414948"/>
            <a:ext cx="7546228" cy="1375834"/>
          </a:xfrm>
        </p:spPr>
        <p:txBody>
          <a:bodyPr lIns="0" rIns="0" anchor="b" anchorCtr="0">
            <a:normAutofit/>
          </a:bodyPr>
          <a:lstStyle>
            <a:lvl1pPr algn="l">
              <a:defRPr sz="3600" baseline="0"/>
            </a:lvl1pPr>
          </a:lstStyle>
          <a:p>
            <a:r>
              <a:rPr lang="en-US" dirty="0"/>
              <a:t>CLICK TO EDIT SESSION TITLE</a:t>
            </a:r>
          </a:p>
        </p:txBody>
      </p:sp>
      <p:sp>
        <p:nvSpPr>
          <p:cNvPr id="3" name="Subtitle 2"/>
          <p:cNvSpPr>
            <a:spLocks noGrp="1"/>
          </p:cNvSpPr>
          <p:nvPr>
            <p:ph type="subTitle" idx="1" hasCustomPrompt="1"/>
          </p:nvPr>
        </p:nvSpPr>
        <p:spPr>
          <a:xfrm>
            <a:off x="820830" y="2790782"/>
            <a:ext cx="7567594" cy="1200329"/>
          </a:xfrm>
        </p:spPr>
        <p:txBody>
          <a:bodyPr wrap="square" lIns="0" rIns="0">
            <a:spAutoFit/>
          </a:bodyPr>
          <a:lstStyle>
            <a:lvl1pPr marL="0" indent="0" algn="l">
              <a:buNone/>
              <a:defRPr sz="2400" baseline="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Program Name                                                                            Date (e.g. July 1 to July 9, 2011)                                  Speaker/Faculty Name</a:t>
            </a:r>
          </a:p>
        </p:txBody>
      </p:sp>
    </p:spTree>
    <p:extLst>
      <p:ext uri="{BB962C8B-B14F-4D97-AF65-F5344CB8AC3E}">
        <p14:creationId xmlns:p14="http://schemas.microsoft.com/office/powerpoint/2010/main" val="2517122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00906"/>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1002659"/>
            <a:ext cx="5111750" cy="520639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336523"/>
            <a:ext cx="3008313" cy="387253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8" name="Straight Connector 7"/>
          <p:cNvCxnSpPr/>
          <p:nvPr/>
        </p:nvCxnSpPr>
        <p:spPr>
          <a:xfrm flipV="1">
            <a:off x="457200" y="1435100"/>
            <a:ext cx="3008313" cy="25400"/>
          </a:xfrm>
          <a:prstGeom prst="line">
            <a:avLst/>
          </a:prstGeom>
          <a:ln w="635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6" name="Footer Placeholder 4"/>
          <p:cNvSpPr>
            <a:spLocks noGrp="1"/>
          </p:cNvSpPr>
          <p:nvPr>
            <p:ph type="ftr" sz="quarter" idx="3"/>
          </p:nvPr>
        </p:nvSpPr>
        <p:spPr>
          <a:xfrm>
            <a:off x="0" y="6597650"/>
            <a:ext cx="4943475" cy="260350"/>
          </a:xfrm>
          <a:prstGeom prst="rect">
            <a:avLst/>
          </a:prstGeom>
        </p:spPr>
        <p:txBody>
          <a:bodyPr/>
          <a:lstStyle>
            <a:lvl1pPr>
              <a:defRPr sz="1200"/>
            </a:lvl1pPr>
          </a:lstStyle>
          <a:p>
            <a:r>
              <a:rPr lang="en-US"/>
              <a:t>© Ceren Kolsarici</a:t>
            </a:r>
            <a:endParaRPr lang="en-US" dirty="0"/>
          </a:p>
        </p:txBody>
      </p:sp>
    </p:spTree>
    <p:extLst>
      <p:ext uri="{BB962C8B-B14F-4D97-AF65-F5344CB8AC3E}">
        <p14:creationId xmlns:p14="http://schemas.microsoft.com/office/powerpoint/2010/main" val="1958872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07142" y="4950686"/>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807142" y="762861"/>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807142" y="5517424"/>
            <a:ext cx="5486400" cy="85486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8" name="Straight Connector 7"/>
          <p:cNvCxnSpPr/>
          <p:nvPr/>
        </p:nvCxnSpPr>
        <p:spPr>
          <a:xfrm>
            <a:off x="1792288" y="5061215"/>
            <a:ext cx="5486400" cy="0"/>
          </a:xfrm>
          <a:prstGeom prst="line">
            <a:avLst/>
          </a:prstGeom>
          <a:ln w="635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6" name="Footer Placeholder 4"/>
          <p:cNvSpPr>
            <a:spLocks noGrp="1"/>
          </p:cNvSpPr>
          <p:nvPr>
            <p:ph type="ftr" sz="quarter" idx="3"/>
          </p:nvPr>
        </p:nvSpPr>
        <p:spPr>
          <a:xfrm>
            <a:off x="0" y="6597650"/>
            <a:ext cx="4943475" cy="260350"/>
          </a:xfrm>
          <a:prstGeom prst="rect">
            <a:avLst/>
          </a:prstGeom>
        </p:spPr>
        <p:txBody>
          <a:bodyPr/>
          <a:lstStyle>
            <a:lvl1pPr>
              <a:defRPr sz="1200"/>
            </a:lvl1pPr>
          </a:lstStyle>
          <a:p>
            <a:r>
              <a:rPr lang="en-US"/>
              <a:t>© Ceren Kolsarici</a:t>
            </a:r>
            <a:endParaRPr lang="en-US" dirty="0"/>
          </a:p>
        </p:txBody>
      </p:sp>
    </p:spTree>
    <p:extLst>
      <p:ext uri="{BB962C8B-B14F-4D97-AF65-F5344CB8AC3E}">
        <p14:creationId xmlns:p14="http://schemas.microsoft.com/office/powerpoint/2010/main" val="783032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49250" y="772003"/>
            <a:ext cx="8445500" cy="5533478"/>
          </a:xfrm>
        </p:spPr>
        <p:txBody>
          <a:bodyPr/>
          <a:lstStyle>
            <a:lvl2pPr>
              <a:defRPr sz="2000"/>
            </a:lvl2pPr>
            <a:lvl3pPr>
              <a:defRPr sz="180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hasCustomPrompt="1"/>
          </p:nvPr>
        </p:nvSpPr>
        <p:spPr/>
        <p:txBody>
          <a:bodyPr/>
          <a:lstStyle>
            <a:lvl1pPr>
              <a:defRPr/>
            </a:lvl1pPr>
          </a:lstStyle>
          <a:p>
            <a:r>
              <a:rPr lang="en-US" dirty="0"/>
              <a:t>Click to edit slide title</a:t>
            </a:r>
            <a:endParaRPr lang="en-CA" dirty="0"/>
          </a:p>
        </p:txBody>
      </p:sp>
      <p:sp>
        <p:nvSpPr>
          <p:cNvPr id="5" name="Footer Placeholder 4"/>
          <p:cNvSpPr>
            <a:spLocks noGrp="1"/>
          </p:cNvSpPr>
          <p:nvPr>
            <p:ph type="ftr" sz="quarter" idx="3"/>
          </p:nvPr>
        </p:nvSpPr>
        <p:spPr>
          <a:xfrm>
            <a:off x="0" y="6597650"/>
            <a:ext cx="4943475" cy="260350"/>
          </a:xfrm>
          <a:prstGeom prst="rect">
            <a:avLst/>
          </a:prstGeom>
        </p:spPr>
        <p:txBody>
          <a:bodyPr/>
          <a:lstStyle>
            <a:lvl1pPr>
              <a:defRPr sz="1200"/>
            </a:lvl1pPr>
          </a:lstStyle>
          <a:p>
            <a:r>
              <a:rPr lang="en-US"/>
              <a:t>© Ceren Kolsarici</a:t>
            </a:r>
            <a:endParaRPr lang="en-US" dirty="0"/>
          </a:p>
        </p:txBody>
      </p:sp>
    </p:spTree>
    <p:extLst>
      <p:ext uri="{BB962C8B-B14F-4D97-AF65-F5344CB8AC3E}">
        <p14:creationId xmlns:p14="http://schemas.microsoft.com/office/powerpoint/2010/main" val="1022947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9250" y="274637"/>
            <a:ext cx="8445500" cy="5686891"/>
          </a:xfrm>
        </p:spPr>
        <p:txBody>
          <a:bodyPr lIns="0" rIns="0"/>
          <a:lstStyle>
            <a:lvl1pPr algn="ctr">
              <a:defRPr/>
            </a:lvl1pPr>
          </a:lstStyle>
          <a:p>
            <a:r>
              <a:rPr lang="en-US"/>
              <a:t>Click to edit Master title style</a:t>
            </a:r>
            <a:endParaRPr lang="en-US" dirty="0"/>
          </a:p>
        </p:txBody>
      </p:sp>
      <p:sp>
        <p:nvSpPr>
          <p:cNvPr id="3" name="Footer Placeholder 4"/>
          <p:cNvSpPr>
            <a:spLocks noGrp="1"/>
          </p:cNvSpPr>
          <p:nvPr>
            <p:ph type="ftr" sz="quarter" idx="3"/>
          </p:nvPr>
        </p:nvSpPr>
        <p:spPr>
          <a:xfrm>
            <a:off x="0" y="6597650"/>
            <a:ext cx="4943475" cy="260350"/>
          </a:xfrm>
          <a:prstGeom prst="rect">
            <a:avLst/>
          </a:prstGeom>
        </p:spPr>
        <p:txBody>
          <a:bodyPr/>
          <a:lstStyle>
            <a:lvl1pPr>
              <a:defRPr sz="1200"/>
            </a:lvl1pPr>
          </a:lstStyle>
          <a:p>
            <a:r>
              <a:rPr lang="en-US"/>
              <a:t>© Ceren Kolsarici</a:t>
            </a:r>
            <a:endParaRPr lang="en-US" dirty="0"/>
          </a:p>
        </p:txBody>
      </p:sp>
    </p:spTree>
    <p:extLst>
      <p:ext uri="{BB962C8B-B14F-4D97-AF65-F5344CB8AC3E}">
        <p14:creationId xmlns:p14="http://schemas.microsoft.com/office/powerpoint/2010/main" val="3101183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0416" y="4406900"/>
            <a:ext cx="8316383"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370416" y="2906713"/>
            <a:ext cx="8316383" cy="1500187"/>
          </a:xfrm>
        </p:spPr>
        <p:txBody>
          <a:bodyPr anchor="b"/>
          <a:lstStyle>
            <a:lvl1pPr marL="0" indent="0">
              <a:buNone/>
              <a:defRPr sz="2000">
                <a:solidFill>
                  <a:schemeClr val="tx1">
                    <a:lumMod val="85000"/>
                    <a:lumOff val="1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Footer Placeholder 4"/>
          <p:cNvSpPr>
            <a:spLocks noGrp="1"/>
          </p:cNvSpPr>
          <p:nvPr>
            <p:ph type="ftr" sz="quarter" idx="3"/>
          </p:nvPr>
        </p:nvSpPr>
        <p:spPr>
          <a:xfrm>
            <a:off x="0" y="6597650"/>
            <a:ext cx="4943475" cy="260350"/>
          </a:xfrm>
          <a:prstGeom prst="rect">
            <a:avLst/>
          </a:prstGeom>
        </p:spPr>
        <p:txBody>
          <a:bodyPr/>
          <a:lstStyle>
            <a:lvl1pPr>
              <a:defRPr sz="1200"/>
            </a:lvl1pPr>
          </a:lstStyle>
          <a:p>
            <a:r>
              <a:rPr lang="en-US"/>
              <a:t>© Ceren Kolsarici</a:t>
            </a:r>
            <a:endParaRPr lang="en-US" dirty="0"/>
          </a:p>
        </p:txBody>
      </p:sp>
    </p:spTree>
    <p:extLst>
      <p:ext uri="{BB962C8B-B14F-4D97-AF65-F5344CB8AC3E}">
        <p14:creationId xmlns:p14="http://schemas.microsoft.com/office/powerpoint/2010/main" val="1498945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9250" y="789880"/>
            <a:ext cx="41481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49250" y="1429642"/>
            <a:ext cx="4148138" cy="459164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789880"/>
            <a:ext cx="41497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429642"/>
            <a:ext cx="4149725" cy="459164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0"/>
          </p:nvPr>
        </p:nvSpPr>
        <p:spPr>
          <a:xfrm>
            <a:off x="0" y="6597650"/>
            <a:ext cx="4943475" cy="260350"/>
          </a:xfrm>
          <a:prstGeom prst="rect">
            <a:avLst/>
          </a:prstGeom>
        </p:spPr>
        <p:txBody>
          <a:bodyPr/>
          <a:lstStyle>
            <a:lvl1pPr>
              <a:defRPr sz="1200"/>
            </a:lvl1pPr>
          </a:lstStyle>
          <a:p>
            <a:r>
              <a:rPr lang="en-US"/>
              <a:t>© Ceren Kolsarici</a:t>
            </a:r>
            <a:endParaRPr lang="en-US" dirty="0"/>
          </a:p>
        </p:txBody>
      </p:sp>
    </p:spTree>
    <p:extLst>
      <p:ext uri="{BB962C8B-B14F-4D97-AF65-F5344CB8AC3E}">
        <p14:creationId xmlns:p14="http://schemas.microsoft.com/office/powerpoint/2010/main" val="178812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4"/>
          <p:cNvSpPr>
            <a:spLocks noGrp="1"/>
          </p:cNvSpPr>
          <p:nvPr>
            <p:ph type="ftr" sz="quarter" idx="3"/>
          </p:nvPr>
        </p:nvSpPr>
        <p:spPr>
          <a:xfrm>
            <a:off x="0" y="6597650"/>
            <a:ext cx="4943475" cy="260350"/>
          </a:xfrm>
          <a:prstGeom prst="rect">
            <a:avLst/>
          </a:prstGeom>
        </p:spPr>
        <p:txBody>
          <a:bodyPr/>
          <a:lstStyle>
            <a:lvl1pPr>
              <a:defRPr sz="1200"/>
            </a:lvl1pPr>
          </a:lstStyle>
          <a:p>
            <a:r>
              <a:rPr lang="en-US"/>
              <a:t>© Ceren Kolsarici</a:t>
            </a:r>
            <a:endParaRPr lang="en-US" dirty="0"/>
          </a:p>
        </p:txBody>
      </p:sp>
    </p:spTree>
    <p:extLst>
      <p:ext uri="{BB962C8B-B14F-4D97-AF65-F5344CB8AC3E}">
        <p14:creationId xmlns:p14="http://schemas.microsoft.com/office/powerpoint/2010/main" val="3365881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0" y="4941168"/>
            <a:ext cx="4402044" cy="888020"/>
          </a:xfrm>
        </p:spPr>
        <p:txBody>
          <a:bodyPr>
            <a:normAutofit/>
          </a:bodyPr>
          <a:lstStyle>
            <a:lvl1pPr>
              <a:defRPr sz="2000" b="0" i="1">
                <a:latin typeface="Georgia"/>
              </a:defRPr>
            </a:lvl1pPr>
          </a:lstStyle>
          <a:p>
            <a:r>
              <a:rPr lang="en-US"/>
              <a:t>Click to edit Master title style</a:t>
            </a:r>
            <a:endParaRPr lang="en-US" dirty="0"/>
          </a:p>
        </p:txBody>
      </p:sp>
      <p:sp>
        <p:nvSpPr>
          <p:cNvPr id="9" name="Text Placeholder 8"/>
          <p:cNvSpPr>
            <a:spLocks noGrp="1"/>
          </p:cNvSpPr>
          <p:nvPr>
            <p:ph type="body" sz="quarter" idx="13"/>
          </p:nvPr>
        </p:nvSpPr>
        <p:spPr>
          <a:xfrm>
            <a:off x="4619120" y="1628800"/>
            <a:ext cx="4402044" cy="3062941"/>
          </a:xfrm>
        </p:spPr>
        <p:txBody>
          <a:bodyPr>
            <a:normAutofit/>
          </a:bodyPr>
          <a:lstStyle>
            <a:lvl1pPr marL="0" indent="0">
              <a:lnSpc>
                <a:spcPct val="100000"/>
              </a:lnSpc>
              <a:buFontTx/>
              <a:buNone/>
              <a:defRPr sz="2000" b="0" i="1">
                <a:latin typeface="Georgia"/>
              </a:defRPr>
            </a:lvl1pPr>
            <a:lvl2pPr marL="457200" indent="0">
              <a:lnSpc>
                <a:spcPct val="100000"/>
              </a:lnSpc>
              <a:buFontTx/>
              <a:buNone/>
              <a:defRPr/>
            </a:lvl2pPr>
            <a:lvl3pPr marL="914400" indent="0">
              <a:lnSpc>
                <a:spcPct val="100000"/>
              </a:lnSpc>
              <a:buFontTx/>
              <a:buNone/>
              <a:defRPr/>
            </a:lvl3pPr>
            <a:lvl4pPr marL="1371600" indent="0">
              <a:lnSpc>
                <a:spcPct val="100000"/>
              </a:lnSpc>
              <a:buFontTx/>
              <a:buNone/>
              <a:defRPr/>
            </a:lvl4pPr>
            <a:lvl5pPr marL="1828800" indent="0">
              <a:lnSpc>
                <a:spcPct val="100000"/>
              </a:lnSpc>
              <a:buFontTx/>
              <a:buNone/>
              <a:defRPr/>
            </a:lvl5pPr>
          </a:lstStyle>
          <a:p>
            <a:pPr lvl="0"/>
            <a:r>
              <a:rPr lang="en-US"/>
              <a:t>Click to edit Master text styles</a:t>
            </a:r>
          </a:p>
        </p:txBody>
      </p:sp>
      <p:sp>
        <p:nvSpPr>
          <p:cNvPr id="13" name="ClipArt Placeholder 12"/>
          <p:cNvSpPr>
            <a:spLocks noGrp="1"/>
          </p:cNvSpPr>
          <p:nvPr>
            <p:ph type="clipArt" sz="quarter" idx="14"/>
          </p:nvPr>
        </p:nvSpPr>
        <p:spPr>
          <a:xfrm>
            <a:off x="2296" y="1628800"/>
            <a:ext cx="4377018" cy="3062941"/>
          </a:xfrm>
        </p:spPr>
        <p:txBody>
          <a:bodyPr/>
          <a:lstStyle/>
          <a:p>
            <a:r>
              <a:rPr lang="en-US" dirty="0"/>
              <a:t>Click icon to add clip art</a:t>
            </a:r>
          </a:p>
        </p:txBody>
      </p:sp>
      <p:sp>
        <p:nvSpPr>
          <p:cNvPr id="14" name="Text Placeholder 15"/>
          <p:cNvSpPr>
            <a:spLocks noGrp="1"/>
          </p:cNvSpPr>
          <p:nvPr>
            <p:ph type="body" sz="quarter" idx="15"/>
          </p:nvPr>
        </p:nvSpPr>
        <p:spPr>
          <a:xfrm>
            <a:off x="381000" y="5013512"/>
            <a:ext cx="3367088" cy="369888"/>
          </a:xfrm>
        </p:spPr>
        <p:txBody>
          <a:bodyPr>
            <a:normAutofit/>
          </a:bodyPr>
          <a:lstStyle>
            <a:lvl1pPr marL="0" indent="0">
              <a:buNone/>
              <a:defRPr sz="1400" b="0" i="1"/>
            </a:lvl1pPr>
          </a:lstStyle>
          <a:p>
            <a:pPr lvl="0"/>
            <a:r>
              <a:rPr lang="en-US"/>
              <a:t>Click to edit Master text styles</a:t>
            </a:r>
          </a:p>
        </p:txBody>
      </p:sp>
      <p:sp>
        <p:nvSpPr>
          <p:cNvPr id="6" name="Footer Placeholder 4"/>
          <p:cNvSpPr>
            <a:spLocks noGrp="1"/>
          </p:cNvSpPr>
          <p:nvPr>
            <p:ph type="ftr" sz="quarter" idx="3"/>
          </p:nvPr>
        </p:nvSpPr>
        <p:spPr>
          <a:xfrm>
            <a:off x="0" y="6597650"/>
            <a:ext cx="4943475" cy="260350"/>
          </a:xfrm>
          <a:prstGeom prst="rect">
            <a:avLst/>
          </a:prstGeom>
        </p:spPr>
        <p:txBody>
          <a:bodyPr/>
          <a:lstStyle>
            <a:lvl1pPr>
              <a:defRPr sz="1200"/>
            </a:lvl1pPr>
          </a:lstStyle>
          <a:p>
            <a:r>
              <a:rPr lang="en-US"/>
              <a:t>© Ceren Kolsarici</a:t>
            </a:r>
            <a:endParaRPr lang="en-US" dirty="0"/>
          </a:p>
        </p:txBody>
      </p:sp>
    </p:spTree>
    <p:extLst>
      <p:ext uri="{BB962C8B-B14F-4D97-AF65-F5344CB8AC3E}">
        <p14:creationId xmlns:p14="http://schemas.microsoft.com/office/powerpoint/2010/main" val="652694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3"/>
          </p:nvPr>
        </p:nvSpPr>
        <p:spPr>
          <a:xfrm>
            <a:off x="0" y="6597650"/>
            <a:ext cx="4943475" cy="260350"/>
          </a:xfrm>
          <a:prstGeom prst="rect">
            <a:avLst/>
          </a:prstGeom>
        </p:spPr>
        <p:txBody>
          <a:bodyPr/>
          <a:lstStyle>
            <a:lvl1pPr>
              <a:defRPr sz="1200"/>
            </a:lvl1pPr>
          </a:lstStyle>
          <a:p>
            <a:r>
              <a:rPr lang="en-US"/>
              <a:t>© Ceren Kolsarici</a:t>
            </a:r>
            <a:endParaRPr lang="en-US" dirty="0"/>
          </a:p>
        </p:txBody>
      </p:sp>
    </p:spTree>
    <p:extLst>
      <p:ext uri="{BB962C8B-B14F-4D97-AF65-F5344CB8AC3E}">
        <p14:creationId xmlns:p14="http://schemas.microsoft.com/office/powerpoint/2010/main" val="299210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Footer Placeholder 4"/>
          <p:cNvSpPr>
            <a:spLocks noGrp="1"/>
          </p:cNvSpPr>
          <p:nvPr>
            <p:ph type="ftr" sz="quarter" idx="3"/>
          </p:nvPr>
        </p:nvSpPr>
        <p:spPr>
          <a:xfrm>
            <a:off x="0" y="6597650"/>
            <a:ext cx="4943475" cy="260350"/>
          </a:xfrm>
          <a:prstGeom prst="rect">
            <a:avLst/>
          </a:prstGeom>
        </p:spPr>
        <p:txBody>
          <a:bodyPr/>
          <a:lstStyle>
            <a:lvl1pPr>
              <a:defRPr sz="1200"/>
            </a:lvl1pPr>
          </a:lstStyle>
          <a:p>
            <a:r>
              <a:rPr lang="en-US"/>
              <a:t>© Ceren Kolsarici</a:t>
            </a:r>
            <a:endParaRPr lang="en-US" dirty="0"/>
          </a:p>
        </p:txBody>
      </p:sp>
    </p:spTree>
    <p:extLst>
      <p:ext uri="{BB962C8B-B14F-4D97-AF65-F5344CB8AC3E}">
        <p14:creationId xmlns:p14="http://schemas.microsoft.com/office/powerpoint/2010/main" val="925488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9249" y="44624"/>
            <a:ext cx="7500665" cy="648072"/>
          </a:xfrm>
          <a:prstGeom prst="rect">
            <a:avLst/>
          </a:prstGeom>
        </p:spPr>
        <p:txBody>
          <a:bodyPr vert="horz" lIns="91440" tIns="45720" rIns="91440" bIns="45720" rtlCol="0" anchor="ctr">
            <a:noAutofit/>
          </a:bodyPr>
          <a:lstStyle/>
          <a:p>
            <a:r>
              <a:rPr lang="en-US" dirty="0"/>
              <a:t>Click to edit slide title</a:t>
            </a:r>
          </a:p>
        </p:txBody>
      </p:sp>
      <p:sp>
        <p:nvSpPr>
          <p:cNvPr id="3" name="Text Placeholder 2"/>
          <p:cNvSpPr>
            <a:spLocks noGrp="1"/>
          </p:cNvSpPr>
          <p:nvPr>
            <p:ph type="body" idx="1"/>
          </p:nvPr>
        </p:nvSpPr>
        <p:spPr>
          <a:xfrm>
            <a:off x="349250" y="764704"/>
            <a:ext cx="8445500" cy="553347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p:cNvSpPr>
            <a:spLocks noGrp="1"/>
          </p:cNvSpPr>
          <p:nvPr>
            <p:ph type="ftr" sz="quarter" idx="3"/>
          </p:nvPr>
        </p:nvSpPr>
        <p:spPr>
          <a:xfrm>
            <a:off x="0" y="6597650"/>
            <a:ext cx="4943475" cy="260350"/>
          </a:xfrm>
          <a:prstGeom prst="rect">
            <a:avLst/>
          </a:prstGeom>
        </p:spPr>
        <p:txBody>
          <a:bodyPr/>
          <a:lstStyle>
            <a:lvl1pPr>
              <a:defRPr sz="1200"/>
            </a:lvl1pPr>
          </a:lstStyle>
          <a:p>
            <a:r>
              <a:rPr lang="en-US"/>
              <a:t>© Ceren Kolsarici</a:t>
            </a:r>
            <a:endParaRPr lang="en-US" dirty="0"/>
          </a:p>
        </p:txBody>
      </p:sp>
    </p:spTree>
    <p:extLst>
      <p:ext uri="{BB962C8B-B14F-4D97-AF65-F5344CB8AC3E}">
        <p14:creationId xmlns:p14="http://schemas.microsoft.com/office/powerpoint/2010/main" val="2383484484"/>
      </p:ext>
    </p:extLst>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Lst>
  <p:hf sldNum="0" hdr="0" dt="0"/>
  <p:txStyles>
    <p:title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102.png"/><Relationship Id="rId7" Type="http://schemas.openxmlformats.org/officeDocument/2006/relationships/image" Target="../media/image120.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121.png"/><Relationship Id="rId5" Type="http://schemas.openxmlformats.org/officeDocument/2006/relationships/image" Target="../media/image111.png"/><Relationship Id="rId4" Type="http://schemas.openxmlformats.org/officeDocument/2006/relationships/image" Target="../media/image101.png"/><Relationship Id="rId9" Type="http://schemas.openxmlformats.org/officeDocument/2006/relationships/image" Target="../media/image1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3.png"/><Relationship Id="rId7" Type="http://schemas.openxmlformats.org/officeDocument/2006/relationships/image" Target="../media/image7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0.png"/><Relationship Id="rId4" Type="http://schemas.openxmlformats.org/officeDocument/2006/relationships/image" Target="../media/image13.png"/><Relationship Id="rId9"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80.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2.png"/><Relationship Id="rId3" Type="http://schemas.openxmlformats.org/officeDocument/2006/relationships/image" Target="../media/image6.jpeg"/><Relationship Id="rId7" Type="http://schemas.openxmlformats.org/officeDocument/2006/relationships/image" Target="../media/image9.png"/><Relationship Id="rId12" Type="http://schemas.openxmlformats.org/officeDocument/2006/relationships/customXml" Target="../ink/ink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MARKETING MIX MODELS (MMM)</a:t>
            </a:r>
          </a:p>
        </p:txBody>
      </p:sp>
      <p:sp>
        <p:nvSpPr>
          <p:cNvPr id="3" name="Subtitle 2"/>
          <p:cNvSpPr>
            <a:spLocks noGrp="1"/>
          </p:cNvSpPr>
          <p:nvPr>
            <p:ph type="subTitle" idx="1"/>
          </p:nvPr>
        </p:nvSpPr>
        <p:spPr>
          <a:xfrm>
            <a:off x="820830" y="2790782"/>
            <a:ext cx="7567594" cy="461665"/>
          </a:xfrm>
        </p:spPr>
        <p:txBody>
          <a:bodyPr/>
          <a:lstStyle/>
          <a:p>
            <a:r>
              <a:rPr lang="en-US" dirty="0"/>
              <a:t>Dr. Ceren Kolsarici</a:t>
            </a:r>
          </a:p>
        </p:txBody>
      </p:sp>
    </p:spTree>
    <p:extLst>
      <p:ext uri="{BB962C8B-B14F-4D97-AF65-F5344CB8AC3E}">
        <p14:creationId xmlns:p14="http://schemas.microsoft.com/office/powerpoint/2010/main" val="1860783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ierarchy of descriptive, predictive and prescriptive analytics. | Download  Scientific Diagram">
            <a:extLst>
              <a:ext uri="{FF2B5EF4-FFF2-40B4-BE49-F238E27FC236}">
                <a16:creationId xmlns:a16="http://schemas.microsoft.com/office/drawing/2014/main" id="{CBE1D9DA-CB59-D5A9-56E1-BAB5842ACDA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65409" y="772003"/>
            <a:ext cx="7013182" cy="5533478"/>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8273C6C7-6223-B165-0AA4-6599BF109769}"/>
              </a:ext>
            </a:extLst>
          </p:cNvPr>
          <p:cNvSpPr>
            <a:spLocks noGrp="1"/>
          </p:cNvSpPr>
          <p:nvPr>
            <p:ph type="title"/>
          </p:nvPr>
        </p:nvSpPr>
        <p:spPr>
          <a:xfrm>
            <a:off x="349249" y="44624"/>
            <a:ext cx="7500665" cy="648072"/>
          </a:xfrm>
        </p:spPr>
        <p:txBody>
          <a:bodyPr anchor="ctr">
            <a:normAutofit/>
          </a:bodyPr>
          <a:lstStyle/>
          <a:p>
            <a:r>
              <a:rPr lang="en-US" dirty="0"/>
              <a:t>Analytics Sophistication Pyramid</a:t>
            </a:r>
          </a:p>
        </p:txBody>
      </p:sp>
      <p:sp>
        <p:nvSpPr>
          <p:cNvPr id="4" name="Footer Placeholder 3">
            <a:extLst>
              <a:ext uri="{FF2B5EF4-FFF2-40B4-BE49-F238E27FC236}">
                <a16:creationId xmlns:a16="http://schemas.microsoft.com/office/drawing/2014/main" id="{66E187DA-064D-CBD3-92B0-7A0C7D6C1A99}"/>
              </a:ext>
            </a:extLst>
          </p:cNvPr>
          <p:cNvSpPr>
            <a:spLocks noGrp="1"/>
          </p:cNvSpPr>
          <p:nvPr>
            <p:ph type="ftr" sz="quarter" idx="3"/>
          </p:nvPr>
        </p:nvSpPr>
        <p:spPr>
          <a:xfrm>
            <a:off x="0" y="6597650"/>
            <a:ext cx="4943475" cy="260350"/>
          </a:xfrm>
        </p:spPr>
        <p:txBody>
          <a:bodyPr>
            <a:normAutofit/>
          </a:bodyPr>
          <a:lstStyle/>
          <a:p>
            <a:pPr>
              <a:lnSpc>
                <a:spcPct val="90000"/>
              </a:lnSpc>
              <a:spcAft>
                <a:spcPts val="600"/>
              </a:spcAft>
            </a:pPr>
            <a:r>
              <a:rPr lang="en-US"/>
              <a:t>© Ceren Kolsarici</a:t>
            </a:r>
          </a:p>
        </p:txBody>
      </p:sp>
    </p:spTree>
    <p:extLst>
      <p:ext uri="{BB962C8B-B14F-4D97-AF65-F5344CB8AC3E}">
        <p14:creationId xmlns:p14="http://schemas.microsoft.com/office/powerpoint/2010/main" val="2344657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A3EC9E-7711-A703-79A5-17AFD9077CE4}"/>
              </a:ext>
            </a:extLst>
          </p:cNvPr>
          <p:cNvSpPr>
            <a:spLocks noGrp="1"/>
          </p:cNvSpPr>
          <p:nvPr>
            <p:ph idx="1"/>
          </p:nvPr>
        </p:nvSpPr>
        <p:spPr/>
        <p:txBody>
          <a:bodyPr/>
          <a:lstStyle/>
          <a:p>
            <a:r>
              <a:rPr lang="en-US"/>
              <a:t>Anscombe’s quartet, assembled by the statistician Francis Anscombe in 1973, highlights the importance of visualizing data before analyzing it.</a:t>
            </a:r>
            <a:endParaRPr lang="en-US" dirty="0"/>
          </a:p>
        </p:txBody>
      </p:sp>
      <p:sp>
        <p:nvSpPr>
          <p:cNvPr id="3" name="Title 2">
            <a:extLst>
              <a:ext uri="{FF2B5EF4-FFF2-40B4-BE49-F238E27FC236}">
                <a16:creationId xmlns:a16="http://schemas.microsoft.com/office/drawing/2014/main" id="{ADCF6408-EF97-1E9F-996D-2B55BE236051}"/>
              </a:ext>
            </a:extLst>
          </p:cNvPr>
          <p:cNvSpPr>
            <a:spLocks noGrp="1"/>
          </p:cNvSpPr>
          <p:nvPr>
            <p:ph type="title"/>
          </p:nvPr>
        </p:nvSpPr>
        <p:spPr/>
        <p:txBody>
          <a:bodyPr/>
          <a:lstStyle/>
          <a:p>
            <a:r>
              <a:rPr lang="en-US" dirty="0"/>
              <a:t>Visualize First, then Build your Model</a:t>
            </a:r>
          </a:p>
        </p:txBody>
      </p:sp>
      <p:sp>
        <p:nvSpPr>
          <p:cNvPr id="4" name="Footer Placeholder 3">
            <a:extLst>
              <a:ext uri="{FF2B5EF4-FFF2-40B4-BE49-F238E27FC236}">
                <a16:creationId xmlns:a16="http://schemas.microsoft.com/office/drawing/2014/main" id="{6F6A19F0-681E-A30F-5FFE-83FFA9C80B75}"/>
              </a:ext>
            </a:extLst>
          </p:cNvPr>
          <p:cNvSpPr>
            <a:spLocks noGrp="1"/>
          </p:cNvSpPr>
          <p:nvPr>
            <p:ph type="ftr" sz="quarter" idx="3"/>
          </p:nvPr>
        </p:nvSpPr>
        <p:spPr/>
        <p:txBody>
          <a:bodyPr/>
          <a:lstStyle/>
          <a:p>
            <a:r>
              <a:rPr lang="en-US"/>
              <a:t>© Ceren Kolsarici</a:t>
            </a:r>
            <a:endParaRPr lang="en-US" dirty="0"/>
          </a:p>
        </p:txBody>
      </p:sp>
      <p:pic>
        <p:nvPicPr>
          <p:cNvPr id="3074" name="Picture 2" descr="No alternative text description for this image">
            <a:extLst>
              <a:ext uri="{FF2B5EF4-FFF2-40B4-BE49-F238E27FC236}">
                <a16:creationId xmlns:a16="http://schemas.microsoft.com/office/drawing/2014/main" id="{CA31EE41-6F53-DD2D-3890-E14D63AC1A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49" y="2179477"/>
            <a:ext cx="5321300" cy="3860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DCCC033-9CA3-6811-531A-BD16EE162207}"/>
              </a:ext>
            </a:extLst>
          </p:cNvPr>
          <p:cNvSpPr txBox="1"/>
          <p:nvPr/>
        </p:nvSpPr>
        <p:spPr>
          <a:xfrm>
            <a:off x="6553200" y="2473805"/>
            <a:ext cx="1779013" cy="923330"/>
          </a:xfrm>
          <a:prstGeom prst="rect">
            <a:avLst/>
          </a:prstGeom>
          <a:noFill/>
        </p:spPr>
        <p:txBody>
          <a:bodyPr wrap="none" rtlCol="0">
            <a:spAutoFit/>
          </a:bodyPr>
          <a:lstStyle/>
          <a:p>
            <a:r>
              <a:rPr lang="en-US"/>
              <a:t>Same mean</a:t>
            </a:r>
          </a:p>
          <a:p>
            <a:r>
              <a:rPr lang="en-US"/>
              <a:t>Same variance</a:t>
            </a:r>
          </a:p>
          <a:p>
            <a:r>
              <a:rPr lang="en-US"/>
              <a:t>Same correlation</a:t>
            </a:r>
            <a:endParaRPr lang="en-US" dirty="0"/>
          </a:p>
        </p:txBody>
      </p:sp>
      <p:sp>
        <p:nvSpPr>
          <p:cNvPr id="6" name="TextBox 5">
            <a:extLst>
              <a:ext uri="{FF2B5EF4-FFF2-40B4-BE49-F238E27FC236}">
                <a16:creationId xmlns:a16="http://schemas.microsoft.com/office/drawing/2014/main" id="{37966B2A-F0E0-7FC0-E11A-E2F71726D5D7}"/>
              </a:ext>
            </a:extLst>
          </p:cNvPr>
          <p:cNvSpPr txBox="1"/>
          <p:nvPr/>
        </p:nvSpPr>
        <p:spPr>
          <a:xfrm>
            <a:off x="6781800" y="1981200"/>
            <a:ext cx="898003" cy="369332"/>
          </a:xfrm>
          <a:prstGeom prst="rect">
            <a:avLst/>
          </a:prstGeom>
          <a:noFill/>
        </p:spPr>
        <p:txBody>
          <a:bodyPr wrap="none" rtlCol="0">
            <a:spAutoFit/>
          </a:bodyPr>
          <a:lstStyle/>
          <a:p>
            <a:r>
              <a:rPr lang="en-US" b="1" u="sng"/>
              <a:t>X and Y</a:t>
            </a:r>
            <a:endParaRPr lang="en-US" b="1" u="sng" dirty="0"/>
          </a:p>
        </p:txBody>
      </p:sp>
      <p:sp>
        <p:nvSpPr>
          <p:cNvPr id="8" name="TextBox 7">
            <a:extLst>
              <a:ext uri="{FF2B5EF4-FFF2-40B4-BE49-F238E27FC236}">
                <a16:creationId xmlns:a16="http://schemas.microsoft.com/office/drawing/2014/main" id="{EA1A644D-CE56-00F1-BA9F-801FE63D84F7}"/>
              </a:ext>
            </a:extLst>
          </p:cNvPr>
          <p:cNvSpPr txBox="1"/>
          <p:nvPr/>
        </p:nvSpPr>
        <p:spPr>
          <a:xfrm>
            <a:off x="6538359" y="4090481"/>
            <a:ext cx="1781385" cy="369332"/>
          </a:xfrm>
          <a:prstGeom prst="rect">
            <a:avLst/>
          </a:prstGeom>
          <a:noFill/>
        </p:spPr>
        <p:txBody>
          <a:bodyPr wrap="none" rtlCol="0">
            <a:spAutoFit/>
          </a:bodyPr>
          <a:lstStyle/>
          <a:p>
            <a:r>
              <a:rPr lang="en-US" b="1" u="sng"/>
              <a:t>Upon estimation</a:t>
            </a:r>
            <a:endParaRPr lang="en-US" b="1" u="sng" dirty="0"/>
          </a:p>
        </p:txBody>
      </p:sp>
      <p:sp>
        <p:nvSpPr>
          <p:cNvPr id="9" name="TextBox 8">
            <a:extLst>
              <a:ext uri="{FF2B5EF4-FFF2-40B4-BE49-F238E27FC236}">
                <a16:creationId xmlns:a16="http://schemas.microsoft.com/office/drawing/2014/main" id="{600D0785-616D-EE6E-140D-7F5B3C369B28}"/>
              </a:ext>
            </a:extLst>
          </p:cNvPr>
          <p:cNvSpPr txBox="1"/>
          <p:nvPr/>
        </p:nvSpPr>
        <p:spPr>
          <a:xfrm>
            <a:off x="6211538" y="4736315"/>
            <a:ext cx="2867260" cy="646331"/>
          </a:xfrm>
          <a:prstGeom prst="rect">
            <a:avLst/>
          </a:prstGeom>
          <a:noFill/>
        </p:spPr>
        <p:txBody>
          <a:bodyPr wrap="none" rtlCol="0">
            <a:spAutoFit/>
          </a:bodyPr>
          <a:lstStyle/>
          <a:p>
            <a:r>
              <a:rPr lang="en-US"/>
              <a:t>Leads to the exact same</a:t>
            </a:r>
          </a:p>
          <a:p>
            <a:r>
              <a:rPr lang="en-US"/>
              <a:t>linear regression parameters</a:t>
            </a:r>
            <a:endParaRPr lang="en-US" dirty="0"/>
          </a:p>
        </p:txBody>
      </p:sp>
    </p:spTree>
    <p:extLst>
      <p:ext uri="{BB962C8B-B14F-4D97-AF65-F5344CB8AC3E}">
        <p14:creationId xmlns:p14="http://schemas.microsoft.com/office/powerpoint/2010/main" val="4175599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Model</a:t>
            </a:r>
          </a:p>
        </p:txBody>
      </p:sp>
      <p:sp>
        <p:nvSpPr>
          <p:cNvPr id="17" name="Footer Placeholder 16"/>
          <p:cNvSpPr>
            <a:spLocks noGrp="1"/>
          </p:cNvSpPr>
          <p:nvPr>
            <p:ph type="ftr" sz="quarter" idx="3"/>
          </p:nvPr>
        </p:nvSpPr>
        <p:spPr>
          <a:xfrm>
            <a:off x="0" y="6597650"/>
            <a:ext cx="4943475" cy="260350"/>
          </a:xfrm>
          <a:prstGeom prst="rect">
            <a:avLst/>
          </a:prstGeom>
        </p:spPr>
        <p:txBody>
          <a:bodyPr/>
          <a:lstStyle/>
          <a:p>
            <a:r>
              <a:rPr lang="en-US"/>
              <a:t>© Ceren Kolsarici</a:t>
            </a:r>
            <a:endParaRPr lang="en-US" dirty="0"/>
          </a:p>
        </p:txBody>
      </p:sp>
      <p:grpSp>
        <p:nvGrpSpPr>
          <p:cNvPr id="4" name="Group 3"/>
          <p:cNvGrpSpPr/>
          <p:nvPr/>
        </p:nvGrpSpPr>
        <p:grpSpPr>
          <a:xfrm>
            <a:off x="693511" y="1881981"/>
            <a:ext cx="7675563" cy="3444875"/>
            <a:chOff x="660400" y="2436813"/>
            <a:chExt cx="7675563" cy="3444875"/>
          </a:xfrm>
        </p:grpSpPr>
        <p:sp>
          <p:nvSpPr>
            <p:cNvPr id="5" name="Line 6"/>
            <p:cNvSpPr>
              <a:spLocks noChangeShapeType="1"/>
            </p:cNvSpPr>
            <p:nvPr/>
          </p:nvSpPr>
          <p:spPr bwMode="auto">
            <a:xfrm>
              <a:off x="5843588" y="3536950"/>
              <a:ext cx="0" cy="34290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7"/>
            <p:cNvSpPr>
              <a:spLocks noChangeShapeType="1"/>
            </p:cNvSpPr>
            <p:nvPr/>
          </p:nvSpPr>
          <p:spPr bwMode="auto">
            <a:xfrm>
              <a:off x="4421188" y="3881438"/>
              <a:ext cx="1416050" cy="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Rectangle 8"/>
            <p:cNvSpPr>
              <a:spLocks noChangeArrowheads="1"/>
            </p:cNvSpPr>
            <p:nvPr/>
          </p:nvSpPr>
          <p:spPr bwMode="auto">
            <a:xfrm>
              <a:off x="660400" y="3073400"/>
              <a:ext cx="2097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b="1" i="1">
                  <a:solidFill>
                    <a:schemeClr val="tx1"/>
                  </a:solidFill>
                </a:rPr>
                <a:t>Y</a:t>
              </a:r>
              <a:r>
                <a:rPr lang="en-US" altLang="en-US" b="1">
                  <a:solidFill>
                    <a:schemeClr val="tx1"/>
                  </a:solidFill>
                </a:rPr>
                <a:t> (Sales Level)</a:t>
              </a:r>
            </a:p>
          </p:txBody>
        </p:sp>
        <p:sp>
          <p:nvSpPr>
            <p:cNvPr id="8" name="Line 9"/>
            <p:cNvSpPr>
              <a:spLocks noChangeShapeType="1"/>
            </p:cNvSpPr>
            <p:nvPr/>
          </p:nvSpPr>
          <p:spPr bwMode="auto">
            <a:xfrm>
              <a:off x="3048000" y="2436813"/>
              <a:ext cx="0" cy="2703512"/>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10"/>
            <p:cNvSpPr>
              <a:spLocks noChangeShapeType="1"/>
            </p:cNvSpPr>
            <p:nvPr/>
          </p:nvSpPr>
          <p:spPr bwMode="auto">
            <a:xfrm>
              <a:off x="3048000" y="5138738"/>
              <a:ext cx="5287963"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1"/>
            <p:cNvSpPr>
              <a:spLocks noChangeShapeType="1"/>
            </p:cNvSpPr>
            <p:nvPr/>
          </p:nvSpPr>
          <p:spPr bwMode="auto">
            <a:xfrm flipV="1">
              <a:off x="3048000" y="3005138"/>
              <a:ext cx="4864100" cy="119856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Rectangle 12"/>
            <p:cNvSpPr>
              <a:spLocks noChangeArrowheads="1"/>
            </p:cNvSpPr>
            <p:nvPr/>
          </p:nvSpPr>
          <p:spPr bwMode="auto">
            <a:xfrm>
              <a:off x="5807075" y="3430588"/>
              <a:ext cx="1733550"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479425" indent="-479425">
                <a:defRPr sz="2400">
                  <a:solidFill>
                    <a:schemeClr val="tx1"/>
                  </a:solidFill>
                  <a:latin typeface="Times New Roman" pitchFamily="18" charset="0"/>
                </a:defRPr>
              </a:lvl1pPr>
              <a:lvl2pPr marL="949325">
                <a:defRPr sz="2400">
                  <a:solidFill>
                    <a:schemeClr val="tx1"/>
                  </a:solidFill>
                  <a:latin typeface="Times New Roman" pitchFamily="18" charset="0"/>
                </a:defRPr>
              </a:lvl2pPr>
              <a:lvl3pPr marL="1139825">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en-US" sz="2800"/>
                <a:t>}</a:t>
              </a:r>
              <a:r>
                <a:rPr lang="en-US" altLang="en-US" sz="1600" i="1"/>
                <a:t> b</a:t>
              </a:r>
              <a:r>
                <a:rPr lang="en-US" altLang="en-US" sz="1600"/>
                <a:t>	(slope of the</a:t>
              </a:r>
            </a:p>
            <a:p>
              <a:r>
                <a:rPr lang="en-US" altLang="en-US" sz="1600"/>
                <a:t>         salesline)</a:t>
              </a:r>
            </a:p>
          </p:txBody>
        </p:sp>
        <p:grpSp>
          <p:nvGrpSpPr>
            <p:cNvPr id="12" name="Group 13"/>
            <p:cNvGrpSpPr>
              <a:grpSpLocks/>
            </p:cNvGrpSpPr>
            <p:nvPr/>
          </p:nvGrpSpPr>
          <p:grpSpPr bwMode="auto">
            <a:xfrm>
              <a:off x="4849813" y="3759200"/>
              <a:ext cx="550862" cy="682625"/>
              <a:chOff x="3055" y="2368"/>
              <a:chExt cx="347" cy="430"/>
            </a:xfrm>
          </p:grpSpPr>
          <p:sp>
            <p:nvSpPr>
              <p:cNvPr id="15" name="Rectangle 14"/>
              <p:cNvSpPr>
                <a:spLocks noChangeArrowheads="1"/>
              </p:cNvSpPr>
              <p:nvPr/>
            </p:nvSpPr>
            <p:spPr bwMode="auto">
              <a:xfrm rot="5400000">
                <a:off x="3056" y="2374"/>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rPr lang="en-US" altLang="en-US" sz="2800">
                    <a:solidFill>
                      <a:schemeClr val="tx1"/>
                    </a:solidFill>
                  </a:rPr>
                  <a:t>}</a:t>
                </a:r>
              </a:p>
            </p:txBody>
          </p:sp>
          <p:sp>
            <p:nvSpPr>
              <p:cNvPr id="16" name="Rectangle 15"/>
              <p:cNvSpPr>
                <a:spLocks noChangeArrowheads="1"/>
              </p:cNvSpPr>
              <p:nvPr/>
            </p:nvSpPr>
            <p:spPr bwMode="auto">
              <a:xfrm>
                <a:off x="3055" y="2586"/>
                <a:ext cx="34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rPr lang="en-US" altLang="en-US" sz="1600">
                    <a:solidFill>
                      <a:schemeClr val="tx1"/>
                    </a:solidFill>
                  </a:rPr>
                  <a:t>1</a:t>
                </a:r>
              </a:p>
            </p:txBody>
          </p:sp>
        </p:grpSp>
        <p:sp>
          <p:nvSpPr>
            <p:cNvPr id="13" name="Rectangle 16"/>
            <p:cNvSpPr>
              <a:spLocks noChangeArrowheads="1"/>
            </p:cNvSpPr>
            <p:nvPr/>
          </p:nvSpPr>
          <p:spPr bwMode="auto">
            <a:xfrm>
              <a:off x="4243388" y="5424488"/>
              <a:ext cx="2941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rPr lang="en-US" altLang="en-US" b="1" i="1">
                  <a:solidFill>
                    <a:schemeClr val="tx1"/>
                  </a:solidFill>
                </a:rPr>
                <a:t>X</a:t>
              </a:r>
              <a:r>
                <a:rPr lang="en-US" altLang="en-US" b="1">
                  <a:solidFill>
                    <a:schemeClr val="tx1"/>
                  </a:solidFill>
                </a:rPr>
                <a:t> (Advertising)</a:t>
              </a:r>
            </a:p>
          </p:txBody>
        </p:sp>
        <p:sp>
          <p:nvSpPr>
            <p:cNvPr id="14" name="Rectangle 17"/>
            <p:cNvSpPr>
              <a:spLocks noChangeArrowheads="1"/>
            </p:cNvSpPr>
            <p:nvPr/>
          </p:nvSpPr>
          <p:spPr bwMode="auto">
            <a:xfrm>
              <a:off x="1362075" y="3781425"/>
              <a:ext cx="1582738"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1600">
                  <a:solidFill>
                    <a:schemeClr val="tx1"/>
                  </a:solidFill>
                </a:rPr>
                <a:t>                     </a:t>
              </a:r>
              <a:r>
                <a:rPr lang="en-US" altLang="en-US" sz="1600" i="1">
                  <a:solidFill>
                    <a:schemeClr val="tx1"/>
                  </a:solidFill>
                </a:rPr>
                <a:t>a</a:t>
              </a:r>
            </a:p>
            <a:p>
              <a:pPr algn="ctr"/>
              <a:r>
                <a:rPr lang="en-US" altLang="en-US" sz="1600" dirty="0">
                  <a:solidFill>
                    <a:schemeClr val="tx1"/>
                  </a:solidFill>
                </a:rPr>
                <a:t>(sales level when</a:t>
              </a:r>
            </a:p>
            <a:p>
              <a:pPr algn="ctr"/>
              <a:r>
                <a:rPr lang="en-US" altLang="en-US" sz="1600" dirty="0">
                  <a:solidFill>
                    <a:schemeClr val="tx1"/>
                  </a:solidFill>
                </a:rPr>
                <a:t>advertising = 0)</a:t>
              </a:r>
            </a:p>
          </p:txBody>
        </p:sp>
      </p:grpSp>
    </p:spTree>
    <p:extLst>
      <p:ext uri="{BB962C8B-B14F-4D97-AF65-F5344CB8AC3E}">
        <p14:creationId xmlns:p14="http://schemas.microsoft.com/office/powerpoint/2010/main" val="2005822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Marketing Phenomena </a:t>
            </a:r>
            <a:r>
              <a:rPr lang="en-US" sz="2400" dirty="0"/>
              <a:t>(</a:t>
            </a:r>
            <a:r>
              <a:rPr lang="en-US" sz="2400" dirty="0">
                <a:solidFill>
                  <a:srgbClr val="00B050"/>
                </a:solidFill>
              </a:rPr>
              <a:t>Modeling with</a:t>
            </a:r>
            <a:r>
              <a:rPr lang="en-US" sz="2400" dirty="0"/>
              <a:t> </a:t>
            </a:r>
            <a:r>
              <a:rPr lang="en-US" sz="2400" dirty="0">
                <a:solidFill>
                  <a:srgbClr val="00B050"/>
                </a:solidFill>
              </a:rPr>
              <a:t>Intention</a:t>
            </a:r>
            <a:r>
              <a:rPr lang="en-US" sz="2400" dirty="0"/>
              <a:t>)</a:t>
            </a:r>
            <a:endParaRPr lang="en-US" dirty="0"/>
          </a:p>
        </p:txBody>
      </p:sp>
      <p:sp>
        <p:nvSpPr>
          <p:cNvPr id="3" name="Footer Placeholder 2"/>
          <p:cNvSpPr>
            <a:spLocks noGrp="1"/>
          </p:cNvSpPr>
          <p:nvPr>
            <p:ph type="ftr" sz="quarter" idx="3"/>
          </p:nvPr>
        </p:nvSpPr>
        <p:spPr>
          <a:xfrm>
            <a:off x="0" y="6597650"/>
            <a:ext cx="4943475" cy="260350"/>
          </a:xfrm>
          <a:prstGeom prst="rect">
            <a:avLst/>
          </a:prstGeom>
        </p:spPr>
        <p:txBody>
          <a:bodyPr/>
          <a:lstStyle/>
          <a:p>
            <a:r>
              <a:rPr lang="en-US"/>
              <a:t>© Ceren Kolsarici</a:t>
            </a:r>
            <a:endParaRPr lang="en-US" dirty="0"/>
          </a:p>
        </p:txBody>
      </p:sp>
      <p:grpSp>
        <p:nvGrpSpPr>
          <p:cNvPr id="37" name="Group 36">
            <a:extLst>
              <a:ext uri="{FF2B5EF4-FFF2-40B4-BE49-F238E27FC236}">
                <a16:creationId xmlns:a16="http://schemas.microsoft.com/office/drawing/2014/main" id="{EC19F7BA-607A-8AA2-8BCE-ACCB884E6A91}"/>
              </a:ext>
            </a:extLst>
          </p:cNvPr>
          <p:cNvGrpSpPr/>
          <p:nvPr/>
        </p:nvGrpSpPr>
        <p:grpSpPr>
          <a:xfrm>
            <a:off x="946150" y="1863725"/>
            <a:ext cx="7283450" cy="4689475"/>
            <a:chOff x="812800" y="1425121"/>
            <a:chExt cx="7283450" cy="4689475"/>
          </a:xfrm>
        </p:grpSpPr>
        <p:sp>
          <p:nvSpPr>
            <p:cNvPr id="5" name="Rectangle 3"/>
            <p:cNvSpPr>
              <a:spLocks noChangeArrowheads="1"/>
            </p:cNvSpPr>
            <p:nvPr/>
          </p:nvSpPr>
          <p:spPr bwMode="auto">
            <a:xfrm>
              <a:off x="3098800" y="5657396"/>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Rectangle 5"/>
            <p:cNvSpPr>
              <a:spLocks noChangeArrowheads="1"/>
            </p:cNvSpPr>
            <p:nvPr/>
          </p:nvSpPr>
          <p:spPr bwMode="auto">
            <a:xfrm>
              <a:off x="1402884" y="1425121"/>
              <a:ext cx="2026581"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b="1" dirty="0">
                  <a:solidFill>
                    <a:schemeClr val="tx1"/>
                  </a:solidFill>
                  <a:latin typeface="+mj-lt"/>
                </a:rPr>
                <a:t>P1: Through Origin</a:t>
              </a:r>
            </a:p>
          </p:txBody>
        </p:sp>
        <p:sp>
          <p:nvSpPr>
            <p:cNvPr id="7" name="Rectangle 6"/>
            <p:cNvSpPr>
              <a:spLocks noChangeArrowheads="1"/>
            </p:cNvSpPr>
            <p:nvPr/>
          </p:nvSpPr>
          <p:spPr bwMode="auto">
            <a:xfrm>
              <a:off x="5710318" y="3931784"/>
              <a:ext cx="159210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b="1" dirty="0">
                  <a:solidFill>
                    <a:schemeClr val="tx1"/>
                  </a:solidFill>
                  <a:latin typeface="+mj-lt"/>
                </a:rPr>
                <a:t>P4: Saturation</a:t>
              </a:r>
            </a:p>
          </p:txBody>
        </p:sp>
        <p:sp>
          <p:nvSpPr>
            <p:cNvPr id="8" name="Rectangle 7"/>
            <p:cNvSpPr>
              <a:spLocks noChangeArrowheads="1"/>
            </p:cNvSpPr>
            <p:nvPr/>
          </p:nvSpPr>
          <p:spPr bwMode="auto">
            <a:xfrm>
              <a:off x="1350963" y="3809546"/>
              <a:ext cx="2382512"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tabLst>
                  <a:tab pos="1146175" algn="ctr"/>
                </a:tabLst>
                <a:defRPr sz="2400">
                  <a:solidFill>
                    <a:schemeClr val="tx1"/>
                  </a:solidFill>
                  <a:latin typeface="Times New Roman" pitchFamily="18" charset="0"/>
                </a:defRPr>
              </a:lvl1pPr>
              <a:lvl2pPr marL="577850">
                <a:tabLst>
                  <a:tab pos="1146175" algn="ctr"/>
                </a:tabLst>
                <a:defRPr sz="2400">
                  <a:solidFill>
                    <a:schemeClr val="tx1"/>
                  </a:solidFill>
                  <a:latin typeface="Times New Roman" pitchFamily="18" charset="0"/>
                </a:defRPr>
              </a:lvl2pPr>
              <a:lvl3pPr>
                <a:tabLst>
                  <a:tab pos="1146175" algn="ctr"/>
                </a:tabLst>
                <a:defRPr sz="2400">
                  <a:solidFill>
                    <a:schemeClr val="tx1"/>
                  </a:solidFill>
                  <a:latin typeface="Times New Roman" pitchFamily="18" charset="0"/>
                </a:defRPr>
              </a:lvl3pPr>
              <a:lvl4pPr>
                <a:tabLst>
                  <a:tab pos="1146175" algn="ctr"/>
                </a:tabLst>
                <a:defRPr sz="2400">
                  <a:solidFill>
                    <a:schemeClr val="tx1"/>
                  </a:solidFill>
                  <a:latin typeface="Times New Roman" pitchFamily="18" charset="0"/>
                </a:defRPr>
              </a:lvl4pPr>
              <a:lvl5pPr>
                <a:tabLst>
                  <a:tab pos="1146175" algn="ctr"/>
                </a:tabLst>
                <a:defRPr sz="2400">
                  <a:solidFill>
                    <a:schemeClr val="tx1"/>
                  </a:solidFill>
                  <a:latin typeface="Times New Roman" pitchFamily="18" charset="0"/>
                </a:defRPr>
              </a:lvl5pPr>
              <a:lvl6pPr eaLnBrk="0" fontAlgn="base" hangingPunct="0">
                <a:spcBef>
                  <a:spcPct val="0"/>
                </a:spcBef>
                <a:spcAft>
                  <a:spcPct val="0"/>
                </a:spcAft>
                <a:tabLst>
                  <a:tab pos="1146175" algn="ctr"/>
                </a:tabLst>
                <a:defRPr sz="2400">
                  <a:solidFill>
                    <a:schemeClr val="tx1"/>
                  </a:solidFill>
                  <a:latin typeface="Times New Roman" pitchFamily="18" charset="0"/>
                </a:defRPr>
              </a:lvl6pPr>
              <a:lvl7pPr eaLnBrk="0" fontAlgn="base" hangingPunct="0">
                <a:spcBef>
                  <a:spcPct val="0"/>
                </a:spcBef>
                <a:spcAft>
                  <a:spcPct val="0"/>
                </a:spcAft>
                <a:tabLst>
                  <a:tab pos="1146175" algn="ctr"/>
                </a:tabLst>
                <a:defRPr sz="2400">
                  <a:solidFill>
                    <a:schemeClr val="tx1"/>
                  </a:solidFill>
                  <a:latin typeface="Times New Roman" pitchFamily="18" charset="0"/>
                </a:defRPr>
              </a:lvl7pPr>
              <a:lvl8pPr eaLnBrk="0" fontAlgn="base" hangingPunct="0">
                <a:spcBef>
                  <a:spcPct val="0"/>
                </a:spcBef>
                <a:spcAft>
                  <a:spcPct val="0"/>
                </a:spcAft>
                <a:tabLst>
                  <a:tab pos="1146175" algn="ctr"/>
                </a:tabLst>
                <a:defRPr sz="2400">
                  <a:solidFill>
                    <a:schemeClr val="tx1"/>
                  </a:solidFill>
                  <a:latin typeface="Times New Roman" pitchFamily="18" charset="0"/>
                </a:defRPr>
              </a:lvl8pPr>
              <a:lvl9pPr eaLnBrk="0" fontAlgn="base" hangingPunct="0">
                <a:spcBef>
                  <a:spcPct val="0"/>
                </a:spcBef>
                <a:spcAft>
                  <a:spcPct val="0"/>
                </a:spcAft>
                <a:tabLst>
                  <a:tab pos="1146175" algn="ctr"/>
                </a:tabLst>
                <a:defRPr sz="2400">
                  <a:solidFill>
                    <a:schemeClr val="tx1"/>
                  </a:solidFill>
                  <a:latin typeface="Times New Roman" pitchFamily="18" charset="0"/>
                </a:defRPr>
              </a:lvl9pPr>
            </a:lstStyle>
            <a:p>
              <a:r>
                <a:rPr lang="en-US" altLang="en-US" sz="1800" b="1" dirty="0">
                  <a:latin typeface="+mj-lt"/>
                </a:rPr>
                <a:t>P3: 	Decreasing Returns</a:t>
              </a:r>
              <a:br>
                <a:rPr lang="en-US" altLang="en-US" sz="1800" b="1" dirty="0">
                  <a:latin typeface="+mj-lt"/>
                </a:rPr>
              </a:br>
              <a:r>
                <a:rPr lang="en-US" altLang="en-US" sz="1800" b="1" dirty="0">
                  <a:latin typeface="+mj-lt"/>
                </a:rPr>
                <a:t>	(concave)</a:t>
              </a:r>
            </a:p>
          </p:txBody>
        </p:sp>
        <p:sp>
          <p:nvSpPr>
            <p:cNvPr id="9" name="Rectangle 8"/>
            <p:cNvSpPr>
              <a:spLocks noChangeArrowheads="1"/>
            </p:cNvSpPr>
            <p:nvPr/>
          </p:nvSpPr>
          <p:spPr bwMode="auto">
            <a:xfrm>
              <a:off x="5942096" y="1425121"/>
              <a:ext cx="113172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b="1" dirty="0">
                  <a:solidFill>
                    <a:schemeClr val="tx1"/>
                  </a:solidFill>
                  <a:latin typeface="+mj-lt"/>
                </a:rPr>
                <a:t>P2: Linear</a:t>
              </a:r>
            </a:p>
          </p:txBody>
        </p:sp>
        <p:sp>
          <p:nvSpPr>
            <p:cNvPr id="10" name="Rectangle 9"/>
            <p:cNvSpPr>
              <a:spLocks noChangeArrowheads="1"/>
            </p:cNvSpPr>
            <p:nvPr/>
          </p:nvSpPr>
          <p:spPr bwMode="auto">
            <a:xfrm>
              <a:off x="812800" y="2287134"/>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1600" i="1">
                  <a:solidFill>
                    <a:schemeClr val="tx1"/>
                  </a:solidFill>
                </a:rPr>
                <a:t>Y</a:t>
              </a:r>
            </a:p>
          </p:txBody>
        </p:sp>
        <p:sp>
          <p:nvSpPr>
            <p:cNvPr id="11" name="Rectangle 10"/>
            <p:cNvSpPr>
              <a:spLocks noChangeArrowheads="1"/>
            </p:cNvSpPr>
            <p:nvPr/>
          </p:nvSpPr>
          <p:spPr bwMode="auto">
            <a:xfrm>
              <a:off x="2546350" y="3304721"/>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1600" i="1">
                  <a:solidFill>
                    <a:schemeClr val="tx1"/>
                  </a:solidFill>
                </a:rPr>
                <a:t>X</a:t>
              </a:r>
            </a:p>
          </p:txBody>
        </p:sp>
        <p:grpSp>
          <p:nvGrpSpPr>
            <p:cNvPr id="12" name="Group 11"/>
            <p:cNvGrpSpPr>
              <a:grpSpLocks/>
            </p:cNvGrpSpPr>
            <p:nvPr/>
          </p:nvGrpSpPr>
          <p:grpSpPr bwMode="auto">
            <a:xfrm>
              <a:off x="1236663" y="1821996"/>
              <a:ext cx="2778125" cy="1393825"/>
              <a:chOff x="795" y="1388"/>
              <a:chExt cx="1750" cy="878"/>
            </a:xfrm>
          </p:grpSpPr>
          <p:sp>
            <p:nvSpPr>
              <p:cNvPr id="34" name="Line 12"/>
              <p:cNvSpPr>
                <a:spLocks noChangeShapeType="1"/>
              </p:cNvSpPr>
              <p:nvPr/>
            </p:nvSpPr>
            <p:spPr bwMode="auto">
              <a:xfrm>
                <a:off x="795" y="1388"/>
                <a:ext cx="0" cy="87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13"/>
              <p:cNvSpPr>
                <a:spLocks noChangeShapeType="1"/>
              </p:cNvSpPr>
              <p:nvPr/>
            </p:nvSpPr>
            <p:spPr bwMode="auto">
              <a:xfrm>
                <a:off x="795" y="2266"/>
                <a:ext cx="175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14"/>
              <p:cNvSpPr>
                <a:spLocks noChangeShapeType="1"/>
              </p:cNvSpPr>
              <p:nvPr/>
            </p:nvSpPr>
            <p:spPr bwMode="auto">
              <a:xfrm flipV="1">
                <a:off x="795" y="1582"/>
                <a:ext cx="1708" cy="68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 name="Rectangle 15"/>
            <p:cNvSpPr>
              <a:spLocks noChangeArrowheads="1"/>
            </p:cNvSpPr>
            <p:nvPr/>
          </p:nvSpPr>
          <p:spPr bwMode="auto">
            <a:xfrm>
              <a:off x="4918075" y="2287134"/>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1600" i="1">
                  <a:solidFill>
                    <a:schemeClr val="tx1"/>
                  </a:solidFill>
                </a:rPr>
                <a:t>Y</a:t>
              </a:r>
            </a:p>
          </p:txBody>
        </p:sp>
        <p:sp>
          <p:nvSpPr>
            <p:cNvPr id="14" name="Rectangle 16"/>
            <p:cNvSpPr>
              <a:spLocks noChangeArrowheads="1"/>
            </p:cNvSpPr>
            <p:nvPr/>
          </p:nvSpPr>
          <p:spPr bwMode="auto">
            <a:xfrm>
              <a:off x="6627813" y="3304721"/>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1600" i="1">
                  <a:solidFill>
                    <a:schemeClr val="tx1"/>
                  </a:solidFill>
                </a:rPr>
                <a:t>X</a:t>
              </a:r>
            </a:p>
          </p:txBody>
        </p:sp>
        <p:grpSp>
          <p:nvGrpSpPr>
            <p:cNvPr id="15" name="Group 17"/>
            <p:cNvGrpSpPr>
              <a:grpSpLocks/>
            </p:cNvGrpSpPr>
            <p:nvPr/>
          </p:nvGrpSpPr>
          <p:grpSpPr bwMode="auto">
            <a:xfrm>
              <a:off x="5319713" y="1821996"/>
              <a:ext cx="2776537" cy="1393825"/>
              <a:chOff x="3367" y="1388"/>
              <a:chExt cx="1749" cy="878"/>
            </a:xfrm>
          </p:grpSpPr>
          <p:sp>
            <p:nvSpPr>
              <p:cNvPr id="31" name="Line 18"/>
              <p:cNvSpPr>
                <a:spLocks noChangeShapeType="1"/>
              </p:cNvSpPr>
              <p:nvPr/>
            </p:nvSpPr>
            <p:spPr bwMode="auto">
              <a:xfrm>
                <a:off x="3367" y="1388"/>
                <a:ext cx="0" cy="87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19"/>
              <p:cNvSpPr>
                <a:spLocks noChangeShapeType="1"/>
              </p:cNvSpPr>
              <p:nvPr/>
            </p:nvSpPr>
            <p:spPr bwMode="auto">
              <a:xfrm>
                <a:off x="3367" y="2266"/>
                <a:ext cx="1749"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20"/>
              <p:cNvSpPr>
                <a:spLocks noChangeShapeType="1"/>
              </p:cNvSpPr>
              <p:nvPr/>
            </p:nvSpPr>
            <p:spPr bwMode="auto">
              <a:xfrm flipV="1">
                <a:off x="3367" y="1546"/>
                <a:ext cx="1585" cy="46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 name="Rectangle 21"/>
            <p:cNvSpPr>
              <a:spLocks noChangeArrowheads="1"/>
            </p:cNvSpPr>
            <p:nvPr/>
          </p:nvSpPr>
          <p:spPr bwMode="auto">
            <a:xfrm>
              <a:off x="4918075" y="4839834"/>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1600" i="1">
                  <a:solidFill>
                    <a:schemeClr val="tx1"/>
                  </a:solidFill>
                </a:rPr>
                <a:t>Y</a:t>
              </a:r>
            </a:p>
          </p:txBody>
        </p:sp>
        <p:sp>
          <p:nvSpPr>
            <p:cNvPr id="17" name="Rectangle 22"/>
            <p:cNvSpPr>
              <a:spLocks noChangeArrowheads="1"/>
            </p:cNvSpPr>
            <p:nvPr/>
          </p:nvSpPr>
          <p:spPr bwMode="auto">
            <a:xfrm>
              <a:off x="6627813" y="5771696"/>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1600" i="1">
                  <a:solidFill>
                    <a:schemeClr val="tx1"/>
                  </a:solidFill>
                </a:rPr>
                <a:t>X</a:t>
              </a:r>
            </a:p>
          </p:txBody>
        </p:sp>
        <p:grpSp>
          <p:nvGrpSpPr>
            <p:cNvPr id="18" name="Group 23"/>
            <p:cNvGrpSpPr>
              <a:grpSpLocks/>
            </p:cNvGrpSpPr>
            <p:nvPr/>
          </p:nvGrpSpPr>
          <p:grpSpPr bwMode="auto">
            <a:xfrm>
              <a:off x="4935538" y="4173084"/>
              <a:ext cx="365125" cy="479425"/>
              <a:chOff x="3125" y="3001"/>
              <a:chExt cx="230" cy="302"/>
            </a:xfrm>
          </p:grpSpPr>
          <p:sp>
            <p:nvSpPr>
              <p:cNvPr id="29" name="Rectangle 24"/>
              <p:cNvSpPr>
                <a:spLocks noChangeArrowheads="1"/>
              </p:cNvSpPr>
              <p:nvPr/>
            </p:nvSpPr>
            <p:spPr bwMode="auto">
              <a:xfrm>
                <a:off x="3147" y="3091"/>
                <a:ext cx="2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1600" i="1">
                    <a:solidFill>
                      <a:schemeClr val="tx1"/>
                    </a:solidFill>
                  </a:rPr>
                  <a:t>Q</a:t>
                </a:r>
              </a:p>
            </p:txBody>
          </p:sp>
          <p:sp>
            <p:nvSpPr>
              <p:cNvPr id="30" name="Rectangle 25"/>
              <p:cNvSpPr>
                <a:spLocks noChangeArrowheads="1"/>
              </p:cNvSpPr>
              <p:nvPr/>
            </p:nvSpPr>
            <p:spPr bwMode="auto">
              <a:xfrm>
                <a:off x="3125" y="3001"/>
                <a:ext cx="23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1600" i="1" dirty="0">
                    <a:solidFill>
                      <a:schemeClr val="tx1"/>
                    </a:solidFill>
                  </a:rPr>
                  <a:t>—</a:t>
                </a:r>
              </a:p>
            </p:txBody>
          </p:sp>
        </p:grpSp>
        <p:sp>
          <p:nvSpPr>
            <p:cNvPr id="19" name="Line 26"/>
            <p:cNvSpPr>
              <a:spLocks noChangeShapeType="1"/>
            </p:cNvSpPr>
            <p:nvPr/>
          </p:nvSpPr>
          <p:spPr bwMode="auto">
            <a:xfrm>
              <a:off x="5319713" y="4311196"/>
              <a:ext cx="0" cy="139382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27"/>
            <p:cNvSpPr>
              <a:spLocks noChangeShapeType="1"/>
            </p:cNvSpPr>
            <p:nvPr/>
          </p:nvSpPr>
          <p:spPr bwMode="auto">
            <a:xfrm>
              <a:off x="5319713" y="5705021"/>
              <a:ext cx="2776537"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28"/>
            <p:cNvSpPr>
              <a:spLocks noChangeShapeType="1"/>
            </p:cNvSpPr>
            <p:nvPr/>
          </p:nvSpPr>
          <p:spPr bwMode="auto">
            <a:xfrm>
              <a:off x="5319713" y="4492171"/>
              <a:ext cx="2613025" cy="0"/>
            </a:xfrm>
            <a:prstGeom prst="line">
              <a:avLst/>
            </a:prstGeom>
            <a:noFill/>
            <a:ln w="25400">
              <a:solidFill>
                <a:schemeClr val="accent2"/>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9"/>
            <p:cNvSpPr>
              <a:spLocks/>
            </p:cNvSpPr>
            <p:nvPr/>
          </p:nvSpPr>
          <p:spPr bwMode="auto">
            <a:xfrm>
              <a:off x="5522913" y="4544559"/>
              <a:ext cx="2386012" cy="962025"/>
            </a:xfrm>
            <a:custGeom>
              <a:avLst/>
              <a:gdLst>
                <a:gd name="T0" fmla="*/ 0 w 1503"/>
                <a:gd name="T1" fmla="*/ 605 h 606"/>
                <a:gd name="T2" fmla="*/ 185 w 1503"/>
                <a:gd name="T3" fmla="*/ 234 h 606"/>
                <a:gd name="T4" fmla="*/ 244 w 1503"/>
                <a:gd name="T5" fmla="*/ 156 h 606"/>
                <a:gd name="T6" fmla="*/ 283 w 1503"/>
                <a:gd name="T7" fmla="*/ 117 h 606"/>
                <a:gd name="T8" fmla="*/ 322 w 1503"/>
                <a:gd name="T9" fmla="*/ 88 h 606"/>
                <a:gd name="T10" fmla="*/ 400 w 1503"/>
                <a:gd name="T11" fmla="*/ 58 h 606"/>
                <a:gd name="T12" fmla="*/ 507 w 1503"/>
                <a:gd name="T13" fmla="*/ 49 h 606"/>
                <a:gd name="T14" fmla="*/ 673 w 1503"/>
                <a:gd name="T15" fmla="*/ 39 h 606"/>
                <a:gd name="T16" fmla="*/ 1502 w 1503"/>
                <a:gd name="T17" fmla="*/ 0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3" h="606">
                  <a:moveTo>
                    <a:pt x="0" y="605"/>
                  </a:moveTo>
                  <a:lnTo>
                    <a:pt x="185" y="234"/>
                  </a:lnTo>
                  <a:lnTo>
                    <a:pt x="244" y="156"/>
                  </a:lnTo>
                  <a:lnTo>
                    <a:pt x="283" y="117"/>
                  </a:lnTo>
                  <a:lnTo>
                    <a:pt x="322" y="88"/>
                  </a:lnTo>
                  <a:lnTo>
                    <a:pt x="400" y="58"/>
                  </a:lnTo>
                  <a:lnTo>
                    <a:pt x="507" y="49"/>
                  </a:lnTo>
                  <a:lnTo>
                    <a:pt x="673" y="39"/>
                  </a:lnTo>
                  <a:lnTo>
                    <a:pt x="1502"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Rectangle 30"/>
            <p:cNvSpPr>
              <a:spLocks noChangeArrowheads="1"/>
            </p:cNvSpPr>
            <p:nvPr/>
          </p:nvSpPr>
          <p:spPr bwMode="auto">
            <a:xfrm>
              <a:off x="812800" y="4820784"/>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1600" i="1">
                  <a:solidFill>
                    <a:schemeClr val="tx1"/>
                  </a:solidFill>
                </a:rPr>
                <a:t>Y</a:t>
              </a:r>
            </a:p>
          </p:txBody>
        </p:sp>
        <p:sp>
          <p:nvSpPr>
            <p:cNvPr id="24" name="Rectangle 31"/>
            <p:cNvSpPr>
              <a:spLocks noChangeArrowheads="1"/>
            </p:cNvSpPr>
            <p:nvPr/>
          </p:nvSpPr>
          <p:spPr bwMode="auto">
            <a:xfrm>
              <a:off x="2546350" y="5771696"/>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1600" i="1">
                  <a:solidFill>
                    <a:schemeClr val="tx1"/>
                  </a:solidFill>
                </a:rPr>
                <a:t>X</a:t>
              </a:r>
            </a:p>
          </p:txBody>
        </p:sp>
        <p:grpSp>
          <p:nvGrpSpPr>
            <p:cNvPr id="25" name="Group 32"/>
            <p:cNvGrpSpPr>
              <a:grpSpLocks/>
            </p:cNvGrpSpPr>
            <p:nvPr/>
          </p:nvGrpSpPr>
          <p:grpSpPr bwMode="auto">
            <a:xfrm>
              <a:off x="1236663" y="4311196"/>
              <a:ext cx="2778125" cy="1393825"/>
              <a:chOff x="795" y="3088"/>
              <a:chExt cx="1750" cy="878"/>
            </a:xfrm>
          </p:grpSpPr>
          <p:sp>
            <p:nvSpPr>
              <p:cNvPr id="26" name="Line 33"/>
              <p:cNvSpPr>
                <a:spLocks noChangeShapeType="1"/>
              </p:cNvSpPr>
              <p:nvPr/>
            </p:nvSpPr>
            <p:spPr bwMode="auto">
              <a:xfrm>
                <a:off x="795" y="3088"/>
                <a:ext cx="0" cy="87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34"/>
              <p:cNvSpPr>
                <a:spLocks noChangeShapeType="1"/>
              </p:cNvSpPr>
              <p:nvPr/>
            </p:nvSpPr>
            <p:spPr bwMode="auto">
              <a:xfrm>
                <a:off x="795" y="3966"/>
                <a:ext cx="175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Arc 35"/>
              <p:cNvSpPr>
                <a:spLocks/>
              </p:cNvSpPr>
              <p:nvPr/>
            </p:nvSpPr>
            <p:spPr bwMode="auto">
              <a:xfrm>
                <a:off x="916" y="3202"/>
                <a:ext cx="1404" cy="648"/>
              </a:xfrm>
              <a:custGeom>
                <a:avLst/>
                <a:gdLst>
                  <a:gd name="G0" fmla="+- 21600 0 0"/>
                  <a:gd name="G1" fmla="+- 21600 0 0"/>
                  <a:gd name="G2" fmla="+- 21600 0 0"/>
                  <a:gd name="T0" fmla="*/ 0 w 21600"/>
                  <a:gd name="T1" fmla="*/ 21600 h 21600"/>
                  <a:gd name="T2" fmla="*/ 21585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76"/>
                      <a:pt x="9661" y="8"/>
                      <a:pt x="21585" y="0"/>
                    </a:cubicBezTo>
                  </a:path>
                  <a:path w="21600" h="21600" stroke="0" extrusionOk="0">
                    <a:moveTo>
                      <a:pt x="0" y="21600"/>
                    </a:moveTo>
                    <a:cubicBezTo>
                      <a:pt x="0" y="9676"/>
                      <a:pt x="9661" y="8"/>
                      <a:pt x="21585" y="0"/>
                    </a:cubicBezTo>
                    <a:lnTo>
                      <a:pt x="21600" y="2160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 name="Rounded Rectangle 3">
            <a:extLst>
              <a:ext uri="{FF2B5EF4-FFF2-40B4-BE49-F238E27FC236}">
                <a16:creationId xmlns:a16="http://schemas.microsoft.com/office/drawing/2014/main" id="{78C006E6-91FA-431E-CAC0-AB0D15D2C218}"/>
              </a:ext>
            </a:extLst>
          </p:cNvPr>
          <p:cNvSpPr/>
          <p:nvPr/>
        </p:nvSpPr>
        <p:spPr>
          <a:xfrm>
            <a:off x="1596271" y="849482"/>
            <a:ext cx="5839489" cy="780878"/>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Think: </a:t>
            </a:r>
          </a:p>
          <a:p>
            <a:pPr algn="ctr"/>
            <a:r>
              <a:rPr lang="en-US" sz="1600" dirty="0"/>
              <a:t>Which marketing variable would this work for?</a:t>
            </a:r>
          </a:p>
          <a:p>
            <a:pPr algn="ctr"/>
            <a:r>
              <a:rPr lang="en-US" sz="1600" dirty="0"/>
              <a:t>How can we introduce these into the model?</a:t>
            </a:r>
          </a:p>
        </p:txBody>
      </p:sp>
    </p:spTree>
    <p:extLst>
      <p:ext uri="{BB962C8B-B14F-4D97-AF65-F5344CB8AC3E}">
        <p14:creationId xmlns:p14="http://schemas.microsoft.com/office/powerpoint/2010/main" val="1049519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Marketing Phenomena </a:t>
            </a:r>
            <a:r>
              <a:rPr lang="en-US" sz="2800" dirty="0"/>
              <a:t>(</a:t>
            </a:r>
            <a:r>
              <a:rPr lang="en-US" sz="2800" dirty="0">
                <a:solidFill>
                  <a:srgbClr val="00B050"/>
                </a:solidFill>
              </a:rPr>
              <a:t>Modeling with</a:t>
            </a:r>
            <a:r>
              <a:rPr lang="en-US" sz="2800" dirty="0"/>
              <a:t> </a:t>
            </a:r>
            <a:r>
              <a:rPr lang="en-US" sz="2800" dirty="0">
                <a:solidFill>
                  <a:srgbClr val="00B050"/>
                </a:solidFill>
              </a:rPr>
              <a:t>Intention</a:t>
            </a:r>
            <a:r>
              <a:rPr lang="en-US" sz="2800" dirty="0"/>
              <a:t>)</a:t>
            </a:r>
            <a:r>
              <a:rPr lang="en-US" dirty="0"/>
              <a:t> </a:t>
            </a:r>
          </a:p>
        </p:txBody>
      </p:sp>
      <p:sp>
        <p:nvSpPr>
          <p:cNvPr id="3" name="Footer Placeholder 2"/>
          <p:cNvSpPr>
            <a:spLocks noGrp="1"/>
          </p:cNvSpPr>
          <p:nvPr>
            <p:ph type="ftr" sz="quarter" idx="3"/>
          </p:nvPr>
        </p:nvSpPr>
        <p:spPr>
          <a:xfrm>
            <a:off x="0" y="6597650"/>
            <a:ext cx="4943475" cy="260350"/>
          </a:xfrm>
          <a:prstGeom prst="rect">
            <a:avLst/>
          </a:prstGeom>
        </p:spPr>
        <p:txBody>
          <a:bodyPr/>
          <a:lstStyle/>
          <a:p>
            <a:r>
              <a:rPr lang="en-US"/>
              <a:t>© Ceren Kolsarici</a:t>
            </a:r>
            <a:endParaRPr lang="en-US" dirty="0"/>
          </a:p>
        </p:txBody>
      </p:sp>
      <p:grpSp>
        <p:nvGrpSpPr>
          <p:cNvPr id="4" name="Group 3"/>
          <p:cNvGrpSpPr/>
          <p:nvPr/>
        </p:nvGrpSpPr>
        <p:grpSpPr>
          <a:xfrm>
            <a:off x="685800" y="1835232"/>
            <a:ext cx="7377113" cy="4879975"/>
            <a:chOff x="685800" y="1693863"/>
            <a:chExt cx="7377113" cy="4879975"/>
          </a:xfrm>
        </p:grpSpPr>
        <p:sp>
          <p:nvSpPr>
            <p:cNvPr id="5" name="Rectangle 2"/>
            <p:cNvSpPr>
              <a:spLocks noChangeArrowheads="1"/>
            </p:cNvSpPr>
            <p:nvPr/>
          </p:nvSpPr>
          <p:spPr bwMode="auto">
            <a:xfrm>
              <a:off x="685800" y="60785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Rectangle 3"/>
            <p:cNvSpPr>
              <a:spLocks noChangeArrowheads="1"/>
            </p:cNvSpPr>
            <p:nvPr/>
          </p:nvSpPr>
          <p:spPr bwMode="auto">
            <a:xfrm>
              <a:off x="3124200" y="60785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Freeform 4"/>
            <p:cNvSpPr>
              <a:spLocks/>
            </p:cNvSpPr>
            <p:nvPr/>
          </p:nvSpPr>
          <p:spPr bwMode="auto">
            <a:xfrm>
              <a:off x="5486400" y="2220913"/>
              <a:ext cx="1812925" cy="1039812"/>
            </a:xfrm>
            <a:custGeom>
              <a:avLst/>
              <a:gdLst>
                <a:gd name="T0" fmla="*/ 0 w 1142"/>
                <a:gd name="T1" fmla="*/ 654 h 655"/>
                <a:gd name="T2" fmla="*/ 68 w 1142"/>
                <a:gd name="T3" fmla="*/ 644 h 655"/>
                <a:gd name="T4" fmla="*/ 165 w 1142"/>
                <a:gd name="T5" fmla="*/ 634 h 655"/>
                <a:gd name="T6" fmla="*/ 214 w 1142"/>
                <a:gd name="T7" fmla="*/ 615 h 655"/>
                <a:gd name="T8" fmla="*/ 273 w 1142"/>
                <a:gd name="T9" fmla="*/ 585 h 655"/>
                <a:gd name="T10" fmla="*/ 331 w 1142"/>
                <a:gd name="T11" fmla="*/ 527 h 655"/>
                <a:gd name="T12" fmla="*/ 604 w 1142"/>
                <a:gd name="T13" fmla="*/ 215 h 655"/>
                <a:gd name="T14" fmla="*/ 644 w 1142"/>
                <a:gd name="T15" fmla="*/ 166 h 655"/>
                <a:gd name="T16" fmla="*/ 712 w 1142"/>
                <a:gd name="T17" fmla="*/ 107 h 655"/>
                <a:gd name="T18" fmla="*/ 800 w 1142"/>
                <a:gd name="T19" fmla="*/ 59 h 655"/>
                <a:gd name="T20" fmla="*/ 878 w 1142"/>
                <a:gd name="T21" fmla="*/ 20 h 655"/>
                <a:gd name="T22" fmla="*/ 985 w 1142"/>
                <a:gd name="T23" fmla="*/ 0 h 655"/>
                <a:gd name="T24" fmla="*/ 1141 w 1142"/>
                <a:gd name="T25"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2" h="655">
                  <a:moveTo>
                    <a:pt x="0" y="654"/>
                  </a:moveTo>
                  <a:lnTo>
                    <a:pt x="68" y="644"/>
                  </a:lnTo>
                  <a:lnTo>
                    <a:pt x="165" y="634"/>
                  </a:lnTo>
                  <a:lnTo>
                    <a:pt x="214" y="615"/>
                  </a:lnTo>
                  <a:lnTo>
                    <a:pt x="273" y="585"/>
                  </a:lnTo>
                  <a:lnTo>
                    <a:pt x="331" y="527"/>
                  </a:lnTo>
                  <a:lnTo>
                    <a:pt x="604" y="215"/>
                  </a:lnTo>
                  <a:lnTo>
                    <a:pt x="644" y="166"/>
                  </a:lnTo>
                  <a:lnTo>
                    <a:pt x="712" y="107"/>
                  </a:lnTo>
                  <a:lnTo>
                    <a:pt x="800" y="59"/>
                  </a:lnTo>
                  <a:lnTo>
                    <a:pt x="878" y="20"/>
                  </a:lnTo>
                  <a:lnTo>
                    <a:pt x="985" y="0"/>
                  </a:lnTo>
                  <a:lnTo>
                    <a:pt x="1141"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Rectangle 5"/>
            <p:cNvSpPr>
              <a:spLocks noChangeArrowheads="1"/>
            </p:cNvSpPr>
            <p:nvPr/>
          </p:nvSpPr>
          <p:spPr bwMode="auto">
            <a:xfrm>
              <a:off x="711200" y="6059488"/>
              <a:ext cx="18288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6"/>
            <p:cNvSpPr>
              <a:spLocks noChangeArrowheads="1"/>
            </p:cNvSpPr>
            <p:nvPr/>
          </p:nvSpPr>
          <p:spPr bwMode="auto">
            <a:xfrm>
              <a:off x="3149600" y="6059488"/>
              <a:ext cx="28448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8"/>
            <p:cNvSpPr>
              <a:spLocks noChangeArrowheads="1"/>
            </p:cNvSpPr>
            <p:nvPr/>
          </p:nvSpPr>
          <p:spPr bwMode="auto">
            <a:xfrm>
              <a:off x="1628775" y="1693863"/>
              <a:ext cx="2305568"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tabLst>
                  <a:tab pos="1146175" algn="ctr"/>
                </a:tabLst>
                <a:defRPr sz="2400">
                  <a:solidFill>
                    <a:schemeClr val="tx1"/>
                  </a:solidFill>
                  <a:latin typeface="Times New Roman" pitchFamily="18" charset="0"/>
                </a:defRPr>
              </a:lvl1pPr>
              <a:lvl2pPr marL="577850">
                <a:tabLst>
                  <a:tab pos="1146175" algn="ctr"/>
                </a:tabLst>
                <a:defRPr sz="2400">
                  <a:solidFill>
                    <a:schemeClr val="tx1"/>
                  </a:solidFill>
                  <a:latin typeface="Times New Roman" pitchFamily="18" charset="0"/>
                </a:defRPr>
              </a:lvl2pPr>
              <a:lvl3pPr>
                <a:tabLst>
                  <a:tab pos="1146175" algn="ctr"/>
                </a:tabLst>
                <a:defRPr sz="2400">
                  <a:solidFill>
                    <a:schemeClr val="tx1"/>
                  </a:solidFill>
                  <a:latin typeface="Times New Roman" pitchFamily="18" charset="0"/>
                </a:defRPr>
              </a:lvl3pPr>
              <a:lvl4pPr>
                <a:tabLst>
                  <a:tab pos="1146175" algn="ctr"/>
                </a:tabLst>
                <a:defRPr sz="2400">
                  <a:solidFill>
                    <a:schemeClr val="tx1"/>
                  </a:solidFill>
                  <a:latin typeface="Times New Roman" pitchFamily="18" charset="0"/>
                </a:defRPr>
              </a:lvl4pPr>
              <a:lvl5pPr>
                <a:tabLst>
                  <a:tab pos="1146175" algn="ctr"/>
                </a:tabLst>
                <a:defRPr sz="2400">
                  <a:solidFill>
                    <a:schemeClr val="tx1"/>
                  </a:solidFill>
                  <a:latin typeface="Times New Roman" pitchFamily="18" charset="0"/>
                </a:defRPr>
              </a:lvl5pPr>
              <a:lvl6pPr eaLnBrk="0" fontAlgn="base" hangingPunct="0">
                <a:spcBef>
                  <a:spcPct val="0"/>
                </a:spcBef>
                <a:spcAft>
                  <a:spcPct val="0"/>
                </a:spcAft>
                <a:tabLst>
                  <a:tab pos="1146175" algn="ctr"/>
                </a:tabLst>
                <a:defRPr sz="2400">
                  <a:solidFill>
                    <a:schemeClr val="tx1"/>
                  </a:solidFill>
                  <a:latin typeface="Times New Roman" pitchFamily="18" charset="0"/>
                </a:defRPr>
              </a:lvl6pPr>
              <a:lvl7pPr eaLnBrk="0" fontAlgn="base" hangingPunct="0">
                <a:spcBef>
                  <a:spcPct val="0"/>
                </a:spcBef>
                <a:spcAft>
                  <a:spcPct val="0"/>
                </a:spcAft>
                <a:tabLst>
                  <a:tab pos="1146175" algn="ctr"/>
                </a:tabLst>
                <a:defRPr sz="2400">
                  <a:solidFill>
                    <a:schemeClr val="tx1"/>
                  </a:solidFill>
                  <a:latin typeface="Times New Roman" pitchFamily="18" charset="0"/>
                </a:defRPr>
              </a:lvl7pPr>
              <a:lvl8pPr eaLnBrk="0" fontAlgn="base" hangingPunct="0">
                <a:spcBef>
                  <a:spcPct val="0"/>
                </a:spcBef>
                <a:spcAft>
                  <a:spcPct val="0"/>
                </a:spcAft>
                <a:tabLst>
                  <a:tab pos="1146175" algn="ctr"/>
                </a:tabLst>
                <a:defRPr sz="2400">
                  <a:solidFill>
                    <a:schemeClr val="tx1"/>
                  </a:solidFill>
                  <a:latin typeface="Times New Roman" pitchFamily="18" charset="0"/>
                </a:defRPr>
              </a:lvl8pPr>
              <a:lvl9pPr eaLnBrk="0" fontAlgn="base" hangingPunct="0">
                <a:spcBef>
                  <a:spcPct val="0"/>
                </a:spcBef>
                <a:spcAft>
                  <a:spcPct val="0"/>
                </a:spcAft>
                <a:tabLst>
                  <a:tab pos="1146175" algn="ctr"/>
                </a:tabLst>
                <a:defRPr sz="2400">
                  <a:solidFill>
                    <a:schemeClr val="tx1"/>
                  </a:solidFill>
                  <a:latin typeface="Times New Roman" pitchFamily="18" charset="0"/>
                </a:defRPr>
              </a:lvl9pPr>
            </a:lstStyle>
            <a:p>
              <a:r>
                <a:rPr lang="en-US" altLang="en-US" sz="1800" b="1" dirty="0">
                  <a:latin typeface="+mj-lt"/>
                </a:rPr>
                <a:t>P5:	 Increasing Returns</a:t>
              </a:r>
            </a:p>
            <a:p>
              <a:r>
                <a:rPr lang="en-US" altLang="en-US" sz="1800" b="1" dirty="0">
                  <a:latin typeface="+mj-lt"/>
                </a:rPr>
                <a:t>	(convex)</a:t>
              </a:r>
            </a:p>
          </p:txBody>
        </p:sp>
        <p:sp>
          <p:nvSpPr>
            <p:cNvPr id="11" name="Rectangle 9"/>
            <p:cNvSpPr>
              <a:spLocks noChangeArrowheads="1"/>
            </p:cNvSpPr>
            <p:nvPr/>
          </p:nvSpPr>
          <p:spPr bwMode="auto">
            <a:xfrm>
              <a:off x="5443068" y="4343400"/>
              <a:ext cx="219803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b="1" dirty="0">
                  <a:solidFill>
                    <a:schemeClr val="tx1"/>
                  </a:solidFill>
                  <a:latin typeface="+mj-lt"/>
                </a:rPr>
                <a:t>P8: Super-saturation</a:t>
              </a:r>
            </a:p>
          </p:txBody>
        </p:sp>
        <p:sp>
          <p:nvSpPr>
            <p:cNvPr id="12" name="Rectangle 10"/>
            <p:cNvSpPr>
              <a:spLocks noChangeArrowheads="1"/>
            </p:cNvSpPr>
            <p:nvPr/>
          </p:nvSpPr>
          <p:spPr bwMode="auto">
            <a:xfrm>
              <a:off x="1628775" y="4343400"/>
              <a:ext cx="1545936"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b="1" dirty="0">
                  <a:solidFill>
                    <a:schemeClr val="tx1"/>
                  </a:solidFill>
                  <a:latin typeface="+mj-lt"/>
                </a:rPr>
                <a:t>P7: Threshold</a:t>
              </a:r>
            </a:p>
          </p:txBody>
        </p:sp>
        <p:sp>
          <p:nvSpPr>
            <p:cNvPr id="13" name="Rectangle 11"/>
            <p:cNvSpPr>
              <a:spLocks noChangeArrowheads="1"/>
            </p:cNvSpPr>
            <p:nvPr/>
          </p:nvSpPr>
          <p:spPr bwMode="auto">
            <a:xfrm>
              <a:off x="5879416" y="1804988"/>
              <a:ext cx="1290418"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b="1" dirty="0">
                  <a:solidFill>
                    <a:schemeClr val="tx1"/>
                  </a:solidFill>
                  <a:latin typeface="+mj-lt"/>
                </a:rPr>
                <a:t>P6: S-shape</a:t>
              </a:r>
            </a:p>
          </p:txBody>
        </p:sp>
        <p:grpSp>
          <p:nvGrpSpPr>
            <p:cNvPr id="14" name="Group 12"/>
            <p:cNvGrpSpPr>
              <a:grpSpLocks/>
            </p:cNvGrpSpPr>
            <p:nvPr/>
          </p:nvGrpSpPr>
          <p:grpSpPr bwMode="auto">
            <a:xfrm>
              <a:off x="1252538" y="4732338"/>
              <a:ext cx="2717800" cy="1393825"/>
              <a:chOff x="789" y="3088"/>
              <a:chExt cx="1712" cy="878"/>
            </a:xfrm>
          </p:grpSpPr>
          <p:sp>
            <p:nvSpPr>
              <p:cNvPr id="34" name="Line 13"/>
              <p:cNvSpPr>
                <a:spLocks noChangeShapeType="1"/>
              </p:cNvSpPr>
              <p:nvPr/>
            </p:nvSpPr>
            <p:spPr bwMode="auto">
              <a:xfrm>
                <a:off x="789" y="3088"/>
                <a:ext cx="0" cy="87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14"/>
              <p:cNvSpPr>
                <a:spLocks noChangeShapeType="1"/>
              </p:cNvSpPr>
              <p:nvPr/>
            </p:nvSpPr>
            <p:spPr bwMode="auto">
              <a:xfrm>
                <a:off x="789" y="3966"/>
                <a:ext cx="1712"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Arc 15"/>
              <p:cNvSpPr>
                <a:spLocks/>
              </p:cNvSpPr>
              <p:nvPr/>
            </p:nvSpPr>
            <p:spPr bwMode="auto">
              <a:xfrm>
                <a:off x="1327" y="3202"/>
                <a:ext cx="847" cy="648"/>
              </a:xfrm>
              <a:custGeom>
                <a:avLst/>
                <a:gdLst>
                  <a:gd name="G0" fmla="+- 21600 0 0"/>
                  <a:gd name="G1" fmla="+- 21600 0 0"/>
                  <a:gd name="G2" fmla="+- 21600 0 0"/>
                  <a:gd name="T0" fmla="*/ 0 w 21963"/>
                  <a:gd name="T1" fmla="*/ 21600 h 21600"/>
                  <a:gd name="T2" fmla="*/ 21963 w 21963"/>
                  <a:gd name="T3" fmla="*/ 3 h 21600"/>
                  <a:gd name="T4" fmla="*/ 21600 w 21963"/>
                  <a:gd name="T5" fmla="*/ 21600 h 21600"/>
                </a:gdLst>
                <a:ahLst/>
                <a:cxnLst>
                  <a:cxn ang="0">
                    <a:pos x="T0" y="T1"/>
                  </a:cxn>
                  <a:cxn ang="0">
                    <a:pos x="T2" y="T3"/>
                  </a:cxn>
                  <a:cxn ang="0">
                    <a:pos x="T4" y="T5"/>
                  </a:cxn>
                </a:cxnLst>
                <a:rect l="0" t="0" r="r" b="b"/>
                <a:pathLst>
                  <a:path w="21963" h="21600" fill="none" extrusionOk="0">
                    <a:moveTo>
                      <a:pt x="0" y="21600"/>
                    </a:moveTo>
                    <a:cubicBezTo>
                      <a:pt x="0" y="9670"/>
                      <a:pt x="9670" y="0"/>
                      <a:pt x="21600" y="0"/>
                    </a:cubicBezTo>
                    <a:cubicBezTo>
                      <a:pt x="21721" y="0"/>
                      <a:pt x="21842" y="1"/>
                      <a:pt x="21962" y="3"/>
                    </a:cubicBezTo>
                  </a:path>
                  <a:path w="21963" h="21600" stroke="0" extrusionOk="0">
                    <a:moveTo>
                      <a:pt x="0" y="21600"/>
                    </a:moveTo>
                    <a:cubicBezTo>
                      <a:pt x="0" y="9670"/>
                      <a:pt x="9670" y="0"/>
                      <a:pt x="21600" y="0"/>
                    </a:cubicBezTo>
                    <a:cubicBezTo>
                      <a:pt x="21721" y="0"/>
                      <a:pt x="21842" y="1"/>
                      <a:pt x="21962" y="3"/>
                    </a:cubicBezTo>
                    <a:lnTo>
                      <a:pt x="21600" y="2160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5" name="Group 16"/>
            <p:cNvGrpSpPr>
              <a:grpSpLocks/>
            </p:cNvGrpSpPr>
            <p:nvPr/>
          </p:nvGrpSpPr>
          <p:grpSpPr bwMode="auto">
            <a:xfrm>
              <a:off x="1252538" y="2203450"/>
              <a:ext cx="2717800" cy="1393825"/>
              <a:chOff x="789" y="1388"/>
              <a:chExt cx="1712" cy="878"/>
            </a:xfrm>
          </p:grpSpPr>
          <p:sp>
            <p:nvSpPr>
              <p:cNvPr id="31" name="Line 17"/>
              <p:cNvSpPr>
                <a:spLocks noChangeShapeType="1"/>
              </p:cNvSpPr>
              <p:nvPr/>
            </p:nvSpPr>
            <p:spPr bwMode="auto">
              <a:xfrm>
                <a:off x="789" y="1388"/>
                <a:ext cx="0" cy="87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18"/>
              <p:cNvSpPr>
                <a:spLocks noChangeShapeType="1"/>
              </p:cNvSpPr>
              <p:nvPr/>
            </p:nvSpPr>
            <p:spPr bwMode="auto">
              <a:xfrm>
                <a:off x="789" y="2266"/>
                <a:ext cx="1712"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Arc 19"/>
              <p:cNvSpPr>
                <a:spLocks/>
              </p:cNvSpPr>
              <p:nvPr/>
            </p:nvSpPr>
            <p:spPr bwMode="auto">
              <a:xfrm>
                <a:off x="908" y="1582"/>
                <a:ext cx="993" cy="576"/>
              </a:xfrm>
              <a:custGeom>
                <a:avLst/>
                <a:gdLst>
                  <a:gd name="G0" fmla="+- 0 0 0"/>
                  <a:gd name="G1" fmla="+- 0 0 0"/>
                  <a:gd name="G2" fmla="+- 21600 0 0"/>
                  <a:gd name="T0" fmla="*/ 21133 w 21133"/>
                  <a:gd name="T1" fmla="*/ 4467 h 21600"/>
                  <a:gd name="T2" fmla="*/ 0 w 21133"/>
                  <a:gd name="T3" fmla="*/ 21600 h 21600"/>
                  <a:gd name="T4" fmla="*/ 0 w 21133"/>
                  <a:gd name="T5" fmla="*/ 0 h 21600"/>
                </a:gdLst>
                <a:ahLst/>
                <a:cxnLst>
                  <a:cxn ang="0">
                    <a:pos x="T0" y="T1"/>
                  </a:cxn>
                  <a:cxn ang="0">
                    <a:pos x="T2" y="T3"/>
                  </a:cxn>
                  <a:cxn ang="0">
                    <a:pos x="T4" y="T5"/>
                  </a:cxn>
                </a:cxnLst>
                <a:rect l="0" t="0" r="r" b="b"/>
                <a:pathLst>
                  <a:path w="21133" h="21600" fill="none" extrusionOk="0">
                    <a:moveTo>
                      <a:pt x="21133" y="4467"/>
                    </a:moveTo>
                    <a:cubicBezTo>
                      <a:pt x="19022" y="14454"/>
                      <a:pt x="10207" y="21599"/>
                      <a:pt x="0" y="21600"/>
                    </a:cubicBezTo>
                  </a:path>
                  <a:path w="21133" h="21600" stroke="0" extrusionOk="0">
                    <a:moveTo>
                      <a:pt x="21133" y="4467"/>
                    </a:moveTo>
                    <a:cubicBezTo>
                      <a:pt x="19022" y="14454"/>
                      <a:pt x="10207" y="21599"/>
                      <a:pt x="0" y="21600"/>
                    </a:cubicBezTo>
                    <a:lnTo>
                      <a:pt x="0" y="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 name="Group 20"/>
            <p:cNvGrpSpPr>
              <a:grpSpLocks/>
            </p:cNvGrpSpPr>
            <p:nvPr/>
          </p:nvGrpSpPr>
          <p:grpSpPr bwMode="auto">
            <a:xfrm>
              <a:off x="5345113" y="2203450"/>
              <a:ext cx="2717800" cy="1393825"/>
              <a:chOff x="3367" y="1388"/>
              <a:chExt cx="1712" cy="878"/>
            </a:xfrm>
          </p:grpSpPr>
          <p:sp>
            <p:nvSpPr>
              <p:cNvPr id="29" name="Line 21"/>
              <p:cNvSpPr>
                <a:spLocks noChangeShapeType="1"/>
              </p:cNvSpPr>
              <p:nvPr/>
            </p:nvSpPr>
            <p:spPr bwMode="auto">
              <a:xfrm>
                <a:off x="3367" y="1388"/>
                <a:ext cx="0" cy="87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22"/>
              <p:cNvSpPr>
                <a:spLocks noChangeShapeType="1"/>
              </p:cNvSpPr>
              <p:nvPr/>
            </p:nvSpPr>
            <p:spPr bwMode="auto">
              <a:xfrm>
                <a:off x="3367" y="2266"/>
                <a:ext cx="1712"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7" name="Group 23"/>
            <p:cNvGrpSpPr>
              <a:grpSpLocks/>
            </p:cNvGrpSpPr>
            <p:nvPr/>
          </p:nvGrpSpPr>
          <p:grpSpPr bwMode="auto">
            <a:xfrm>
              <a:off x="5345113" y="4732338"/>
              <a:ext cx="2717800" cy="1393825"/>
              <a:chOff x="3367" y="3088"/>
              <a:chExt cx="1712" cy="878"/>
            </a:xfrm>
          </p:grpSpPr>
          <p:sp>
            <p:nvSpPr>
              <p:cNvPr id="26" name="Freeform 24"/>
              <p:cNvSpPr>
                <a:spLocks/>
              </p:cNvSpPr>
              <p:nvPr/>
            </p:nvSpPr>
            <p:spPr bwMode="auto">
              <a:xfrm>
                <a:off x="3613" y="3352"/>
                <a:ext cx="1367" cy="538"/>
              </a:xfrm>
              <a:custGeom>
                <a:avLst/>
                <a:gdLst>
                  <a:gd name="T0" fmla="*/ 0 w 1367"/>
                  <a:gd name="T1" fmla="*/ 537 h 538"/>
                  <a:gd name="T2" fmla="*/ 185 w 1367"/>
                  <a:gd name="T3" fmla="*/ 302 h 538"/>
                  <a:gd name="T4" fmla="*/ 312 w 1367"/>
                  <a:gd name="T5" fmla="*/ 176 h 538"/>
                  <a:gd name="T6" fmla="*/ 410 w 1367"/>
                  <a:gd name="T7" fmla="*/ 107 h 538"/>
                  <a:gd name="T8" fmla="*/ 556 w 1367"/>
                  <a:gd name="T9" fmla="*/ 39 h 538"/>
                  <a:gd name="T10" fmla="*/ 722 w 1367"/>
                  <a:gd name="T11" fmla="*/ 0 h 538"/>
                  <a:gd name="T12" fmla="*/ 907 w 1367"/>
                  <a:gd name="T13" fmla="*/ 0 h 538"/>
                  <a:gd name="T14" fmla="*/ 1073 w 1367"/>
                  <a:gd name="T15" fmla="*/ 10 h 538"/>
                  <a:gd name="T16" fmla="*/ 1219 w 1367"/>
                  <a:gd name="T17" fmla="*/ 39 h 538"/>
                  <a:gd name="T18" fmla="*/ 1366 w 1367"/>
                  <a:gd name="T19" fmla="*/ 88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7" h="538">
                    <a:moveTo>
                      <a:pt x="0" y="537"/>
                    </a:moveTo>
                    <a:lnTo>
                      <a:pt x="185" y="302"/>
                    </a:lnTo>
                    <a:lnTo>
                      <a:pt x="312" y="176"/>
                    </a:lnTo>
                    <a:lnTo>
                      <a:pt x="410" y="107"/>
                    </a:lnTo>
                    <a:lnTo>
                      <a:pt x="556" y="39"/>
                    </a:lnTo>
                    <a:lnTo>
                      <a:pt x="722" y="0"/>
                    </a:lnTo>
                    <a:lnTo>
                      <a:pt x="907" y="0"/>
                    </a:lnTo>
                    <a:lnTo>
                      <a:pt x="1073" y="10"/>
                    </a:lnTo>
                    <a:lnTo>
                      <a:pt x="1219" y="39"/>
                    </a:lnTo>
                    <a:lnTo>
                      <a:pt x="1366" y="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25"/>
              <p:cNvSpPr>
                <a:spLocks noChangeShapeType="1"/>
              </p:cNvSpPr>
              <p:nvPr/>
            </p:nvSpPr>
            <p:spPr bwMode="auto">
              <a:xfrm>
                <a:off x="3367" y="3088"/>
                <a:ext cx="0" cy="87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26"/>
              <p:cNvSpPr>
                <a:spLocks noChangeShapeType="1"/>
              </p:cNvSpPr>
              <p:nvPr/>
            </p:nvSpPr>
            <p:spPr bwMode="auto">
              <a:xfrm>
                <a:off x="3367" y="3966"/>
                <a:ext cx="1712"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8" name="Rectangle 27"/>
            <p:cNvSpPr>
              <a:spLocks noChangeArrowheads="1"/>
            </p:cNvSpPr>
            <p:nvPr/>
          </p:nvSpPr>
          <p:spPr bwMode="auto">
            <a:xfrm>
              <a:off x="838200" y="2668588"/>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1600" i="1">
                  <a:solidFill>
                    <a:schemeClr val="tx1"/>
                  </a:solidFill>
                </a:rPr>
                <a:t>Y</a:t>
              </a:r>
            </a:p>
          </p:txBody>
        </p:sp>
        <p:sp>
          <p:nvSpPr>
            <p:cNvPr id="19" name="Rectangle 28"/>
            <p:cNvSpPr>
              <a:spLocks noChangeArrowheads="1"/>
            </p:cNvSpPr>
            <p:nvPr/>
          </p:nvSpPr>
          <p:spPr bwMode="auto">
            <a:xfrm>
              <a:off x="2571750" y="3686175"/>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1600" i="1">
                  <a:solidFill>
                    <a:schemeClr val="tx1"/>
                  </a:solidFill>
                </a:rPr>
                <a:t>X</a:t>
              </a:r>
            </a:p>
          </p:txBody>
        </p:sp>
        <p:sp>
          <p:nvSpPr>
            <p:cNvPr id="20" name="Rectangle 29"/>
            <p:cNvSpPr>
              <a:spLocks noChangeArrowheads="1"/>
            </p:cNvSpPr>
            <p:nvPr/>
          </p:nvSpPr>
          <p:spPr bwMode="auto">
            <a:xfrm>
              <a:off x="4943475" y="2668588"/>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1600" i="1">
                  <a:solidFill>
                    <a:schemeClr val="tx1"/>
                  </a:solidFill>
                </a:rPr>
                <a:t>Y</a:t>
              </a:r>
            </a:p>
          </p:txBody>
        </p:sp>
        <p:sp>
          <p:nvSpPr>
            <p:cNvPr id="21" name="Rectangle 30"/>
            <p:cNvSpPr>
              <a:spLocks noChangeArrowheads="1"/>
            </p:cNvSpPr>
            <p:nvPr/>
          </p:nvSpPr>
          <p:spPr bwMode="auto">
            <a:xfrm>
              <a:off x="6653213" y="3686175"/>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1600" i="1">
                  <a:solidFill>
                    <a:schemeClr val="tx1"/>
                  </a:solidFill>
                </a:rPr>
                <a:t>X</a:t>
              </a:r>
            </a:p>
          </p:txBody>
        </p:sp>
        <p:sp>
          <p:nvSpPr>
            <p:cNvPr id="22" name="Rectangle 31"/>
            <p:cNvSpPr>
              <a:spLocks noChangeArrowheads="1"/>
            </p:cNvSpPr>
            <p:nvPr/>
          </p:nvSpPr>
          <p:spPr bwMode="auto">
            <a:xfrm>
              <a:off x="4943475" y="5260975"/>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1600" i="1">
                  <a:solidFill>
                    <a:schemeClr val="tx1"/>
                  </a:solidFill>
                </a:rPr>
                <a:t>Y</a:t>
              </a:r>
            </a:p>
          </p:txBody>
        </p:sp>
        <p:sp>
          <p:nvSpPr>
            <p:cNvPr id="23" name="Rectangle 32"/>
            <p:cNvSpPr>
              <a:spLocks noChangeArrowheads="1"/>
            </p:cNvSpPr>
            <p:nvPr/>
          </p:nvSpPr>
          <p:spPr bwMode="auto">
            <a:xfrm>
              <a:off x="6653213" y="6192838"/>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1600" i="1">
                  <a:solidFill>
                    <a:schemeClr val="tx1"/>
                  </a:solidFill>
                </a:rPr>
                <a:t>X</a:t>
              </a:r>
            </a:p>
          </p:txBody>
        </p:sp>
        <p:sp>
          <p:nvSpPr>
            <p:cNvPr id="24" name="Rectangle 33"/>
            <p:cNvSpPr>
              <a:spLocks noChangeArrowheads="1"/>
            </p:cNvSpPr>
            <p:nvPr/>
          </p:nvSpPr>
          <p:spPr bwMode="auto">
            <a:xfrm>
              <a:off x="838200" y="5241925"/>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1600" i="1">
                  <a:solidFill>
                    <a:schemeClr val="tx1"/>
                  </a:solidFill>
                </a:rPr>
                <a:t>Y</a:t>
              </a:r>
            </a:p>
          </p:txBody>
        </p:sp>
        <p:sp>
          <p:nvSpPr>
            <p:cNvPr id="25" name="Rectangle 34"/>
            <p:cNvSpPr>
              <a:spLocks noChangeArrowheads="1"/>
            </p:cNvSpPr>
            <p:nvPr/>
          </p:nvSpPr>
          <p:spPr bwMode="auto">
            <a:xfrm>
              <a:off x="2571750" y="6192838"/>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1600" i="1">
                  <a:solidFill>
                    <a:schemeClr val="tx1"/>
                  </a:solidFill>
                </a:rPr>
                <a:t>X</a:t>
              </a:r>
            </a:p>
          </p:txBody>
        </p:sp>
      </p:grpSp>
      <p:sp>
        <p:nvSpPr>
          <p:cNvPr id="38" name="Rounded Rectangle 37">
            <a:extLst>
              <a:ext uri="{FF2B5EF4-FFF2-40B4-BE49-F238E27FC236}">
                <a16:creationId xmlns:a16="http://schemas.microsoft.com/office/drawing/2014/main" id="{438AF1FC-03CB-B853-B961-AD801915BA2B}"/>
              </a:ext>
            </a:extLst>
          </p:cNvPr>
          <p:cNvSpPr/>
          <p:nvPr/>
        </p:nvSpPr>
        <p:spPr>
          <a:xfrm>
            <a:off x="1596271" y="849482"/>
            <a:ext cx="5839489" cy="780878"/>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Think: </a:t>
            </a:r>
          </a:p>
          <a:p>
            <a:pPr algn="ctr"/>
            <a:r>
              <a:rPr lang="en-US" sz="1600" dirty="0"/>
              <a:t>Which marketing variable would this work for?</a:t>
            </a:r>
          </a:p>
          <a:p>
            <a:pPr algn="ctr"/>
            <a:r>
              <a:rPr lang="en-US" sz="1600" dirty="0"/>
              <a:t>How can we introduce these into the model?</a:t>
            </a:r>
          </a:p>
        </p:txBody>
      </p:sp>
    </p:spTree>
    <p:extLst>
      <p:ext uri="{BB962C8B-B14F-4D97-AF65-F5344CB8AC3E}">
        <p14:creationId xmlns:p14="http://schemas.microsoft.com/office/powerpoint/2010/main" val="268941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en-US" sz="2800" dirty="0">
                    <a:latin typeface="Cambria Math" charset="0"/>
                  </a:rPr>
                  <a:t>Purely linear model</a:t>
                </a:r>
                <a:endParaRPr lang="en-US" sz="2800" b="0" dirty="0">
                  <a:latin typeface="Cambria Math" charset="0"/>
                </a:endParaRPr>
              </a:p>
              <a:p>
                <a:pPr lvl="1"/>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charset="0"/>
                          </a:rPr>
                          <m:t>𝑆</m:t>
                        </m:r>
                      </m:e>
                      <m:sub>
                        <m:r>
                          <a:rPr lang="en-US" sz="2400" b="0" i="1" smtClean="0">
                            <a:latin typeface="Cambria Math" charset="0"/>
                          </a:rPr>
                          <m:t>𝑡</m:t>
                        </m:r>
                      </m:sub>
                    </m:sSub>
                    <m:r>
                      <a:rPr lang="en-US" sz="2400" b="0" i="1" smtClean="0">
                        <a:latin typeface="Cambria Math" charset="0"/>
                      </a:rPr>
                      <m:t>=</m:t>
                    </m:r>
                    <m:sSub>
                      <m:sSubPr>
                        <m:ctrlPr>
                          <a:rPr lang="en-US" sz="2400" b="0" i="1" smtClean="0">
                            <a:latin typeface="Cambria Math" panose="02040503050406030204" pitchFamily="18" charset="0"/>
                          </a:rPr>
                        </m:ctrlPr>
                      </m:sSubPr>
                      <m:e>
                        <m:r>
                          <a:rPr lang="en-US" sz="2400" b="0" i="1" smtClean="0">
                            <a:latin typeface="Cambria Math" charset="0"/>
                          </a:rPr>
                          <m:t>𝛼</m:t>
                        </m:r>
                      </m:e>
                      <m:sub>
                        <m:r>
                          <a:rPr lang="en-US" sz="2400" b="0" i="1" smtClean="0">
                            <a:latin typeface="Cambria Math" charset="0"/>
                          </a:rPr>
                          <m:t>0</m:t>
                        </m:r>
                      </m:sub>
                    </m:sSub>
                    <m:r>
                      <a:rPr lang="en-US" sz="2400" b="0" i="1" smtClean="0">
                        <a:latin typeface="Cambria Math" charset="0"/>
                      </a:rPr>
                      <m:t>+</m:t>
                    </m:r>
                    <m:sSub>
                      <m:sSubPr>
                        <m:ctrlPr>
                          <a:rPr lang="en-US" sz="2400" b="0" i="1" smtClean="0">
                            <a:latin typeface="Cambria Math" panose="02040503050406030204" pitchFamily="18" charset="0"/>
                          </a:rPr>
                        </m:ctrlPr>
                      </m:sSubPr>
                      <m:e>
                        <m:r>
                          <a:rPr lang="en-US" sz="2400" b="0" i="1" smtClean="0">
                            <a:latin typeface="Cambria Math" charset="0"/>
                          </a:rPr>
                          <m:t>𝛼</m:t>
                        </m:r>
                      </m:e>
                      <m:sub>
                        <m:r>
                          <a:rPr lang="en-US" sz="2400" b="0" i="1" smtClean="0">
                            <a:latin typeface="Cambria Math" charset="0"/>
                          </a:rPr>
                          <m:t>1</m:t>
                        </m:r>
                      </m:sub>
                    </m:sSub>
                    <m:sSub>
                      <m:sSubPr>
                        <m:ctrlPr>
                          <a:rPr lang="en-US" sz="2400" b="0" i="1" smtClean="0">
                            <a:latin typeface="Cambria Math" panose="02040503050406030204" pitchFamily="18" charset="0"/>
                          </a:rPr>
                        </m:ctrlPr>
                      </m:sSubPr>
                      <m:e>
                        <m:r>
                          <a:rPr lang="en-US" sz="2400" b="0" i="1" smtClean="0">
                            <a:latin typeface="Cambria Math" charset="0"/>
                          </a:rPr>
                          <m:t>𝐴</m:t>
                        </m:r>
                      </m:e>
                      <m:sub>
                        <m:r>
                          <a:rPr lang="en-US" sz="2400" b="0" i="1" smtClean="0">
                            <a:latin typeface="Cambria Math" charset="0"/>
                          </a:rPr>
                          <m:t>𝑡</m:t>
                        </m:r>
                      </m:sub>
                    </m:sSub>
                    <m:r>
                      <a:rPr lang="en-US" sz="2400" b="0" i="1" smtClean="0">
                        <a:latin typeface="Cambria Math" charset="0"/>
                      </a:rPr>
                      <m:t>+</m:t>
                    </m:r>
                    <m:sSub>
                      <m:sSubPr>
                        <m:ctrlPr>
                          <a:rPr lang="en-US" sz="2400" b="0" i="1" smtClean="0">
                            <a:latin typeface="Cambria Math" panose="02040503050406030204" pitchFamily="18" charset="0"/>
                          </a:rPr>
                        </m:ctrlPr>
                      </m:sSubPr>
                      <m:e>
                        <m:r>
                          <a:rPr lang="en-US" sz="2400" b="0" i="1" smtClean="0">
                            <a:latin typeface="Cambria Math" charset="0"/>
                          </a:rPr>
                          <m:t>𝛼</m:t>
                        </m:r>
                      </m:e>
                      <m:sub>
                        <m:r>
                          <a:rPr lang="en-US" sz="2400" b="0" i="1" smtClean="0">
                            <a:latin typeface="Cambria Math" charset="0"/>
                          </a:rPr>
                          <m:t>2</m:t>
                        </m:r>
                      </m:sub>
                    </m:sSub>
                    <m:sSub>
                      <m:sSubPr>
                        <m:ctrlPr>
                          <a:rPr lang="en-US" sz="2400" b="0" i="1" smtClean="0">
                            <a:latin typeface="Cambria Math" panose="02040503050406030204" pitchFamily="18" charset="0"/>
                          </a:rPr>
                        </m:ctrlPr>
                      </m:sSubPr>
                      <m:e>
                        <m:r>
                          <a:rPr lang="en-US" sz="2400" b="0" i="1" smtClean="0">
                            <a:latin typeface="Cambria Math" charset="0"/>
                          </a:rPr>
                          <m:t>𝑃</m:t>
                        </m:r>
                      </m:e>
                      <m:sub>
                        <m:r>
                          <a:rPr lang="en-US" sz="2400" b="0" i="1" smtClean="0">
                            <a:latin typeface="Cambria Math" charset="0"/>
                          </a:rPr>
                          <m:t>𝑡</m:t>
                        </m:r>
                      </m:sub>
                    </m:sSub>
                    <m:r>
                      <a:rPr lang="en-US" sz="2400" b="0" i="1" smtClean="0">
                        <a:latin typeface="Cambria Math" charset="0"/>
                      </a:rPr>
                      <m:t>+</m:t>
                    </m:r>
                    <m:sSub>
                      <m:sSubPr>
                        <m:ctrlPr>
                          <a:rPr lang="en-US" sz="2400" b="0" i="1" smtClean="0">
                            <a:latin typeface="Cambria Math" panose="02040503050406030204" pitchFamily="18" charset="0"/>
                          </a:rPr>
                        </m:ctrlPr>
                      </m:sSubPr>
                      <m:e>
                        <m:r>
                          <a:rPr lang="en-US" sz="2400" b="0" i="1" smtClean="0">
                            <a:latin typeface="Cambria Math" charset="0"/>
                          </a:rPr>
                          <m:t>𝜀</m:t>
                        </m:r>
                      </m:e>
                      <m:sub>
                        <m:r>
                          <a:rPr lang="en-US" sz="2400" b="0" i="1" smtClean="0">
                            <a:latin typeface="Cambria Math" charset="0"/>
                          </a:rPr>
                          <m:t>𝑡</m:t>
                        </m:r>
                      </m:sub>
                    </m:sSub>
                  </m:oMath>
                </a14:m>
                <a:endParaRPr lang="en-US" sz="2400" dirty="0"/>
              </a:p>
              <a:p>
                <a:pPr lvl="1">
                  <a:spcBef>
                    <a:spcPts val="0"/>
                  </a:spcBef>
                  <a:buSzPct val="90000"/>
                </a:pPr>
                <a:r>
                  <a:rPr lang="en-US" altLang="en-US" sz="2400" dirty="0"/>
                  <a:t>Easy to visualize/understand</a:t>
                </a:r>
              </a:p>
              <a:p>
                <a:pPr lvl="1">
                  <a:spcBef>
                    <a:spcPts val="0"/>
                  </a:spcBef>
                  <a:buSzPct val="90000"/>
                </a:pPr>
                <a:r>
                  <a:rPr lang="en-US" altLang="en-US" sz="2400" dirty="0"/>
                  <a:t>Easy to estimate with OLS</a:t>
                </a:r>
              </a:p>
              <a:p>
                <a:pPr lvl="1">
                  <a:spcBef>
                    <a:spcPts val="0"/>
                  </a:spcBef>
                  <a:buSzPct val="90000"/>
                </a:pPr>
                <a:r>
                  <a:rPr lang="en-US" altLang="en-US" sz="2400" dirty="0"/>
                  <a:t>Saturation and threshold (in ranges)</a:t>
                </a:r>
              </a:p>
              <a:p>
                <a:pPr lvl="1"/>
                <a:endParaRPr lang="en-US" sz="2400" dirty="0"/>
              </a:p>
              <a:p>
                <a:r>
                  <a:rPr lang="en-US" sz="2800" dirty="0"/>
                  <a:t>Linearizable model </a:t>
                </a:r>
              </a:p>
              <a:p>
                <a:pPr lvl="1"/>
                <a:r>
                  <a:rPr lang="en-US" sz="2400" dirty="0"/>
                  <a:t>Think about </a:t>
                </a:r>
                <a:r>
                  <a:rPr lang="en-US" sz="2400" dirty="0">
                    <a:solidFill>
                      <a:srgbClr val="FF0000"/>
                    </a:solidFill>
                  </a:rPr>
                  <a:t>variable transformations </a:t>
                </a:r>
                <a:r>
                  <a:rPr lang="en-US" sz="2400" dirty="0"/>
                  <a:t>that will allow you to incorporate nonlinearities in you MMM without the need for non-linear estimation</a:t>
                </a:r>
              </a:p>
              <a:p>
                <a:r>
                  <a:rPr lang="en-US" sz="2800" dirty="0"/>
                  <a:t>Non-linear model</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l="-1201" t="-1144" r="-1952"/>
                </a:stretch>
              </a:blipFill>
            </p:spPr>
            <p:txBody>
              <a:bodyPr/>
              <a:lstStyle/>
              <a:p>
                <a:r>
                  <a:rPr lang="en-US">
                    <a:noFill/>
                  </a:rPr>
                  <a:t> </a:t>
                </a:r>
              </a:p>
            </p:txBody>
          </p:sp>
        </mc:Fallback>
      </mc:AlternateContent>
      <p:sp>
        <p:nvSpPr>
          <p:cNvPr id="3" name="Title 2"/>
          <p:cNvSpPr>
            <a:spLocks noGrp="1"/>
          </p:cNvSpPr>
          <p:nvPr>
            <p:ph type="title"/>
          </p:nvPr>
        </p:nvSpPr>
        <p:spPr>
          <a:xfrm>
            <a:off x="282863" y="0"/>
            <a:ext cx="7500665" cy="648072"/>
          </a:xfrm>
        </p:spPr>
        <p:txBody>
          <a:bodyPr/>
          <a:lstStyle/>
          <a:p>
            <a:r>
              <a:rPr lang="en-US" dirty="0"/>
              <a:t>Smart MMM: </a:t>
            </a:r>
            <a:br>
              <a:rPr lang="en-US" dirty="0"/>
            </a:br>
            <a:r>
              <a:rPr lang="en-US" sz="2000" dirty="0">
                <a:solidFill>
                  <a:srgbClr val="00B050"/>
                </a:solidFill>
              </a:rPr>
              <a:t>Find the most parsimonious model explaining your data well</a:t>
            </a:r>
            <a:endParaRPr lang="en-US" dirty="0">
              <a:solidFill>
                <a:srgbClr val="00B050"/>
              </a:solidFill>
            </a:endParaRPr>
          </a:p>
        </p:txBody>
      </p:sp>
      <p:sp>
        <p:nvSpPr>
          <p:cNvPr id="4" name="Footer Placeholder 3"/>
          <p:cNvSpPr>
            <a:spLocks noGrp="1"/>
          </p:cNvSpPr>
          <p:nvPr>
            <p:ph type="ftr" sz="quarter" idx="3"/>
          </p:nvPr>
        </p:nvSpPr>
        <p:spPr/>
        <p:txBody>
          <a:bodyPr/>
          <a:lstStyle/>
          <a:p>
            <a:r>
              <a:rPr lang="en-US"/>
              <a:t>© Ceren Kolsarici</a:t>
            </a:r>
            <a:endParaRPr lang="en-US" dirty="0"/>
          </a:p>
        </p:txBody>
      </p:sp>
    </p:spTree>
    <p:extLst>
      <p:ext uri="{BB962C8B-B14F-4D97-AF65-F5344CB8AC3E}">
        <p14:creationId xmlns:p14="http://schemas.microsoft.com/office/powerpoint/2010/main" val="2645628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Understanding the Mathematics of the Shapes</a:t>
            </a:r>
          </a:p>
        </p:txBody>
      </p:sp>
      <p:sp>
        <p:nvSpPr>
          <p:cNvPr id="4" name="Footer Placeholder 3"/>
          <p:cNvSpPr>
            <a:spLocks noGrp="1"/>
          </p:cNvSpPr>
          <p:nvPr>
            <p:ph type="ftr" sz="quarter" idx="3"/>
          </p:nvPr>
        </p:nvSpPr>
        <p:spPr/>
        <p:txBody>
          <a:bodyPr/>
          <a:lstStyle/>
          <a:p>
            <a:r>
              <a:rPr lang="en-US"/>
              <a:t>© Ceren Kolsarici</a:t>
            </a:r>
            <a:endParaRPr lang="en-US" dirty="0"/>
          </a:p>
        </p:txBody>
      </p:sp>
      <p:sp>
        <p:nvSpPr>
          <p:cNvPr id="5" name="Rectangle 4"/>
          <p:cNvSpPr/>
          <p:nvPr/>
        </p:nvSpPr>
        <p:spPr>
          <a:xfrm>
            <a:off x="1393824" y="2209800"/>
            <a:ext cx="6356351" cy="19812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a:solidFill>
                  <a:schemeClr val="tx1"/>
                </a:solidFill>
              </a:rPr>
              <a:t>Convexity vs. Concavity</a:t>
            </a:r>
          </a:p>
        </p:txBody>
      </p:sp>
    </p:spTree>
    <p:extLst>
      <p:ext uri="{BB962C8B-B14F-4D97-AF65-F5344CB8AC3E}">
        <p14:creationId xmlns:p14="http://schemas.microsoft.com/office/powerpoint/2010/main" val="1393130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Mathematics of Response Shapes</a:t>
            </a:r>
          </a:p>
        </p:txBody>
      </p:sp>
      <p:sp>
        <p:nvSpPr>
          <p:cNvPr id="4" name="Footer Placeholder 3"/>
          <p:cNvSpPr>
            <a:spLocks noGrp="1"/>
          </p:cNvSpPr>
          <p:nvPr>
            <p:ph type="ftr" sz="quarter" idx="3"/>
          </p:nvPr>
        </p:nvSpPr>
        <p:spPr/>
        <p:txBody>
          <a:bodyPr/>
          <a:lstStyle/>
          <a:p>
            <a:r>
              <a:rPr lang="en-US"/>
              <a:t>© Ceren Kolsarici</a:t>
            </a:r>
            <a:endParaRPr lang="en-US" dirty="0"/>
          </a:p>
        </p:txBody>
      </p:sp>
      <p:grpSp>
        <p:nvGrpSpPr>
          <p:cNvPr id="42" name="Group 41"/>
          <p:cNvGrpSpPr/>
          <p:nvPr/>
        </p:nvGrpSpPr>
        <p:grpSpPr>
          <a:xfrm>
            <a:off x="27432" y="1166496"/>
            <a:ext cx="2209800" cy="2054590"/>
            <a:chOff x="27432" y="1166496"/>
            <a:chExt cx="2209800" cy="2054590"/>
          </a:xfrm>
        </p:grpSpPr>
        <p:grpSp>
          <p:nvGrpSpPr>
            <p:cNvPr id="27" name="Group 26"/>
            <p:cNvGrpSpPr/>
            <p:nvPr/>
          </p:nvGrpSpPr>
          <p:grpSpPr>
            <a:xfrm>
              <a:off x="27432" y="1166496"/>
              <a:ext cx="2209800" cy="1866265"/>
              <a:chOff x="228600" y="3352800"/>
              <a:chExt cx="2209800" cy="1866265"/>
            </a:xfrm>
          </p:grpSpPr>
          <p:sp>
            <p:nvSpPr>
              <p:cNvPr id="5" name="Arc 4"/>
              <p:cNvSpPr/>
              <p:nvPr/>
            </p:nvSpPr>
            <p:spPr>
              <a:xfrm>
                <a:off x="228600" y="3695065"/>
                <a:ext cx="1828800" cy="1524000"/>
              </a:xfrm>
              <a:prstGeom prst="arc">
                <a:avLst>
                  <a:gd name="adj1" fmla="val 15361023"/>
                  <a:gd name="adj2" fmla="val 20768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16" name="Group 15"/>
              <p:cNvGrpSpPr/>
              <p:nvPr/>
            </p:nvGrpSpPr>
            <p:grpSpPr>
              <a:xfrm>
                <a:off x="685800" y="3352800"/>
                <a:ext cx="1752600" cy="1600200"/>
                <a:chOff x="685800" y="3352800"/>
                <a:chExt cx="1752600" cy="1600200"/>
              </a:xfrm>
            </p:grpSpPr>
            <p:cxnSp>
              <p:nvCxnSpPr>
                <p:cNvPr id="11" name="Straight Connector 10"/>
                <p:cNvCxnSpPr/>
                <p:nvPr/>
              </p:nvCxnSpPr>
              <p:spPr>
                <a:xfrm>
                  <a:off x="685800" y="3352800"/>
                  <a:ext cx="0" cy="160020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flipH="1">
                  <a:off x="685800" y="4953000"/>
                  <a:ext cx="1752600" cy="0"/>
                </a:xfrm>
                <a:prstGeom prst="line">
                  <a:avLst/>
                </a:prstGeom>
              </p:spPr>
              <p:style>
                <a:lnRef idx="2">
                  <a:schemeClr val="dk1"/>
                </a:lnRef>
                <a:fillRef idx="0">
                  <a:schemeClr val="dk1"/>
                </a:fillRef>
                <a:effectRef idx="1">
                  <a:schemeClr val="dk1"/>
                </a:effectRef>
                <a:fontRef idx="minor">
                  <a:schemeClr val="tx1"/>
                </a:fontRef>
              </p:style>
            </p:cxnSp>
          </p:grpSp>
        </p:grpSp>
        <p:sp>
          <p:nvSpPr>
            <p:cNvPr id="31" name="TextBox 30"/>
            <p:cNvSpPr txBox="1"/>
            <p:nvPr/>
          </p:nvSpPr>
          <p:spPr>
            <a:xfrm>
              <a:off x="152400" y="1257701"/>
              <a:ext cx="288862" cy="369332"/>
            </a:xfrm>
            <a:prstGeom prst="rect">
              <a:avLst/>
            </a:prstGeom>
            <a:noFill/>
          </p:spPr>
          <p:txBody>
            <a:bodyPr wrap="none" rtlCol="0">
              <a:spAutoFit/>
            </a:bodyPr>
            <a:lstStyle/>
            <a:p>
              <a:r>
                <a:rPr lang="en-US" dirty="0"/>
                <a:t>y</a:t>
              </a:r>
            </a:p>
          </p:txBody>
        </p:sp>
        <p:sp>
          <p:nvSpPr>
            <p:cNvPr id="32" name="TextBox 31"/>
            <p:cNvSpPr txBox="1"/>
            <p:nvPr/>
          </p:nvSpPr>
          <p:spPr>
            <a:xfrm>
              <a:off x="1757870" y="2851754"/>
              <a:ext cx="288862" cy="369332"/>
            </a:xfrm>
            <a:prstGeom prst="rect">
              <a:avLst/>
            </a:prstGeom>
            <a:noFill/>
          </p:spPr>
          <p:txBody>
            <a:bodyPr wrap="none" rtlCol="0">
              <a:spAutoFit/>
            </a:bodyPr>
            <a:lstStyle/>
            <a:p>
              <a:r>
                <a:rPr lang="en-US"/>
                <a:t>x</a:t>
              </a:r>
              <a:endParaRPr lang="en-US" dirty="0"/>
            </a:p>
          </p:txBody>
        </p:sp>
      </p:grpSp>
      <p:grpSp>
        <p:nvGrpSpPr>
          <p:cNvPr id="41" name="Group 40"/>
          <p:cNvGrpSpPr/>
          <p:nvPr/>
        </p:nvGrpSpPr>
        <p:grpSpPr>
          <a:xfrm>
            <a:off x="5683548" y="1108348"/>
            <a:ext cx="2166366" cy="2134490"/>
            <a:chOff x="5683548" y="1108348"/>
            <a:chExt cx="2166366" cy="2134490"/>
          </a:xfrm>
        </p:grpSpPr>
        <p:grpSp>
          <p:nvGrpSpPr>
            <p:cNvPr id="29" name="Group 28"/>
            <p:cNvGrpSpPr/>
            <p:nvPr/>
          </p:nvGrpSpPr>
          <p:grpSpPr>
            <a:xfrm>
              <a:off x="5683548" y="1108348"/>
              <a:ext cx="2166366" cy="2134490"/>
              <a:chOff x="4958334" y="3840481"/>
              <a:chExt cx="2166366" cy="2134490"/>
            </a:xfrm>
          </p:grpSpPr>
          <p:sp>
            <p:nvSpPr>
              <p:cNvPr id="8" name="Arc 7"/>
              <p:cNvSpPr/>
              <p:nvPr/>
            </p:nvSpPr>
            <p:spPr>
              <a:xfrm>
                <a:off x="4958334" y="4450971"/>
                <a:ext cx="1828800" cy="1524000"/>
              </a:xfrm>
              <a:prstGeom prst="arc">
                <a:avLst>
                  <a:gd name="adj1" fmla="val 15361023"/>
                  <a:gd name="adj2" fmla="val 207681"/>
                </a:avLst>
              </a:prstGeom>
              <a:scene3d>
                <a:camera prst="orthographicFront">
                  <a:rot lat="10800000" lon="0" rev="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24" name="Group 23"/>
              <p:cNvGrpSpPr/>
              <p:nvPr/>
            </p:nvGrpSpPr>
            <p:grpSpPr>
              <a:xfrm>
                <a:off x="5372100" y="3840481"/>
                <a:ext cx="1752600" cy="1600200"/>
                <a:chOff x="685800" y="3352800"/>
                <a:chExt cx="1752600" cy="1600200"/>
              </a:xfrm>
            </p:grpSpPr>
            <p:cxnSp>
              <p:nvCxnSpPr>
                <p:cNvPr id="25" name="Straight Connector 24"/>
                <p:cNvCxnSpPr/>
                <p:nvPr/>
              </p:nvCxnSpPr>
              <p:spPr>
                <a:xfrm>
                  <a:off x="685800" y="3352800"/>
                  <a:ext cx="0" cy="160020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p:cNvCxnSpPr/>
                <p:nvPr/>
              </p:nvCxnSpPr>
              <p:spPr>
                <a:xfrm flipH="1">
                  <a:off x="685800" y="4953000"/>
                  <a:ext cx="1752600" cy="0"/>
                </a:xfrm>
                <a:prstGeom prst="line">
                  <a:avLst/>
                </a:prstGeom>
              </p:spPr>
              <p:style>
                <a:lnRef idx="2">
                  <a:schemeClr val="dk1"/>
                </a:lnRef>
                <a:fillRef idx="0">
                  <a:schemeClr val="dk1"/>
                </a:fillRef>
                <a:effectRef idx="1">
                  <a:schemeClr val="dk1"/>
                </a:effectRef>
                <a:fontRef idx="minor">
                  <a:schemeClr val="tx1"/>
                </a:fontRef>
              </p:style>
            </p:cxnSp>
          </p:grpSp>
        </p:grpSp>
        <p:sp>
          <p:nvSpPr>
            <p:cNvPr id="34" name="TextBox 33"/>
            <p:cNvSpPr txBox="1"/>
            <p:nvPr/>
          </p:nvSpPr>
          <p:spPr>
            <a:xfrm>
              <a:off x="5775686" y="1186472"/>
              <a:ext cx="288862" cy="369332"/>
            </a:xfrm>
            <a:prstGeom prst="rect">
              <a:avLst/>
            </a:prstGeom>
            <a:noFill/>
          </p:spPr>
          <p:txBody>
            <a:bodyPr wrap="none" rtlCol="0">
              <a:spAutoFit/>
            </a:bodyPr>
            <a:lstStyle/>
            <a:p>
              <a:r>
                <a:rPr lang="en-US" dirty="0"/>
                <a:t>y</a:t>
              </a:r>
            </a:p>
          </p:txBody>
        </p:sp>
        <p:sp>
          <p:nvSpPr>
            <p:cNvPr id="35" name="TextBox 34"/>
            <p:cNvSpPr txBox="1"/>
            <p:nvPr/>
          </p:nvSpPr>
          <p:spPr>
            <a:xfrm>
              <a:off x="7381156" y="2780525"/>
              <a:ext cx="288862" cy="369332"/>
            </a:xfrm>
            <a:prstGeom prst="rect">
              <a:avLst/>
            </a:prstGeom>
            <a:noFill/>
          </p:spPr>
          <p:txBody>
            <a:bodyPr wrap="none" rtlCol="0">
              <a:spAutoFit/>
            </a:bodyPr>
            <a:lstStyle/>
            <a:p>
              <a:r>
                <a:rPr lang="en-US" dirty="0"/>
                <a:t>x</a:t>
              </a:r>
            </a:p>
          </p:txBody>
        </p:sp>
      </p:grpSp>
      <p:grpSp>
        <p:nvGrpSpPr>
          <p:cNvPr id="40" name="Group 39"/>
          <p:cNvGrpSpPr/>
          <p:nvPr/>
        </p:nvGrpSpPr>
        <p:grpSpPr>
          <a:xfrm>
            <a:off x="5812898" y="3734690"/>
            <a:ext cx="2321432" cy="2103712"/>
            <a:chOff x="5812898" y="3734690"/>
            <a:chExt cx="2321432" cy="2103712"/>
          </a:xfrm>
        </p:grpSpPr>
        <p:grpSp>
          <p:nvGrpSpPr>
            <p:cNvPr id="30" name="Group 29"/>
            <p:cNvGrpSpPr/>
            <p:nvPr/>
          </p:nvGrpSpPr>
          <p:grpSpPr>
            <a:xfrm>
              <a:off x="5812898" y="3734690"/>
              <a:ext cx="2321432" cy="2103712"/>
              <a:chOff x="1869568" y="5127625"/>
              <a:chExt cx="2321432" cy="2103712"/>
            </a:xfrm>
          </p:grpSpPr>
          <p:sp>
            <p:nvSpPr>
              <p:cNvPr id="9" name="Arc 8"/>
              <p:cNvSpPr/>
              <p:nvPr/>
            </p:nvSpPr>
            <p:spPr>
              <a:xfrm>
                <a:off x="1869568" y="5707337"/>
                <a:ext cx="1828800" cy="1524000"/>
              </a:xfrm>
              <a:prstGeom prst="arc">
                <a:avLst>
                  <a:gd name="adj1" fmla="val 15361023"/>
                  <a:gd name="adj2" fmla="val 207681"/>
                </a:avLst>
              </a:prstGeom>
              <a:scene3d>
                <a:camera prst="orthographicFront">
                  <a:rot lat="0" lon="10800000" rev="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18" name="Group 17"/>
              <p:cNvGrpSpPr/>
              <p:nvPr/>
            </p:nvGrpSpPr>
            <p:grpSpPr>
              <a:xfrm>
                <a:off x="2438400" y="5127625"/>
                <a:ext cx="1752600" cy="1600200"/>
                <a:chOff x="685800" y="3352800"/>
                <a:chExt cx="1752600" cy="1600200"/>
              </a:xfrm>
            </p:grpSpPr>
            <p:cxnSp>
              <p:nvCxnSpPr>
                <p:cNvPr id="19" name="Straight Connector 18"/>
                <p:cNvCxnSpPr/>
                <p:nvPr/>
              </p:nvCxnSpPr>
              <p:spPr>
                <a:xfrm>
                  <a:off x="685800" y="3352800"/>
                  <a:ext cx="0" cy="1600200"/>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flipH="1">
                  <a:off x="685800" y="4953000"/>
                  <a:ext cx="1752600" cy="0"/>
                </a:xfrm>
                <a:prstGeom prst="line">
                  <a:avLst/>
                </a:prstGeom>
              </p:spPr>
              <p:style>
                <a:lnRef idx="2">
                  <a:schemeClr val="dk1"/>
                </a:lnRef>
                <a:fillRef idx="0">
                  <a:schemeClr val="dk1"/>
                </a:fillRef>
                <a:effectRef idx="1">
                  <a:schemeClr val="dk1"/>
                </a:effectRef>
                <a:fontRef idx="minor">
                  <a:schemeClr val="tx1"/>
                </a:fontRef>
              </p:style>
            </p:cxnSp>
          </p:grpSp>
        </p:grpSp>
        <p:sp>
          <p:nvSpPr>
            <p:cNvPr id="37" name="TextBox 36"/>
            <p:cNvSpPr txBox="1"/>
            <p:nvPr/>
          </p:nvSpPr>
          <p:spPr>
            <a:xfrm>
              <a:off x="7395508" y="5406866"/>
              <a:ext cx="288862" cy="369332"/>
            </a:xfrm>
            <a:prstGeom prst="rect">
              <a:avLst/>
            </a:prstGeom>
            <a:noFill/>
          </p:spPr>
          <p:txBody>
            <a:bodyPr wrap="none" rtlCol="0">
              <a:spAutoFit/>
            </a:bodyPr>
            <a:lstStyle/>
            <a:p>
              <a:r>
                <a:rPr lang="en-US"/>
                <a:t>x</a:t>
              </a:r>
              <a:endParaRPr lang="en-US" dirty="0"/>
            </a:p>
          </p:txBody>
        </p:sp>
        <p:sp>
          <p:nvSpPr>
            <p:cNvPr id="38" name="TextBox 37"/>
            <p:cNvSpPr txBox="1"/>
            <p:nvPr/>
          </p:nvSpPr>
          <p:spPr>
            <a:xfrm>
              <a:off x="5920117" y="3905796"/>
              <a:ext cx="288862" cy="369332"/>
            </a:xfrm>
            <a:prstGeom prst="rect">
              <a:avLst/>
            </a:prstGeom>
            <a:noFill/>
          </p:spPr>
          <p:txBody>
            <a:bodyPr wrap="none" rtlCol="0">
              <a:spAutoFit/>
            </a:bodyPr>
            <a:lstStyle/>
            <a:p>
              <a:r>
                <a:rPr lang="en-US" dirty="0"/>
                <a:t>y</a:t>
              </a:r>
            </a:p>
          </p:txBody>
        </p:sp>
      </p:grpSp>
      <p:grpSp>
        <p:nvGrpSpPr>
          <p:cNvPr id="43" name="Group 42"/>
          <p:cNvGrpSpPr/>
          <p:nvPr/>
        </p:nvGrpSpPr>
        <p:grpSpPr>
          <a:xfrm>
            <a:off x="250762" y="3688971"/>
            <a:ext cx="2387282" cy="2332610"/>
            <a:chOff x="250762" y="3688971"/>
            <a:chExt cx="2387282" cy="2332610"/>
          </a:xfrm>
        </p:grpSpPr>
        <p:grpSp>
          <p:nvGrpSpPr>
            <p:cNvPr id="28" name="Group 27"/>
            <p:cNvGrpSpPr/>
            <p:nvPr/>
          </p:nvGrpSpPr>
          <p:grpSpPr>
            <a:xfrm>
              <a:off x="632460" y="3688971"/>
              <a:ext cx="2005584" cy="1751710"/>
              <a:chOff x="3372612" y="3710307"/>
              <a:chExt cx="2005584" cy="1751710"/>
            </a:xfrm>
          </p:grpSpPr>
          <p:sp>
            <p:nvSpPr>
              <p:cNvPr id="7" name="Arc 6"/>
              <p:cNvSpPr/>
              <p:nvPr/>
            </p:nvSpPr>
            <p:spPr>
              <a:xfrm rot="10800000">
                <a:off x="3549396" y="3710307"/>
                <a:ext cx="1828800" cy="1524000"/>
              </a:xfrm>
              <a:prstGeom prst="arc">
                <a:avLst>
                  <a:gd name="adj1" fmla="val 15361023"/>
                  <a:gd name="adj2" fmla="val 20768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21" name="Group 20"/>
              <p:cNvGrpSpPr/>
              <p:nvPr/>
            </p:nvGrpSpPr>
            <p:grpSpPr>
              <a:xfrm>
                <a:off x="3372612" y="3861817"/>
                <a:ext cx="1752600" cy="1600200"/>
                <a:chOff x="685800" y="3352800"/>
                <a:chExt cx="1752600" cy="1600200"/>
              </a:xfrm>
            </p:grpSpPr>
            <p:cxnSp>
              <p:nvCxnSpPr>
                <p:cNvPr id="22" name="Straight Connector 21"/>
                <p:cNvCxnSpPr/>
                <p:nvPr/>
              </p:nvCxnSpPr>
              <p:spPr>
                <a:xfrm>
                  <a:off x="685800" y="3352800"/>
                  <a:ext cx="0" cy="1600200"/>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flipH="1">
                  <a:off x="685800" y="4953000"/>
                  <a:ext cx="1752600" cy="0"/>
                </a:xfrm>
                <a:prstGeom prst="line">
                  <a:avLst/>
                </a:prstGeom>
              </p:spPr>
              <p:style>
                <a:lnRef idx="2">
                  <a:schemeClr val="dk1"/>
                </a:lnRef>
                <a:fillRef idx="0">
                  <a:schemeClr val="dk1"/>
                </a:fillRef>
                <a:effectRef idx="1">
                  <a:schemeClr val="dk1"/>
                </a:effectRef>
                <a:fontRef idx="minor">
                  <a:schemeClr val="tx1"/>
                </a:fontRef>
              </p:style>
            </p:cxnSp>
          </p:grpSp>
        </p:grpSp>
        <p:sp>
          <p:nvSpPr>
            <p:cNvPr id="36" name="TextBox 35"/>
            <p:cNvSpPr txBox="1"/>
            <p:nvPr/>
          </p:nvSpPr>
          <p:spPr>
            <a:xfrm>
              <a:off x="250762" y="3905796"/>
              <a:ext cx="288862" cy="369332"/>
            </a:xfrm>
            <a:prstGeom prst="rect">
              <a:avLst/>
            </a:prstGeom>
            <a:noFill/>
          </p:spPr>
          <p:txBody>
            <a:bodyPr wrap="none" rtlCol="0">
              <a:spAutoFit/>
            </a:bodyPr>
            <a:lstStyle/>
            <a:p>
              <a:r>
                <a:rPr lang="en-US" dirty="0"/>
                <a:t>y</a:t>
              </a:r>
            </a:p>
          </p:txBody>
        </p:sp>
        <p:sp>
          <p:nvSpPr>
            <p:cNvPr id="39" name="TextBox 38"/>
            <p:cNvSpPr txBox="1"/>
            <p:nvPr/>
          </p:nvSpPr>
          <p:spPr>
            <a:xfrm>
              <a:off x="2008632" y="5652249"/>
              <a:ext cx="288862" cy="369332"/>
            </a:xfrm>
            <a:prstGeom prst="rect">
              <a:avLst/>
            </a:prstGeom>
            <a:noFill/>
          </p:spPr>
          <p:txBody>
            <a:bodyPr wrap="none" rtlCol="0">
              <a:spAutoFit/>
            </a:bodyPr>
            <a:lstStyle/>
            <a:p>
              <a:r>
                <a:rPr lang="en-US"/>
                <a:t>x</a:t>
              </a:r>
              <a:endParaRPr lang="en-US" dirty="0"/>
            </a:p>
          </p:txBody>
        </p:sp>
      </p:grpSp>
      <mc:AlternateContent xmlns:mc="http://schemas.openxmlformats.org/markup-compatibility/2006" xmlns:a14="http://schemas.microsoft.com/office/drawing/2010/main">
        <mc:Choice Requires="a14">
          <p:sp>
            <p:nvSpPr>
              <p:cNvPr id="44" name="TextBox 43"/>
              <p:cNvSpPr txBox="1"/>
              <p:nvPr/>
            </p:nvSpPr>
            <p:spPr>
              <a:xfrm>
                <a:off x="7847583" y="1327481"/>
                <a:ext cx="744563"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mr-IN" i="1" smtClean="0">
                              <a:latin typeface="Cambria Math" panose="02040503050406030204" pitchFamily="18" charset="0"/>
                            </a:rPr>
                          </m:ctrlPr>
                        </m:fPr>
                        <m:num>
                          <m:r>
                            <a:rPr lang="mr-IN" i="1" smtClean="0">
                              <a:latin typeface="Cambria Math" charset="0"/>
                            </a:rPr>
                            <m:t>𝜕</m:t>
                          </m:r>
                          <m:r>
                            <a:rPr lang="mr-IN" i="1" smtClean="0">
                              <a:latin typeface="Cambria Math" charset="0"/>
                            </a:rPr>
                            <m:t>𝑦</m:t>
                          </m:r>
                        </m:num>
                        <m:den>
                          <m:r>
                            <a:rPr lang="mr-IN" i="1" smtClean="0">
                              <a:latin typeface="Cambria Math" charset="0"/>
                            </a:rPr>
                            <m:t>𝜕</m:t>
                          </m:r>
                          <m:r>
                            <a:rPr lang="mr-IN" i="1" smtClean="0">
                              <a:latin typeface="Cambria Math" charset="0"/>
                            </a:rPr>
                            <m:t>𝑥</m:t>
                          </m:r>
                        </m:den>
                      </m:f>
                      <m:r>
                        <a:rPr lang="en-US" b="0" i="1" smtClean="0">
                          <a:latin typeface="Cambria Math" charset="0"/>
                        </a:rPr>
                        <m:t>&gt;0</m:t>
                      </m:r>
                    </m:oMath>
                  </m:oMathPara>
                </a14:m>
                <a:endParaRPr 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7847583" y="1327481"/>
                <a:ext cx="744563" cy="526683"/>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2584132" y="4851073"/>
                <a:ext cx="862224" cy="555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mr-IN"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mr-IN" i="1" smtClean="0">
                                  <a:latin typeface="Cambria Math" charset="0"/>
                                </a:rPr>
                                <m:t>𝜕</m:t>
                              </m:r>
                            </m:e>
                            <m:sup>
                              <m:r>
                                <a:rPr lang="en-US" b="0" i="1" smtClean="0">
                                  <a:latin typeface="Cambria Math" charset="0"/>
                                </a:rPr>
                                <m:t>2</m:t>
                              </m:r>
                            </m:sup>
                          </m:sSup>
                          <m:r>
                            <a:rPr lang="mr-IN" i="1" smtClean="0">
                              <a:latin typeface="Cambria Math" charset="0"/>
                            </a:rPr>
                            <m:t>𝑦</m:t>
                          </m:r>
                        </m:num>
                        <m:den>
                          <m:r>
                            <a:rPr lang="mr-IN" i="1" smtClean="0">
                              <a:latin typeface="Cambria Math" charset="0"/>
                            </a:rPr>
                            <m:t>𝜕</m:t>
                          </m:r>
                          <m:sSup>
                            <m:sSupPr>
                              <m:ctrlPr>
                                <a:rPr lang="en-US" b="0" i="1" smtClean="0">
                                  <a:latin typeface="Cambria Math" panose="02040503050406030204" pitchFamily="18" charset="0"/>
                                </a:rPr>
                              </m:ctrlPr>
                            </m:sSupPr>
                            <m:e>
                              <m:r>
                                <a:rPr lang="mr-IN" i="1" smtClean="0">
                                  <a:latin typeface="Cambria Math" charset="0"/>
                                </a:rPr>
                                <m:t>𝑥</m:t>
                              </m:r>
                            </m:e>
                            <m:sup>
                              <m:r>
                                <a:rPr lang="en-US" b="0" i="1" smtClean="0">
                                  <a:latin typeface="Cambria Math" charset="0"/>
                                </a:rPr>
                                <m:t>2</m:t>
                              </m:r>
                            </m:sup>
                          </m:sSup>
                        </m:den>
                      </m:f>
                      <m:r>
                        <a:rPr lang="en-US" b="0" i="1" smtClean="0">
                          <a:latin typeface="Cambria Math" charset="0"/>
                        </a:rPr>
                        <m:t>&gt;0</m:t>
                      </m:r>
                    </m:oMath>
                  </m:oMathPara>
                </a14:m>
                <a:endParaRPr lang="en-US" dirty="0"/>
              </a:p>
            </p:txBody>
          </p:sp>
        </mc:Choice>
        <mc:Fallback xmlns="">
          <p:sp>
            <p:nvSpPr>
              <p:cNvPr id="45" name="TextBox 44"/>
              <p:cNvSpPr txBox="1">
                <a:spLocks noRot="1" noChangeAspect="1" noMove="1" noResize="1" noEditPoints="1" noAdjustHandles="1" noChangeArrowheads="1" noChangeShapeType="1" noTextEdit="1"/>
              </p:cNvSpPr>
              <p:nvPr/>
            </p:nvSpPr>
            <p:spPr>
              <a:xfrm>
                <a:off x="2584132" y="4851073"/>
                <a:ext cx="862224" cy="555793"/>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8134330" y="4039197"/>
                <a:ext cx="744563"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mr-IN" i="1" smtClean="0">
                              <a:latin typeface="Cambria Math" panose="02040503050406030204" pitchFamily="18" charset="0"/>
                            </a:rPr>
                          </m:ctrlPr>
                        </m:fPr>
                        <m:num>
                          <m:r>
                            <a:rPr lang="mr-IN" i="1" smtClean="0">
                              <a:latin typeface="Cambria Math" charset="0"/>
                            </a:rPr>
                            <m:t>𝜕</m:t>
                          </m:r>
                          <m:r>
                            <a:rPr lang="mr-IN" i="1" smtClean="0">
                              <a:latin typeface="Cambria Math" charset="0"/>
                            </a:rPr>
                            <m:t>𝑦</m:t>
                          </m:r>
                        </m:num>
                        <m:den>
                          <m:r>
                            <a:rPr lang="mr-IN" i="1" smtClean="0">
                              <a:latin typeface="Cambria Math" charset="0"/>
                            </a:rPr>
                            <m:t>𝜕</m:t>
                          </m:r>
                          <m:r>
                            <a:rPr lang="mr-IN" i="1" smtClean="0">
                              <a:latin typeface="Cambria Math" charset="0"/>
                            </a:rPr>
                            <m:t>𝑥</m:t>
                          </m:r>
                        </m:den>
                      </m:f>
                      <m:r>
                        <a:rPr lang="en-US" b="0" i="1" smtClean="0">
                          <a:latin typeface="Cambria Math" charset="0"/>
                        </a:rPr>
                        <m:t>&gt;0</m:t>
                      </m:r>
                    </m:oMath>
                  </m:oMathPara>
                </a14:m>
                <a:endParaRPr lang="en-US" dirty="0"/>
              </a:p>
            </p:txBody>
          </p:sp>
        </mc:Choice>
        <mc:Fallback xmlns="">
          <p:sp>
            <p:nvSpPr>
              <p:cNvPr id="46" name="TextBox 45"/>
              <p:cNvSpPr txBox="1">
                <a:spLocks noRot="1" noChangeAspect="1" noMove="1" noResize="1" noEditPoints="1" noAdjustHandles="1" noChangeArrowheads="1" noChangeShapeType="1" noTextEdit="1"/>
              </p:cNvSpPr>
              <p:nvPr/>
            </p:nvSpPr>
            <p:spPr>
              <a:xfrm>
                <a:off x="8134330" y="4039197"/>
                <a:ext cx="744563" cy="526683"/>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7849914" y="2020499"/>
                <a:ext cx="862223" cy="555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mr-IN"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mr-IN" i="1" smtClean="0">
                                  <a:latin typeface="Cambria Math" charset="0"/>
                                </a:rPr>
                                <m:t>𝜕</m:t>
                              </m:r>
                            </m:e>
                            <m:sup>
                              <m:r>
                                <a:rPr lang="en-US" b="0" i="1" smtClean="0">
                                  <a:latin typeface="Cambria Math" charset="0"/>
                                </a:rPr>
                                <m:t>2</m:t>
                              </m:r>
                            </m:sup>
                          </m:sSup>
                          <m:r>
                            <a:rPr lang="mr-IN" i="1" smtClean="0">
                              <a:latin typeface="Cambria Math" charset="0"/>
                            </a:rPr>
                            <m:t>𝑦</m:t>
                          </m:r>
                        </m:num>
                        <m:den>
                          <m:r>
                            <a:rPr lang="mr-IN" i="1" smtClean="0">
                              <a:latin typeface="Cambria Math" charset="0"/>
                            </a:rPr>
                            <m:t>𝜕</m:t>
                          </m:r>
                          <m:sSup>
                            <m:sSupPr>
                              <m:ctrlPr>
                                <a:rPr lang="en-US" b="0" i="1" smtClean="0">
                                  <a:latin typeface="Cambria Math" panose="02040503050406030204" pitchFamily="18" charset="0"/>
                                </a:rPr>
                              </m:ctrlPr>
                            </m:sSupPr>
                            <m:e>
                              <m:r>
                                <a:rPr lang="mr-IN" i="1" smtClean="0">
                                  <a:latin typeface="Cambria Math" charset="0"/>
                                </a:rPr>
                                <m:t>𝑥</m:t>
                              </m:r>
                            </m:e>
                            <m:sup>
                              <m:r>
                                <a:rPr lang="en-US" b="0" i="1" smtClean="0">
                                  <a:latin typeface="Cambria Math" charset="0"/>
                                </a:rPr>
                                <m:t>2</m:t>
                              </m:r>
                            </m:sup>
                          </m:sSup>
                        </m:den>
                      </m:f>
                      <m:r>
                        <a:rPr lang="en-US" b="0" i="1" smtClean="0">
                          <a:latin typeface="Cambria Math" charset="0"/>
                        </a:rPr>
                        <m:t>&gt;0</m:t>
                      </m:r>
                    </m:oMath>
                  </m:oMathPara>
                </a14:m>
                <a:endParaRPr lang="en-US" dirty="0"/>
              </a:p>
            </p:txBody>
          </p:sp>
        </mc:Choice>
        <mc:Fallback xmlns="">
          <p:sp>
            <p:nvSpPr>
              <p:cNvPr id="47" name="TextBox 46"/>
              <p:cNvSpPr txBox="1">
                <a:spLocks noRot="1" noChangeAspect="1" noMove="1" noResize="1" noEditPoints="1" noAdjustHandles="1" noChangeArrowheads="1" noChangeShapeType="1" noTextEdit="1"/>
              </p:cNvSpPr>
              <p:nvPr/>
            </p:nvSpPr>
            <p:spPr>
              <a:xfrm>
                <a:off x="7849914" y="2020499"/>
                <a:ext cx="862223" cy="555793"/>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2584132" y="2026395"/>
                <a:ext cx="862224" cy="555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mr-IN"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mr-IN" i="1" smtClean="0">
                                  <a:latin typeface="Cambria Math" charset="0"/>
                                </a:rPr>
                                <m:t>𝜕</m:t>
                              </m:r>
                            </m:e>
                            <m:sup>
                              <m:r>
                                <a:rPr lang="en-US" b="0" i="1" smtClean="0">
                                  <a:latin typeface="Cambria Math" charset="0"/>
                                </a:rPr>
                                <m:t>2</m:t>
                              </m:r>
                            </m:sup>
                          </m:sSup>
                          <m:r>
                            <a:rPr lang="mr-IN" i="1" smtClean="0">
                              <a:latin typeface="Cambria Math" charset="0"/>
                            </a:rPr>
                            <m:t>𝑦</m:t>
                          </m:r>
                        </m:num>
                        <m:den>
                          <m:r>
                            <a:rPr lang="mr-IN" i="1" smtClean="0">
                              <a:latin typeface="Cambria Math" charset="0"/>
                            </a:rPr>
                            <m:t>𝜕</m:t>
                          </m:r>
                          <m:sSup>
                            <m:sSupPr>
                              <m:ctrlPr>
                                <a:rPr lang="en-US" b="0" i="1" smtClean="0">
                                  <a:latin typeface="Cambria Math" panose="02040503050406030204" pitchFamily="18" charset="0"/>
                                </a:rPr>
                              </m:ctrlPr>
                            </m:sSupPr>
                            <m:e>
                              <m:r>
                                <a:rPr lang="mr-IN" i="1" smtClean="0">
                                  <a:latin typeface="Cambria Math" charset="0"/>
                                </a:rPr>
                                <m:t>𝑥</m:t>
                              </m:r>
                            </m:e>
                            <m:sup>
                              <m:r>
                                <a:rPr lang="en-US" b="0" i="1" smtClean="0">
                                  <a:latin typeface="Cambria Math" charset="0"/>
                                </a:rPr>
                                <m:t>2</m:t>
                              </m:r>
                            </m:sup>
                          </m:sSup>
                        </m:den>
                      </m:f>
                      <m:r>
                        <a:rPr lang="en-US" b="0" i="1" smtClean="0">
                          <a:latin typeface="Cambria Math" charset="0"/>
                        </a:rPr>
                        <m:t>&lt;0</m:t>
                      </m:r>
                    </m:oMath>
                  </m:oMathPara>
                </a14:m>
                <a:endParaRPr lang="en-US" dirty="0"/>
              </a:p>
            </p:txBody>
          </p:sp>
        </mc:Choice>
        <mc:Fallback xmlns="">
          <p:sp>
            <p:nvSpPr>
              <p:cNvPr id="48" name="TextBox 47"/>
              <p:cNvSpPr txBox="1">
                <a:spLocks noRot="1" noChangeAspect="1" noMove="1" noResize="1" noEditPoints="1" noAdjustHandles="1" noChangeArrowheads="1" noChangeShapeType="1" noTextEdit="1"/>
              </p:cNvSpPr>
              <p:nvPr/>
            </p:nvSpPr>
            <p:spPr>
              <a:xfrm>
                <a:off x="2584132" y="2026395"/>
                <a:ext cx="862224" cy="555793"/>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8134330" y="4694930"/>
                <a:ext cx="862223" cy="555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mr-IN"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mr-IN" i="1" smtClean="0">
                                  <a:latin typeface="Cambria Math" charset="0"/>
                                </a:rPr>
                                <m:t>𝜕</m:t>
                              </m:r>
                            </m:e>
                            <m:sup>
                              <m:r>
                                <a:rPr lang="en-US" b="0" i="1" smtClean="0">
                                  <a:latin typeface="Cambria Math" charset="0"/>
                                </a:rPr>
                                <m:t>2</m:t>
                              </m:r>
                            </m:sup>
                          </m:sSup>
                          <m:r>
                            <a:rPr lang="mr-IN" i="1" smtClean="0">
                              <a:latin typeface="Cambria Math" charset="0"/>
                            </a:rPr>
                            <m:t>𝑦</m:t>
                          </m:r>
                        </m:num>
                        <m:den>
                          <m:r>
                            <a:rPr lang="mr-IN" i="1" smtClean="0">
                              <a:latin typeface="Cambria Math" charset="0"/>
                            </a:rPr>
                            <m:t>𝜕</m:t>
                          </m:r>
                          <m:sSup>
                            <m:sSupPr>
                              <m:ctrlPr>
                                <a:rPr lang="en-US" b="0" i="1" smtClean="0">
                                  <a:latin typeface="Cambria Math" panose="02040503050406030204" pitchFamily="18" charset="0"/>
                                </a:rPr>
                              </m:ctrlPr>
                            </m:sSupPr>
                            <m:e>
                              <m:r>
                                <a:rPr lang="mr-IN" i="1" smtClean="0">
                                  <a:latin typeface="Cambria Math" charset="0"/>
                                </a:rPr>
                                <m:t>𝑥</m:t>
                              </m:r>
                            </m:e>
                            <m:sup>
                              <m:r>
                                <a:rPr lang="en-US" b="0" i="1" smtClean="0">
                                  <a:latin typeface="Cambria Math" charset="0"/>
                                </a:rPr>
                                <m:t>2</m:t>
                              </m:r>
                            </m:sup>
                          </m:sSup>
                        </m:den>
                      </m:f>
                      <m:r>
                        <a:rPr lang="en-US" b="0" i="1" smtClean="0">
                          <a:latin typeface="Cambria Math" charset="0"/>
                        </a:rPr>
                        <m:t>&lt;0</m:t>
                      </m:r>
                    </m:oMath>
                  </m:oMathPara>
                </a14:m>
                <a:endParaRPr lang="en-US" dirty="0"/>
              </a:p>
            </p:txBody>
          </p:sp>
        </mc:Choice>
        <mc:Fallback xmlns="">
          <p:sp>
            <p:nvSpPr>
              <p:cNvPr id="49" name="TextBox 48"/>
              <p:cNvSpPr txBox="1">
                <a:spLocks noRot="1" noChangeAspect="1" noMove="1" noResize="1" noEditPoints="1" noAdjustHandles="1" noChangeArrowheads="1" noChangeShapeType="1" noTextEdit="1"/>
              </p:cNvSpPr>
              <p:nvPr/>
            </p:nvSpPr>
            <p:spPr>
              <a:xfrm>
                <a:off x="8134330" y="4694930"/>
                <a:ext cx="862223" cy="555793"/>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2626722" y="4126595"/>
                <a:ext cx="744563"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mr-IN" i="1" smtClean="0">
                              <a:latin typeface="Cambria Math" panose="02040503050406030204" pitchFamily="18" charset="0"/>
                            </a:rPr>
                          </m:ctrlPr>
                        </m:fPr>
                        <m:num>
                          <m:r>
                            <a:rPr lang="mr-IN" i="1" smtClean="0">
                              <a:latin typeface="Cambria Math" charset="0"/>
                            </a:rPr>
                            <m:t>𝜕</m:t>
                          </m:r>
                          <m:r>
                            <a:rPr lang="mr-IN" i="1" smtClean="0">
                              <a:latin typeface="Cambria Math" charset="0"/>
                            </a:rPr>
                            <m:t>𝑦</m:t>
                          </m:r>
                        </m:num>
                        <m:den>
                          <m:r>
                            <a:rPr lang="mr-IN" i="1" smtClean="0">
                              <a:latin typeface="Cambria Math" charset="0"/>
                            </a:rPr>
                            <m:t>𝜕</m:t>
                          </m:r>
                          <m:r>
                            <a:rPr lang="mr-IN" i="1" smtClean="0">
                              <a:latin typeface="Cambria Math" charset="0"/>
                            </a:rPr>
                            <m:t>𝑥</m:t>
                          </m:r>
                        </m:den>
                      </m:f>
                      <m:r>
                        <a:rPr lang="en-US" b="0" i="1" smtClean="0">
                          <a:latin typeface="Cambria Math" charset="0"/>
                        </a:rPr>
                        <m:t>&lt;0</m:t>
                      </m:r>
                    </m:oMath>
                  </m:oMathPara>
                </a14:m>
                <a:endParaRPr lang="en-US" dirty="0"/>
              </a:p>
            </p:txBody>
          </p:sp>
        </mc:Choice>
        <mc:Fallback xmlns="">
          <p:sp>
            <p:nvSpPr>
              <p:cNvPr id="50" name="TextBox 49"/>
              <p:cNvSpPr txBox="1">
                <a:spLocks noRot="1" noChangeAspect="1" noMove="1" noResize="1" noEditPoints="1" noAdjustHandles="1" noChangeArrowheads="1" noChangeShapeType="1" noTextEdit="1"/>
              </p:cNvSpPr>
              <p:nvPr/>
            </p:nvSpPr>
            <p:spPr>
              <a:xfrm>
                <a:off x="2626722" y="4126595"/>
                <a:ext cx="744563" cy="526683"/>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2606977" y="1318810"/>
                <a:ext cx="744563"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mr-IN" i="1" smtClean="0">
                              <a:latin typeface="Cambria Math" panose="02040503050406030204" pitchFamily="18" charset="0"/>
                            </a:rPr>
                          </m:ctrlPr>
                        </m:fPr>
                        <m:num>
                          <m:r>
                            <a:rPr lang="mr-IN" i="1" smtClean="0">
                              <a:latin typeface="Cambria Math" charset="0"/>
                            </a:rPr>
                            <m:t>𝜕</m:t>
                          </m:r>
                          <m:r>
                            <a:rPr lang="mr-IN" i="1" smtClean="0">
                              <a:latin typeface="Cambria Math" charset="0"/>
                            </a:rPr>
                            <m:t>𝑦</m:t>
                          </m:r>
                        </m:num>
                        <m:den>
                          <m:r>
                            <a:rPr lang="mr-IN" i="1" smtClean="0">
                              <a:latin typeface="Cambria Math" charset="0"/>
                            </a:rPr>
                            <m:t>𝜕</m:t>
                          </m:r>
                          <m:r>
                            <a:rPr lang="mr-IN" i="1" smtClean="0">
                              <a:latin typeface="Cambria Math" charset="0"/>
                            </a:rPr>
                            <m:t>𝑥</m:t>
                          </m:r>
                        </m:den>
                      </m:f>
                      <m:r>
                        <a:rPr lang="en-US" b="0" i="1" smtClean="0">
                          <a:latin typeface="Cambria Math" charset="0"/>
                        </a:rPr>
                        <m:t>&lt;0</m:t>
                      </m:r>
                    </m:oMath>
                  </m:oMathPara>
                </a14:m>
                <a:endParaRPr lang="en-US" dirty="0"/>
              </a:p>
            </p:txBody>
          </p:sp>
        </mc:Choice>
        <mc:Fallback xmlns="">
          <p:sp>
            <p:nvSpPr>
              <p:cNvPr id="51" name="TextBox 50"/>
              <p:cNvSpPr txBox="1">
                <a:spLocks noRot="1" noChangeAspect="1" noMove="1" noResize="1" noEditPoints="1" noAdjustHandles="1" noChangeArrowheads="1" noChangeShapeType="1" noTextEdit="1"/>
              </p:cNvSpPr>
              <p:nvPr/>
            </p:nvSpPr>
            <p:spPr>
              <a:xfrm>
                <a:off x="2606977" y="1318810"/>
                <a:ext cx="744563" cy="526683"/>
              </a:xfrm>
              <a:prstGeom prst="rect">
                <a:avLst/>
              </a:prstGeom>
              <a:blipFill rotWithShape="0">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21999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dissolve">
                                      <p:cBhvr>
                                        <p:cTn id="7" dur="500"/>
                                        <p:tgtEl>
                                          <p:spTgt spid="5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dissolve">
                                      <p:cBhvr>
                                        <p:cTn id="10" dur="500"/>
                                        <p:tgtEl>
                                          <p:spTgt spid="4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dissolve">
                                      <p:cBhvr>
                                        <p:cTn id="15" dur="500"/>
                                        <p:tgtEl>
                                          <p:spTgt spid="4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dissolve">
                                      <p:cBhvr>
                                        <p:cTn id="18" dur="500"/>
                                        <p:tgtEl>
                                          <p:spTgt spid="4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dissolve">
                                      <p:cBhvr>
                                        <p:cTn id="23" dur="500"/>
                                        <p:tgtEl>
                                          <p:spTgt spid="50"/>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dissolve">
                                      <p:cBhvr>
                                        <p:cTn id="26" dur="500"/>
                                        <p:tgtEl>
                                          <p:spTgt spid="4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dissolve">
                                      <p:cBhvr>
                                        <p:cTn id="31" dur="500"/>
                                        <p:tgtEl>
                                          <p:spTgt spid="4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dissolve">
                                      <p:cBhvr>
                                        <p:cTn id="34"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P spid="48" grpId="0"/>
      <p:bldP spid="49" grpId="0"/>
      <p:bldP spid="50" grpId="0"/>
      <p:bldP spid="5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A70A58-8C1E-8BF8-77CD-606623585BCA}"/>
              </a:ext>
            </a:extLst>
          </p:cNvPr>
          <p:cNvSpPr>
            <a:spLocks noGrp="1"/>
          </p:cNvSpPr>
          <p:nvPr>
            <p:ph type="title"/>
          </p:nvPr>
        </p:nvSpPr>
        <p:spPr/>
        <p:txBody>
          <a:bodyPr/>
          <a:lstStyle/>
          <a:p>
            <a:r>
              <a:rPr lang="en-US" sz="3200" dirty="0"/>
              <a:t>Some common models in marketing</a:t>
            </a:r>
          </a:p>
        </p:txBody>
      </p:sp>
      <p:sp>
        <p:nvSpPr>
          <p:cNvPr id="6" name="Text Placeholder 5">
            <a:extLst>
              <a:ext uri="{FF2B5EF4-FFF2-40B4-BE49-F238E27FC236}">
                <a16:creationId xmlns:a16="http://schemas.microsoft.com/office/drawing/2014/main" id="{1C858AF0-EF23-0EDB-347A-1B3D3C12227B}"/>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FBE26D54-7FF2-BCCD-7D96-6BB208B6DF62}"/>
              </a:ext>
            </a:extLst>
          </p:cNvPr>
          <p:cNvSpPr>
            <a:spLocks noGrp="1"/>
          </p:cNvSpPr>
          <p:nvPr>
            <p:ph type="ftr" sz="quarter" idx="3"/>
          </p:nvPr>
        </p:nvSpPr>
        <p:spPr/>
        <p:txBody>
          <a:bodyPr/>
          <a:lstStyle/>
          <a:p>
            <a:r>
              <a:rPr lang="en-US"/>
              <a:t>© Ceren Kolsarici</a:t>
            </a:r>
            <a:endParaRPr lang="en-US" dirty="0"/>
          </a:p>
        </p:txBody>
      </p:sp>
    </p:spTree>
    <p:extLst>
      <p:ext uri="{BB962C8B-B14F-4D97-AF65-F5344CB8AC3E}">
        <p14:creationId xmlns:p14="http://schemas.microsoft.com/office/powerpoint/2010/main" val="3432641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gn="ctr">
                  <a:spcAft>
                    <a:spcPct val="200000"/>
                  </a:spcAft>
                  <a:buFont typeface="Wingdings" pitchFamily="2" charset="2"/>
                  <a:buNone/>
                </a:pPr>
                <a:r>
                  <a:rPr lang="en-US" altLang="en-US" sz="2800" i="1" baseline="46000" dirty="0"/>
                  <a:t>	</a:t>
                </a:r>
                <a:endParaRPr lang="en-US" altLang="en-US" sz="2800" dirty="0"/>
              </a:p>
              <a:p>
                <a:pPr>
                  <a:spcAft>
                    <a:spcPct val="100000"/>
                  </a:spcAft>
                </a:pPr>
                <a14:m>
                  <m:oMath xmlns:m="http://schemas.openxmlformats.org/officeDocument/2006/math">
                    <m:r>
                      <a:rPr lang="en-US" altLang="en-US" sz="2800" i="1" dirty="0" smtClean="0">
                        <a:latin typeface="Cambria Math" panose="02040503050406030204" pitchFamily="18" charset="0"/>
                      </a:rPr>
                      <m:t>𝑐</m:t>
                    </m:r>
                  </m:oMath>
                </a14:m>
                <a:r>
                  <a:rPr lang="en-US" altLang="en-US" sz="2800" dirty="0"/>
                  <a:t> can be interpreted as elasticity when </a:t>
                </a:r>
                <a14:m>
                  <m:oMath xmlns:m="http://schemas.openxmlformats.org/officeDocument/2006/math">
                    <m:r>
                      <a:rPr lang="en-US" altLang="en-US" sz="2800" i="1" dirty="0" smtClean="0">
                        <a:latin typeface="Cambria Math" panose="02040503050406030204" pitchFamily="18" charset="0"/>
                      </a:rPr>
                      <m:t>𝑎</m:t>
                    </m:r>
                  </m:oMath>
                </a14:m>
                <a:r>
                  <a:rPr lang="en-US" altLang="en-US" sz="2800" dirty="0"/>
                  <a:t> = 0  </a:t>
                </a:r>
              </a:p>
              <a:p>
                <a:r>
                  <a:rPr lang="en-US" altLang="en-US" sz="2800" dirty="0"/>
                  <a:t>Linear, increasing or decreasing returns (depends on </a:t>
                </a:r>
                <a:r>
                  <a:rPr lang="en-US" altLang="en-US" sz="2800" i="1" dirty="0"/>
                  <a:t>c</a:t>
                </a:r>
                <a:r>
                  <a:rPr lang="en-US" altLang="en-US" sz="2800" dirty="0"/>
                  <a:t>)</a:t>
                </a:r>
              </a:p>
              <a:p>
                <a:pPr lvl="1"/>
                <a:r>
                  <a:rPr lang="en-US" altLang="en-US" sz="2400" dirty="0"/>
                  <a:t>THINK: How? </a:t>
                </a:r>
              </a:p>
              <a:p>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01" r="-901"/>
                </a:stretch>
              </a:blipFill>
            </p:spPr>
            <p:txBody>
              <a:bodyPr/>
              <a:lstStyle/>
              <a:p>
                <a:r>
                  <a:rPr lang="en-US">
                    <a:noFill/>
                  </a:rPr>
                  <a:t> </a:t>
                </a:r>
              </a:p>
            </p:txBody>
          </p:sp>
        </mc:Fallback>
      </mc:AlternateContent>
      <p:sp>
        <p:nvSpPr>
          <p:cNvPr id="2" name="Title 1"/>
          <p:cNvSpPr>
            <a:spLocks noGrp="1"/>
          </p:cNvSpPr>
          <p:nvPr>
            <p:ph type="title"/>
          </p:nvPr>
        </p:nvSpPr>
        <p:spPr>
          <a:xfrm>
            <a:off x="349249" y="44624"/>
            <a:ext cx="7880351" cy="648072"/>
          </a:xfrm>
        </p:spPr>
        <p:txBody>
          <a:bodyPr>
            <a:noAutofit/>
          </a:bodyPr>
          <a:lstStyle/>
          <a:p>
            <a:r>
              <a:rPr lang="en-US" altLang="en-US" dirty="0">
                <a:solidFill>
                  <a:schemeClr val="tx2"/>
                </a:solidFill>
              </a:rPr>
              <a:t>Fractional Root Model</a:t>
            </a:r>
            <a:endParaRPr lang="en-US" dirty="0">
              <a:solidFill>
                <a:schemeClr val="tx2"/>
              </a:solidFill>
            </a:endParaRPr>
          </a:p>
        </p:txBody>
      </p:sp>
      <p:sp>
        <p:nvSpPr>
          <p:cNvPr id="4" name="Footer Placeholder 3"/>
          <p:cNvSpPr>
            <a:spLocks noGrp="1"/>
          </p:cNvSpPr>
          <p:nvPr>
            <p:ph type="ftr" sz="quarter" idx="3"/>
          </p:nvPr>
        </p:nvSpPr>
        <p:spPr>
          <a:xfrm>
            <a:off x="0" y="6597650"/>
            <a:ext cx="4943475" cy="260350"/>
          </a:xfrm>
          <a:prstGeom prst="rect">
            <a:avLst/>
          </a:prstGeom>
        </p:spPr>
        <p:txBody>
          <a:bodyPr/>
          <a:lstStyle/>
          <a:p>
            <a:r>
              <a:rPr lang="en-US"/>
              <a:t>© Ceren Kolsarici</a:t>
            </a: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5F56B96-B135-0CC5-1B00-732EA257A203}"/>
                  </a:ext>
                </a:extLst>
              </p:cNvPr>
              <p:cNvSpPr txBox="1"/>
              <p:nvPr/>
            </p:nvSpPr>
            <p:spPr>
              <a:xfrm>
                <a:off x="3429000" y="1219200"/>
                <a:ext cx="2286000" cy="430887"/>
              </a:xfrm>
              <a:prstGeom prst="rect">
                <a:avLst/>
              </a:prstGeom>
              <a:noFill/>
              <a:ln>
                <a:solidFill>
                  <a:srgbClr val="FF0000"/>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𝑌</m:t>
                          </m:r>
                        </m:e>
                        <m:sub>
                          <m:r>
                            <a:rPr lang="en-CA" sz="2800" b="0" i="1" smtClean="0">
                              <a:latin typeface="Cambria Math" panose="02040503050406030204" pitchFamily="18" charset="0"/>
                            </a:rPr>
                            <m:t>𝑡</m:t>
                          </m:r>
                        </m:sub>
                      </m:sSub>
                      <m:r>
                        <a:rPr lang="en-CA" sz="2800" b="0" i="1" smtClean="0">
                          <a:latin typeface="Cambria Math" panose="02040503050406030204" pitchFamily="18" charset="0"/>
                        </a:rPr>
                        <m:t>=</m:t>
                      </m:r>
                      <m:r>
                        <a:rPr lang="en-CA" sz="2800" b="0" i="1" smtClean="0">
                          <a:latin typeface="Cambria Math" panose="02040503050406030204" pitchFamily="18" charset="0"/>
                        </a:rPr>
                        <m:t>𝑎</m:t>
                      </m:r>
                      <m:r>
                        <a:rPr lang="en-CA" sz="2800" b="0" i="1" smtClean="0">
                          <a:latin typeface="Cambria Math" panose="02040503050406030204" pitchFamily="18" charset="0"/>
                        </a:rPr>
                        <m:t>+</m:t>
                      </m:r>
                      <m:r>
                        <a:rPr lang="en-CA" sz="2800" b="0" i="1" smtClean="0">
                          <a:latin typeface="Cambria Math" panose="02040503050406030204" pitchFamily="18" charset="0"/>
                        </a:rPr>
                        <m:t>𝑏</m:t>
                      </m:r>
                      <m:sSubSup>
                        <m:sSubSupPr>
                          <m:ctrlPr>
                            <a:rPr lang="en-CA" sz="2800" b="0" i="1" smtClean="0">
                              <a:latin typeface="Cambria Math" panose="02040503050406030204" pitchFamily="18" charset="0"/>
                            </a:rPr>
                          </m:ctrlPr>
                        </m:sSubSupPr>
                        <m:e>
                          <m:r>
                            <a:rPr lang="en-CA" sz="2800" b="0" i="1" smtClean="0">
                              <a:latin typeface="Cambria Math" panose="02040503050406030204" pitchFamily="18" charset="0"/>
                            </a:rPr>
                            <m:t>𝑥</m:t>
                          </m:r>
                        </m:e>
                        <m:sub>
                          <m:r>
                            <a:rPr lang="en-CA" sz="2800" b="0" i="1" smtClean="0">
                              <a:latin typeface="Cambria Math" panose="02040503050406030204" pitchFamily="18" charset="0"/>
                            </a:rPr>
                            <m:t>1</m:t>
                          </m:r>
                          <m:r>
                            <a:rPr lang="en-CA" sz="2800" b="0" i="1" smtClean="0">
                              <a:latin typeface="Cambria Math" panose="02040503050406030204" pitchFamily="18" charset="0"/>
                            </a:rPr>
                            <m:t>𝑡</m:t>
                          </m:r>
                        </m:sub>
                        <m:sup>
                          <m:r>
                            <a:rPr lang="en-CA" sz="2800" b="0" i="1" smtClean="0">
                              <a:latin typeface="Cambria Math" panose="02040503050406030204" pitchFamily="18" charset="0"/>
                            </a:rPr>
                            <m:t>𝑐</m:t>
                          </m:r>
                        </m:sup>
                      </m:sSubSup>
                    </m:oMath>
                  </m:oMathPara>
                </a14:m>
                <a:endParaRPr lang="en-US" sz="2800" dirty="0"/>
              </a:p>
            </p:txBody>
          </p:sp>
        </mc:Choice>
        <mc:Fallback xmlns="">
          <p:sp>
            <p:nvSpPr>
              <p:cNvPr id="5" name="TextBox 4">
                <a:extLst>
                  <a:ext uri="{FF2B5EF4-FFF2-40B4-BE49-F238E27FC236}">
                    <a16:creationId xmlns:a16="http://schemas.microsoft.com/office/drawing/2014/main" id="{55F56B96-B135-0CC5-1B00-732EA257A203}"/>
                  </a:ext>
                </a:extLst>
              </p:cNvPr>
              <p:cNvSpPr txBox="1">
                <a:spLocks noRot="1" noChangeAspect="1" noMove="1" noResize="1" noEditPoints="1" noAdjustHandles="1" noChangeArrowheads="1" noChangeShapeType="1" noTextEdit="1"/>
              </p:cNvSpPr>
              <p:nvPr/>
            </p:nvSpPr>
            <p:spPr>
              <a:xfrm>
                <a:off x="3429000" y="1219200"/>
                <a:ext cx="2286000" cy="430887"/>
              </a:xfrm>
              <a:prstGeom prst="rect">
                <a:avLst/>
              </a:prstGeom>
              <a:blipFill>
                <a:blip r:embed="rId4"/>
                <a:stretch>
                  <a:fillRect b="-11111"/>
                </a:stretch>
              </a:blipFill>
              <a:ln>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504758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7" name="Title 1">
            <a:extLst>
              <a:ext uri="{FF2B5EF4-FFF2-40B4-BE49-F238E27FC236}">
                <a16:creationId xmlns:a16="http://schemas.microsoft.com/office/drawing/2014/main" id="{D0E89EFF-FB95-6C91-0F6A-DDF392905C5E}"/>
              </a:ext>
            </a:extLst>
          </p:cNvPr>
          <p:cNvSpPr>
            <a:spLocks noGrp="1"/>
          </p:cNvSpPr>
          <p:nvPr>
            <p:ph type="title"/>
          </p:nvPr>
        </p:nvSpPr>
        <p:spPr>
          <a:xfrm>
            <a:off x="349249" y="44624"/>
            <a:ext cx="7500665" cy="648072"/>
          </a:xfrm>
        </p:spPr>
        <p:txBody>
          <a:bodyPr vert="horz" lIns="91440" tIns="45720" rIns="91440" bIns="45720" rtlCol="0" anchor="ctr">
            <a:normAutofit/>
          </a:bodyPr>
          <a:lstStyle/>
          <a:p>
            <a:r>
              <a:rPr lang="en-US" b="1" i="0" kern="1200" spc="0" baseline="0">
                <a:latin typeface="+mj-lt"/>
                <a:ea typeface="+mj-ea"/>
                <a:cs typeface="+mj-cs"/>
              </a:rPr>
              <a:t>The New Normal: Cookieless World</a:t>
            </a:r>
          </a:p>
        </p:txBody>
      </p:sp>
      <p:sp>
        <p:nvSpPr>
          <p:cNvPr id="3093" name="Text Placeholder 2">
            <a:extLst>
              <a:ext uri="{FF2B5EF4-FFF2-40B4-BE49-F238E27FC236}">
                <a16:creationId xmlns:a16="http://schemas.microsoft.com/office/drawing/2014/main" id="{F819A554-B1F7-BE50-0373-28AC16492C88}"/>
              </a:ext>
            </a:extLst>
          </p:cNvPr>
          <p:cNvSpPr>
            <a:spLocks noGrp="1"/>
          </p:cNvSpPr>
          <p:nvPr>
            <p:ph type="body" idx="1"/>
          </p:nvPr>
        </p:nvSpPr>
        <p:spPr>
          <a:xfrm>
            <a:off x="349250" y="789880"/>
            <a:ext cx="4148138" cy="639762"/>
          </a:xfrm>
        </p:spPr>
        <p:txBody>
          <a:bodyPr>
            <a:normAutofit/>
          </a:bodyPr>
          <a:lstStyle/>
          <a:p>
            <a:pPr algn="ctr"/>
            <a:r>
              <a:rPr lang="en-US" sz="2000" u="sng" dirty="0"/>
              <a:t>Reject Modernity, Embrace Tradition</a:t>
            </a:r>
          </a:p>
        </p:txBody>
      </p:sp>
      <p:sp>
        <p:nvSpPr>
          <p:cNvPr id="3088" name="Text Placeholder 3">
            <a:extLst>
              <a:ext uri="{FF2B5EF4-FFF2-40B4-BE49-F238E27FC236}">
                <a16:creationId xmlns:a16="http://schemas.microsoft.com/office/drawing/2014/main" id="{0D6FBCDE-37DA-AABC-3BA5-265C674B1D6C}"/>
              </a:ext>
            </a:extLst>
          </p:cNvPr>
          <p:cNvSpPr>
            <a:spLocks noGrp="1"/>
          </p:cNvSpPr>
          <p:nvPr>
            <p:ph sz="half" idx="2"/>
          </p:nvPr>
        </p:nvSpPr>
        <p:spPr>
          <a:xfrm>
            <a:off x="349250" y="1429642"/>
            <a:ext cx="4148138" cy="4591646"/>
          </a:xfrm>
        </p:spPr>
        <p:txBody>
          <a:bodyPr vert="horz" lIns="91440" tIns="45720" rIns="91440" bIns="45720" rtlCol="0">
            <a:normAutofit/>
          </a:bodyPr>
          <a:lstStyle/>
          <a:p>
            <a:pPr marL="285750" indent="-285750">
              <a:buFont typeface="Arial"/>
              <a:buChar char="•"/>
            </a:pPr>
            <a:r>
              <a:rPr lang="en-US" b="0" i="0" dirty="0">
                <a:effectLst/>
              </a:rPr>
              <a:t>MMM is making a comeback. </a:t>
            </a:r>
          </a:p>
          <a:p>
            <a:pPr marL="285750" indent="-285750">
              <a:buFont typeface="Arial"/>
              <a:buChar char="•"/>
            </a:pPr>
            <a:r>
              <a:rPr lang="en-US" dirty="0"/>
              <a:t>Data privacy regulations led to platforms removing 3</a:t>
            </a:r>
            <a:r>
              <a:rPr lang="en-US" baseline="30000" dirty="0"/>
              <a:t>rd</a:t>
            </a:r>
            <a:r>
              <a:rPr lang="en-US" dirty="0"/>
              <a:t> party cookies, which pulled the rug from  under  multi-touch attribution (MTA)</a:t>
            </a:r>
          </a:p>
          <a:p>
            <a:pPr marL="285750" indent="-285750">
              <a:buFont typeface="Arial"/>
              <a:buChar char="•"/>
            </a:pPr>
            <a:r>
              <a:rPr lang="en-US" dirty="0"/>
              <a:t>Ready to plug in solutions from the Big Three: </a:t>
            </a:r>
            <a:r>
              <a:rPr lang="en-US" b="1" i="0" dirty="0">
                <a:effectLst/>
              </a:rPr>
              <a:t>Google</a:t>
            </a:r>
            <a:r>
              <a:rPr lang="en-US" dirty="0"/>
              <a:t> </a:t>
            </a:r>
            <a:r>
              <a:rPr lang="en-US" sz="1800" dirty="0"/>
              <a:t>(</a:t>
            </a:r>
            <a:r>
              <a:rPr lang="en-US" sz="1800" b="0" i="0" dirty="0">
                <a:effectLst/>
              </a:rPr>
              <a:t>Meridian)</a:t>
            </a:r>
            <a:r>
              <a:rPr lang="en-US" b="0" i="0" dirty="0">
                <a:effectLst/>
              </a:rPr>
              <a:t>, </a:t>
            </a:r>
            <a:r>
              <a:rPr lang="en-US" b="1" i="0" dirty="0">
                <a:effectLst/>
              </a:rPr>
              <a:t>Meta</a:t>
            </a:r>
            <a:r>
              <a:rPr lang="en-US" b="0" i="0" dirty="0">
                <a:effectLst/>
              </a:rPr>
              <a:t> </a:t>
            </a:r>
            <a:r>
              <a:rPr lang="en-US" sz="1800" b="0" i="0" dirty="0">
                <a:effectLst/>
              </a:rPr>
              <a:t>(</a:t>
            </a:r>
            <a:r>
              <a:rPr lang="en-US" sz="1800" b="0" i="0" dirty="0" err="1">
                <a:effectLst/>
              </a:rPr>
              <a:t>Roybn</a:t>
            </a:r>
            <a:r>
              <a:rPr lang="en-US" sz="1800" b="0" i="0" dirty="0">
                <a:effectLst/>
              </a:rPr>
              <a:t>)</a:t>
            </a:r>
            <a:r>
              <a:rPr lang="en-US" b="0" i="0" dirty="0">
                <a:effectLst/>
              </a:rPr>
              <a:t> and more recently </a:t>
            </a:r>
            <a:r>
              <a:rPr lang="en-US" b="1" i="0" dirty="0">
                <a:effectLst/>
              </a:rPr>
              <a:t>Amazon</a:t>
            </a:r>
            <a:endParaRPr lang="en-US" b="1" dirty="0"/>
          </a:p>
        </p:txBody>
      </p:sp>
      <p:sp>
        <p:nvSpPr>
          <p:cNvPr id="7" name="Rounded Rectangle 6">
            <a:extLst>
              <a:ext uri="{FF2B5EF4-FFF2-40B4-BE49-F238E27FC236}">
                <a16:creationId xmlns:a16="http://schemas.microsoft.com/office/drawing/2014/main" id="{97791A14-CF8F-0865-8CC6-445CE9E38E1D}"/>
              </a:ext>
            </a:extLst>
          </p:cNvPr>
          <p:cNvSpPr/>
          <p:nvPr/>
        </p:nvSpPr>
        <p:spPr>
          <a:xfrm>
            <a:off x="2423319" y="5432750"/>
            <a:ext cx="4683125" cy="85590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p>
            <a:pPr algn="ctr" defTabSz="457200">
              <a:lnSpc>
                <a:spcPct val="90000"/>
              </a:lnSpc>
              <a:spcBef>
                <a:spcPct val="20000"/>
              </a:spcBef>
            </a:pPr>
            <a:r>
              <a:rPr lang="en-US" sz="1400" b="1" kern="1200" dirty="0">
                <a:solidFill>
                  <a:schemeClr val="bg1"/>
                </a:solidFill>
                <a:latin typeface="+mn-lt"/>
                <a:ea typeface="+mn-ea"/>
                <a:cs typeface="+mn-cs"/>
              </a:rPr>
              <a:t>CAUTION:</a:t>
            </a:r>
          </a:p>
          <a:p>
            <a:pPr algn="ctr" defTabSz="457200">
              <a:lnSpc>
                <a:spcPct val="90000"/>
              </a:lnSpc>
              <a:spcBef>
                <a:spcPct val="20000"/>
              </a:spcBef>
            </a:pPr>
            <a:r>
              <a:rPr lang="en-US" sz="1400" b="1" kern="1200" dirty="0">
                <a:solidFill>
                  <a:schemeClr val="bg1"/>
                </a:solidFill>
                <a:latin typeface="+mn-lt"/>
                <a:ea typeface="+mn-ea"/>
                <a:cs typeface="+mn-cs"/>
              </a:rPr>
              <a:t>Finding the “right” MMM is a combination of Art &amp; Science</a:t>
            </a:r>
          </a:p>
          <a:p>
            <a:pPr algn="ctr" defTabSz="457200">
              <a:lnSpc>
                <a:spcPct val="90000"/>
              </a:lnSpc>
              <a:spcBef>
                <a:spcPct val="20000"/>
              </a:spcBef>
            </a:pPr>
            <a:r>
              <a:rPr lang="en-US" sz="1200" b="1" kern="1200" dirty="0">
                <a:solidFill>
                  <a:schemeClr val="bg1"/>
                </a:solidFill>
                <a:latin typeface="+mn-lt"/>
                <a:ea typeface="+mn-ea"/>
                <a:cs typeface="+mn-cs"/>
              </a:rPr>
              <a:t>(you can’t throw things at the wall and wait to see what sticks</a:t>
            </a:r>
            <a:r>
              <a:rPr lang="en-US" sz="1050" b="1" kern="1200" dirty="0">
                <a:solidFill>
                  <a:schemeClr val="bg1"/>
                </a:solidFill>
                <a:latin typeface="+mn-lt"/>
                <a:ea typeface="+mn-ea"/>
                <a:cs typeface="+mn-cs"/>
              </a:rPr>
              <a:t>)</a:t>
            </a:r>
          </a:p>
        </p:txBody>
      </p:sp>
      <p:pic>
        <p:nvPicPr>
          <p:cNvPr id="3074" name="Picture 2" descr="Interest in marketing mix modelling has been steadily growing over the last 4 years (based on Google searches)">
            <a:extLst>
              <a:ext uri="{FF2B5EF4-FFF2-40B4-BE49-F238E27FC236}">
                <a16:creationId xmlns:a16="http://schemas.microsoft.com/office/drawing/2014/main" id="{55212852-53CC-F64B-108D-EB0E00D80F8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97388" y="1605241"/>
            <a:ext cx="4590806" cy="3159377"/>
          </a:xfrm>
          <a:prstGeom prst="rect">
            <a:avLst/>
          </a:prstGeom>
          <a:solidFill>
            <a:srgbClr val="FFFFFF"/>
          </a:solidFill>
        </p:spPr>
      </p:pic>
      <p:sp>
        <p:nvSpPr>
          <p:cNvPr id="4" name="Footer Placeholder 3">
            <a:extLst>
              <a:ext uri="{FF2B5EF4-FFF2-40B4-BE49-F238E27FC236}">
                <a16:creationId xmlns:a16="http://schemas.microsoft.com/office/drawing/2014/main" id="{DAE6C2F0-69A6-2BAF-332B-B6811E3C1B06}"/>
              </a:ext>
            </a:extLst>
          </p:cNvPr>
          <p:cNvSpPr>
            <a:spLocks noGrp="1"/>
          </p:cNvSpPr>
          <p:nvPr>
            <p:ph type="ftr" sz="quarter" idx="10"/>
          </p:nvPr>
        </p:nvSpPr>
        <p:spPr>
          <a:xfrm>
            <a:off x="0" y="6597650"/>
            <a:ext cx="4943475" cy="260350"/>
          </a:xfrm>
        </p:spPr>
        <p:txBody>
          <a:bodyPr>
            <a:normAutofit/>
          </a:bodyPr>
          <a:lstStyle/>
          <a:p>
            <a:pPr>
              <a:lnSpc>
                <a:spcPct val="90000"/>
              </a:lnSpc>
              <a:spcAft>
                <a:spcPts val="600"/>
              </a:spcAft>
            </a:pPr>
            <a:r>
              <a:rPr lang="en-US" kern="1200">
                <a:latin typeface="+mn-lt"/>
                <a:ea typeface="+mn-ea"/>
                <a:cs typeface="+mn-cs"/>
              </a:rPr>
              <a:t>© Ceren Kolsarici</a:t>
            </a:r>
          </a:p>
        </p:txBody>
      </p:sp>
    </p:spTree>
    <p:extLst>
      <p:ext uri="{BB962C8B-B14F-4D97-AF65-F5344CB8AC3E}">
        <p14:creationId xmlns:p14="http://schemas.microsoft.com/office/powerpoint/2010/main" val="3121306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6765" y="1808107"/>
                <a:ext cx="8445500" cy="1273448"/>
              </a:xfrm>
            </p:spPr>
            <p:txBody>
              <a:bodyPr>
                <a:normAutofit/>
              </a:bodyPr>
              <a:lstStyle/>
              <a:p>
                <a:r>
                  <a:rPr lang="en-US" altLang="en-US" sz="2800" dirty="0"/>
                  <a:t>Increasing or decreasing returns (depends on whether </a:t>
                </a:r>
                <a14:m>
                  <m:oMath xmlns:m="http://schemas.openxmlformats.org/officeDocument/2006/math">
                    <m:r>
                      <a:rPr lang="en-US" altLang="en-US" sz="2800" i="1" dirty="0" smtClean="0">
                        <a:latin typeface="Cambria Math" panose="02040503050406030204" pitchFamily="18" charset="0"/>
                      </a:rPr>
                      <m:t>𝑐</m:t>
                    </m:r>
                  </m:oMath>
                </a14:m>
                <a:r>
                  <a:rPr lang="en-US" altLang="en-US" sz="2800" dirty="0"/>
                  <a:t> is positive or negative).</a:t>
                </a:r>
              </a:p>
              <a:p>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6765" y="1808107"/>
                <a:ext cx="8445500" cy="1273448"/>
              </a:xfrm>
              <a:blipFill>
                <a:blip r:embed="rId3"/>
                <a:stretch>
                  <a:fillRect l="-1351" t="-4950" r="-120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altLang="en-US" dirty="0"/>
              <a:t>Exponential Model</a:t>
            </a:r>
            <a:endParaRPr lang="en-US" dirty="0"/>
          </a:p>
        </p:txBody>
      </p:sp>
      <p:sp>
        <p:nvSpPr>
          <p:cNvPr id="8" name="Footer Placeholder 7"/>
          <p:cNvSpPr>
            <a:spLocks noGrp="1"/>
          </p:cNvSpPr>
          <p:nvPr>
            <p:ph type="ftr" sz="quarter" idx="3"/>
          </p:nvPr>
        </p:nvSpPr>
        <p:spPr>
          <a:xfrm>
            <a:off x="0" y="6597650"/>
            <a:ext cx="4943475" cy="260350"/>
          </a:xfrm>
          <a:prstGeom prst="rect">
            <a:avLst/>
          </a:prstGeom>
        </p:spPr>
        <p:txBody>
          <a:bodyPr/>
          <a:lstStyle/>
          <a:p>
            <a:r>
              <a:rPr lang="en-US" dirty="0"/>
              <a:t>© </a:t>
            </a:r>
            <a:r>
              <a:rPr lang="en-US" dirty="0" err="1"/>
              <a:t>Ceren</a:t>
            </a:r>
            <a:r>
              <a:rPr lang="en-US" dirty="0"/>
              <a:t> </a:t>
            </a:r>
            <a:r>
              <a:rPr lang="en-US" dirty="0" err="1"/>
              <a:t>Kolsarici</a:t>
            </a:r>
            <a:endParaRPr lang="en-US" dirty="0"/>
          </a:p>
        </p:txBody>
      </p:sp>
      <p:sp>
        <p:nvSpPr>
          <p:cNvPr id="7" name="Rounded Rectangle 6"/>
          <p:cNvSpPr/>
          <p:nvPr/>
        </p:nvSpPr>
        <p:spPr>
          <a:xfrm>
            <a:off x="1496017" y="5738873"/>
            <a:ext cx="2743200" cy="80758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Can be used to model which marketing mix variable? </a:t>
            </a:r>
          </a:p>
        </p:txBody>
      </p:sp>
      <p:grpSp>
        <p:nvGrpSpPr>
          <p:cNvPr id="13" name="Group 12"/>
          <p:cNvGrpSpPr/>
          <p:nvPr/>
        </p:nvGrpSpPr>
        <p:grpSpPr>
          <a:xfrm>
            <a:off x="4504317" y="2964946"/>
            <a:ext cx="4261581" cy="3779504"/>
            <a:chOff x="4419600" y="2209800"/>
            <a:chExt cx="4261581" cy="3779504"/>
          </a:xfrm>
        </p:grpSpPr>
        <p:pic>
          <p:nvPicPr>
            <p:cNvPr id="5"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3691" r="12713"/>
            <a:stretch/>
          </p:blipFill>
          <p:spPr bwMode="auto">
            <a:xfrm>
              <a:off x="4419600" y="2209800"/>
              <a:ext cx="4261581" cy="3779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9" name="Rectangle 8"/>
                <p:cNvSpPr/>
                <p:nvPr/>
              </p:nvSpPr>
              <p:spPr>
                <a:xfrm>
                  <a:off x="7340473" y="2602173"/>
                  <a:ext cx="1018882" cy="40338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rPr>
                          <m:t>𝑐</m:t>
                        </m:r>
                        <m:r>
                          <a:rPr lang="en-US" sz="1400" b="0" i="1" smtClean="0">
                            <a:solidFill>
                              <a:schemeClr val="tx1"/>
                            </a:solidFill>
                            <a:latin typeface="Cambria Math" panose="02040503050406030204" pitchFamily="18" charset="0"/>
                          </a:rPr>
                          <m:t>&gt;0</m:t>
                        </m:r>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7340473" y="2602173"/>
                  <a:ext cx="1018882" cy="403382"/>
                </a:xfrm>
                <a:prstGeom prst="rect">
                  <a:avLst/>
                </a:prstGeom>
                <a:blipFill>
                  <a:blip r:embed="rId5"/>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7648666" y="5029200"/>
                  <a:ext cx="1018882" cy="40338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rPr>
                          <m:t>𝑐</m:t>
                        </m:r>
                        <m:r>
                          <a:rPr lang="en-US" sz="1400" b="0" i="1" smtClean="0">
                            <a:solidFill>
                              <a:schemeClr val="tx1"/>
                            </a:solidFill>
                            <a:latin typeface="Cambria Math" panose="02040503050406030204" pitchFamily="18" charset="0"/>
                          </a:rPr>
                          <m:t>&lt;0</m:t>
                        </m:r>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7648666" y="5029200"/>
                  <a:ext cx="1018882" cy="403382"/>
                </a:xfrm>
                <a:prstGeom prst="rect">
                  <a:avLst/>
                </a:prstGeom>
                <a:blipFill>
                  <a:blip r:embed="rId6"/>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4419600" y="3884406"/>
                  <a:ext cx="332024" cy="4302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rPr>
                          <m:t>𝑏</m:t>
                        </m:r>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4419600" y="3884406"/>
                  <a:ext cx="332024" cy="430291"/>
                </a:xfrm>
                <a:prstGeom prst="rect">
                  <a:avLst/>
                </a:prstGeom>
                <a:blipFill>
                  <a:blip r:embed="rId7"/>
                  <a:stretch>
                    <a:fillRect/>
                  </a:stretch>
                </a:blipFill>
                <a:ln>
                  <a:noFill/>
                </a:ln>
                <a:effectLst/>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13E9F58-EB97-894E-6F25-10422AF3B8DC}"/>
                  </a:ext>
                </a:extLst>
              </p:cNvPr>
              <p:cNvSpPr txBox="1"/>
              <p:nvPr/>
            </p:nvSpPr>
            <p:spPr>
              <a:xfrm>
                <a:off x="3390900" y="937443"/>
                <a:ext cx="2857500" cy="523220"/>
              </a:xfrm>
              <a:prstGeom prst="rect">
                <a:avLst/>
              </a:prstGeom>
              <a:noFill/>
              <a:ln>
                <a:solidFill>
                  <a:srgbClr val="FF0000"/>
                </a:solidFill>
              </a:ln>
            </p:spPr>
            <p:txBody>
              <a:bodyPr wrap="square">
                <a:spAutoFit/>
              </a:bodyPr>
              <a:lstStyle/>
              <a:p>
                <a:pPr marL="0" indent="0" algn="ctr">
                  <a:buNone/>
                </a:pPr>
                <a14:m>
                  <m:oMathPara xmlns:m="http://schemas.openxmlformats.org/officeDocument/2006/math">
                    <m:oMathParaPr>
                      <m:jc m:val="centerGroup"/>
                    </m:oMathParaPr>
                    <m:oMath xmlns:m="http://schemas.openxmlformats.org/officeDocument/2006/math">
                      <m:sSub>
                        <m:sSubPr>
                          <m:ctrlPr>
                            <a:rPr lang="en-US" altLang="en-US" sz="2800" b="0" i="1" smtClean="0">
                              <a:latin typeface="Cambria Math" panose="02040503050406030204" pitchFamily="18" charset="0"/>
                            </a:rPr>
                          </m:ctrlPr>
                        </m:sSubPr>
                        <m:e>
                          <m:r>
                            <a:rPr lang="en-US" altLang="en-US" sz="2800" b="0" i="1" smtClean="0">
                              <a:latin typeface="Cambria Math" panose="02040503050406030204" pitchFamily="18" charset="0"/>
                            </a:rPr>
                            <m:t>𝑌</m:t>
                          </m:r>
                        </m:e>
                        <m:sub>
                          <m:r>
                            <a:rPr lang="en-US" altLang="en-US" sz="2800" b="0" i="1" smtClean="0">
                              <a:latin typeface="Cambria Math" panose="02040503050406030204" pitchFamily="18" charset="0"/>
                            </a:rPr>
                            <m:t>𝑡</m:t>
                          </m:r>
                        </m:sub>
                      </m:sSub>
                      <m:r>
                        <a:rPr lang="en-US" altLang="en-US" sz="2800" b="0" i="1" smtClean="0">
                          <a:latin typeface="Cambria Math" panose="02040503050406030204" pitchFamily="18" charset="0"/>
                        </a:rPr>
                        <m:t>=</m:t>
                      </m:r>
                      <m:r>
                        <a:rPr lang="en-US" altLang="en-US" sz="2800" b="0" i="1" smtClean="0">
                          <a:latin typeface="Cambria Math" panose="02040503050406030204" pitchFamily="18" charset="0"/>
                        </a:rPr>
                        <m:t>𝑏</m:t>
                      </m:r>
                      <m:sSup>
                        <m:sSupPr>
                          <m:ctrlPr>
                            <a:rPr lang="en-US" altLang="en-US" sz="2800" b="0" i="1" smtClean="0">
                              <a:latin typeface="Cambria Math" panose="02040503050406030204" pitchFamily="18" charset="0"/>
                            </a:rPr>
                          </m:ctrlPr>
                        </m:sSupPr>
                        <m:e>
                          <m:r>
                            <a:rPr lang="en-US" altLang="en-US" sz="2800" b="0" i="1" smtClean="0">
                              <a:latin typeface="Cambria Math" panose="02040503050406030204" pitchFamily="18" charset="0"/>
                            </a:rPr>
                            <m:t>𝑒</m:t>
                          </m:r>
                        </m:e>
                        <m:sup>
                          <m:r>
                            <a:rPr lang="en-US" altLang="en-US" sz="2800" b="0" i="1" smtClean="0">
                              <a:latin typeface="Cambria Math" panose="02040503050406030204" pitchFamily="18" charset="0"/>
                            </a:rPr>
                            <m:t>𝑐</m:t>
                          </m:r>
                          <m:sSub>
                            <m:sSubPr>
                              <m:ctrlPr>
                                <a:rPr lang="en-US" altLang="en-US" sz="2800" b="0" i="1" smtClean="0">
                                  <a:latin typeface="Cambria Math" panose="02040503050406030204" pitchFamily="18" charset="0"/>
                                </a:rPr>
                              </m:ctrlPr>
                            </m:sSubPr>
                            <m:e>
                              <m:r>
                                <a:rPr lang="en-US" altLang="en-US" sz="2800" b="0" i="1" smtClean="0">
                                  <a:latin typeface="Cambria Math" panose="02040503050406030204" pitchFamily="18" charset="0"/>
                                </a:rPr>
                                <m:t>𝑥</m:t>
                              </m:r>
                            </m:e>
                            <m:sub>
                              <m:r>
                                <a:rPr lang="en-US" altLang="en-US" sz="2800" b="0" i="1" smtClean="0">
                                  <a:latin typeface="Cambria Math" panose="02040503050406030204" pitchFamily="18" charset="0"/>
                                </a:rPr>
                                <m:t>1</m:t>
                              </m:r>
                              <m:r>
                                <a:rPr lang="en-US" altLang="en-US" sz="2800" b="0" i="1" smtClean="0">
                                  <a:latin typeface="Cambria Math" panose="02040503050406030204" pitchFamily="18" charset="0"/>
                                </a:rPr>
                                <m:t>𝑡</m:t>
                              </m:r>
                            </m:sub>
                          </m:sSub>
                        </m:sup>
                      </m:sSup>
                    </m:oMath>
                  </m:oMathPara>
                </a14:m>
                <a:endParaRPr lang="en-US" altLang="en-US" sz="2800" dirty="0"/>
              </a:p>
            </p:txBody>
          </p:sp>
        </mc:Choice>
        <mc:Fallback xmlns="">
          <p:sp>
            <p:nvSpPr>
              <p:cNvPr id="6" name="TextBox 5">
                <a:extLst>
                  <a:ext uri="{FF2B5EF4-FFF2-40B4-BE49-F238E27FC236}">
                    <a16:creationId xmlns:a16="http://schemas.microsoft.com/office/drawing/2014/main" id="{713E9F58-EB97-894E-6F25-10422AF3B8DC}"/>
                  </a:ext>
                </a:extLst>
              </p:cNvPr>
              <p:cNvSpPr txBox="1">
                <a:spLocks noRot="1" noChangeAspect="1" noMove="1" noResize="1" noEditPoints="1" noAdjustHandles="1" noChangeArrowheads="1" noChangeShapeType="1" noTextEdit="1"/>
              </p:cNvSpPr>
              <p:nvPr/>
            </p:nvSpPr>
            <p:spPr>
              <a:xfrm>
                <a:off x="3390900" y="937443"/>
                <a:ext cx="2857500" cy="523220"/>
              </a:xfrm>
              <a:prstGeom prst="rect">
                <a:avLst/>
              </a:prstGeom>
              <a:blipFill>
                <a:blip r:embed="rId8"/>
                <a:stretch>
                  <a:fillRect/>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61C5955-8A44-83DC-8478-77449AF6462A}"/>
                  </a:ext>
                </a:extLst>
              </p:cNvPr>
              <p:cNvSpPr txBox="1"/>
              <p:nvPr/>
            </p:nvSpPr>
            <p:spPr>
              <a:xfrm>
                <a:off x="6315980" y="1068394"/>
                <a:ext cx="1109210" cy="372234"/>
              </a:xfrm>
              <a:prstGeom prst="rect">
                <a:avLst/>
              </a:prstGeom>
              <a:noFill/>
            </p:spPr>
            <p:txBody>
              <a:bodyPr wrap="square">
                <a:spAutoFit/>
              </a:bodyPr>
              <a:lstStyle/>
              <a:p>
                <a14:m>
                  <m:oMath xmlns:m="http://schemas.openxmlformats.org/officeDocument/2006/math">
                    <m:sSub>
                      <m:sSubPr>
                        <m:ctrlPr>
                          <a:rPr lang="en-US" altLang="en-US" i="1" smtClean="0">
                            <a:latin typeface="Cambria Math" panose="02040503050406030204" pitchFamily="18" charset="0"/>
                          </a:rPr>
                        </m:ctrlPr>
                      </m:sSubPr>
                      <m:e>
                        <m:r>
                          <a:rPr lang="en-CA" altLang="en-US" b="0" i="1" smtClean="0">
                            <a:latin typeface="Cambria Math" panose="02040503050406030204" pitchFamily="18" charset="0"/>
                          </a:rPr>
                          <m:t>(</m:t>
                        </m:r>
                        <m:r>
                          <a:rPr lang="en-US" altLang="en-US" i="1">
                            <a:latin typeface="Cambria Math" panose="02040503050406030204" pitchFamily="18" charset="0"/>
                          </a:rPr>
                          <m:t>𝑥</m:t>
                        </m:r>
                      </m:e>
                      <m:sub>
                        <m:r>
                          <a:rPr lang="en-US" altLang="en-US" i="1">
                            <a:latin typeface="Cambria Math" panose="02040503050406030204" pitchFamily="18" charset="0"/>
                          </a:rPr>
                          <m:t>1</m:t>
                        </m:r>
                        <m:r>
                          <a:rPr lang="en-US" altLang="en-US" i="1">
                            <a:latin typeface="Cambria Math" panose="02040503050406030204" pitchFamily="18" charset="0"/>
                          </a:rPr>
                          <m:t>𝑡</m:t>
                        </m:r>
                      </m:sub>
                    </m:sSub>
                    <m:r>
                      <a:rPr lang="en-US" altLang="en-US" i="1">
                        <a:latin typeface="Cambria Math" panose="02040503050406030204" pitchFamily="18" charset="0"/>
                      </a:rPr>
                      <m:t>&gt;</m:t>
                    </m:r>
                    <m:r>
                      <a:rPr lang="en-CA" altLang="en-US" b="0" i="1" smtClean="0">
                        <a:latin typeface="Cambria Math" panose="02040503050406030204" pitchFamily="18" charset="0"/>
                      </a:rPr>
                      <m:t>0</m:t>
                    </m:r>
                  </m:oMath>
                </a14:m>
                <a:r>
                  <a:rPr lang="en-US" dirty="0"/>
                  <a:t>)</a:t>
                </a:r>
              </a:p>
            </p:txBody>
          </p:sp>
        </mc:Choice>
        <mc:Fallback xmlns="">
          <p:sp>
            <p:nvSpPr>
              <p:cNvPr id="16" name="TextBox 15">
                <a:extLst>
                  <a:ext uri="{FF2B5EF4-FFF2-40B4-BE49-F238E27FC236}">
                    <a16:creationId xmlns:a16="http://schemas.microsoft.com/office/drawing/2014/main" id="{761C5955-8A44-83DC-8478-77449AF6462A}"/>
                  </a:ext>
                </a:extLst>
              </p:cNvPr>
              <p:cNvSpPr txBox="1">
                <a:spLocks noRot="1" noChangeAspect="1" noMove="1" noResize="1" noEditPoints="1" noAdjustHandles="1" noChangeArrowheads="1" noChangeShapeType="1" noTextEdit="1"/>
              </p:cNvSpPr>
              <p:nvPr/>
            </p:nvSpPr>
            <p:spPr>
              <a:xfrm>
                <a:off x="6315980" y="1068394"/>
                <a:ext cx="1109210" cy="372234"/>
              </a:xfrm>
              <a:prstGeom prst="rect">
                <a:avLst/>
              </a:prstGeom>
              <a:blipFill>
                <a:blip r:embed="rId9"/>
                <a:stretch>
                  <a:fillRect l="-2273" t="-6667" b="-23333"/>
                </a:stretch>
              </a:blipFill>
            </p:spPr>
            <p:txBody>
              <a:bodyPr/>
              <a:lstStyle/>
              <a:p>
                <a:r>
                  <a:rPr lang="en-US">
                    <a:noFill/>
                  </a:rPr>
                  <a:t> </a:t>
                </a:r>
              </a:p>
            </p:txBody>
          </p:sp>
        </mc:Fallback>
      </mc:AlternateContent>
    </p:spTree>
    <p:extLst>
      <p:ext uri="{BB962C8B-B14F-4D97-AF65-F5344CB8AC3E}">
        <p14:creationId xmlns:p14="http://schemas.microsoft.com/office/powerpoint/2010/main" val="1370669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49250" y="1967685"/>
            <a:ext cx="8445500" cy="4337796"/>
          </a:xfrm>
        </p:spPr>
        <p:txBody>
          <a:bodyPr/>
          <a:lstStyle/>
          <a:p>
            <a:pPr marL="0" indent="0">
              <a:buNone/>
            </a:pPr>
            <a:endParaRPr lang="en-US" altLang="en-US" dirty="0"/>
          </a:p>
          <a:p>
            <a:r>
              <a:rPr lang="en-US" altLang="en-US" dirty="0"/>
              <a:t>Decreasing returns and saturation</a:t>
            </a:r>
          </a:p>
          <a:p>
            <a:r>
              <a:rPr lang="en-US" altLang="en-US" dirty="0"/>
              <a:t>Widely used in marketing</a:t>
            </a:r>
          </a:p>
          <a:p>
            <a:endParaRPr lang="en-US" dirty="0"/>
          </a:p>
        </p:txBody>
      </p:sp>
      <p:sp>
        <p:nvSpPr>
          <p:cNvPr id="2" name="Title 1"/>
          <p:cNvSpPr>
            <a:spLocks noGrp="1"/>
          </p:cNvSpPr>
          <p:nvPr>
            <p:ph type="title"/>
          </p:nvPr>
        </p:nvSpPr>
        <p:spPr>
          <a:xfrm>
            <a:off x="349249" y="76200"/>
            <a:ext cx="7727951" cy="648072"/>
          </a:xfrm>
        </p:spPr>
        <p:txBody>
          <a:bodyPr>
            <a:noAutofit/>
          </a:bodyPr>
          <a:lstStyle/>
          <a:p>
            <a:pPr>
              <a:lnSpc>
                <a:spcPts val="2800"/>
              </a:lnSpc>
            </a:pPr>
            <a:r>
              <a:rPr lang="en-US" dirty="0"/>
              <a:t>Modified Exponential Model</a:t>
            </a:r>
          </a:p>
        </p:txBody>
      </p:sp>
      <p:sp>
        <p:nvSpPr>
          <p:cNvPr id="3" name="Footer Placeholder 2"/>
          <p:cNvSpPr>
            <a:spLocks noGrp="1"/>
          </p:cNvSpPr>
          <p:nvPr>
            <p:ph type="ftr" sz="quarter" idx="3"/>
          </p:nvPr>
        </p:nvSpPr>
        <p:spPr>
          <a:xfrm>
            <a:off x="0" y="6597650"/>
            <a:ext cx="4943475" cy="260350"/>
          </a:xfrm>
          <a:prstGeom prst="rect">
            <a:avLst/>
          </a:prstGeom>
        </p:spPr>
        <p:txBody>
          <a:bodyPr/>
          <a:lstStyle/>
          <a:p>
            <a:r>
              <a:rPr lang="en-US"/>
              <a:t>© Ceren Kolsarici</a:t>
            </a:r>
            <a:endParaRPr lang="en-US" dirty="0"/>
          </a:p>
        </p:txBody>
      </p:sp>
      <p:grpSp>
        <p:nvGrpSpPr>
          <p:cNvPr id="12" name="Group 11">
            <a:extLst>
              <a:ext uri="{FF2B5EF4-FFF2-40B4-BE49-F238E27FC236}">
                <a16:creationId xmlns:a16="http://schemas.microsoft.com/office/drawing/2014/main" id="{9FC13530-FE4C-9B6A-2637-B72FA1F04D45}"/>
              </a:ext>
            </a:extLst>
          </p:cNvPr>
          <p:cNvGrpSpPr/>
          <p:nvPr/>
        </p:nvGrpSpPr>
        <p:grpSpPr>
          <a:xfrm>
            <a:off x="4419600" y="3595611"/>
            <a:ext cx="4599714" cy="2948079"/>
            <a:chOff x="4419600" y="3595611"/>
            <a:chExt cx="4599714" cy="2948079"/>
          </a:xfrm>
        </p:grpSpPr>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595611"/>
              <a:ext cx="4599714" cy="29480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9" name="Rectangle 8"/>
                <p:cNvSpPr/>
                <p:nvPr/>
              </p:nvSpPr>
              <p:spPr>
                <a:xfrm>
                  <a:off x="4436225" y="4419600"/>
                  <a:ext cx="304800" cy="4589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𝑎</m:t>
                        </m:r>
                      </m:oMath>
                    </m:oMathPara>
                  </a14:m>
                  <a:endParaRPr lang="en-US" dirty="0">
                    <a:solidFill>
                      <a:schemeClr val="tx1"/>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4436225" y="4419600"/>
                  <a:ext cx="304800" cy="458994"/>
                </a:xfrm>
                <a:prstGeom prst="rect">
                  <a:avLst/>
                </a:prstGeom>
                <a:blipFill>
                  <a:blip r:embed="rId4"/>
                  <a:stretch>
                    <a:fillRect/>
                  </a:stretch>
                </a:blipFill>
                <a:ln>
                  <a:noFill/>
                </a:ln>
                <a:effectLst/>
              </p:spPr>
              <p:txBody>
                <a:bodyPr/>
                <a:lstStyle/>
                <a:p>
                  <a:r>
                    <a:rPr lang="en-US">
                      <a:noFill/>
                    </a:rPr>
                    <a:t> </a:t>
                  </a:r>
                </a:p>
              </p:txBody>
            </p:sp>
          </mc:Fallback>
        </mc:AlternateContent>
      </p:grpSp>
      <p:sp>
        <p:nvSpPr>
          <p:cNvPr id="5" name="Rounded Rectangle 4">
            <a:extLst>
              <a:ext uri="{FF2B5EF4-FFF2-40B4-BE49-F238E27FC236}">
                <a16:creationId xmlns:a16="http://schemas.microsoft.com/office/drawing/2014/main" id="{FEF37C34-9343-A139-B16D-115AD8A13F5F}"/>
              </a:ext>
            </a:extLst>
          </p:cNvPr>
          <p:cNvSpPr/>
          <p:nvPr/>
        </p:nvSpPr>
        <p:spPr>
          <a:xfrm>
            <a:off x="1496017" y="5738873"/>
            <a:ext cx="2743200" cy="80758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Can be used to model which marketing mix variable?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2A4FC65-3082-B6F0-2553-3B47A05BD462}"/>
                  </a:ext>
                </a:extLst>
              </p:cNvPr>
              <p:cNvSpPr txBox="1"/>
              <p:nvPr/>
            </p:nvSpPr>
            <p:spPr>
              <a:xfrm>
                <a:off x="2110050" y="1080521"/>
                <a:ext cx="4572000" cy="530915"/>
              </a:xfrm>
              <a:prstGeom prst="rect">
                <a:avLst/>
              </a:prstGeom>
              <a:noFill/>
              <a:ln>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en-US" sz="2800" i="1" smtClean="0">
                              <a:latin typeface="Cambria Math" panose="02040503050406030204" pitchFamily="18" charset="0"/>
                            </a:rPr>
                          </m:ctrlPr>
                        </m:sSubPr>
                        <m:e>
                          <m:r>
                            <a:rPr lang="en-US" altLang="en-US" sz="2800" i="1">
                              <a:latin typeface="Cambria Math" panose="02040503050406030204" pitchFamily="18" charset="0"/>
                            </a:rPr>
                            <m:t>𝑌</m:t>
                          </m:r>
                        </m:e>
                        <m:sub>
                          <m:r>
                            <a:rPr lang="en-US" altLang="en-US" sz="2800" i="1">
                              <a:latin typeface="Cambria Math" panose="02040503050406030204" pitchFamily="18" charset="0"/>
                            </a:rPr>
                            <m:t>𝑡</m:t>
                          </m:r>
                        </m:sub>
                      </m:sSub>
                      <m:r>
                        <a:rPr lang="en-US" altLang="en-US" sz="2800" i="1">
                          <a:latin typeface="Cambria Math" panose="02040503050406030204" pitchFamily="18" charset="0"/>
                        </a:rPr>
                        <m:t>=</m:t>
                      </m:r>
                      <m:r>
                        <a:rPr lang="en-US" altLang="en-US" sz="2800" b="0" i="1" smtClean="0">
                          <a:latin typeface="Cambria Math" panose="02040503050406030204" pitchFamily="18" charset="0"/>
                        </a:rPr>
                        <m:t>𝑎</m:t>
                      </m:r>
                      <m:sSup>
                        <m:sSupPr>
                          <m:ctrlPr>
                            <a:rPr lang="en-US" altLang="en-US" sz="2800" i="1">
                              <a:latin typeface="Cambria Math" panose="02040503050406030204" pitchFamily="18" charset="0"/>
                            </a:rPr>
                          </m:ctrlPr>
                        </m:sSupPr>
                        <m:e>
                          <m:r>
                            <a:rPr lang="en-US" altLang="en-US" sz="2800" b="0" i="1" smtClean="0">
                              <a:latin typeface="Cambria Math" panose="02040503050406030204" pitchFamily="18" charset="0"/>
                            </a:rPr>
                            <m:t>(1−</m:t>
                          </m:r>
                          <m:r>
                            <a:rPr lang="en-US" altLang="en-US" sz="2800" i="1">
                              <a:latin typeface="Cambria Math" panose="02040503050406030204" pitchFamily="18" charset="0"/>
                            </a:rPr>
                            <m:t>𝑒</m:t>
                          </m:r>
                        </m:e>
                        <m:sup>
                          <m:r>
                            <a:rPr lang="en-US" altLang="en-US" sz="2800" b="0" i="1" smtClean="0">
                              <a:latin typeface="Cambria Math" panose="02040503050406030204" pitchFamily="18" charset="0"/>
                            </a:rPr>
                            <m:t>−</m:t>
                          </m:r>
                          <m:r>
                            <a:rPr lang="en-US" altLang="en-US" sz="2800" b="0" i="1" smtClean="0">
                              <a:latin typeface="Cambria Math" panose="02040503050406030204" pitchFamily="18" charset="0"/>
                            </a:rPr>
                            <m:t>𝑏</m:t>
                          </m:r>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𝑥</m:t>
                              </m:r>
                            </m:e>
                            <m:sub>
                              <m:r>
                                <a:rPr lang="en-US" altLang="en-US" sz="2800" i="1">
                                  <a:latin typeface="Cambria Math" panose="02040503050406030204" pitchFamily="18" charset="0"/>
                                </a:rPr>
                                <m:t>1</m:t>
                              </m:r>
                              <m:r>
                                <a:rPr lang="en-US" altLang="en-US" sz="2800" i="1">
                                  <a:latin typeface="Cambria Math" panose="02040503050406030204" pitchFamily="18" charset="0"/>
                                </a:rPr>
                                <m:t>𝑡</m:t>
                              </m:r>
                            </m:sub>
                          </m:sSub>
                        </m:sup>
                      </m:sSup>
                      <m:r>
                        <a:rPr lang="en-US" altLang="en-US" sz="2800" b="0" i="1" smtClean="0">
                          <a:latin typeface="Cambria Math" panose="02040503050406030204" pitchFamily="18" charset="0"/>
                        </a:rPr>
                        <m:t>)+</m:t>
                      </m:r>
                      <m:r>
                        <a:rPr lang="en-US" altLang="en-US" sz="2800" b="0" i="1" smtClean="0">
                          <a:latin typeface="Cambria Math" panose="02040503050406030204" pitchFamily="18" charset="0"/>
                        </a:rPr>
                        <m:t>𝑐</m:t>
                      </m:r>
                    </m:oMath>
                  </m:oMathPara>
                </a14:m>
                <a:endParaRPr lang="en-US" sz="2800" dirty="0"/>
              </a:p>
            </p:txBody>
          </p:sp>
        </mc:Choice>
        <mc:Fallback xmlns="">
          <p:sp>
            <p:nvSpPr>
              <p:cNvPr id="7" name="TextBox 6">
                <a:extLst>
                  <a:ext uri="{FF2B5EF4-FFF2-40B4-BE49-F238E27FC236}">
                    <a16:creationId xmlns:a16="http://schemas.microsoft.com/office/drawing/2014/main" id="{A2A4FC65-3082-B6F0-2553-3B47A05BD462}"/>
                  </a:ext>
                </a:extLst>
              </p:cNvPr>
              <p:cNvSpPr txBox="1">
                <a:spLocks noRot="1" noChangeAspect="1" noMove="1" noResize="1" noEditPoints="1" noAdjustHandles="1" noChangeArrowheads="1" noChangeShapeType="1" noTextEdit="1"/>
              </p:cNvSpPr>
              <p:nvPr/>
            </p:nvSpPr>
            <p:spPr>
              <a:xfrm>
                <a:off x="2110050" y="1080521"/>
                <a:ext cx="4572000" cy="530915"/>
              </a:xfrm>
              <a:prstGeom prst="rect">
                <a:avLst/>
              </a:prstGeom>
              <a:blipFill>
                <a:blip r:embed="rId5"/>
                <a:stretch>
                  <a:fillRect b="-15909"/>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D32D754-DB69-9CF7-007F-DDAF9CDBEA15}"/>
                  </a:ext>
                </a:extLst>
              </p:cNvPr>
              <p:cNvSpPr txBox="1"/>
              <p:nvPr/>
            </p:nvSpPr>
            <p:spPr>
              <a:xfrm>
                <a:off x="6719457" y="1345265"/>
                <a:ext cx="2438400" cy="3693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altLang="en-US" i="1" smtClean="0">
                              <a:latin typeface="Cambria Math" panose="02040503050406030204" pitchFamily="18" charset="0"/>
                            </a:rPr>
                          </m:ctrlPr>
                        </m:sSubPr>
                        <m:e>
                          <m:r>
                            <a:rPr lang="en-CA" altLang="en-US" b="0" i="1" smtClean="0">
                              <a:latin typeface="Cambria Math" panose="02040503050406030204" pitchFamily="18" charset="0"/>
                            </a:rPr>
                            <m:t>(</m:t>
                          </m:r>
                          <m:r>
                            <a:rPr lang="en-US" altLang="en-US" i="1">
                              <a:latin typeface="Cambria Math" panose="02040503050406030204" pitchFamily="18" charset="0"/>
                            </a:rPr>
                            <m:t>𝑥</m:t>
                          </m:r>
                        </m:e>
                        <m:sub>
                          <m:r>
                            <a:rPr lang="en-US" altLang="en-US" i="1">
                              <a:latin typeface="Cambria Math" panose="02040503050406030204" pitchFamily="18" charset="0"/>
                            </a:rPr>
                            <m:t>1</m:t>
                          </m:r>
                          <m:r>
                            <a:rPr lang="en-US" altLang="en-US" i="1">
                              <a:latin typeface="Cambria Math" panose="02040503050406030204" pitchFamily="18" charset="0"/>
                            </a:rPr>
                            <m:t>𝑡</m:t>
                          </m:r>
                        </m:sub>
                      </m:sSub>
                      <m:r>
                        <a:rPr lang="en-US" altLang="en-US" i="1">
                          <a:latin typeface="Cambria Math" panose="02040503050406030204" pitchFamily="18" charset="0"/>
                        </a:rPr>
                        <m:t>&gt;0</m:t>
                      </m:r>
                      <m:r>
                        <a:rPr lang="en-US" altLang="en-US" b="0" i="1" smtClean="0">
                          <a:latin typeface="Cambria Math" panose="02040503050406030204" pitchFamily="18" charset="0"/>
                        </a:rPr>
                        <m:t>, </m:t>
                      </m:r>
                      <m:r>
                        <a:rPr lang="en-US" altLang="en-US" b="0" i="1" smtClean="0">
                          <a:latin typeface="Cambria Math" panose="02040503050406030204" pitchFamily="18" charset="0"/>
                        </a:rPr>
                        <m:t>𝑎</m:t>
                      </m:r>
                      <m:r>
                        <a:rPr lang="en-US" altLang="en-US" b="0" i="1" smtClean="0">
                          <a:latin typeface="Cambria Math" panose="02040503050406030204" pitchFamily="18" charset="0"/>
                        </a:rPr>
                        <m:t>&gt;0, </m:t>
                      </m:r>
                      <m:r>
                        <a:rPr lang="en-US" altLang="en-US" b="0" i="1" smtClean="0">
                          <a:latin typeface="Cambria Math" panose="02040503050406030204" pitchFamily="18" charset="0"/>
                        </a:rPr>
                        <m:t>𝑏</m:t>
                      </m:r>
                      <m:r>
                        <a:rPr lang="en-US" altLang="en-US" b="0" i="1" smtClean="0">
                          <a:latin typeface="Cambria Math" panose="02040503050406030204" pitchFamily="18" charset="0"/>
                        </a:rPr>
                        <m:t>&gt;0)</m:t>
                      </m:r>
                    </m:oMath>
                  </m:oMathPara>
                </a14:m>
                <a:endParaRPr lang="en-US" altLang="en-US" dirty="0"/>
              </a:p>
            </p:txBody>
          </p:sp>
        </mc:Choice>
        <mc:Fallback xmlns="">
          <p:sp>
            <p:nvSpPr>
              <p:cNvPr id="11" name="TextBox 10">
                <a:extLst>
                  <a:ext uri="{FF2B5EF4-FFF2-40B4-BE49-F238E27FC236}">
                    <a16:creationId xmlns:a16="http://schemas.microsoft.com/office/drawing/2014/main" id="{0D32D754-DB69-9CF7-007F-DDAF9CDBEA15}"/>
                  </a:ext>
                </a:extLst>
              </p:cNvPr>
              <p:cNvSpPr txBox="1">
                <a:spLocks noRot="1" noChangeAspect="1" noMove="1" noResize="1" noEditPoints="1" noAdjustHandles="1" noChangeArrowheads="1" noChangeShapeType="1" noTextEdit="1"/>
              </p:cNvSpPr>
              <p:nvPr/>
            </p:nvSpPr>
            <p:spPr>
              <a:xfrm>
                <a:off x="6719457" y="1345265"/>
                <a:ext cx="2438400" cy="369332"/>
              </a:xfrm>
              <a:prstGeom prst="rect">
                <a:avLst/>
              </a:prstGeom>
              <a:blipFill>
                <a:blip r:embed="rId6"/>
                <a:stretch>
                  <a:fillRect b="-17241"/>
                </a:stretch>
              </a:blipFill>
            </p:spPr>
            <p:txBody>
              <a:bodyPr/>
              <a:lstStyle/>
              <a:p>
                <a:r>
                  <a:rPr lang="en-US">
                    <a:noFill/>
                  </a:rPr>
                  <a:t> </a:t>
                </a:r>
              </a:p>
            </p:txBody>
          </p:sp>
        </mc:Fallback>
      </mc:AlternateContent>
    </p:spTree>
    <p:extLst>
      <p:ext uri="{BB962C8B-B14F-4D97-AF65-F5344CB8AC3E}">
        <p14:creationId xmlns:p14="http://schemas.microsoft.com/office/powerpoint/2010/main" val="961607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0" indent="0" algn="ctr">
                  <a:buNone/>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rPr>
                        <m:t>    </m:t>
                      </m:r>
                    </m:oMath>
                  </m:oMathPara>
                </a14:m>
                <a:endParaRPr lang="en-US" altLang="en-US" i="1" dirty="0">
                  <a:latin typeface="Cambria Math" panose="02040503050406030204" pitchFamily="18" charset="0"/>
                </a:endParaRPr>
              </a:p>
              <a:p>
                <a:pPr marL="0" indent="0">
                  <a:buNone/>
                </a:pPr>
                <a:endParaRPr lang="en-US" dirty="0"/>
              </a:p>
              <a:p>
                <a:endParaRPr lang="en-US" dirty="0"/>
              </a:p>
              <a:p>
                <a:endParaRPr lang="en-US" dirty="0"/>
              </a:p>
              <a:p>
                <a:r>
                  <a:rPr lang="en-US" dirty="0"/>
                  <a:t>Allows for S-shaped response</a:t>
                </a:r>
              </a:p>
              <a:p>
                <a:r>
                  <a:rPr lang="en-US" dirty="0"/>
                  <a:t>Saturation at (</a:t>
                </a:r>
                <a14:m>
                  <m:oMath xmlns:m="http://schemas.openxmlformats.org/officeDocument/2006/math">
                    <m:r>
                      <a:rPr lang="en-US" i="1" dirty="0" smtClean="0">
                        <a:latin typeface="Cambria Math" panose="02040503050406030204" pitchFamily="18" charset="0"/>
                        <a:ea typeface="Cambria Math"/>
                      </a:rPr>
                      <m:t>𝑎</m:t>
                    </m:r>
                    <m:r>
                      <a:rPr lang="en-US" b="0" i="1" dirty="0" smtClean="0">
                        <a:latin typeface="Cambria Math"/>
                        <a:ea typeface="Cambria Math"/>
                      </a:rPr>
                      <m:t>+</m:t>
                    </m:r>
                    <m:r>
                      <a:rPr lang="en-US" b="0" i="1" dirty="0" smtClean="0">
                        <a:latin typeface="Cambria Math" panose="02040503050406030204" pitchFamily="18" charset="0"/>
                        <a:ea typeface="Cambria Math"/>
                      </a:rPr>
                      <m:t>𝑑</m:t>
                    </m:r>
                  </m:oMath>
                </a14:m>
                <a:r>
                  <a:rPr lang="en-US" dirty="0"/>
                  <a:t>)</a:t>
                </a:r>
              </a:p>
              <a:p>
                <a:r>
                  <a:rPr lang="en-US" dirty="0"/>
                  <a:t>Symmetrical around (</a:t>
                </a:r>
                <a14:m>
                  <m:oMath xmlns:m="http://schemas.openxmlformats.org/officeDocument/2006/math">
                    <m:r>
                      <a:rPr lang="en-US" b="0" i="1" dirty="0" smtClean="0">
                        <a:latin typeface="Cambria Math" panose="02040503050406030204" pitchFamily="18" charset="0"/>
                        <a:ea typeface="Cambria Math"/>
                      </a:rPr>
                      <m:t>𝑎</m:t>
                    </m:r>
                    <m:r>
                      <a:rPr lang="en-US" b="0" i="1" dirty="0" smtClean="0">
                        <a:latin typeface="Cambria Math"/>
                        <a:ea typeface="Cambria Math"/>
                      </a:rPr>
                      <m:t>/2</m:t>
                    </m:r>
                    <m:r>
                      <a:rPr lang="en-US" i="1" dirty="0">
                        <a:latin typeface="Cambria Math"/>
                        <a:ea typeface="Cambria Math"/>
                      </a:rPr>
                      <m:t>+</m:t>
                    </m:r>
                    <m:r>
                      <a:rPr lang="en-US" i="1" dirty="0">
                        <a:latin typeface="Cambria Math"/>
                        <a:ea typeface="Cambria Math"/>
                      </a:rPr>
                      <m:t>𝑐</m:t>
                    </m:r>
                  </m:oMath>
                </a14:m>
                <a:r>
                  <a:rPr lang="en-US" dirty="0"/>
                  <a:t>)</a:t>
                </a:r>
              </a:p>
              <a:p>
                <a:r>
                  <a:rPr lang="en-US" dirty="0"/>
                  <a:t>Easy to estimate</a:t>
                </a:r>
              </a:p>
              <a:p>
                <a:r>
                  <a:rPr lang="en-US" dirty="0"/>
                  <a:t>Widely used in marketing</a:t>
                </a:r>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l="-901"/>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Logistic Model</a:t>
            </a:r>
          </a:p>
        </p:txBody>
      </p:sp>
      <p:sp>
        <p:nvSpPr>
          <p:cNvPr id="5" name="Footer Placeholder 4"/>
          <p:cNvSpPr>
            <a:spLocks noGrp="1"/>
          </p:cNvSpPr>
          <p:nvPr>
            <p:ph type="ftr" sz="quarter" idx="3"/>
          </p:nvPr>
        </p:nvSpPr>
        <p:spPr>
          <a:xfrm>
            <a:off x="0" y="6597650"/>
            <a:ext cx="4943475" cy="260350"/>
          </a:xfrm>
          <a:prstGeom prst="rect">
            <a:avLst/>
          </a:prstGeom>
        </p:spPr>
        <p:txBody>
          <a:bodyPr/>
          <a:lstStyle/>
          <a:p>
            <a:r>
              <a:rPr lang="en-US" dirty="0"/>
              <a:t>© </a:t>
            </a:r>
            <a:r>
              <a:rPr lang="en-US" dirty="0" err="1"/>
              <a:t>Ceren</a:t>
            </a:r>
            <a:r>
              <a:rPr lang="en-US" dirty="0"/>
              <a:t> </a:t>
            </a:r>
            <a:r>
              <a:rPr lang="en-US" dirty="0" err="1"/>
              <a:t>Kolsarici</a:t>
            </a:r>
            <a:endParaRPr lang="en-US" dirty="0"/>
          </a:p>
        </p:txBody>
      </p:sp>
      <p:grpSp>
        <p:nvGrpSpPr>
          <p:cNvPr id="6" name="Group 5"/>
          <p:cNvGrpSpPr/>
          <p:nvPr/>
        </p:nvGrpSpPr>
        <p:grpSpPr>
          <a:xfrm>
            <a:off x="4861338" y="3429000"/>
            <a:ext cx="4282662" cy="3038475"/>
            <a:chOff x="4861338" y="2019504"/>
            <a:chExt cx="4282662" cy="3038475"/>
          </a:xfrm>
        </p:grpSpPr>
        <p:pic>
          <p:nvPicPr>
            <p:cNvPr id="2560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9296" y="2019504"/>
              <a:ext cx="4244704"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7" name="Rectangle 6"/>
                <p:cNvSpPr/>
                <p:nvPr/>
              </p:nvSpPr>
              <p:spPr>
                <a:xfrm>
                  <a:off x="4861338" y="2590800"/>
                  <a:ext cx="6096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100" b="0" i="1" smtClean="0">
                            <a:solidFill>
                              <a:schemeClr val="tx1"/>
                            </a:solidFill>
                            <a:latin typeface="Cambria Math" panose="02040503050406030204" pitchFamily="18" charset="0"/>
                          </a:rPr>
                          <m:t>𝑎</m:t>
                        </m:r>
                        <m:r>
                          <a:rPr lang="en-US" sz="1100" b="0" i="1" smtClean="0">
                            <a:solidFill>
                              <a:schemeClr val="tx1"/>
                            </a:solidFill>
                            <a:latin typeface="Cambria Math" panose="02040503050406030204" pitchFamily="18" charset="0"/>
                          </a:rPr>
                          <m:t>+</m:t>
                        </m:r>
                        <m:r>
                          <a:rPr lang="en-US" sz="1100" b="0" i="1" smtClean="0">
                            <a:solidFill>
                              <a:schemeClr val="tx1"/>
                            </a:solidFill>
                            <a:latin typeface="Cambria Math" panose="02040503050406030204" pitchFamily="18" charset="0"/>
                          </a:rPr>
                          <m:t>𝑑</m:t>
                        </m:r>
                      </m:oMath>
                    </m:oMathPara>
                  </a14:m>
                  <a:endParaRPr lang="en-US" sz="1100" dirty="0">
                    <a:solidFill>
                      <a:schemeClr val="tx1"/>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4861338" y="2590800"/>
                  <a:ext cx="609600" cy="228600"/>
                </a:xfrm>
                <a:prstGeom prst="rect">
                  <a:avLst/>
                </a:prstGeom>
                <a:blipFill>
                  <a:blip r:embed="rId5"/>
                  <a:stretch>
                    <a:fillRect/>
                  </a:stretch>
                </a:blipFill>
                <a:ln>
                  <a:noFill/>
                </a:ln>
                <a:effectLst/>
              </p:spPr>
              <p:txBody>
                <a:bodyPr/>
                <a:lstStyle/>
                <a:p>
                  <a:r>
                    <a:rPr lang="en-US">
                      <a:noFill/>
                    </a:rPr>
                    <a:t> </a:t>
                  </a:r>
                </a:p>
              </p:txBody>
            </p:sp>
          </mc:Fallback>
        </mc:AlternateContent>
        <p:sp>
          <p:nvSpPr>
            <p:cNvPr id="8" name="Rectangle 7"/>
            <p:cNvSpPr/>
            <p:nvPr/>
          </p:nvSpPr>
          <p:spPr>
            <a:xfrm>
              <a:off x="4899296" y="4523896"/>
              <a:ext cx="510904" cy="27670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BC7C5B5-FE64-08B7-4545-22DEB06F8FB3}"/>
                  </a:ext>
                </a:extLst>
              </p:cNvPr>
              <p:cNvSpPr txBox="1"/>
              <p:nvPr/>
            </p:nvSpPr>
            <p:spPr>
              <a:xfrm>
                <a:off x="6949440" y="2011551"/>
                <a:ext cx="1675086" cy="372867"/>
              </a:xfrm>
              <a:prstGeom prst="rect">
                <a:avLst/>
              </a:prstGeom>
              <a:noFill/>
            </p:spPr>
            <p:txBody>
              <a:bodyPr wrap="square">
                <a:spAutoFit/>
              </a:bodyPr>
              <a:lstStyle/>
              <a:p>
                <a14:m>
                  <m:oMath xmlns:m="http://schemas.openxmlformats.org/officeDocument/2006/math">
                    <m:sSub>
                      <m:sSubPr>
                        <m:ctrlPr>
                          <a:rPr lang="en-US" altLang="en-US" i="1" smtClean="0">
                            <a:latin typeface="Cambria Math" panose="02040503050406030204" pitchFamily="18" charset="0"/>
                          </a:rPr>
                        </m:ctrlPr>
                      </m:sSubPr>
                      <m:e>
                        <m:r>
                          <a:rPr lang="en-US" altLang="en-US" i="1">
                            <a:latin typeface="Cambria Math" panose="02040503050406030204" pitchFamily="18" charset="0"/>
                          </a:rPr>
                          <m:t>𝑥</m:t>
                        </m:r>
                      </m:e>
                      <m:sub>
                        <m:r>
                          <a:rPr lang="en-US" altLang="en-US" i="1">
                            <a:latin typeface="Cambria Math" panose="02040503050406030204" pitchFamily="18" charset="0"/>
                          </a:rPr>
                          <m:t>1</m:t>
                        </m:r>
                        <m:r>
                          <a:rPr lang="en-US" altLang="en-US" i="1">
                            <a:latin typeface="Cambria Math" panose="02040503050406030204" pitchFamily="18" charset="0"/>
                          </a:rPr>
                          <m:t>𝑡</m:t>
                        </m:r>
                      </m:sub>
                    </m:sSub>
                    <m:r>
                      <a:rPr lang="en-US" altLang="en-US" i="1">
                        <a:latin typeface="Cambria Math" panose="02040503050406030204" pitchFamily="18" charset="0"/>
                      </a:rPr>
                      <m:t>, </m:t>
                    </m:r>
                    <m:r>
                      <a:rPr lang="en-US" altLang="en-US" i="1">
                        <a:latin typeface="Cambria Math" panose="02040503050406030204" pitchFamily="18" charset="0"/>
                      </a:rPr>
                      <m:t>𝑎</m:t>
                    </m:r>
                    <m:r>
                      <a:rPr lang="en-US" altLang="en-US" i="1">
                        <a:latin typeface="Cambria Math" panose="02040503050406030204" pitchFamily="18" charset="0"/>
                      </a:rPr>
                      <m:t>, </m:t>
                    </m:r>
                    <m:r>
                      <a:rPr lang="en-US" altLang="en-US" i="1">
                        <a:latin typeface="Cambria Math" panose="02040503050406030204" pitchFamily="18" charset="0"/>
                      </a:rPr>
                      <m:t>𝑏</m:t>
                    </m:r>
                    <m:r>
                      <a:rPr lang="en-US" altLang="en-US" b="0" i="1" smtClean="0">
                        <a:latin typeface="Cambria Math" panose="02040503050406030204" pitchFamily="18" charset="0"/>
                      </a:rPr>
                      <m:t>,</m:t>
                    </m:r>
                    <m:r>
                      <a:rPr lang="en-US" altLang="en-US" b="0" i="1" smtClean="0">
                        <a:latin typeface="Cambria Math" panose="02040503050406030204" pitchFamily="18" charset="0"/>
                      </a:rPr>
                      <m:t>𝑐</m:t>
                    </m:r>
                    <m:r>
                      <a:rPr lang="en-US" altLang="en-US" i="1">
                        <a:latin typeface="Cambria Math" panose="02040503050406030204" pitchFamily="18" charset="0"/>
                      </a:rPr>
                      <m:t>&gt;0</m:t>
                    </m:r>
                  </m:oMath>
                </a14:m>
                <a:r>
                  <a:rPr lang="en-US" altLang="en-US" i="1" dirty="0">
                    <a:latin typeface="Cambria Math" panose="02040503050406030204" pitchFamily="18" charset="0"/>
                  </a:rPr>
                  <a:t>, </a:t>
                </a:r>
                <a:endParaRPr lang="en-US" dirty="0"/>
              </a:p>
            </p:txBody>
          </p:sp>
        </mc:Choice>
        <mc:Fallback xmlns="">
          <p:sp>
            <p:nvSpPr>
              <p:cNvPr id="9" name="TextBox 8">
                <a:extLst>
                  <a:ext uri="{FF2B5EF4-FFF2-40B4-BE49-F238E27FC236}">
                    <a16:creationId xmlns:a16="http://schemas.microsoft.com/office/drawing/2014/main" id="{CBC7C5B5-FE64-08B7-4545-22DEB06F8FB3}"/>
                  </a:ext>
                </a:extLst>
              </p:cNvPr>
              <p:cNvSpPr txBox="1">
                <a:spLocks noRot="1" noChangeAspect="1" noMove="1" noResize="1" noEditPoints="1" noAdjustHandles="1" noChangeArrowheads="1" noChangeShapeType="1" noTextEdit="1"/>
              </p:cNvSpPr>
              <p:nvPr/>
            </p:nvSpPr>
            <p:spPr>
              <a:xfrm>
                <a:off x="6949440" y="2011551"/>
                <a:ext cx="1675086" cy="372867"/>
              </a:xfrm>
              <a:prstGeom prst="rect">
                <a:avLst/>
              </a:prstGeom>
              <a:blipFill>
                <a:blip r:embed="rId6"/>
                <a:stretch>
                  <a:fillRect t="-6667" r="-752"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0ADE9FC-2209-EA8E-C847-E14339917A9C}"/>
                  </a:ext>
                </a:extLst>
              </p:cNvPr>
              <p:cNvSpPr txBox="1"/>
              <p:nvPr/>
            </p:nvSpPr>
            <p:spPr>
              <a:xfrm>
                <a:off x="2286000" y="1078993"/>
                <a:ext cx="4572000" cy="844718"/>
              </a:xfrm>
              <a:prstGeom prst="rect">
                <a:avLst/>
              </a:prstGeom>
              <a:noFill/>
              <a:ln>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en-US" sz="2800" i="1" smtClean="0">
                              <a:latin typeface="Cambria Math" panose="02040503050406030204" pitchFamily="18" charset="0"/>
                            </a:rPr>
                          </m:ctrlPr>
                        </m:sSubPr>
                        <m:e>
                          <m:r>
                            <a:rPr lang="en-US" altLang="en-US" sz="2800" i="1">
                              <a:latin typeface="Cambria Math" panose="02040503050406030204" pitchFamily="18" charset="0"/>
                            </a:rPr>
                            <m:t>𝑌</m:t>
                          </m:r>
                        </m:e>
                        <m:sub>
                          <m:r>
                            <a:rPr lang="en-US" altLang="en-US" sz="2800" i="1">
                              <a:latin typeface="Cambria Math" panose="02040503050406030204" pitchFamily="18" charset="0"/>
                            </a:rPr>
                            <m:t>𝑡</m:t>
                          </m:r>
                        </m:sub>
                      </m:sSub>
                      <m:r>
                        <a:rPr lang="en-US" altLang="en-US" sz="2800" i="1">
                          <a:latin typeface="Cambria Math" panose="02040503050406030204" pitchFamily="18" charset="0"/>
                        </a:rPr>
                        <m:t>=</m:t>
                      </m:r>
                      <m:f>
                        <m:fPr>
                          <m:ctrlPr>
                            <a:rPr lang="en-US" altLang="en-US" sz="2800" i="1" smtClean="0">
                              <a:latin typeface="Cambria Math" panose="02040503050406030204" pitchFamily="18" charset="0"/>
                            </a:rPr>
                          </m:ctrlPr>
                        </m:fPr>
                        <m:num>
                          <m:r>
                            <a:rPr lang="en-US" altLang="en-US" sz="2800" b="0" i="1" smtClean="0">
                              <a:latin typeface="Cambria Math" panose="02040503050406030204" pitchFamily="18" charset="0"/>
                            </a:rPr>
                            <m:t>𝑎</m:t>
                          </m:r>
                        </m:num>
                        <m:den>
                          <m:r>
                            <a:rPr lang="en-US" altLang="en-US" sz="2800" b="0" i="1" smtClean="0">
                              <a:latin typeface="Cambria Math" panose="02040503050406030204" pitchFamily="18" charset="0"/>
                            </a:rPr>
                            <m:t>1+</m:t>
                          </m:r>
                          <m:sSup>
                            <m:sSupPr>
                              <m:ctrlPr>
                                <a:rPr lang="en-US" altLang="en-US" sz="2800" b="0" i="1" smtClean="0">
                                  <a:latin typeface="Cambria Math" panose="02040503050406030204" pitchFamily="18" charset="0"/>
                                </a:rPr>
                              </m:ctrlPr>
                            </m:sSupPr>
                            <m:e>
                              <m:r>
                                <a:rPr lang="en-US" altLang="en-US" sz="2800" b="0" i="1" smtClean="0">
                                  <a:latin typeface="Cambria Math" panose="02040503050406030204" pitchFamily="18" charset="0"/>
                                </a:rPr>
                                <m:t>𝑒</m:t>
                              </m:r>
                            </m:e>
                            <m:sup>
                              <m:r>
                                <a:rPr lang="en-US" altLang="en-US" sz="2800" b="0" i="1" smtClean="0">
                                  <a:latin typeface="Cambria Math" panose="02040503050406030204" pitchFamily="18" charset="0"/>
                                </a:rPr>
                                <m:t>−(</m:t>
                              </m:r>
                              <m:r>
                                <a:rPr lang="en-US" altLang="en-US" sz="2800" b="0" i="1" smtClean="0">
                                  <a:latin typeface="Cambria Math" panose="02040503050406030204" pitchFamily="18" charset="0"/>
                                </a:rPr>
                                <m:t>𝑏</m:t>
                              </m:r>
                              <m:r>
                                <a:rPr lang="en-US" altLang="en-US" sz="2800" b="0" i="1" smtClean="0">
                                  <a:latin typeface="Cambria Math" panose="02040503050406030204" pitchFamily="18" charset="0"/>
                                </a:rPr>
                                <m:t>+</m:t>
                              </m:r>
                              <m:r>
                                <a:rPr lang="en-US" altLang="en-US" sz="2800" b="0" i="1" smtClean="0">
                                  <a:latin typeface="Cambria Math" panose="02040503050406030204" pitchFamily="18" charset="0"/>
                                </a:rPr>
                                <m:t>𝑐</m:t>
                              </m:r>
                              <m:sSub>
                                <m:sSubPr>
                                  <m:ctrlPr>
                                    <a:rPr lang="en-US" altLang="en-US" sz="2800" b="0" i="1" smtClean="0">
                                      <a:latin typeface="Cambria Math" panose="02040503050406030204" pitchFamily="18" charset="0"/>
                                    </a:rPr>
                                  </m:ctrlPr>
                                </m:sSubPr>
                                <m:e>
                                  <m:r>
                                    <a:rPr lang="en-US" altLang="en-US" sz="2800" b="0" i="1" smtClean="0">
                                      <a:latin typeface="Cambria Math" panose="02040503050406030204" pitchFamily="18" charset="0"/>
                                    </a:rPr>
                                    <m:t>𝑥</m:t>
                                  </m:r>
                                </m:e>
                                <m:sub>
                                  <m:r>
                                    <a:rPr lang="en-US" altLang="en-US" sz="2800" b="0" i="1" smtClean="0">
                                      <a:latin typeface="Cambria Math" panose="02040503050406030204" pitchFamily="18" charset="0"/>
                                    </a:rPr>
                                    <m:t>1</m:t>
                                  </m:r>
                                  <m:r>
                                    <a:rPr lang="en-US" altLang="en-US" sz="2800" b="0" i="1" smtClean="0">
                                      <a:latin typeface="Cambria Math" panose="02040503050406030204" pitchFamily="18" charset="0"/>
                                    </a:rPr>
                                    <m:t>𝑡</m:t>
                                  </m:r>
                                </m:sub>
                              </m:sSub>
                              <m:r>
                                <a:rPr lang="en-US" altLang="en-US" sz="2800" b="0" i="1" smtClean="0">
                                  <a:latin typeface="Cambria Math" panose="02040503050406030204" pitchFamily="18" charset="0"/>
                                </a:rPr>
                                <m:t>)</m:t>
                              </m:r>
                            </m:sup>
                          </m:sSup>
                        </m:den>
                      </m:f>
                      <m:r>
                        <a:rPr lang="en-US" altLang="en-US" sz="2800" b="0" i="1" smtClean="0">
                          <a:latin typeface="Cambria Math" panose="02040503050406030204" pitchFamily="18" charset="0"/>
                        </a:rPr>
                        <m:t>+</m:t>
                      </m:r>
                      <m:r>
                        <a:rPr lang="en-US" altLang="en-US" sz="2800" b="0" i="1" smtClean="0">
                          <a:latin typeface="Cambria Math" panose="02040503050406030204" pitchFamily="18" charset="0"/>
                        </a:rPr>
                        <m:t>𝑑</m:t>
                      </m:r>
                      <m:r>
                        <a:rPr lang="en-US" altLang="en-US" sz="2800" b="0" i="1" smtClean="0">
                          <a:latin typeface="Cambria Math" panose="02040503050406030204" pitchFamily="18" charset="0"/>
                        </a:rPr>
                        <m:t>,</m:t>
                      </m:r>
                    </m:oMath>
                  </m:oMathPara>
                </a14:m>
                <a:endParaRPr lang="en-US" sz="2800" dirty="0"/>
              </a:p>
            </p:txBody>
          </p:sp>
        </mc:Choice>
        <mc:Fallback xmlns="">
          <p:sp>
            <p:nvSpPr>
              <p:cNvPr id="11" name="TextBox 10">
                <a:extLst>
                  <a:ext uri="{FF2B5EF4-FFF2-40B4-BE49-F238E27FC236}">
                    <a16:creationId xmlns:a16="http://schemas.microsoft.com/office/drawing/2014/main" id="{70ADE9FC-2209-EA8E-C847-E14339917A9C}"/>
                  </a:ext>
                </a:extLst>
              </p:cNvPr>
              <p:cNvSpPr txBox="1">
                <a:spLocks noRot="1" noChangeAspect="1" noMove="1" noResize="1" noEditPoints="1" noAdjustHandles="1" noChangeArrowheads="1" noChangeShapeType="1" noTextEdit="1"/>
              </p:cNvSpPr>
              <p:nvPr/>
            </p:nvSpPr>
            <p:spPr>
              <a:xfrm>
                <a:off x="2286000" y="1078993"/>
                <a:ext cx="4572000" cy="844718"/>
              </a:xfrm>
              <a:prstGeom prst="rect">
                <a:avLst/>
              </a:prstGeom>
              <a:blipFill>
                <a:blip r:embed="rId7"/>
                <a:stretch>
                  <a:fillRect b="-5797"/>
                </a:stretch>
              </a:blipFill>
              <a:ln>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45044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SzPct val="90000"/>
                </a:pPr>
                <a:r>
                  <a:rPr lang="en-US" altLang="en-US" dirty="0"/>
                  <a:t>Additive model for handling multiple marketing instruments</a:t>
                </a:r>
              </a:p>
              <a:p>
                <a:pPr lvl="1">
                  <a:spcBef>
                    <a:spcPts val="600"/>
                  </a:spcBef>
                  <a:buSzPct val="90000"/>
                </a:pPr>
                <a:r>
                  <a:rPr lang="en-US" altLang="en-US" dirty="0"/>
                  <a:t>Easy to estimate using linear regression.</a:t>
                </a:r>
              </a:p>
              <a:p>
                <a:pPr lvl="1">
                  <a:spcBef>
                    <a:spcPts val="600"/>
                  </a:spcBef>
                  <a:buSzPct val="90000"/>
                </a:pPr>
                <a:endParaRPr lang="en-US" altLang="en-US" dirty="0"/>
              </a:p>
              <a:p>
                <a:pPr>
                  <a:buSzPct val="90000"/>
                </a:pPr>
                <a:endParaRPr lang="en-US" altLang="en-US" dirty="0"/>
              </a:p>
              <a:p>
                <a:pPr>
                  <a:buSzPct val="90000"/>
                </a:pPr>
                <a:endParaRPr lang="en-US" altLang="en-US" dirty="0"/>
              </a:p>
              <a:p>
                <a:pPr>
                  <a:buSzPct val="90000"/>
                </a:pPr>
                <a:endParaRPr lang="en-US" altLang="en-US" dirty="0"/>
              </a:p>
              <a:p>
                <a:pPr>
                  <a:buSzPct val="90000"/>
                </a:pPr>
                <a:r>
                  <a:rPr lang="en-US" altLang="en-US" dirty="0"/>
                  <a:t>Multiplicative model for handling multiple marketing instruments</a:t>
                </a:r>
              </a:p>
              <a:p>
                <a:pPr marL="0" indent="0">
                  <a:buSzPct val="90000"/>
                  <a:buNone/>
                </a:pPr>
                <a:endParaRPr lang="en-US" altLang="en-US" dirty="0"/>
              </a:p>
              <a:p>
                <a:pPr>
                  <a:buSzPct val="90000"/>
                </a:pPr>
                <a:endParaRPr lang="en-US" altLang="en-US" dirty="0"/>
              </a:p>
              <a:p>
                <a:pPr lvl="1">
                  <a:spcBef>
                    <a:spcPts val="600"/>
                  </a:spcBef>
                  <a:buSzPct val="90000"/>
                </a:pPr>
                <a14:m>
                  <m:oMath xmlns:m="http://schemas.openxmlformats.org/officeDocument/2006/math">
                    <m:r>
                      <a:rPr lang="en-US" altLang="en-US" i="1" dirty="0" smtClean="0">
                        <a:latin typeface="Cambria Math" panose="02040503050406030204" pitchFamily="18" charset="0"/>
                      </a:rPr>
                      <m:t>𝑎</m:t>
                    </m:r>
                  </m:oMath>
                </a14:m>
                <a:r>
                  <a:rPr lang="en-US" altLang="en-US" dirty="0"/>
                  <a:t> and</a:t>
                </a:r>
                <a14:m>
                  <m:oMath xmlns:m="http://schemas.openxmlformats.org/officeDocument/2006/math">
                    <m:r>
                      <a:rPr lang="en-US" altLang="en-US" i="1" dirty="0" smtClean="0">
                        <a:latin typeface="Cambria Math" panose="02040503050406030204" pitchFamily="18" charset="0"/>
                      </a:rPr>
                      <m:t> </m:t>
                    </m:r>
                    <m:r>
                      <a:rPr lang="en-US" altLang="en-US" i="1" dirty="0" smtClean="0">
                        <a:latin typeface="Cambria Math" panose="02040503050406030204" pitchFamily="18" charset="0"/>
                      </a:rPr>
                      <m:t>𝑏</m:t>
                    </m:r>
                    <m:r>
                      <a:rPr lang="en-US" altLang="en-US" i="1" dirty="0" smtClean="0">
                        <a:latin typeface="Cambria Math" panose="02040503050406030204" pitchFamily="18" charset="0"/>
                      </a:rPr>
                      <m:t> </m:t>
                    </m:r>
                  </m:oMath>
                </a14:m>
                <a:r>
                  <a:rPr lang="en-US" altLang="en-US" dirty="0"/>
                  <a:t>correspond to elasticities (How?)</a:t>
                </a:r>
              </a:p>
              <a:p>
                <a:pPr lvl="1">
                  <a:spcBef>
                    <a:spcPts val="600"/>
                  </a:spcBef>
                  <a:buSzPct val="90000"/>
                </a:pPr>
                <a:r>
                  <a:rPr lang="en-US" altLang="en-US" dirty="0"/>
                  <a:t>Widely used in marketing</a:t>
                </a:r>
              </a:p>
              <a:p>
                <a:pPr lvl="1">
                  <a:spcBef>
                    <a:spcPts val="600"/>
                  </a:spcBef>
                  <a:buSzPct val="90000"/>
                </a:pPr>
                <a:r>
                  <a:rPr lang="en-US" altLang="en-US" dirty="0"/>
                  <a:t>Can be estimated by linear regression (How?)</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751" t="-686"/>
                </a:stretch>
              </a:blipFill>
            </p:spPr>
            <p:txBody>
              <a:bodyPr/>
              <a:lstStyle/>
              <a:p>
                <a:r>
                  <a:rPr lang="en-US">
                    <a:noFill/>
                  </a:rPr>
                  <a:t> </a:t>
                </a:r>
              </a:p>
            </p:txBody>
          </p:sp>
        </mc:Fallback>
      </mc:AlternateContent>
      <p:sp>
        <p:nvSpPr>
          <p:cNvPr id="2" name="Title 1"/>
          <p:cNvSpPr>
            <a:spLocks noGrp="1"/>
          </p:cNvSpPr>
          <p:nvPr>
            <p:ph type="title"/>
          </p:nvPr>
        </p:nvSpPr>
        <p:spPr>
          <a:xfrm>
            <a:off x="349249" y="44624"/>
            <a:ext cx="7727951" cy="648072"/>
          </a:xfrm>
        </p:spPr>
        <p:txBody>
          <a:bodyPr>
            <a:noAutofit/>
          </a:bodyPr>
          <a:lstStyle/>
          <a:p>
            <a:r>
              <a:rPr lang="en-US" dirty="0">
                <a:solidFill>
                  <a:schemeClr val="tx2"/>
                </a:solidFill>
              </a:rPr>
              <a:t>Multiple Variables and Interactions</a:t>
            </a:r>
          </a:p>
        </p:txBody>
      </p:sp>
      <p:sp>
        <p:nvSpPr>
          <p:cNvPr id="9" name="Footer Placeholder 8"/>
          <p:cNvSpPr>
            <a:spLocks noGrp="1"/>
          </p:cNvSpPr>
          <p:nvPr>
            <p:ph type="ftr" sz="quarter" idx="3"/>
          </p:nvPr>
        </p:nvSpPr>
        <p:spPr>
          <a:xfrm>
            <a:off x="0" y="6597650"/>
            <a:ext cx="4943475" cy="260350"/>
          </a:xfrm>
          <a:prstGeom prst="rect">
            <a:avLst/>
          </a:prstGeom>
        </p:spPr>
        <p:txBody>
          <a:bodyPr/>
          <a:lstStyle/>
          <a:p>
            <a:r>
              <a:rPr lang="en-US"/>
              <a:t>© Ceren Kolsarici</a:t>
            </a: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0EC70A6-2EC0-9769-CBF8-874FA1BC37BB}"/>
                  </a:ext>
                </a:extLst>
              </p:cNvPr>
              <p:cNvSpPr txBox="1"/>
              <p:nvPr/>
            </p:nvSpPr>
            <p:spPr>
              <a:xfrm>
                <a:off x="3013537" y="4127214"/>
                <a:ext cx="3048000" cy="555473"/>
              </a:xfrm>
              <a:prstGeom prst="rect">
                <a:avLst/>
              </a:prstGeom>
              <a:noFill/>
              <a:ln>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en-US" sz="2800" i="1" smtClean="0">
                              <a:latin typeface="Cambria Math" panose="02040503050406030204" pitchFamily="18" charset="0"/>
                            </a:rPr>
                          </m:ctrlPr>
                        </m:sSubPr>
                        <m:e>
                          <m:r>
                            <a:rPr lang="en-US" altLang="en-US" sz="2800" i="1">
                              <a:latin typeface="Cambria Math" panose="02040503050406030204" pitchFamily="18" charset="0"/>
                            </a:rPr>
                            <m:t>𝑌</m:t>
                          </m:r>
                        </m:e>
                        <m:sub>
                          <m:r>
                            <a:rPr lang="en-US" altLang="en-US" sz="2800" i="1">
                              <a:latin typeface="Cambria Math" panose="02040503050406030204" pitchFamily="18" charset="0"/>
                            </a:rPr>
                            <m:t>𝑡</m:t>
                          </m:r>
                        </m:sub>
                      </m:sSub>
                      <m:r>
                        <a:rPr lang="en-US" altLang="en-US" sz="2800" i="1">
                          <a:latin typeface="Cambria Math" panose="02040503050406030204" pitchFamily="18" charset="0"/>
                        </a:rPr>
                        <m:t>=</m:t>
                      </m:r>
                      <m:r>
                        <a:rPr lang="en-US" altLang="en-US" sz="2800" b="0" i="1" smtClean="0">
                          <a:latin typeface="Cambria Math" panose="02040503050406030204" pitchFamily="18" charset="0"/>
                        </a:rPr>
                        <m:t>𝑐</m:t>
                      </m:r>
                      <m:sSubSup>
                        <m:sSubSupPr>
                          <m:ctrlPr>
                            <a:rPr lang="en-US" altLang="en-US" sz="2800" b="0" i="1" smtClean="0">
                              <a:latin typeface="Cambria Math" panose="02040503050406030204" pitchFamily="18" charset="0"/>
                            </a:rPr>
                          </m:ctrlPr>
                        </m:sSubSupPr>
                        <m:e>
                          <m:r>
                            <a:rPr lang="en-CA" altLang="en-US" sz="2800" b="0" i="1" smtClean="0">
                              <a:latin typeface="Cambria Math" panose="02040503050406030204" pitchFamily="18" charset="0"/>
                            </a:rPr>
                            <m:t>𝑥</m:t>
                          </m:r>
                        </m:e>
                        <m:sub>
                          <m:r>
                            <a:rPr lang="en-US" altLang="en-US" sz="2800" b="0" i="1" smtClean="0">
                              <a:latin typeface="Cambria Math" panose="02040503050406030204" pitchFamily="18" charset="0"/>
                            </a:rPr>
                            <m:t>1</m:t>
                          </m:r>
                          <m:r>
                            <a:rPr lang="en-CA" altLang="en-US" sz="2800" b="0" i="1" smtClean="0">
                              <a:latin typeface="Cambria Math" panose="02040503050406030204" pitchFamily="18" charset="0"/>
                            </a:rPr>
                            <m:t>𝑡</m:t>
                          </m:r>
                        </m:sub>
                        <m:sup>
                          <m:r>
                            <a:rPr lang="en-US" altLang="en-US" sz="2800" b="0" i="1" smtClean="0">
                              <a:latin typeface="Cambria Math" panose="02040503050406030204" pitchFamily="18" charset="0"/>
                            </a:rPr>
                            <m:t>𝑎</m:t>
                          </m:r>
                        </m:sup>
                      </m:sSubSup>
                      <m:sSubSup>
                        <m:sSubSupPr>
                          <m:ctrlPr>
                            <a:rPr lang="en-US" altLang="en-US" sz="2800" i="1">
                              <a:latin typeface="Cambria Math" panose="02040503050406030204" pitchFamily="18" charset="0"/>
                            </a:rPr>
                          </m:ctrlPr>
                        </m:sSubSupPr>
                        <m:e>
                          <m:r>
                            <a:rPr lang="en-CA" altLang="en-US" sz="2800" b="0" i="1" smtClean="0">
                              <a:latin typeface="Cambria Math" panose="02040503050406030204" pitchFamily="18" charset="0"/>
                            </a:rPr>
                            <m:t>𝑥</m:t>
                          </m:r>
                        </m:e>
                        <m:sub>
                          <m:r>
                            <a:rPr lang="en-US" altLang="en-US" sz="2800" b="0" i="1" smtClean="0">
                              <a:latin typeface="Cambria Math" panose="02040503050406030204" pitchFamily="18" charset="0"/>
                            </a:rPr>
                            <m:t>2</m:t>
                          </m:r>
                          <m:r>
                            <a:rPr lang="en-CA" altLang="en-US" sz="2800" b="0" i="1" smtClean="0">
                              <a:latin typeface="Cambria Math" panose="02040503050406030204" pitchFamily="18" charset="0"/>
                            </a:rPr>
                            <m:t>𝑡</m:t>
                          </m:r>
                        </m:sub>
                        <m:sup>
                          <m:r>
                            <a:rPr lang="en-US" altLang="en-US" sz="2800" b="0" i="1" smtClean="0">
                              <a:latin typeface="Cambria Math" panose="02040503050406030204" pitchFamily="18" charset="0"/>
                            </a:rPr>
                            <m:t>𝑏</m:t>
                          </m:r>
                        </m:sup>
                      </m:sSubSup>
                    </m:oMath>
                  </m:oMathPara>
                </a14:m>
                <a:endParaRPr lang="en-US" sz="2800" dirty="0"/>
              </a:p>
            </p:txBody>
          </p:sp>
        </mc:Choice>
        <mc:Fallback xmlns="">
          <p:sp>
            <p:nvSpPr>
              <p:cNvPr id="5" name="TextBox 4">
                <a:extLst>
                  <a:ext uri="{FF2B5EF4-FFF2-40B4-BE49-F238E27FC236}">
                    <a16:creationId xmlns:a16="http://schemas.microsoft.com/office/drawing/2014/main" id="{30EC70A6-2EC0-9769-CBF8-874FA1BC37BB}"/>
                  </a:ext>
                </a:extLst>
              </p:cNvPr>
              <p:cNvSpPr txBox="1">
                <a:spLocks noRot="1" noChangeAspect="1" noMove="1" noResize="1" noEditPoints="1" noAdjustHandles="1" noChangeArrowheads="1" noChangeShapeType="1" noTextEdit="1"/>
              </p:cNvSpPr>
              <p:nvPr/>
            </p:nvSpPr>
            <p:spPr>
              <a:xfrm>
                <a:off x="3013537" y="4127214"/>
                <a:ext cx="3048000" cy="555473"/>
              </a:xfrm>
              <a:prstGeom prst="rect">
                <a:avLst/>
              </a:prstGeom>
              <a:blipFill>
                <a:blip r:embed="rId4"/>
                <a:stretch>
                  <a:fillRect/>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2DE6961-182A-8EC4-D15B-8805DF52BC95}"/>
                  </a:ext>
                </a:extLst>
              </p:cNvPr>
              <p:cNvSpPr txBox="1"/>
              <p:nvPr/>
            </p:nvSpPr>
            <p:spPr>
              <a:xfrm>
                <a:off x="1108537" y="2469176"/>
                <a:ext cx="6858000" cy="523220"/>
              </a:xfrm>
              <a:prstGeom prst="rect">
                <a:avLst/>
              </a:prstGeom>
              <a:noFill/>
              <a:ln>
                <a:solidFill>
                  <a:srgbClr val="FF0000"/>
                </a:solidFill>
              </a:ln>
            </p:spPr>
            <p:txBody>
              <a:bodyPr wrap="square">
                <a:spAutoFit/>
              </a:bodyPr>
              <a:lstStyle/>
              <a:p>
                <a:pPr marL="457200" lvl="1" indent="0">
                  <a:spcBef>
                    <a:spcPts val="600"/>
                  </a:spcBef>
                  <a:buSzPct val="90000"/>
                  <a:buNone/>
                </a:pPr>
                <a14:m>
                  <m:oMathPara xmlns:m="http://schemas.openxmlformats.org/officeDocument/2006/math">
                    <m:oMathParaPr>
                      <m:jc m:val="centerGroup"/>
                    </m:oMathParaPr>
                    <m:oMath xmlns:m="http://schemas.openxmlformats.org/officeDocument/2006/math">
                      <m:sSub>
                        <m:sSubPr>
                          <m:ctrlPr>
                            <a:rPr lang="en-US" altLang="en-US" sz="2800" b="0" i="1" smtClean="0">
                              <a:latin typeface="Cambria Math" panose="02040503050406030204" pitchFamily="18" charset="0"/>
                            </a:rPr>
                          </m:ctrlPr>
                        </m:sSubPr>
                        <m:e>
                          <m:r>
                            <a:rPr lang="en-US" altLang="en-US" sz="2800" b="0" i="1" smtClean="0">
                              <a:latin typeface="Cambria Math" panose="02040503050406030204" pitchFamily="18" charset="0"/>
                            </a:rPr>
                            <m:t>𝑌</m:t>
                          </m:r>
                        </m:e>
                        <m:sub>
                          <m:r>
                            <a:rPr lang="en-US" altLang="en-US" sz="2800" b="0" i="1" smtClean="0">
                              <a:latin typeface="Cambria Math" panose="02040503050406030204" pitchFamily="18" charset="0"/>
                            </a:rPr>
                            <m:t>𝑡</m:t>
                          </m:r>
                        </m:sub>
                      </m:sSub>
                      <m:r>
                        <a:rPr lang="en-US" altLang="en-US" sz="2800" b="0" i="1" smtClean="0">
                          <a:latin typeface="Cambria Math" panose="02040503050406030204" pitchFamily="18" charset="0"/>
                        </a:rPr>
                        <m:t>=</m:t>
                      </m:r>
                      <m:r>
                        <a:rPr lang="en-US" altLang="en-US" sz="2800" b="0" i="1" smtClean="0">
                          <a:latin typeface="Cambria Math" panose="02040503050406030204" pitchFamily="18" charset="0"/>
                        </a:rPr>
                        <m:t>𝑎𝑓</m:t>
                      </m:r>
                      <m:d>
                        <m:dPr>
                          <m:ctrlPr>
                            <a:rPr lang="en-US" altLang="en-US" sz="2800" b="0" i="1" smtClean="0">
                              <a:latin typeface="Cambria Math" panose="02040503050406030204" pitchFamily="18" charset="0"/>
                            </a:rPr>
                          </m:ctrlPr>
                        </m:dPr>
                        <m:e>
                          <m:sSub>
                            <m:sSubPr>
                              <m:ctrlPr>
                                <a:rPr lang="en-US" altLang="en-US" sz="2800" b="0" i="1" smtClean="0">
                                  <a:latin typeface="Cambria Math" panose="02040503050406030204" pitchFamily="18" charset="0"/>
                                </a:rPr>
                              </m:ctrlPr>
                            </m:sSubPr>
                            <m:e>
                              <m:r>
                                <a:rPr lang="en-CA" altLang="en-US" sz="2800" b="0" i="1" smtClean="0">
                                  <a:latin typeface="Cambria Math" panose="02040503050406030204" pitchFamily="18" charset="0"/>
                                </a:rPr>
                                <m:t>𝑥</m:t>
                              </m:r>
                            </m:e>
                            <m:sub>
                              <m:r>
                                <a:rPr lang="en-US" altLang="en-US" sz="2800" b="0" i="1" smtClean="0">
                                  <a:latin typeface="Cambria Math" panose="02040503050406030204" pitchFamily="18" charset="0"/>
                                </a:rPr>
                                <m:t>1</m:t>
                              </m:r>
                              <m:r>
                                <a:rPr lang="en-CA" altLang="en-US" sz="2800" b="0" i="1" smtClean="0">
                                  <a:latin typeface="Cambria Math" panose="02040503050406030204" pitchFamily="18" charset="0"/>
                                </a:rPr>
                                <m:t>𝑡</m:t>
                              </m:r>
                            </m:sub>
                          </m:sSub>
                        </m:e>
                      </m:d>
                      <m:r>
                        <a:rPr lang="en-US" altLang="en-US" sz="2800" b="0" i="1" smtClean="0">
                          <a:latin typeface="Cambria Math" panose="02040503050406030204" pitchFamily="18" charset="0"/>
                        </a:rPr>
                        <m:t>+</m:t>
                      </m:r>
                      <m:r>
                        <a:rPr lang="en-US" altLang="en-US" sz="2800" b="0" i="1" smtClean="0">
                          <a:latin typeface="Cambria Math" panose="02040503050406030204" pitchFamily="18" charset="0"/>
                        </a:rPr>
                        <m:t>𝑏𝑔</m:t>
                      </m:r>
                      <m:d>
                        <m:dPr>
                          <m:ctrlPr>
                            <a:rPr lang="en-US" altLang="en-US" sz="2800" b="0" i="1" smtClean="0">
                              <a:latin typeface="Cambria Math" panose="02040503050406030204" pitchFamily="18" charset="0"/>
                            </a:rPr>
                          </m:ctrlPr>
                        </m:dPr>
                        <m:e>
                          <m:sSub>
                            <m:sSubPr>
                              <m:ctrlPr>
                                <a:rPr lang="en-US" altLang="en-US" sz="2800" b="0" i="1" smtClean="0">
                                  <a:latin typeface="Cambria Math" panose="02040503050406030204" pitchFamily="18" charset="0"/>
                                </a:rPr>
                              </m:ctrlPr>
                            </m:sSubPr>
                            <m:e>
                              <m:r>
                                <a:rPr lang="en-CA" altLang="en-US" sz="2800" b="0" i="1" smtClean="0">
                                  <a:latin typeface="Cambria Math" panose="02040503050406030204" pitchFamily="18" charset="0"/>
                                </a:rPr>
                                <m:t>𝑥</m:t>
                              </m:r>
                            </m:e>
                            <m:sub>
                              <m:r>
                                <a:rPr lang="en-US" altLang="en-US" sz="2800" b="0" i="1" smtClean="0">
                                  <a:latin typeface="Cambria Math" panose="02040503050406030204" pitchFamily="18" charset="0"/>
                                </a:rPr>
                                <m:t>2</m:t>
                              </m:r>
                              <m:r>
                                <a:rPr lang="en-CA" altLang="en-US" sz="2800" b="0" i="1" smtClean="0">
                                  <a:latin typeface="Cambria Math" panose="02040503050406030204" pitchFamily="18" charset="0"/>
                                </a:rPr>
                                <m:t>𝑡</m:t>
                              </m:r>
                            </m:sub>
                          </m:sSub>
                        </m:e>
                      </m:d>
                      <m:r>
                        <a:rPr lang="en-US" altLang="en-US" sz="2800" b="0" i="1" smtClean="0">
                          <a:latin typeface="Cambria Math" panose="02040503050406030204" pitchFamily="18" charset="0"/>
                        </a:rPr>
                        <m:t>+</m:t>
                      </m:r>
                      <m:r>
                        <a:rPr lang="en-US" altLang="en-US" sz="2800" b="0" i="1" smtClean="0">
                          <a:latin typeface="Cambria Math" panose="02040503050406030204" pitchFamily="18" charset="0"/>
                        </a:rPr>
                        <m:t>𝑐𝑓</m:t>
                      </m:r>
                      <m:d>
                        <m:dPr>
                          <m:ctrlPr>
                            <a:rPr lang="en-US" altLang="en-US" sz="2800" b="0" i="1" smtClean="0">
                              <a:latin typeface="Cambria Math" panose="02040503050406030204" pitchFamily="18" charset="0"/>
                            </a:rPr>
                          </m:ctrlPr>
                        </m:dPr>
                        <m:e>
                          <m:sSub>
                            <m:sSubPr>
                              <m:ctrlPr>
                                <a:rPr lang="en-US" altLang="en-US" sz="2800" b="0" i="1" smtClean="0">
                                  <a:latin typeface="Cambria Math" panose="02040503050406030204" pitchFamily="18" charset="0"/>
                                </a:rPr>
                              </m:ctrlPr>
                            </m:sSubPr>
                            <m:e>
                              <m:r>
                                <a:rPr lang="en-CA" altLang="en-US" sz="2800" b="0" i="1" smtClean="0">
                                  <a:latin typeface="Cambria Math" panose="02040503050406030204" pitchFamily="18" charset="0"/>
                                </a:rPr>
                                <m:t>𝑥</m:t>
                              </m:r>
                            </m:e>
                            <m:sub>
                              <m:r>
                                <a:rPr lang="en-US" altLang="en-US" sz="2800" b="0" i="1" smtClean="0">
                                  <a:latin typeface="Cambria Math" panose="02040503050406030204" pitchFamily="18" charset="0"/>
                                </a:rPr>
                                <m:t>1</m:t>
                              </m:r>
                              <m:r>
                                <a:rPr lang="en-CA" altLang="en-US" sz="2800" b="0" i="1" smtClean="0">
                                  <a:latin typeface="Cambria Math" panose="02040503050406030204" pitchFamily="18" charset="0"/>
                                </a:rPr>
                                <m:t>𝑡</m:t>
                              </m:r>
                            </m:sub>
                          </m:sSub>
                        </m:e>
                      </m:d>
                      <m:r>
                        <a:rPr lang="en-US" altLang="en-US" sz="2800" b="0" i="1" smtClean="0">
                          <a:latin typeface="Cambria Math" panose="02040503050406030204" pitchFamily="18" charset="0"/>
                        </a:rPr>
                        <m:t>𝑔</m:t>
                      </m:r>
                      <m:r>
                        <a:rPr lang="en-US" altLang="en-US" sz="2800" b="0" i="1" smtClean="0">
                          <a:latin typeface="Cambria Math" panose="02040503050406030204" pitchFamily="18" charset="0"/>
                        </a:rPr>
                        <m:t>(</m:t>
                      </m:r>
                      <m:sSub>
                        <m:sSubPr>
                          <m:ctrlPr>
                            <a:rPr lang="en-US" altLang="en-US" sz="2800" b="0" i="1" smtClean="0">
                              <a:latin typeface="Cambria Math" panose="02040503050406030204" pitchFamily="18" charset="0"/>
                            </a:rPr>
                          </m:ctrlPr>
                        </m:sSubPr>
                        <m:e>
                          <m:r>
                            <a:rPr lang="en-CA" altLang="en-US" sz="2800" b="0" i="1" smtClean="0">
                              <a:latin typeface="Cambria Math" panose="02040503050406030204" pitchFamily="18" charset="0"/>
                            </a:rPr>
                            <m:t>𝑥</m:t>
                          </m:r>
                        </m:e>
                        <m:sub>
                          <m:r>
                            <a:rPr lang="en-US" altLang="en-US" sz="2800" b="0" i="1" smtClean="0">
                              <a:latin typeface="Cambria Math" panose="02040503050406030204" pitchFamily="18" charset="0"/>
                            </a:rPr>
                            <m:t>2</m:t>
                          </m:r>
                          <m:r>
                            <a:rPr lang="en-CA" altLang="en-US" sz="2800" b="0" i="1" smtClean="0">
                              <a:latin typeface="Cambria Math" panose="02040503050406030204" pitchFamily="18" charset="0"/>
                            </a:rPr>
                            <m:t>𝑡</m:t>
                          </m:r>
                        </m:sub>
                      </m:sSub>
                      <m:r>
                        <a:rPr lang="en-US" altLang="en-US" sz="2800" b="0" i="1" smtClean="0">
                          <a:latin typeface="Cambria Math" panose="02040503050406030204" pitchFamily="18" charset="0"/>
                        </a:rPr>
                        <m:t>)</m:t>
                      </m:r>
                    </m:oMath>
                  </m:oMathPara>
                </a14:m>
                <a:endParaRPr lang="en-US" altLang="en-US" sz="2800" dirty="0"/>
              </a:p>
            </p:txBody>
          </p:sp>
        </mc:Choice>
        <mc:Fallback xmlns="">
          <p:sp>
            <p:nvSpPr>
              <p:cNvPr id="7" name="TextBox 6">
                <a:extLst>
                  <a:ext uri="{FF2B5EF4-FFF2-40B4-BE49-F238E27FC236}">
                    <a16:creationId xmlns:a16="http://schemas.microsoft.com/office/drawing/2014/main" id="{42DE6961-182A-8EC4-D15B-8805DF52BC95}"/>
                  </a:ext>
                </a:extLst>
              </p:cNvPr>
              <p:cNvSpPr txBox="1">
                <a:spLocks noRot="1" noChangeAspect="1" noMove="1" noResize="1" noEditPoints="1" noAdjustHandles="1" noChangeArrowheads="1" noChangeShapeType="1" noTextEdit="1"/>
              </p:cNvSpPr>
              <p:nvPr/>
            </p:nvSpPr>
            <p:spPr>
              <a:xfrm>
                <a:off x="1108537" y="2469176"/>
                <a:ext cx="6858000" cy="523220"/>
              </a:xfrm>
              <a:prstGeom prst="rect">
                <a:avLst/>
              </a:prstGeom>
              <a:blipFill>
                <a:blip r:embed="rId5"/>
                <a:stretch>
                  <a:fillRect b="-15909"/>
                </a:stretch>
              </a:blipFill>
              <a:ln>
                <a:solidFill>
                  <a:srgbClr val="FF0000"/>
                </a:solidFill>
              </a:ln>
            </p:spPr>
            <p:txBody>
              <a:bodyPr/>
              <a:lstStyle/>
              <a:p>
                <a:r>
                  <a:rPr lang="en-US">
                    <a:noFill/>
                  </a:rPr>
                  <a:t> </a:t>
                </a:r>
              </a:p>
            </p:txBody>
          </p:sp>
        </mc:Fallback>
      </mc:AlternateContent>
      <p:sp>
        <p:nvSpPr>
          <p:cNvPr id="10" name="TextBox 9">
            <a:extLst>
              <a:ext uri="{FF2B5EF4-FFF2-40B4-BE49-F238E27FC236}">
                <a16:creationId xmlns:a16="http://schemas.microsoft.com/office/drawing/2014/main" id="{2CD446B6-A4A0-3C1B-A5A8-60A2573B7409}"/>
              </a:ext>
            </a:extLst>
          </p:cNvPr>
          <p:cNvSpPr txBox="1"/>
          <p:nvPr/>
        </p:nvSpPr>
        <p:spPr>
          <a:xfrm>
            <a:off x="3169062" y="1717101"/>
            <a:ext cx="1337995" cy="369332"/>
          </a:xfrm>
          <a:prstGeom prst="rect">
            <a:avLst/>
          </a:prstGeom>
          <a:noFill/>
        </p:spPr>
        <p:txBody>
          <a:bodyPr wrap="none" rtlCol="0">
            <a:spAutoFit/>
          </a:bodyPr>
          <a:lstStyle/>
          <a:p>
            <a:r>
              <a:rPr lang="en-US" dirty="0"/>
              <a:t>Main Effects</a:t>
            </a:r>
          </a:p>
        </p:txBody>
      </p:sp>
      <p:sp>
        <p:nvSpPr>
          <p:cNvPr id="11" name="TextBox 10">
            <a:extLst>
              <a:ext uri="{FF2B5EF4-FFF2-40B4-BE49-F238E27FC236}">
                <a16:creationId xmlns:a16="http://schemas.microsoft.com/office/drawing/2014/main" id="{D2A90504-DCAF-6BB5-5D76-722BAF03BB33}"/>
              </a:ext>
            </a:extLst>
          </p:cNvPr>
          <p:cNvSpPr txBox="1"/>
          <p:nvPr/>
        </p:nvSpPr>
        <p:spPr>
          <a:xfrm>
            <a:off x="5710870" y="1717101"/>
            <a:ext cx="1880066" cy="369332"/>
          </a:xfrm>
          <a:prstGeom prst="rect">
            <a:avLst/>
          </a:prstGeom>
          <a:noFill/>
        </p:spPr>
        <p:txBody>
          <a:bodyPr wrap="none" rtlCol="0">
            <a:spAutoFit/>
          </a:bodyPr>
          <a:lstStyle/>
          <a:p>
            <a:r>
              <a:rPr lang="en-US" dirty="0"/>
              <a:t>Interaction Effects</a:t>
            </a:r>
          </a:p>
        </p:txBody>
      </p:sp>
    </p:spTree>
    <p:extLst>
      <p:ext uri="{BB962C8B-B14F-4D97-AF65-F5344CB8AC3E}">
        <p14:creationId xmlns:p14="http://schemas.microsoft.com/office/powerpoint/2010/main" val="808167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Model Specification</a:t>
            </a:r>
          </a:p>
          <a:p>
            <a:pPr lvl="1">
              <a:spcBef>
                <a:spcPts val="0"/>
              </a:spcBef>
            </a:pPr>
            <a:r>
              <a:rPr lang="en-US" dirty="0"/>
              <a:t>Does the model include the right variables to represent the decision situation?</a:t>
            </a:r>
          </a:p>
          <a:p>
            <a:pPr lvl="1">
              <a:spcBef>
                <a:spcPts val="0"/>
              </a:spcBef>
            </a:pPr>
            <a:r>
              <a:rPr lang="en-US" dirty="0"/>
              <a:t>Are the variables represented managerially actionable?</a:t>
            </a:r>
          </a:p>
          <a:p>
            <a:pPr lvl="1">
              <a:spcBef>
                <a:spcPts val="0"/>
              </a:spcBef>
            </a:pPr>
            <a:r>
              <a:rPr lang="en-US" dirty="0"/>
              <a:t>Does the model incorporate the expected behavior of individual variables (e.g. diminishing returns, carryover effects, or thresholds)</a:t>
            </a:r>
          </a:p>
          <a:p>
            <a:pPr>
              <a:spcBef>
                <a:spcPts val="1800"/>
              </a:spcBef>
            </a:pPr>
            <a:r>
              <a:rPr lang="en-US" dirty="0"/>
              <a:t>Model Calibration</a:t>
            </a:r>
          </a:p>
          <a:p>
            <a:pPr lvl="1">
              <a:spcBef>
                <a:spcPts val="0"/>
              </a:spcBef>
            </a:pPr>
            <a:r>
              <a:rPr lang="en-US" dirty="0"/>
              <a:t>Can the model be calibrated by using historical data, managerial judgment or through experimentation?</a:t>
            </a:r>
          </a:p>
          <a:p>
            <a:pPr>
              <a:spcBef>
                <a:spcPts val="1800"/>
              </a:spcBef>
            </a:pPr>
            <a:r>
              <a:rPr lang="en-US" dirty="0"/>
              <a:t>Model Usability</a:t>
            </a:r>
          </a:p>
          <a:p>
            <a:pPr lvl="1">
              <a:spcBef>
                <a:spcPts val="0"/>
              </a:spcBef>
            </a:pPr>
            <a:r>
              <a:rPr lang="en-US" dirty="0"/>
              <a:t>Is the model easy to use? (e.g. Simple, convey results in an understandable manner, permit user control)</a:t>
            </a:r>
          </a:p>
          <a:p>
            <a:pPr lvl="1">
              <a:spcBef>
                <a:spcPts val="0"/>
              </a:spcBef>
            </a:pPr>
            <a:r>
              <a:rPr lang="en-US" dirty="0"/>
              <a:t>Is the model easy to understand?</a:t>
            </a:r>
          </a:p>
          <a:p>
            <a:pPr lvl="1">
              <a:spcBef>
                <a:spcPts val="0"/>
              </a:spcBef>
            </a:pPr>
            <a:r>
              <a:rPr lang="en-US" dirty="0"/>
              <a:t>Does the model give guidance that makes sense?</a:t>
            </a:r>
          </a:p>
        </p:txBody>
      </p:sp>
      <p:sp>
        <p:nvSpPr>
          <p:cNvPr id="3" name="Title 2"/>
          <p:cNvSpPr>
            <a:spLocks noGrp="1"/>
          </p:cNvSpPr>
          <p:nvPr>
            <p:ph type="title"/>
          </p:nvPr>
        </p:nvSpPr>
        <p:spPr/>
        <p:txBody>
          <a:bodyPr/>
          <a:lstStyle/>
          <a:p>
            <a:r>
              <a:rPr lang="en-US" dirty="0"/>
              <a:t>Issues to Consider</a:t>
            </a:r>
          </a:p>
        </p:txBody>
      </p:sp>
      <p:sp>
        <p:nvSpPr>
          <p:cNvPr id="4" name="Footer Placeholder 3"/>
          <p:cNvSpPr>
            <a:spLocks noGrp="1"/>
          </p:cNvSpPr>
          <p:nvPr>
            <p:ph type="ftr" sz="quarter" idx="3"/>
          </p:nvPr>
        </p:nvSpPr>
        <p:spPr>
          <a:xfrm>
            <a:off x="0" y="6597650"/>
            <a:ext cx="4943475" cy="260350"/>
          </a:xfrm>
          <a:prstGeom prst="rect">
            <a:avLst/>
          </a:prstGeom>
        </p:spPr>
        <p:txBody>
          <a:bodyPr/>
          <a:lstStyle/>
          <a:p>
            <a:r>
              <a:rPr lang="en-US"/>
              <a:t>© Ceren Kolsarici</a:t>
            </a:r>
            <a:endParaRPr lang="en-US" dirty="0"/>
          </a:p>
        </p:txBody>
      </p:sp>
    </p:spTree>
    <p:extLst>
      <p:ext uri="{BB962C8B-B14F-4D97-AF65-F5344CB8AC3E}">
        <p14:creationId xmlns:p14="http://schemas.microsoft.com/office/powerpoint/2010/main" val="1747607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E67858-017D-67F8-DCDE-9AE4BB735787}"/>
              </a:ext>
            </a:extLst>
          </p:cNvPr>
          <p:cNvSpPr>
            <a:spLocks noGrp="1"/>
          </p:cNvSpPr>
          <p:nvPr>
            <p:ph type="title"/>
          </p:nvPr>
        </p:nvSpPr>
        <p:spPr/>
        <p:txBody>
          <a:bodyPr/>
          <a:lstStyle/>
          <a:p>
            <a:r>
              <a:rPr lang="en-US" dirty="0"/>
              <a:t>Additional slides</a:t>
            </a:r>
          </a:p>
        </p:txBody>
      </p:sp>
      <p:sp>
        <p:nvSpPr>
          <p:cNvPr id="6" name="Text Placeholder 5">
            <a:extLst>
              <a:ext uri="{FF2B5EF4-FFF2-40B4-BE49-F238E27FC236}">
                <a16:creationId xmlns:a16="http://schemas.microsoft.com/office/drawing/2014/main" id="{4900D590-EF27-3498-545E-F79C7810FC6A}"/>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AD5B34A9-C3AD-3499-93BA-5FA11499C1B7}"/>
              </a:ext>
            </a:extLst>
          </p:cNvPr>
          <p:cNvSpPr>
            <a:spLocks noGrp="1"/>
          </p:cNvSpPr>
          <p:nvPr>
            <p:ph type="ftr" sz="quarter" idx="3"/>
          </p:nvPr>
        </p:nvSpPr>
        <p:spPr/>
        <p:txBody>
          <a:bodyPr/>
          <a:lstStyle/>
          <a:p>
            <a:r>
              <a:rPr lang="en-US"/>
              <a:t>© Ceren Kolsarici</a:t>
            </a:r>
            <a:endParaRPr lang="en-US" dirty="0"/>
          </a:p>
        </p:txBody>
      </p:sp>
    </p:spTree>
    <p:extLst>
      <p:ext uri="{BB962C8B-B14F-4D97-AF65-F5344CB8AC3E}">
        <p14:creationId xmlns:p14="http://schemas.microsoft.com/office/powerpoint/2010/main" val="512269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How did Hush Puppies became a huge national brand from a moribund brand sold only to the un-hip?</a:t>
            </a:r>
          </a:p>
          <a:p>
            <a:pPr>
              <a:spcBef>
                <a:spcPts val="1800"/>
              </a:spcBef>
            </a:pPr>
            <a:r>
              <a:rPr lang="en-US" dirty="0"/>
              <a:t>Three rules of epidemics:</a:t>
            </a:r>
          </a:p>
          <a:p>
            <a:pPr lvl="1"/>
            <a:r>
              <a:rPr lang="en-US" sz="2400" dirty="0"/>
              <a:t>The Law of the Few: The success of any kind of social epidemic is heavily dependent on the involvement of people with a particular and rare set of social gifts. </a:t>
            </a:r>
          </a:p>
          <a:p>
            <a:pPr lvl="2"/>
            <a:r>
              <a:rPr lang="en-US" sz="2000" dirty="0"/>
              <a:t>Connectors </a:t>
            </a:r>
            <a:r>
              <a:rPr lang="en-US" sz="2000" dirty="0">
                <a:sym typeface="Wingdings" pitchFamily="2" charset="2"/>
              </a:rPr>
              <a:t> bringing the world together</a:t>
            </a:r>
            <a:endParaRPr lang="en-US" sz="2000" dirty="0"/>
          </a:p>
          <a:p>
            <a:pPr lvl="2"/>
            <a:r>
              <a:rPr lang="en-US" sz="2000" dirty="0"/>
              <a:t>Mavens </a:t>
            </a:r>
            <a:r>
              <a:rPr lang="en-US" sz="2000" dirty="0">
                <a:sym typeface="Wingdings" pitchFamily="2" charset="2"/>
              </a:rPr>
              <a:t> Information specialists</a:t>
            </a:r>
            <a:endParaRPr lang="en-US" sz="2000" dirty="0"/>
          </a:p>
          <a:p>
            <a:pPr lvl="2"/>
            <a:r>
              <a:rPr lang="en-US" sz="2000" dirty="0"/>
              <a:t>Salesmen </a:t>
            </a:r>
            <a:r>
              <a:rPr lang="en-US" sz="2000" dirty="0">
                <a:sym typeface="Wingdings" pitchFamily="2" charset="2"/>
              </a:rPr>
              <a:t> persuaders </a:t>
            </a:r>
          </a:p>
          <a:p>
            <a:pPr lvl="1"/>
            <a:r>
              <a:rPr lang="en-US" sz="2400" dirty="0">
                <a:sym typeface="Wingdings" pitchFamily="2" charset="2"/>
              </a:rPr>
              <a:t>The Stickiness Factor</a:t>
            </a:r>
          </a:p>
          <a:p>
            <a:pPr lvl="1"/>
            <a:r>
              <a:rPr lang="en-US" sz="2400" dirty="0">
                <a:sym typeface="Wingdings" pitchFamily="2" charset="2"/>
              </a:rPr>
              <a:t>The Power of Context</a:t>
            </a:r>
          </a:p>
          <a:p>
            <a:pPr>
              <a:spcBef>
                <a:spcPts val="1800"/>
              </a:spcBef>
            </a:pPr>
            <a:r>
              <a:rPr lang="en-US" dirty="0">
                <a:sym typeface="Wingdings" pitchFamily="2" charset="2"/>
              </a:rPr>
              <a:t>How will it go for the Oxford shoes?</a:t>
            </a:r>
            <a:endParaRPr lang="en-US" dirty="0"/>
          </a:p>
        </p:txBody>
      </p:sp>
      <p:sp>
        <p:nvSpPr>
          <p:cNvPr id="3" name="Title 2"/>
          <p:cNvSpPr>
            <a:spLocks noGrp="1"/>
          </p:cNvSpPr>
          <p:nvPr>
            <p:ph type="title"/>
          </p:nvPr>
        </p:nvSpPr>
        <p:spPr/>
        <p:txBody>
          <a:bodyPr/>
          <a:lstStyle/>
          <a:p>
            <a:r>
              <a:rPr lang="en-US" dirty="0"/>
              <a:t>The Tipping Point</a:t>
            </a:r>
          </a:p>
        </p:txBody>
      </p:sp>
      <p:sp>
        <p:nvSpPr>
          <p:cNvPr id="5" name="Footer Placeholder 4"/>
          <p:cNvSpPr>
            <a:spLocks noGrp="1"/>
          </p:cNvSpPr>
          <p:nvPr>
            <p:ph type="ftr" sz="quarter" idx="3"/>
          </p:nvPr>
        </p:nvSpPr>
        <p:spPr>
          <a:xfrm>
            <a:off x="0" y="6597650"/>
            <a:ext cx="4943475" cy="260350"/>
          </a:xfrm>
          <a:prstGeom prst="rect">
            <a:avLst/>
          </a:prstGeom>
        </p:spPr>
        <p:txBody>
          <a:bodyPr/>
          <a:lstStyle/>
          <a:p>
            <a:r>
              <a:rPr lang="en-US"/>
              <a:t>© Ceren Kolsarici</a:t>
            </a:r>
            <a:endParaRPr lang="en-US" dirty="0"/>
          </a:p>
        </p:txBody>
      </p:sp>
      <p:pic>
        <p:nvPicPr>
          <p:cNvPr id="4" name="Picture 4" descr="http://t0.gstatic.com/images?q=tbn:ANd9GcTtK1PFdmK_qMGx97ag2ImRWNo9dJqbWOzPPBHP-nxgocuf96mCrw"/>
          <p:cNvPicPr>
            <a:picLocks noChangeAspect="1" noChangeArrowheads="1"/>
          </p:cNvPicPr>
          <p:nvPr/>
        </p:nvPicPr>
        <p:blipFill>
          <a:blip r:embed="rId3" cstate="print"/>
          <a:srcRect/>
          <a:stretch>
            <a:fillRect/>
          </a:stretch>
        </p:blipFill>
        <p:spPr bwMode="auto">
          <a:xfrm>
            <a:off x="6705600" y="4038600"/>
            <a:ext cx="1905000" cy="1905001"/>
          </a:xfrm>
          <a:prstGeom prst="rect">
            <a:avLst/>
          </a:prstGeom>
          <a:noFill/>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184991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ChangeArrowheads="1"/>
          </p:cNvSpPr>
          <p:nvPr/>
        </p:nvSpPr>
        <p:spPr bwMode="auto">
          <a:xfrm>
            <a:off x="711200" y="6229350"/>
            <a:ext cx="1828800" cy="514350"/>
          </a:xfrm>
          <a:prstGeom prst="rect">
            <a:avLst/>
          </a:prstGeom>
          <a:noFill/>
          <a:ln w="9525">
            <a:noFill/>
            <a:miter lim="800000"/>
            <a:headEnd/>
            <a:tailEnd/>
          </a:ln>
          <a:effectLst/>
        </p:spPr>
        <p:txBody>
          <a:bodyPr wrap="none" anchor="ctr"/>
          <a:lstStyle/>
          <a:p>
            <a:endParaRPr lang="en-US"/>
          </a:p>
        </p:txBody>
      </p:sp>
      <p:sp>
        <p:nvSpPr>
          <p:cNvPr id="180227" name="Rectangle 3"/>
          <p:cNvSpPr>
            <a:spLocks noChangeArrowheads="1"/>
          </p:cNvSpPr>
          <p:nvPr/>
        </p:nvSpPr>
        <p:spPr bwMode="auto">
          <a:xfrm>
            <a:off x="3149600" y="6229350"/>
            <a:ext cx="2844800" cy="514350"/>
          </a:xfrm>
          <a:prstGeom prst="rect">
            <a:avLst/>
          </a:prstGeom>
          <a:noFill/>
          <a:ln w="9525">
            <a:noFill/>
            <a:miter lim="800000"/>
            <a:headEnd/>
            <a:tailEnd/>
          </a:ln>
          <a:effectLst/>
        </p:spPr>
        <p:txBody>
          <a:bodyPr wrap="none" anchor="ctr"/>
          <a:lstStyle/>
          <a:p>
            <a:endParaRPr lang="en-US"/>
          </a:p>
        </p:txBody>
      </p:sp>
      <p:sp>
        <p:nvSpPr>
          <p:cNvPr id="180229" name="Rectangle 5"/>
          <p:cNvSpPr>
            <a:spLocks noGrp="1" noChangeArrowheads="1"/>
          </p:cNvSpPr>
          <p:nvPr>
            <p:ph idx="1"/>
          </p:nvPr>
        </p:nvSpPr>
        <p:spPr>
          <a:xfrm>
            <a:off x="385300" y="1900409"/>
            <a:ext cx="8443179" cy="2519191"/>
          </a:xfrm>
          <a:noFill/>
          <a:ln/>
        </p:spPr>
        <p:txBody>
          <a:bodyPr/>
          <a:lstStyle/>
          <a:p>
            <a:pPr marL="0" indent="0" algn="ctr">
              <a:lnSpc>
                <a:spcPct val="120000"/>
              </a:lnSpc>
              <a:buFont typeface="Wingdings" pitchFamily="2" charset="2"/>
              <a:buNone/>
            </a:pPr>
            <a:r>
              <a:rPr lang="en-US" dirty="0">
                <a:solidFill>
                  <a:schemeClr val="tx1"/>
                </a:solidFill>
              </a:rPr>
              <a:t>Sales of a new product often start slowly as "innovators" in the population adopt the product. The innovators influence "imitators," leading to accelerated sales growth. As more people in the population purchase the product, sales continue to increase but sales growth slows down.</a:t>
            </a:r>
          </a:p>
        </p:txBody>
      </p:sp>
      <p:sp>
        <p:nvSpPr>
          <p:cNvPr id="180228" name="Rectangle 4"/>
          <p:cNvSpPr>
            <a:spLocks noGrp="1" noChangeArrowheads="1"/>
          </p:cNvSpPr>
          <p:nvPr>
            <p:ph type="title"/>
          </p:nvPr>
        </p:nvSpPr>
        <p:spPr>
          <a:noFill/>
          <a:ln/>
        </p:spPr>
        <p:txBody>
          <a:bodyPr/>
          <a:lstStyle/>
          <a:p>
            <a:r>
              <a:rPr lang="en-US" dirty="0"/>
              <a:t>Verbal Model</a:t>
            </a:r>
          </a:p>
        </p:txBody>
      </p:sp>
      <p:sp>
        <p:nvSpPr>
          <p:cNvPr id="2" name="Footer Placeholder 1"/>
          <p:cNvSpPr>
            <a:spLocks noGrp="1"/>
          </p:cNvSpPr>
          <p:nvPr>
            <p:ph type="ftr" sz="quarter" idx="3"/>
          </p:nvPr>
        </p:nvSpPr>
        <p:spPr>
          <a:xfrm>
            <a:off x="0" y="6597650"/>
            <a:ext cx="4943475" cy="260350"/>
          </a:xfrm>
          <a:prstGeom prst="rect">
            <a:avLst/>
          </a:prstGeom>
        </p:spPr>
        <p:txBody>
          <a:bodyPr/>
          <a:lstStyle/>
          <a:p>
            <a:r>
              <a:rPr lang="en-US"/>
              <a:t>© Ceren Kolsarici</a:t>
            </a:r>
            <a:endParaRPr lang="en-US" dirty="0"/>
          </a:p>
        </p:txBody>
      </p:sp>
    </p:spTree>
    <p:extLst>
      <p:ext uri="{BB962C8B-B14F-4D97-AF65-F5344CB8AC3E}">
        <p14:creationId xmlns:p14="http://schemas.microsoft.com/office/powerpoint/2010/main" val="274918324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 and Arrow Model</a:t>
            </a:r>
          </a:p>
        </p:txBody>
      </p:sp>
      <p:sp>
        <p:nvSpPr>
          <p:cNvPr id="3" name="Footer Placeholder 2"/>
          <p:cNvSpPr>
            <a:spLocks noGrp="1"/>
          </p:cNvSpPr>
          <p:nvPr>
            <p:ph type="ftr" sz="quarter" idx="3"/>
          </p:nvPr>
        </p:nvSpPr>
        <p:spPr>
          <a:xfrm>
            <a:off x="0" y="6597650"/>
            <a:ext cx="4943475" cy="260350"/>
          </a:xfrm>
          <a:prstGeom prst="rect">
            <a:avLst/>
          </a:prstGeom>
        </p:spPr>
        <p:txBody>
          <a:bodyPr/>
          <a:lstStyle/>
          <a:p>
            <a:r>
              <a:rPr lang="en-US"/>
              <a:t>© Ceren Kolsarici</a:t>
            </a:r>
            <a:endParaRPr lang="en-US" dirty="0"/>
          </a:p>
        </p:txBody>
      </p:sp>
      <p:sp>
        <p:nvSpPr>
          <p:cNvPr id="4" name="Rectangle 3"/>
          <p:cNvSpPr/>
          <p:nvPr/>
        </p:nvSpPr>
        <p:spPr>
          <a:xfrm>
            <a:off x="3124200" y="914400"/>
            <a:ext cx="2743200" cy="914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Fixed Population Size</a:t>
            </a:r>
          </a:p>
        </p:txBody>
      </p:sp>
      <p:sp>
        <p:nvSpPr>
          <p:cNvPr id="6" name="Rectangle 5"/>
          <p:cNvSpPr/>
          <p:nvPr/>
        </p:nvSpPr>
        <p:spPr>
          <a:xfrm>
            <a:off x="838200" y="2209800"/>
            <a:ext cx="2743200" cy="914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Innovators</a:t>
            </a:r>
          </a:p>
        </p:txBody>
      </p:sp>
      <p:sp>
        <p:nvSpPr>
          <p:cNvPr id="7" name="Rectangle 6"/>
          <p:cNvSpPr/>
          <p:nvPr/>
        </p:nvSpPr>
        <p:spPr>
          <a:xfrm>
            <a:off x="5410200" y="2209800"/>
            <a:ext cx="2743200" cy="914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Imitators</a:t>
            </a:r>
          </a:p>
        </p:txBody>
      </p:sp>
      <p:sp>
        <p:nvSpPr>
          <p:cNvPr id="8" name="Rectangle 7"/>
          <p:cNvSpPr/>
          <p:nvPr/>
        </p:nvSpPr>
        <p:spPr>
          <a:xfrm>
            <a:off x="838200" y="3505200"/>
            <a:ext cx="2743200" cy="914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Timing of Purchase by Innovators</a:t>
            </a:r>
          </a:p>
        </p:txBody>
      </p:sp>
      <p:sp>
        <p:nvSpPr>
          <p:cNvPr id="9" name="Rectangle 8"/>
          <p:cNvSpPr/>
          <p:nvPr/>
        </p:nvSpPr>
        <p:spPr>
          <a:xfrm>
            <a:off x="5410200" y="3429000"/>
            <a:ext cx="2743200" cy="914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Timing of Purchase by Imitators</a:t>
            </a:r>
          </a:p>
        </p:txBody>
      </p:sp>
      <p:sp>
        <p:nvSpPr>
          <p:cNvPr id="10" name="Rectangle 9"/>
          <p:cNvSpPr/>
          <p:nvPr/>
        </p:nvSpPr>
        <p:spPr>
          <a:xfrm>
            <a:off x="3352800" y="4953000"/>
            <a:ext cx="2743200" cy="914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Pattern of Sales Growth of New Product</a:t>
            </a:r>
          </a:p>
        </p:txBody>
      </p:sp>
      <p:cxnSp>
        <p:nvCxnSpPr>
          <p:cNvPr id="12" name="Straight Arrow Connector 11"/>
          <p:cNvCxnSpPr>
            <a:stCxn id="4" idx="2"/>
            <a:endCxn id="6" idx="0"/>
          </p:cNvCxnSpPr>
          <p:nvPr/>
        </p:nvCxnSpPr>
        <p:spPr>
          <a:xfrm rot="5400000">
            <a:off x="3162300" y="876300"/>
            <a:ext cx="381000" cy="2286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2"/>
            <a:endCxn id="7" idx="0"/>
          </p:cNvCxnSpPr>
          <p:nvPr/>
        </p:nvCxnSpPr>
        <p:spPr>
          <a:xfrm rot="16200000" flipH="1">
            <a:off x="5448300" y="876300"/>
            <a:ext cx="381000" cy="2286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2"/>
            <a:endCxn id="8" idx="0"/>
          </p:cNvCxnSpPr>
          <p:nvPr/>
        </p:nvCxnSpPr>
        <p:spPr>
          <a:xfrm rot="5400000">
            <a:off x="2019300" y="3314700"/>
            <a:ext cx="3810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2"/>
            <a:endCxn id="9" idx="0"/>
          </p:cNvCxnSpPr>
          <p:nvPr/>
        </p:nvCxnSpPr>
        <p:spPr>
          <a:xfrm rot="5400000">
            <a:off x="6629400" y="3276600"/>
            <a:ext cx="3048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2"/>
            <a:endCxn id="10" idx="0"/>
          </p:cNvCxnSpPr>
          <p:nvPr/>
        </p:nvCxnSpPr>
        <p:spPr>
          <a:xfrm rot="16200000" flipH="1">
            <a:off x="3200400" y="3429000"/>
            <a:ext cx="533400" cy="2514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2"/>
            <a:endCxn id="10" idx="0"/>
          </p:cNvCxnSpPr>
          <p:nvPr/>
        </p:nvCxnSpPr>
        <p:spPr>
          <a:xfrm rot="5400000">
            <a:off x="5448300" y="3619500"/>
            <a:ext cx="609600" cy="2057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9" name="Striped Right Arrow 28"/>
          <p:cNvSpPr/>
          <p:nvPr/>
        </p:nvSpPr>
        <p:spPr>
          <a:xfrm>
            <a:off x="3657600" y="2514600"/>
            <a:ext cx="1676400" cy="304800"/>
          </a:xfrm>
          <a:prstGeom prst="striped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579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Line 2"/>
          <p:cNvSpPr>
            <a:spLocks noChangeShapeType="1"/>
          </p:cNvSpPr>
          <p:nvPr/>
        </p:nvSpPr>
        <p:spPr bwMode="auto">
          <a:xfrm>
            <a:off x="1611313" y="3394075"/>
            <a:ext cx="6502400" cy="0"/>
          </a:xfrm>
          <a:prstGeom prst="line">
            <a:avLst/>
          </a:prstGeom>
          <a:noFill/>
          <a:ln w="25400">
            <a:solidFill>
              <a:schemeClr val="accent2"/>
            </a:solidFill>
            <a:round/>
            <a:headEnd type="none" w="sm" len="sm"/>
            <a:tailEnd type="none" w="sm" len="sm"/>
          </a:ln>
          <a:effectLst/>
        </p:spPr>
        <p:txBody>
          <a:bodyPr wrap="none" anchor="ctr"/>
          <a:lstStyle/>
          <a:p>
            <a:endParaRPr lang="en-US"/>
          </a:p>
        </p:txBody>
      </p:sp>
      <p:sp>
        <p:nvSpPr>
          <p:cNvPr id="183299" name="Freeform 3"/>
          <p:cNvSpPr>
            <a:spLocks/>
          </p:cNvSpPr>
          <p:nvPr/>
        </p:nvSpPr>
        <p:spPr bwMode="auto">
          <a:xfrm>
            <a:off x="2263775" y="3395663"/>
            <a:ext cx="5329238" cy="1798637"/>
          </a:xfrm>
          <a:custGeom>
            <a:avLst/>
            <a:gdLst/>
            <a:ahLst/>
            <a:cxnLst>
              <a:cxn ang="0">
                <a:pos x="0" y="1132"/>
              </a:cxn>
              <a:cxn ang="0">
                <a:pos x="313" y="1112"/>
              </a:cxn>
              <a:cxn ang="0">
                <a:pos x="488" y="1093"/>
              </a:cxn>
              <a:cxn ang="0">
                <a:pos x="683" y="1054"/>
              </a:cxn>
              <a:cxn ang="0">
                <a:pos x="830" y="1005"/>
              </a:cxn>
              <a:cxn ang="0">
                <a:pos x="1093" y="897"/>
              </a:cxn>
              <a:cxn ang="0">
                <a:pos x="1358" y="746"/>
              </a:cxn>
              <a:cxn ang="0">
                <a:pos x="1766" y="439"/>
              </a:cxn>
              <a:cxn ang="0">
                <a:pos x="2078" y="224"/>
              </a:cxn>
              <a:cxn ang="0">
                <a:pos x="2283" y="127"/>
              </a:cxn>
              <a:cxn ang="0">
                <a:pos x="2556" y="58"/>
              </a:cxn>
              <a:cxn ang="0">
                <a:pos x="2859" y="29"/>
              </a:cxn>
              <a:cxn ang="0">
                <a:pos x="3083" y="10"/>
              </a:cxn>
              <a:cxn ang="0">
                <a:pos x="3356" y="0"/>
              </a:cxn>
            </a:cxnLst>
            <a:rect l="0" t="0" r="r" b="b"/>
            <a:pathLst>
              <a:path w="3357" h="1133">
                <a:moveTo>
                  <a:pt x="0" y="1132"/>
                </a:moveTo>
                <a:lnTo>
                  <a:pt x="313" y="1112"/>
                </a:lnTo>
                <a:lnTo>
                  <a:pt x="488" y="1093"/>
                </a:lnTo>
                <a:lnTo>
                  <a:pt x="683" y="1054"/>
                </a:lnTo>
                <a:lnTo>
                  <a:pt x="830" y="1005"/>
                </a:lnTo>
                <a:lnTo>
                  <a:pt x="1093" y="897"/>
                </a:lnTo>
                <a:lnTo>
                  <a:pt x="1358" y="746"/>
                </a:lnTo>
                <a:lnTo>
                  <a:pt x="1766" y="439"/>
                </a:lnTo>
                <a:lnTo>
                  <a:pt x="2078" y="224"/>
                </a:lnTo>
                <a:lnTo>
                  <a:pt x="2283" y="127"/>
                </a:lnTo>
                <a:lnTo>
                  <a:pt x="2556" y="58"/>
                </a:lnTo>
                <a:lnTo>
                  <a:pt x="2859" y="29"/>
                </a:lnTo>
                <a:lnTo>
                  <a:pt x="3083" y="10"/>
                </a:lnTo>
                <a:lnTo>
                  <a:pt x="3356" y="0"/>
                </a:lnTo>
              </a:path>
            </a:pathLst>
          </a:custGeom>
          <a:noFill/>
          <a:ln w="25400" cap="rnd" cmpd="sng">
            <a:solidFill>
              <a:schemeClr val="tx2"/>
            </a:solidFill>
            <a:prstDash val="solid"/>
            <a:round/>
            <a:headEnd type="none" w="sm" len="sm"/>
            <a:tailEnd type="none" w="sm" len="sm"/>
          </a:ln>
          <a:effectLst/>
        </p:spPr>
        <p:txBody>
          <a:bodyPr/>
          <a:lstStyle/>
          <a:p>
            <a:endParaRPr lang="en-US"/>
          </a:p>
        </p:txBody>
      </p:sp>
      <p:sp>
        <p:nvSpPr>
          <p:cNvPr id="183300" name="Rectangle 4"/>
          <p:cNvSpPr>
            <a:spLocks noChangeArrowheads="1"/>
          </p:cNvSpPr>
          <p:nvPr/>
        </p:nvSpPr>
        <p:spPr bwMode="auto">
          <a:xfrm>
            <a:off x="711200" y="6229350"/>
            <a:ext cx="1828800" cy="514350"/>
          </a:xfrm>
          <a:prstGeom prst="rect">
            <a:avLst/>
          </a:prstGeom>
          <a:noFill/>
          <a:ln w="9525">
            <a:noFill/>
            <a:miter lim="800000"/>
            <a:headEnd/>
            <a:tailEnd/>
          </a:ln>
          <a:effectLst/>
        </p:spPr>
        <p:txBody>
          <a:bodyPr wrap="none" anchor="ctr"/>
          <a:lstStyle/>
          <a:p>
            <a:endParaRPr lang="en-US"/>
          </a:p>
        </p:txBody>
      </p:sp>
      <p:sp>
        <p:nvSpPr>
          <p:cNvPr id="183301" name="Rectangle 5"/>
          <p:cNvSpPr>
            <a:spLocks noGrp="1" noChangeArrowheads="1"/>
          </p:cNvSpPr>
          <p:nvPr>
            <p:ph type="title"/>
          </p:nvPr>
        </p:nvSpPr>
        <p:spPr>
          <a:noFill/>
          <a:ln/>
        </p:spPr>
        <p:txBody>
          <a:bodyPr/>
          <a:lstStyle/>
          <a:p>
            <a:r>
              <a:rPr lang="en-US" dirty="0"/>
              <a:t>Graphical Model</a:t>
            </a:r>
          </a:p>
        </p:txBody>
      </p:sp>
      <p:sp>
        <p:nvSpPr>
          <p:cNvPr id="2" name="Footer Placeholder 1"/>
          <p:cNvSpPr>
            <a:spLocks noGrp="1"/>
          </p:cNvSpPr>
          <p:nvPr>
            <p:ph type="ftr" sz="quarter" idx="3"/>
          </p:nvPr>
        </p:nvSpPr>
        <p:spPr>
          <a:xfrm>
            <a:off x="0" y="6597650"/>
            <a:ext cx="4943475" cy="260350"/>
          </a:xfrm>
          <a:prstGeom prst="rect">
            <a:avLst/>
          </a:prstGeom>
        </p:spPr>
        <p:txBody>
          <a:bodyPr/>
          <a:lstStyle/>
          <a:p>
            <a:r>
              <a:rPr lang="en-US"/>
              <a:t>© Ceren Kolsarici</a:t>
            </a:r>
            <a:endParaRPr lang="en-US" dirty="0"/>
          </a:p>
        </p:txBody>
      </p:sp>
      <p:sp>
        <p:nvSpPr>
          <p:cNvPr id="183302" name="Line 6"/>
          <p:cNvSpPr>
            <a:spLocks noChangeShapeType="1"/>
          </p:cNvSpPr>
          <p:nvPr/>
        </p:nvSpPr>
        <p:spPr bwMode="auto">
          <a:xfrm>
            <a:off x="1611313" y="2708275"/>
            <a:ext cx="0" cy="2514600"/>
          </a:xfrm>
          <a:prstGeom prst="line">
            <a:avLst/>
          </a:prstGeom>
          <a:noFill/>
          <a:ln w="25400">
            <a:solidFill>
              <a:schemeClr val="tx2"/>
            </a:solidFill>
            <a:round/>
            <a:headEnd type="stealth" w="med" len="lg"/>
            <a:tailEnd type="none" w="sm" len="sm"/>
          </a:ln>
          <a:effectLst/>
        </p:spPr>
        <p:txBody>
          <a:bodyPr wrap="none" anchor="ctr"/>
          <a:lstStyle/>
          <a:p>
            <a:endParaRPr lang="en-US"/>
          </a:p>
        </p:txBody>
      </p:sp>
      <p:sp>
        <p:nvSpPr>
          <p:cNvPr id="183303" name="Line 7"/>
          <p:cNvSpPr>
            <a:spLocks noChangeShapeType="1"/>
          </p:cNvSpPr>
          <p:nvPr/>
        </p:nvSpPr>
        <p:spPr bwMode="auto">
          <a:xfrm>
            <a:off x="1611313" y="5222875"/>
            <a:ext cx="6502400" cy="0"/>
          </a:xfrm>
          <a:prstGeom prst="line">
            <a:avLst/>
          </a:prstGeom>
          <a:noFill/>
          <a:ln w="25400">
            <a:solidFill>
              <a:schemeClr val="tx2"/>
            </a:solidFill>
            <a:round/>
            <a:headEnd type="none" w="sm" len="sm"/>
            <a:tailEnd type="stealth" w="med" len="lg"/>
          </a:ln>
          <a:effectLst/>
        </p:spPr>
        <p:txBody>
          <a:bodyPr wrap="none" anchor="ctr"/>
          <a:lstStyle/>
          <a:p>
            <a:endParaRPr lang="en-US"/>
          </a:p>
        </p:txBody>
      </p:sp>
      <p:sp>
        <p:nvSpPr>
          <p:cNvPr id="183304" name="Rectangle 8"/>
          <p:cNvSpPr>
            <a:spLocks noChangeArrowheads="1"/>
          </p:cNvSpPr>
          <p:nvPr/>
        </p:nvSpPr>
        <p:spPr bwMode="auto">
          <a:xfrm>
            <a:off x="7023100" y="5287963"/>
            <a:ext cx="860425" cy="457200"/>
          </a:xfrm>
          <a:prstGeom prst="rect">
            <a:avLst/>
          </a:prstGeom>
          <a:noFill/>
          <a:ln w="9525">
            <a:noFill/>
            <a:miter lim="800000"/>
            <a:headEnd/>
            <a:tailEnd/>
          </a:ln>
          <a:effectLst/>
        </p:spPr>
        <p:txBody>
          <a:bodyPr wrap="none" lIns="92075" tIns="46038" rIns="92075" bIns="46038">
            <a:spAutoFit/>
          </a:bodyPr>
          <a:lstStyle/>
          <a:p>
            <a:pPr algn="ctr"/>
            <a:r>
              <a:rPr lang="en-US" b="1">
                <a:solidFill>
                  <a:schemeClr val="tx1"/>
                </a:solidFill>
              </a:rPr>
              <a:t>Time</a:t>
            </a:r>
          </a:p>
        </p:txBody>
      </p:sp>
      <p:sp>
        <p:nvSpPr>
          <p:cNvPr id="183305" name="Rectangle 9"/>
          <p:cNvSpPr>
            <a:spLocks noChangeArrowheads="1"/>
          </p:cNvSpPr>
          <p:nvPr/>
        </p:nvSpPr>
        <p:spPr bwMode="auto">
          <a:xfrm>
            <a:off x="6272213" y="2654300"/>
            <a:ext cx="1868487" cy="701675"/>
          </a:xfrm>
          <a:prstGeom prst="rect">
            <a:avLst/>
          </a:prstGeom>
          <a:noFill/>
          <a:ln w="9525">
            <a:noFill/>
            <a:miter lim="800000"/>
            <a:headEnd/>
            <a:tailEnd/>
          </a:ln>
          <a:effectLst/>
        </p:spPr>
        <p:txBody>
          <a:bodyPr wrap="none" lIns="92075" tIns="46038" rIns="92075" bIns="46038">
            <a:spAutoFit/>
          </a:bodyPr>
          <a:lstStyle/>
          <a:p>
            <a:pPr algn="ctr"/>
            <a:r>
              <a:rPr lang="en-US" sz="2000" b="1" dirty="0">
                <a:solidFill>
                  <a:schemeClr val="tx1"/>
                </a:solidFill>
              </a:rPr>
              <a:t>Fixed</a:t>
            </a:r>
          </a:p>
          <a:p>
            <a:pPr algn="ctr"/>
            <a:r>
              <a:rPr lang="en-US" sz="2000" b="1" dirty="0">
                <a:solidFill>
                  <a:schemeClr val="tx1"/>
                </a:solidFill>
              </a:rPr>
              <a:t>Population Size</a:t>
            </a:r>
          </a:p>
        </p:txBody>
      </p:sp>
      <p:sp>
        <p:nvSpPr>
          <p:cNvPr id="183306" name="Rectangle 10"/>
          <p:cNvSpPr>
            <a:spLocks noChangeArrowheads="1"/>
          </p:cNvSpPr>
          <p:nvPr/>
        </p:nvSpPr>
        <p:spPr bwMode="auto">
          <a:xfrm>
            <a:off x="701675" y="1905000"/>
            <a:ext cx="2444750" cy="822325"/>
          </a:xfrm>
          <a:prstGeom prst="rect">
            <a:avLst/>
          </a:prstGeom>
          <a:noFill/>
          <a:ln w="9525">
            <a:noFill/>
            <a:miter lim="800000"/>
            <a:headEnd/>
            <a:tailEnd/>
          </a:ln>
          <a:effectLst/>
        </p:spPr>
        <p:txBody>
          <a:bodyPr wrap="none" lIns="92075" tIns="46038" rIns="92075" bIns="46038">
            <a:spAutoFit/>
          </a:bodyPr>
          <a:lstStyle/>
          <a:p>
            <a:pPr algn="ctr"/>
            <a:r>
              <a:rPr lang="en-US" b="1" dirty="0">
                <a:solidFill>
                  <a:schemeClr val="tx1"/>
                </a:solidFill>
              </a:rPr>
              <a:t>Cumulative Sales</a:t>
            </a:r>
          </a:p>
          <a:p>
            <a:pPr algn="ctr"/>
            <a:r>
              <a:rPr lang="en-US" b="1" dirty="0">
                <a:solidFill>
                  <a:schemeClr val="tx1"/>
                </a:solidFill>
              </a:rPr>
              <a:t>of a Product</a:t>
            </a:r>
          </a:p>
        </p:txBody>
      </p:sp>
    </p:spTree>
    <p:extLst>
      <p:ext uri="{BB962C8B-B14F-4D97-AF65-F5344CB8AC3E}">
        <p14:creationId xmlns:p14="http://schemas.microsoft.com/office/powerpoint/2010/main" val="54821583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70416" y="4406900"/>
            <a:ext cx="8316383" cy="1362075"/>
          </a:xfrm>
        </p:spPr>
        <p:txBody>
          <a:bodyPr/>
          <a:lstStyle/>
          <a:p>
            <a:r>
              <a:rPr lang="en-US" dirty="0"/>
              <a:t>DECIPHERING THE CODE</a:t>
            </a:r>
          </a:p>
        </p:txBody>
      </p:sp>
      <p:sp>
        <p:nvSpPr>
          <p:cNvPr id="6" name="Text Placeholder 5"/>
          <p:cNvSpPr>
            <a:spLocks noGrp="1"/>
          </p:cNvSpPr>
          <p:nvPr>
            <p:ph type="body" idx="1"/>
          </p:nvPr>
        </p:nvSpPr>
        <p:spPr/>
        <p:txBody>
          <a:bodyPr/>
          <a:lstStyle/>
          <a:p>
            <a:r>
              <a:rPr lang="en-US"/>
              <a:t>OVERVIEW</a:t>
            </a:r>
            <a:endParaRPr lang="en-US" dirty="0"/>
          </a:p>
        </p:txBody>
      </p:sp>
      <p:sp>
        <p:nvSpPr>
          <p:cNvPr id="4" name="Footer Placeholder 3"/>
          <p:cNvSpPr>
            <a:spLocks noGrp="1"/>
          </p:cNvSpPr>
          <p:nvPr>
            <p:ph type="ftr" sz="quarter" idx="3"/>
          </p:nvPr>
        </p:nvSpPr>
        <p:spPr>
          <a:xfrm>
            <a:off x="0" y="6597650"/>
            <a:ext cx="4943475" cy="260350"/>
          </a:xfrm>
          <a:prstGeom prst="rect">
            <a:avLst/>
          </a:prstGeom>
        </p:spPr>
        <p:txBody>
          <a:bodyPr/>
          <a:lstStyle/>
          <a:p>
            <a:r>
              <a:rPr lang="en-US"/>
              <a:t>© Ceren Kolsarici</a:t>
            </a:r>
            <a:endParaRPr lang="en-US" dirty="0"/>
          </a:p>
        </p:txBody>
      </p:sp>
    </p:spTree>
    <p:extLst>
      <p:ext uri="{BB962C8B-B14F-4D97-AF65-F5344CB8AC3E}">
        <p14:creationId xmlns:p14="http://schemas.microsoft.com/office/powerpoint/2010/main" val="966790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a:noFill/>
          <a:ln/>
        </p:spPr>
        <p:txBody>
          <a:bodyPr/>
          <a:lstStyle/>
          <a:p>
            <a:r>
              <a:rPr lang="en-US" dirty="0"/>
              <a:t>Mathematical Model</a:t>
            </a:r>
          </a:p>
        </p:txBody>
      </p:sp>
      <p:sp>
        <p:nvSpPr>
          <p:cNvPr id="2" name="Footer Placeholder 1"/>
          <p:cNvSpPr>
            <a:spLocks noGrp="1"/>
          </p:cNvSpPr>
          <p:nvPr>
            <p:ph type="ftr" sz="quarter" idx="3"/>
          </p:nvPr>
        </p:nvSpPr>
        <p:spPr>
          <a:xfrm>
            <a:off x="0" y="6597650"/>
            <a:ext cx="4943475" cy="260350"/>
          </a:xfrm>
          <a:prstGeom prst="rect">
            <a:avLst/>
          </a:prstGeom>
        </p:spPr>
        <p:txBody>
          <a:bodyPr/>
          <a:lstStyle/>
          <a:p>
            <a:r>
              <a:rPr lang="en-US"/>
              <a:t>© Ceren Kolsarici</a:t>
            </a:r>
            <a:endParaRPr lang="en-US" dirty="0"/>
          </a:p>
        </p:txBody>
      </p:sp>
      <p:sp>
        <p:nvSpPr>
          <p:cNvPr id="13" name="Rounded Rectangle 12"/>
          <p:cNvSpPr/>
          <p:nvPr/>
        </p:nvSpPr>
        <p:spPr>
          <a:xfrm>
            <a:off x="1600200" y="4495800"/>
            <a:ext cx="6172200" cy="11430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The shape of the diffusion curve depends on </a:t>
            </a:r>
            <a:br>
              <a:rPr lang="en-US" sz="2400" b="1" dirty="0"/>
            </a:br>
            <a:r>
              <a:rPr lang="en-US" sz="2400" b="1" dirty="0"/>
              <a:t>p and q</a:t>
            </a:r>
            <a:r>
              <a:rPr lang="en-US" sz="2400" dirty="0"/>
              <a:t>, given that M is a constant</a:t>
            </a:r>
          </a:p>
        </p:txBody>
      </p:sp>
      <p:sp>
        <p:nvSpPr>
          <p:cNvPr id="8" name="Rectangle 5"/>
          <p:cNvSpPr>
            <a:spLocks noGrp="1" noChangeArrowheads="1"/>
          </p:cNvSpPr>
          <p:nvPr>
            <p:ph idx="1"/>
          </p:nvPr>
        </p:nvSpPr>
        <p:spPr>
          <a:xfrm>
            <a:off x="1095375" y="2743200"/>
            <a:ext cx="7696200" cy="1745208"/>
          </a:xfrm>
          <a:noFill/>
          <a:ln/>
        </p:spPr>
        <p:txBody>
          <a:bodyPr>
            <a:noAutofit/>
          </a:bodyPr>
          <a:lstStyle/>
          <a:p>
            <a:pPr marL="0" indent="0" defTabSz="685800">
              <a:spcBef>
                <a:spcPts val="0"/>
              </a:spcBef>
              <a:spcAft>
                <a:spcPct val="80000"/>
              </a:spcAft>
              <a:buFont typeface="Wingdings" pitchFamily="2" charset="2"/>
              <a:buNone/>
              <a:tabLst>
                <a:tab pos="571500" algn="r"/>
                <a:tab pos="762000" algn="l"/>
              </a:tabLst>
            </a:pPr>
            <a:r>
              <a:rPr lang="en-US" sz="2000" i="1" dirty="0"/>
              <a:t>CS</a:t>
            </a:r>
            <a:r>
              <a:rPr lang="en-US" sz="2000" i="1" baseline="-25000" dirty="0"/>
              <a:t>t-1</a:t>
            </a:r>
            <a:r>
              <a:rPr lang="en-US" sz="2000" dirty="0"/>
              <a:t>	=	Total number of people who have adopted product by time </a:t>
            </a:r>
            <a:r>
              <a:rPr lang="en-US" sz="2000" i="1" dirty="0"/>
              <a:t>t-1   S</a:t>
            </a:r>
            <a:r>
              <a:rPr lang="en-US" sz="2000" i="1" baseline="-25000" dirty="0"/>
              <a:t>t</a:t>
            </a:r>
            <a:r>
              <a:rPr lang="en-US" sz="2000" i="1" dirty="0"/>
              <a:t> 	    = </a:t>
            </a:r>
            <a:r>
              <a:rPr lang="en-US" sz="2000" dirty="0"/>
              <a:t>Sales at time t	                                                                                               </a:t>
            </a:r>
            <a:r>
              <a:rPr lang="en-US" sz="2000" i="1" dirty="0"/>
              <a:t>M</a:t>
            </a:r>
            <a:r>
              <a:rPr lang="en-US" sz="2000" dirty="0"/>
              <a:t>	=	Population size (fixed)                                                                                            p	=	Effect of innovators                                                                                     q 	=	Effect of imitators</a:t>
            </a:r>
          </a:p>
        </p:txBody>
      </p:sp>
      <p:graphicFrame>
        <p:nvGraphicFramePr>
          <p:cNvPr id="9" name="Object 8"/>
          <p:cNvGraphicFramePr>
            <a:graphicFrameLocks noChangeAspect="1"/>
          </p:cNvGraphicFramePr>
          <p:nvPr/>
        </p:nvGraphicFramePr>
        <p:xfrm>
          <a:off x="1785938" y="914400"/>
          <a:ext cx="5192712" cy="1081088"/>
        </p:xfrm>
        <a:graphic>
          <a:graphicData uri="http://schemas.openxmlformats.org/presentationml/2006/ole">
            <mc:AlternateContent xmlns:mc="http://schemas.openxmlformats.org/markup-compatibility/2006">
              <mc:Choice xmlns:v="urn:schemas-microsoft-com:vml" Requires="v">
                <p:oleObj name="Equation" r:id="rId3" imgW="1892160" imgH="393480" progId="Equation.3">
                  <p:embed/>
                </p:oleObj>
              </mc:Choice>
              <mc:Fallback>
                <p:oleObj name="Equation" r:id="rId3" imgW="1892160" imgH="393480" progId="Equation.3">
                  <p:embed/>
                  <p:pic>
                    <p:nvPicPr>
                      <p:cNvPr id="9" name="Object 8"/>
                      <p:cNvPicPr>
                        <a:picLocks noChangeAspect="1" noChangeArrowheads="1"/>
                      </p:cNvPicPr>
                      <p:nvPr/>
                    </p:nvPicPr>
                    <p:blipFill>
                      <a:blip r:embed="rId4"/>
                      <a:srcRect/>
                      <a:stretch>
                        <a:fillRect/>
                      </a:stretch>
                    </p:blipFill>
                    <p:spPr bwMode="auto">
                      <a:xfrm>
                        <a:off x="1785938" y="914400"/>
                        <a:ext cx="5192712" cy="1081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0591346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291845" name="Rectangle 5"/>
          <p:cNvSpPr>
            <a:spLocks noGrp="1" noChangeArrowheads="1"/>
          </p:cNvSpPr>
          <p:nvPr>
            <p:ph idx="1"/>
          </p:nvPr>
        </p:nvSpPr>
        <p:spPr>
          <a:noFill/>
          <a:ln/>
        </p:spPr>
        <p:txBody>
          <a:bodyPr>
            <a:normAutofit/>
          </a:bodyPr>
          <a:lstStyle/>
          <a:p>
            <a:pPr marL="1714500" indent="-1714500">
              <a:buFont typeface="Wingdings" pitchFamily="2" charset="2"/>
              <a:buNone/>
            </a:pPr>
            <a:r>
              <a:rPr lang="en-US" dirty="0"/>
              <a:t>Belief:	'No mechanical prediction method can possibly capture the complicated cues and patterns humans use for prediction.'</a:t>
            </a:r>
          </a:p>
          <a:p>
            <a:pPr marL="1714500" indent="-1714500">
              <a:spcBef>
                <a:spcPts val="1800"/>
              </a:spcBef>
              <a:buFont typeface="Wingdings" pitchFamily="2" charset="2"/>
              <a:buNone/>
            </a:pPr>
            <a:r>
              <a:rPr lang="en-US" dirty="0"/>
              <a:t>Hard Fact:	A host of studies in medical diagnosis, loan granting, auditing and production scheduling have shown that even simple models out-perform expert judgment.</a:t>
            </a:r>
          </a:p>
          <a:p>
            <a:pPr marL="1714500" indent="-1714500">
              <a:spcBef>
                <a:spcPts val="1800"/>
              </a:spcBef>
              <a:buFont typeface="Wingdings" pitchFamily="2" charset="2"/>
              <a:buNone/>
            </a:pPr>
            <a:r>
              <a:rPr lang="en-US" dirty="0"/>
              <a:t>Result:	Systematic marketing decision making can improve marketing productivity by 5 to 10% with minimal additional costs (i.e., it has a very high ROI).</a:t>
            </a:r>
          </a:p>
          <a:p>
            <a:pPr marL="1714500" indent="-1714500">
              <a:buFont typeface="Wingdings" pitchFamily="2" charset="2"/>
              <a:buNone/>
            </a:pPr>
            <a:r>
              <a:rPr lang="en-US" dirty="0"/>
              <a:t>	</a:t>
            </a:r>
          </a:p>
        </p:txBody>
      </p:sp>
      <p:sp>
        <p:nvSpPr>
          <p:cNvPr id="291844" name="Rectangle 4"/>
          <p:cNvSpPr>
            <a:spLocks noGrp="1" noChangeArrowheads="1"/>
          </p:cNvSpPr>
          <p:nvPr>
            <p:ph type="title"/>
          </p:nvPr>
        </p:nvSpPr>
        <p:spPr>
          <a:noFill/>
          <a:ln/>
        </p:spPr>
        <p:txBody>
          <a:bodyPr>
            <a:normAutofit/>
          </a:bodyPr>
          <a:lstStyle/>
          <a:p>
            <a:r>
              <a:rPr lang="en-US"/>
              <a:t>Are Models Valuable? </a:t>
            </a:r>
            <a:endParaRPr lang="en-US" dirty="0"/>
          </a:p>
        </p:txBody>
      </p:sp>
      <p:sp>
        <p:nvSpPr>
          <p:cNvPr id="2" name="Footer Placeholder 1"/>
          <p:cNvSpPr>
            <a:spLocks noGrp="1"/>
          </p:cNvSpPr>
          <p:nvPr>
            <p:ph type="ftr" sz="quarter" idx="3"/>
          </p:nvPr>
        </p:nvSpPr>
        <p:spPr>
          <a:xfrm>
            <a:off x="0" y="6597650"/>
            <a:ext cx="4943475" cy="260350"/>
          </a:xfrm>
          <a:prstGeom prst="rect">
            <a:avLst/>
          </a:prstGeom>
        </p:spPr>
        <p:txBody>
          <a:bodyPr/>
          <a:lstStyle/>
          <a:p>
            <a:r>
              <a:rPr lang="en-US"/>
              <a:t>© Ceren Kolsarici</a:t>
            </a:r>
            <a:endParaRPr lang="en-US" dirty="0"/>
          </a:p>
        </p:txBody>
      </p:sp>
      <p:sp>
        <p:nvSpPr>
          <p:cNvPr id="6" name="Rounded Rectangle 5"/>
          <p:cNvSpPr/>
          <p:nvPr/>
        </p:nvSpPr>
        <p:spPr>
          <a:xfrm>
            <a:off x="1600200" y="4876800"/>
            <a:ext cx="6172200" cy="9144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For best decisions, modelling and judgmental insights need to work hand-in-hand. </a:t>
            </a:r>
          </a:p>
        </p:txBody>
      </p:sp>
    </p:spTree>
    <p:extLst>
      <p:ext uri="{BB962C8B-B14F-4D97-AF65-F5344CB8AC3E}">
        <p14:creationId xmlns:p14="http://schemas.microsoft.com/office/powerpoint/2010/main" val="413628433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293891"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293893" name="Rectangle 5"/>
          <p:cNvSpPr>
            <a:spLocks noGrp="1" noChangeArrowheads="1"/>
          </p:cNvSpPr>
          <p:nvPr>
            <p:ph idx="1"/>
          </p:nvPr>
        </p:nvSpPr>
        <p:spPr>
          <a:xfrm>
            <a:off x="349250" y="772002"/>
            <a:ext cx="8445500" cy="5825647"/>
          </a:xfrm>
          <a:noFill/>
          <a:ln/>
        </p:spPr>
        <p:txBody>
          <a:bodyPr>
            <a:normAutofit fontScale="92500" lnSpcReduction="10000"/>
          </a:bodyPr>
          <a:lstStyle/>
          <a:p>
            <a:pPr marL="479425" indent="-479425">
              <a:tabLst>
                <a:tab pos="387350" algn="r"/>
                <a:tab pos="6858000" algn="r"/>
              </a:tabLst>
            </a:pPr>
            <a:r>
              <a:rPr lang="en-US" sz="2400" dirty="0">
                <a:solidFill>
                  <a:schemeClr val="tx1"/>
                </a:solidFill>
              </a:rPr>
              <a:t>Are </a:t>
            </a:r>
            <a:r>
              <a:rPr lang="en-US" dirty="0">
                <a:solidFill>
                  <a:schemeClr val="tx1"/>
                </a:solidFill>
              </a:rPr>
              <a:t>models the whole answer? No!</a:t>
            </a:r>
          </a:p>
          <a:p>
            <a:pPr marL="879475" lvl="1" indent="-479425">
              <a:tabLst>
                <a:tab pos="387350" algn="r"/>
                <a:tab pos="6858000" algn="r"/>
              </a:tabLst>
            </a:pPr>
            <a:r>
              <a:rPr lang="en-US" sz="2000" dirty="0">
                <a:solidFill>
                  <a:schemeClr val="tx1"/>
                </a:solidFill>
              </a:rPr>
              <a:t>Models do not solve managerial problems, people do!</a:t>
            </a:r>
          </a:p>
          <a:p>
            <a:pPr marL="479425" indent="-479425">
              <a:spcBef>
                <a:spcPts val="1800"/>
              </a:spcBef>
              <a:tabLst>
                <a:tab pos="387350" algn="r"/>
                <a:tab pos="6858000" algn="r"/>
              </a:tabLst>
            </a:pPr>
            <a:r>
              <a:rPr lang="en-US" sz="2400" dirty="0">
                <a:solidFill>
                  <a:schemeClr val="tx1"/>
                </a:solidFill>
              </a:rPr>
              <a:t>Managers do not observe the opportunity costs of their decisions</a:t>
            </a:r>
          </a:p>
          <a:p>
            <a:pPr marL="879475" lvl="1" indent="-479425">
              <a:tabLst>
                <a:tab pos="387350" algn="r"/>
                <a:tab pos="6858000" algn="r"/>
              </a:tabLst>
            </a:pPr>
            <a:r>
              <a:rPr lang="en-US" sz="2000" dirty="0">
                <a:solidFill>
                  <a:schemeClr val="tx1"/>
                </a:solidFill>
              </a:rPr>
              <a:t>They know how well they did, but they do not know if they could have done better given the resources</a:t>
            </a:r>
          </a:p>
          <a:p>
            <a:pPr marL="479425" indent="-479425">
              <a:spcBef>
                <a:spcPts val="1800"/>
              </a:spcBef>
              <a:tabLst>
                <a:tab pos="387350" algn="r"/>
                <a:tab pos="6858000" algn="r"/>
              </a:tabLst>
            </a:pPr>
            <a:r>
              <a:rPr lang="en-US" sz="2400" dirty="0">
                <a:solidFill>
                  <a:schemeClr val="tx1"/>
                </a:solidFill>
              </a:rPr>
              <a:t>Decision models and mental models should be used in conjunction</a:t>
            </a:r>
            <a:endParaRPr lang="en-US" sz="1400" dirty="0"/>
          </a:p>
          <a:p>
            <a:pPr marL="879475" lvl="1" indent="-479425">
              <a:tabLst>
                <a:tab pos="387350" algn="r"/>
                <a:tab pos="6858000" algn="r"/>
              </a:tabLst>
            </a:pPr>
            <a:r>
              <a:rPr lang="en-US" sz="2000" dirty="0">
                <a:solidFill>
                  <a:schemeClr val="tx1"/>
                </a:solidFill>
              </a:rPr>
              <a:t>Intuitive judgment may over-fit new cases to old patterns, but can capture the idiosyncratic aspects of a decision situation</a:t>
            </a:r>
          </a:p>
          <a:p>
            <a:pPr marL="879475" lvl="1" indent="-479425">
              <a:tabLst>
                <a:tab pos="387350" algn="r"/>
                <a:tab pos="6858000" algn="r"/>
              </a:tabLst>
            </a:pPr>
            <a:r>
              <a:rPr lang="en-US" sz="2000" dirty="0">
                <a:solidFill>
                  <a:schemeClr val="tx1"/>
                </a:solidFill>
              </a:rPr>
              <a:t>Decision models are consistent and unbiased, but tend to underweight idiosyncratic aspects. </a:t>
            </a:r>
          </a:p>
          <a:p>
            <a:pPr>
              <a:spcBef>
                <a:spcPts val="1800"/>
              </a:spcBef>
            </a:pPr>
            <a:r>
              <a:rPr lang="en-US" dirty="0"/>
              <a:t>Too much data doesn't guarantee actionable insights. Being a good "data-detective" requires asking the right questions, using the right decision model and applying the right transformation to your data. </a:t>
            </a:r>
          </a:p>
          <a:p>
            <a:pPr>
              <a:spcBef>
                <a:spcPts val="1800"/>
              </a:spcBef>
            </a:pPr>
            <a:r>
              <a:rPr lang="en-US" dirty="0"/>
              <a:t>Data and analytics facilitate you to measure market performance using suitable </a:t>
            </a:r>
            <a:r>
              <a:rPr lang="en-US" dirty="0">
                <a:solidFill>
                  <a:srgbClr val="FF0000"/>
                </a:solidFill>
              </a:rPr>
              <a:t>hard and soft metrics</a:t>
            </a:r>
            <a:r>
              <a:rPr lang="en-US" dirty="0"/>
              <a:t>, and justify and improve marketing decisions. </a:t>
            </a:r>
          </a:p>
          <a:p>
            <a:pPr marL="879475" lvl="1" indent="-479425">
              <a:tabLst>
                <a:tab pos="387350" algn="r"/>
                <a:tab pos="6858000" algn="r"/>
              </a:tabLst>
            </a:pPr>
            <a:endParaRPr lang="en-US" sz="1400" dirty="0"/>
          </a:p>
        </p:txBody>
      </p:sp>
      <p:sp>
        <p:nvSpPr>
          <p:cNvPr id="293892" name="Rectangle 4"/>
          <p:cNvSpPr>
            <a:spLocks noGrp="1" noChangeArrowheads="1"/>
          </p:cNvSpPr>
          <p:nvPr>
            <p:ph type="title"/>
          </p:nvPr>
        </p:nvSpPr>
        <p:spPr>
          <a:xfrm>
            <a:off x="381000" y="152400"/>
            <a:ext cx="9143999" cy="557572"/>
          </a:xfrm>
          <a:noFill/>
          <a:ln/>
        </p:spPr>
        <p:txBody>
          <a:bodyPr/>
          <a:lstStyle/>
          <a:p>
            <a:r>
              <a:rPr lang="en-US" dirty="0"/>
              <a:t>Key Takeaways From This Session</a:t>
            </a:r>
          </a:p>
        </p:txBody>
      </p:sp>
      <p:sp>
        <p:nvSpPr>
          <p:cNvPr id="2" name="Footer Placeholder 1"/>
          <p:cNvSpPr>
            <a:spLocks noGrp="1"/>
          </p:cNvSpPr>
          <p:nvPr>
            <p:ph type="ftr" sz="quarter" idx="3"/>
          </p:nvPr>
        </p:nvSpPr>
        <p:spPr>
          <a:xfrm>
            <a:off x="0" y="6597650"/>
            <a:ext cx="4943475" cy="260350"/>
          </a:xfrm>
          <a:prstGeom prst="rect">
            <a:avLst/>
          </a:prstGeom>
        </p:spPr>
        <p:txBody>
          <a:bodyPr/>
          <a:lstStyle/>
          <a:p>
            <a:r>
              <a:rPr lang="en-US"/>
              <a:t>© Ceren Kolsarici</a:t>
            </a:r>
            <a:endParaRPr lang="en-US" dirty="0"/>
          </a:p>
        </p:txBody>
      </p:sp>
    </p:spTree>
    <p:extLst>
      <p:ext uri="{BB962C8B-B14F-4D97-AF65-F5344CB8AC3E}">
        <p14:creationId xmlns:p14="http://schemas.microsoft.com/office/powerpoint/2010/main" val="9136356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HANDS-ON </a:t>
            </a:r>
            <a:r>
              <a:rPr lang="en-US" dirty="0"/>
              <a:t>EXERCISE</a:t>
            </a:r>
          </a:p>
        </p:txBody>
      </p:sp>
      <p:sp>
        <p:nvSpPr>
          <p:cNvPr id="6" name="Text Placeholder 5"/>
          <p:cNvSpPr>
            <a:spLocks noGrp="1"/>
          </p:cNvSpPr>
          <p:nvPr>
            <p:ph type="body" idx="1"/>
          </p:nvPr>
        </p:nvSpPr>
        <p:spPr/>
        <p:txBody>
          <a:bodyPr/>
          <a:lstStyle/>
          <a:p>
            <a:r>
              <a:rPr lang="en-US" dirty="0"/>
              <a:t>RESPONSE MODEL SIMULATION IN EXCEL</a:t>
            </a:r>
          </a:p>
        </p:txBody>
      </p:sp>
      <p:sp>
        <p:nvSpPr>
          <p:cNvPr id="4" name="Footer Placeholder 3"/>
          <p:cNvSpPr>
            <a:spLocks noGrp="1"/>
          </p:cNvSpPr>
          <p:nvPr>
            <p:ph type="ftr" sz="quarter" idx="4294967295"/>
          </p:nvPr>
        </p:nvSpPr>
        <p:spPr>
          <a:xfrm>
            <a:off x="0" y="6597352"/>
            <a:ext cx="4942830" cy="260648"/>
          </a:xfrm>
          <a:prstGeom prst="rect">
            <a:avLst/>
          </a:prstGeom>
        </p:spPr>
        <p:txBody>
          <a:bodyPr/>
          <a:lstStyle/>
          <a:p>
            <a:r>
              <a:rPr lang="en-US"/>
              <a:t>© Ceren Kolsarici</a:t>
            </a:r>
            <a:endParaRPr lang="en-US" dirty="0"/>
          </a:p>
        </p:txBody>
      </p:sp>
    </p:spTree>
    <p:extLst>
      <p:ext uri="{BB962C8B-B14F-4D97-AF65-F5344CB8AC3E}">
        <p14:creationId xmlns:p14="http://schemas.microsoft.com/office/powerpoint/2010/main" val="5484915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Goal: </a:t>
            </a:r>
          </a:p>
          <a:p>
            <a:pPr lvl="1"/>
            <a:r>
              <a:rPr lang="en-US" dirty="0"/>
              <a:t>Simulating aggregate market response models to advertising spending via Excel from a fixed set of parameters (of your choice) </a:t>
            </a:r>
          </a:p>
          <a:p>
            <a:r>
              <a:rPr lang="en-US" dirty="0"/>
              <a:t>Steps and Details</a:t>
            </a:r>
          </a:p>
          <a:p>
            <a:pPr marL="685800" lvl="1" indent="-342900">
              <a:buFont typeface="+mj-lt"/>
              <a:buAutoNum type="arabicPeriod"/>
            </a:pPr>
            <a:r>
              <a:rPr lang="en-US" dirty="0"/>
              <a:t>Generate two years of monthly advertising spending data from a normal distribution with mean=150 and standard deviation=30 (N(150,30)) </a:t>
            </a:r>
          </a:p>
          <a:p>
            <a:pPr marL="685800" lvl="1" indent="-342900">
              <a:buFont typeface="+mj-lt"/>
              <a:buAutoNum type="arabicPeriod"/>
            </a:pPr>
            <a:r>
              <a:rPr lang="en-US" dirty="0"/>
              <a:t>Simulate sales using the advertising as a predictor using a fixed set of parameters (of your choice) and the following functional forms: linear, fractional root, exponential, modified exponential and logistic</a:t>
            </a:r>
          </a:p>
          <a:p>
            <a:endParaRPr lang="en-US" dirty="0"/>
          </a:p>
        </p:txBody>
      </p:sp>
      <p:sp>
        <p:nvSpPr>
          <p:cNvPr id="4" name="Title 3"/>
          <p:cNvSpPr>
            <a:spLocks noGrp="1"/>
          </p:cNvSpPr>
          <p:nvPr>
            <p:ph type="title"/>
          </p:nvPr>
        </p:nvSpPr>
        <p:spPr/>
        <p:txBody>
          <a:bodyPr/>
          <a:lstStyle/>
          <a:p>
            <a:endParaRPr lang="en-US"/>
          </a:p>
        </p:txBody>
      </p:sp>
      <p:sp>
        <p:nvSpPr>
          <p:cNvPr id="2" name="Footer Placeholder 1"/>
          <p:cNvSpPr>
            <a:spLocks noGrp="1"/>
          </p:cNvSpPr>
          <p:nvPr>
            <p:ph type="ftr" sz="quarter" idx="3"/>
          </p:nvPr>
        </p:nvSpPr>
        <p:spPr/>
        <p:txBody>
          <a:bodyPr/>
          <a:lstStyle/>
          <a:p>
            <a:r>
              <a:rPr lang="en-US"/>
              <a:t>© Ceren Kolsarici</a:t>
            </a:r>
            <a:endParaRPr lang="en-US" dirty="0"/>
          </a:p>
        </p:txBody>
      </p:sp>
    </p:spTree>
    <p:extLst>
      <p:ext uri="{BB962C8B-B14F-4D97-AF65-F5344CB8AC3E}">
        <p14:creationId xmlns:p14="http://schemas.microsoft.com/office/powerpoint/2010/main" val="1293282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a:xfrm>
            <a:off x="0" y="6597650"/>
            <a:ext cx="4943475" cy="260350"/>
          </a:xfrm>
          <a:prstGeom prst="rect">
            <a:avLst/>
          </a:prstGeom>
        </p:spPr>
        <p:txBody>
          <a:bodyPr/>
          <a:lstStyle/>
          <a:p>
            <a:r>
              <a:rPr lang="en-US"/>
              <a:t>© Ceren Kolsarici</a:t>
            </a:r>
            <a:endParaRPr lang="en-US" dirty="0"/>
          </a:p>
        </p:txBody>
      </p:sp>
      <p:sp>
        <p:nvSpPr>
          <p:cNvPr id="185347" name="Rectangle 3"/>
          <p:cNvSpPr>
            <a:spLocks noChangeArrowheads="1"/>
          </p:cNvSpPr>
          <p:nvPr/>
        </p:nvSpPr>
        <p:spPr bwMode="auto">
          <a:xfrm>
            <a:off x="442042" y="914400"/>
            <a:ext cx="2087110" cy="708528"/>
          </a:xfrm>
          <a:prstGeom prst="rect">
            <a:avLst/>
          </a:prstGeom>
          <a:noFill/>
          <a:ln w="9525" cmpd="dbl">
            <a:solidFill>
              <a:srgbClr val="969696"/>
            </a:solidFill>
            <a:prstDash val="dashDot"/>
            <a:miter lim="800000"/>
            <a:headEnd/>
            <a:tailEnd/>
          </a:ln>
          <a:effectLst/>
        </p:spPr>
        <p:txBody>
          <a:bodyPr wrap="none" lIns="92075" tIns="46038" rIns="92075" bIns="46038">
            <a:spAutoFit/>
          </a:bodyPr>
          <a:lstStyle/>
          <a:p>
            <a:pPr algn="ctr"/>
            <a:r>
              <a:rPr lang="en-US" sz="2000" dirty="0">
                <a:solidFill>
                  <a:schemeClr val="tx1"/>
                </a:solidFill>
                <a:latin typeface="+mj-lt"/>
              </a:rPr>
              <a:t>Marketing Actions</a:t>
            </a:r>
          </a:p>
          <a:p>
            <a:pPr algn="ctr"/>
            <a:r>
              <a:rPr lang="en-US" sz="2000" dirty="0">
                <a:solidFill>
                  <a:schemeClr val="tx1"/>
                </a:solidFill>
                <a:latin typeface="+mj-lt"/>
              </a:rPr>
              <a:t>(Inputs)</a:t>
            </a:r>
          </a:p>
        </p:txBody>
      </p:sp>
      <p:sp>
        <p:nvSpPr>
          <p:cNvPr id="185350" name="Rectangle 6"/>
          <p:cNvSpPr>
            <a:spLocks noChangeArrowheads="1"/>
          </p:cNvSpPr>
          <p:nvPr/>
        </p:nvSpPr>
        <p:spPr bwMode="auto">
          <a:xfrm>
            <a:off x="4050344" y="2659063"/>
            <a:ext cx="998863" cy="831639"/>
          </a:xfrm>
          <a:prstGeom prst="rect">
            <a:avLst/>
          </a:prstGeom>
          <a:noFill/>
          <a:ln w="9525">
            <a:noFill/>
            <a:miter lim="800000"/>
            <a:headEnd/>
            <a:tailEnd/>
          </a:ln>
          <a:effectLst/>
        </p:spPr>
        <p:txBody>
          <a:bodyPr wrap="none" lIns="92075" tIns="46038" rIns="92075" bIns="46038">
            <a:spAutoFit/>
          </a:bodyPr>
          <a:lstStyle/>
          <a:p>
            <a:pPr algn="ctr"/>
            <a:r>
              <a:rPr lang="en-US" sz="1600" b="1" dirty="0">
                <a:solidFill>
                  <a:schemeClr val="folHlink"/>
                </a:solidFill>
                <a:latin typeface="+mj-lt"/>
              </a:rPr>
              <a:t>Market</a:t>
            </a:r>
          </a:p>
          <a:p>
            <a:pPr algn="ctr"/>
            <a:r>
              <a:rPr lang="en-US" sz="1600" b="1" dirty="0">
                <a:solidFill>
                  <a:schemeClr val="folHlink"/>
                </a:solidFill>
                <a:latin typeface="+mj-lt"/>
              </a:rPr>
              <a:t>Response</a:t>
            </a:r>
          </a:p>
          <a:p>
            <a:pPr algn="ctr"/>
            <a:r>
              <a:rPr lang="en-US" sz="1600" b="1" dirty="0">
                <a:solidFill>
                  <a:schemeClr val="folHlink"/>
                </a:solidFill>
                <a:latin typeface="+mj-lt"/>
              </a:rPr>
              <a:t>Model</a:t>
            </a:r>
          </a:p>
        </p:txBody>
      </p:sp>
      <p:sp>
        <p:nvSpPr>
          <p:cNvPr id="185352" name="Rectangle 8"/>
          <p:cNvSpPr>
            <a:spLocks noChangeArrowheads="1"/>
          </p:cNvSpPr>
          <p:nvPr/>
        </p:nvSpPr>
        <p:spPr bwMode="auto">
          <a:xfrm>
            <a:off x="4043202" y="5286375"/>
            <a:ext cx="1057597" cy="339196"/>
          </a:xfrm>
          <a:prstGeom prst="rect">
            <a:avLst/>
          </a:prstGeom>
          <a:noFill/>
          <a:ln w="9525">
            <a:noFill/>
            <a:miter lim="800000"/>
            <a:headEnd/>
            <a:tailEnd/>
          </a:ln>
          <a:effectLst/>
        </p:spPr>
        <p:txBody>
          <a:bodyPr wrap="none" lIns="92075" tIns="46038" rIns="92075" bIns="46038">
            <a:spAutoFit/>
          </a:bodyPr>
          <a:lstStyle/>
          <a:p>
            <a:pPr algn="ctr"/>
            <a:r>
              <a:rPr lang="en-US" sz="1600" dirty="0">
                <a:solidFill>
                  <a:schemeClr val="tx1"/>
                </a:solidFill>
                <a:latin typeface="+mj-lt"/>
              </a:rPr>
              <a:t>Objectives</a:t>
            </a:r>
          </a:p>
        </p:txBody>
      </p:sp>
      <p:sp>
        <p:nvSpPr>
          <p:cNvPr id="185353" name="Line 9"/>
          <p:cNvSpPr>
            <a:spLocks noChangeShapeType="1"/>
          </p:cNvSpPr>
          <p:nvPr/>
        </p:nvSpPr>
        <p:spPr bwMode="auto">
          <a:xfrm>
            <a:off x="7620000" y="3733801"/>
            <a:ext cx="19050" cy="1668462"/>
          </a:xfrm>
          <a:prstGeom prst="line">
            <a:avLst/>
          </a:prstGeom>
          <a:noFill/>
          <a:ln w="25400">
            <a:solidFill>
              <a:schemeClr val="accent2"/>
            </a:solidFill>
            <a:round/>
            <a:headEnd type="none" w="sm" len="sm"/>
            <a:tailEnd type="none" w="sm" len="sm"/>
          </a:ln>
          <a:effectLst/>
        </p:spPr>
        <p:txBody>
          <a:bodyPr wrap="none" anchor="ctr"/>
          <a:lstStyle/>
          <a:p>
            <a:endParaRPr lang="en-US">
              <a:latin typeface="+mj-lt"/>
            </a:endParaRPr>
          </a:p>
        </p:txBody>
      </p:sp>
      <p:sp>
        <p:nvSpPr>
          <p:cNvPr id="185354" name="Line 10"/>
          <p:cNvSpPr>
            <a:spLocks noChangeShapeType="1"/>
          </p:cNvSpPr>
          <p:nvPr/>
        </p:nvSpPr>
        <p:spPr bwMode="auto">
          <a:xfrm flipH="1">
            <a:off x="1498600" y="5414963"/>
            <a:ext cx="2265363" cy="0"/>
          </a:xfrm>
          <a:prstGeom prst="line">
            <a:avLst/>
          </a:prstGeom>
          <a:noFill/>
          <a:ln w="25400">
            <a:solidFill>
              <a:schemeClr val="accent2"/>
            </a:solidFill>
            <a:round/>
            <a:headEnd type="none" w="sm" len="sm"/>
            <a:tailEnd type="none" w="sm" len="sm"/>
          </a:ln>
          <a:effectLst/>
        </p:spPr>
        <p:txBody>
          <a:bodyPr wrap="none" anchor="ctr"/>
          <a:lstStyle/>
          <a:p>
            <a:endParaRPr lang="en-US">
              <a:latin typeface="+mj-lt"/>
            </a:endParaRPr>
          </a:p>
        </p:txBody>
      </p:sp>
      <p:sp>
        <p:nvSpPr>
          <p:cNvPr id="185355" name="Rectangle 11"/>
          <p:cNvSpPr>
            <a:spLocks noChangeArrowheads="1"/>
          </p:cNvSpPr>
          <p:nvPr/>
        </p:nvSpPr>
        <p:spPr bwMode="auto">
          <a:xfrm>
            <a:off x="3749675" y="2684463"/>
            <a:ext cx="1600200" cy="774700"/>
          </a:xfrm>
          <a:prstGeom prst="rect">
            <a:avLst/>
          </a:prstGeom>
          <a:noFill/>
          <a:ln w="25400">
            <a:solidFill>
              <a:schemeClr val="folHlink"/>
            </a:solidFill>
            <a:miter lim="800000"/>
            <a:headEnd/>
            <a:tailEnd/>
          </a:ln>
          <a:effectLst/>
        </p:spPr>
        <p:txBody>
          <a:bodyPr wrap="none" anchor="ctr"/>
          <a:lstStyle/>
          <a:p>
            <a:endParaRPr lang="en-US">
              <a:latin typeface="+mj-lt"/>
            </a:endParaRPr>
          </a:p>
        </p:txBody>
      </p:sp>
      <p:grpSp>
        <p:nvGrpSpPr>
          <p:cNvPr id="2" name="Group 12"/>
          <p:cNvGrpSpPr>
            <a:grpSpLocks/>
          </p:cNvGrpSpPr>
          <p:nvPr/>
        </p:nvGrpSpPr>
        <p:grpSpPr bwMode="auto">
          <a:xfrm>
            <a:off x="457200" y="2409825"/>
            <a:ext cx="2006600" cy="1323975"/>
            <a:chOff x="320" y="1873"/>
            <a:chExt cx="1264" cy="834"/>
          </a:xfrm>
        </p:grpSpPr>
        <p:sp>
          <p:nvSpPr>
            <p:cNvPr id="185357" name="Rectangle 13"/>
            <p:cNvSpPr>
              <a:spLocks noChangeArrowheads="1"/>
            </p:cNvSpPr>
            <p:nvPr/>
          </p:nvSpPr>
          <p:spPr bwMode="auto">
            <a:xfrm>
              <a:off x="320" y="1873"/>
              <a:ext cx="1264" cy="834"/>
            </a:xfrm>
            <a:prstGeom prst="rect">
              <a:avLst/>
            </a:prstGeom>
            <a:noFill/>
            <a:ln w="9525">
              <a:noFill/>
              <a:miter lim="800000"/>
              <a:headEnd/>
              <a:tailEnd/>
            </a:ln>
            <a:effectLst/>
          </p:spPr>
          <p:txBody>
            <a:bodyPr wrap="square" lIns="92075" tIns="46038" rIns="92075" bIns="46038">
              <a:spAutoFit/>
            </a:bodyPr>
            <a:lstStyle/>
            <a:p>
              <a:pPr algn="ctr"/>
              <a:r>
                <a:rPr lang="en-US" sz="1600" dirty="0">
                  <a:solidFill>
                    <a:schemeClr val="tx1"/>
                  </a:solidFill>
                  <a:latin typeface="+mj-lt"/>
                </a:rPr>
                <a:t>Product Design </a:t>
              </a:r>
            </a:p>
            <a:p>
              <a:pPr algn="ctr"/>
              <a:r>
                <a:rPr lang="en-US" sz="1600" dirty="0">
                  <a:solidFill>
                    <a:schemeClr val="tx1"/>
                  </a:solidFill>
                  <a:latin typeface="+mj-lt"/>
                </a:rPr>
                <a:t>Price</a:t>
              </a:r>
            </a:p>
            <a:p>
              <a:pPr algn="ctr"/>
              <a:r>
                <a:rPr lang="en-US" sz="1600" dirty="0">
                  <a:solidFill>
                    <a:schemeClr val="tx1"/>
                  </a:solidFill>
                  <a:latin typeface="+mj-lt"/>
                </a:rPr>
                <a:t>Advertising</a:t>
              </a:r>
            </a:p>
            <a:p>
              <a:pPr algn="ctr"/>
              <a:r>
                <a:rPr lang="en-US" sz="1600" dirty="0">
                  <a:solidFill>
                    <a:schemeClr val="tx1"/>
                  </a:solidFill>
                  <a:latin typeface="+mj-lt"/>
                </a:rPr>
                <a:t>Selling Effort</a:t>
              </a:r>
            </a:p>
            <a:p>
              <a:pPr algn="ctr"/>
              <a:r>
                <a:rPr lang="en-US" sz="1600" dirty="0">
                  <a:latin typeface="+mj-lt"/>
                </a:rPr>
                <a:t>…</a:t>
              </a:r>
              <a:endParaRPr lang="en-US" sz="1600" dirty="0">
                <a:solidFill>
                  <a:schemeClr val="tx1"/>
                </a:solidFill>
                <a:latin typeface="+mj-lt"/>
              </a:endParaRPr>
            </a:p>
          </p:txBody>
        </p:sp>
        <p:sp>
          <p:nvSpPr>
            <p:cNvPr id="185358" name="Rectangle 14"/>
            <p:cNvSpPr>
              <a:spLocks noChangeArrowheads="1"/>
            </p:cNvSpPr>
            <p:nvPr/>
          </p:nvSpPr>
          <p:spPr bwMode="auto">
            <a:xfrm>
              <a:off x="320" y="1875"/>
              <a:ext cx="1264" cy="824"/>
            </a:xfrm>
            <a:prstGeom prst="rect">
              <a:avLst/>
            </a:prstGeom>
            <a:noFill/>
            <a:ln w="25400">
              <a:solidFill>
                <a:schemeClr val="hlink"/>
              </a:solidFill>
              <a:miter lim="800000"/>
              <a:headEnd/>
              <a:tailEnd/>
            </a:ln>
            <a:effectLst/>
          </p:spPr>
          <p:txBody>
            <a:bodyPr wrap="none" anchor="ctr"/>
            <a:lstStyle/>
            <a:p>
              <a:endParaRPr lang="en-US">
                <a:latin typeface="+mj-lt"/>
              </a:endParaRPr>
            </a:p>
          </p:txBody>
        </p:sp>
      </p:grpSp>
      <p:grpSp>
        <p:nvGrpSpPr>
          <p:cNvPr id="3" name="Group 15"/>
          <p:cNvGrpSpPr>
            <a:grpSpLocks/>
          </p:cNvGrpSpPr>
          <p:nvPr/>
        </p:nvGrpSpPr>
        <p:grpSpPr bwMode="auto">
          <a:xfrm>
            <a:off x="6584950" y="2659064"/>
            <a:ext cx="2108200" cy="1077913"/>
            <a:chOff x="4148" y="1867"/>
            <a:chExt cx="1328" cy="679"/>
          </a:xfrm>
        </p:grpSpPr>
        <p:sp>
          <p:nvSpPr>
            <p:cNvPr id="185360" name="Rectangle 16"/>
            <p:cNvSpPr>
              <a:spLocks noChangeArrowheads="1"/>
            </p:cNvSpPr>
            <p:nvPr/>
          </p:nvSpPr>
          <p:spPr bwMode="auto">
            <a:xfrm>
              <a:off x="4321" y="1867"/>
              <a:ext cx="986" cy="679"/>
            </a:xfrm>
            <a:prstGeom prst="rect">
              <a:avLst/>
            </a:prstGeom>
            <a:noFill/>
            <a:ln w="9525">
              <a:noFill/>
              <a:miter lim="800000"/>
              <a:headEnd/>
              <a:tailEnd/>
            </a:ln>
            <a:effectLst/>
          </p:spPr>
          <p:txBody>
            <a:bodyPr wrap="none" lIns="92075" tIns="46038" rIns="92075" bIns="46038">
              <a:spAutoFit/>
            </a:bodyPr>
            <a:lstStyle/>
            <a:p>
              <a:pPr algn="ctr"/>
              <a:r>
                <a:rPr lang="en-US" sz="1600" dirty="0">
                  <a:solidFill>
                    <a:schemeClr val="tx1"/>
                  </a:solidFill>
                  <a:latin typeface="+mj-lt"/>
                </a:rPr>
                <a:t>Awareness Level</a:t>
              </a:r>
            </a:p>
            <a:p>
              <a:pPr algn="ctr"/>
              <a:r>
                <a:rPr lang="en-US" sz="1600" dirty="0">
                  <a:solidFill>
                    <a:schemeClr val="tx1"/>
                  </a:solidFill>
                  <a:latin typeface="+mj-lt"/>
                </a:rPr>
                <a:t>Preference Level</a:t>
              </a:r>
            </a:p>
            <a:p>
              <a:pPr algn="ctr"/>
              <a:r>
                <a:rPr lang="en-US" sz="1600" dirty="0">
                  <a:solidFill>
                    <a:schemeClr val="tx1"/>
                  </a:solidFill>
                  <a:latin typeface="+mj-lt"/>
                </a:rPr>
                <a:t>Sales Level</a:t>
              </a:r>
            </a:p>
            <a:p>
              <a:pPr algn="ctr"/>
              <a:r>
                <a:rPr lang="en-US" sz="1600" dirty="0">
                  <a:latin typeface="+mj-lt"/>
                </a:rPr>
                <a:t>….</a:t>
              </a:r>
              <a:endParaRPr lang="en-US" sz="1600" dirty="0">
                <a:solidFill>
                  <a:schemeClr val="tx1"/>
                </a:solidFill>
                <a:latin typeface="+mj-lt"/>
              </a:endParaRPr>
            </a:p>
          </p:txBody>
        </p:sp>
        <p:sp>
          <p:nvSpPr>
            <p:cNvPr id="185361" name="Rectangle 17"/>
            <p:cNvSpPr>
              <a:spLocks noChangeArrowheads="1"/>
            </p:cNvSpPr>
            <p:nvPr/>
          </p:nvSpPr>
          <p:spPr bwMode="auto">
            <a:xfrm>
              <a:off x="4148" y="1883"/>
              <a:ext cx="1328" cy="661"/>
            </a:xfrm>
            <a:prstGeom prst="rect">
              <a:avLst/>
            </a:prstGeom>
            <a:noFill/>
            <a:ln w="25400">
              <a:solidFill>
                <a:schemeClr val="hlink"/>
              </a:solidFill>
              <a:miter lim="800000"/>
              <a:headEnd/>
              <a:tailEnd/>
            </a:ln>
            <a:effectLst/>
          </p:spPr>
          <p:txBody>
            <a:bodyPr wrap="none" anchor="ctr"/>
            <a:lstStyle/>
            <a:p>
              <a:endParaRPr lang="en-US">
                <a:latin typeface="+mj-lt"/>
              </a:endParaRPr>
            </a:p>
          </p:txBody>
        </p:sp>
      </p:grpSp>
      <p:sp>
        <p:nvSpPr>
          <p:cNvPr id="185362" name="Line 18"/>
          <p:cNvSpPr>
            <a:spLocks noChangeShapeType="1"/>
          </p:cNvSpPr>
          <p:nvPr/>
        </p:nvSpPr>
        <p:spPr bwMode="auto">
          <a:xfrm>
            <a:off x="2517775" y="3070225"/>
            <a:ext cx="1219200" cy="0"/>
          </a:xfrm>
          <a:prstGeom prst="line">
            <a:avLst/>
          </a:prstGeom>
          <a:noFill/>
          <a:ln w="25400">
            <a:solidFill>
              <a:schemeClr val="accent2"/>
            </a:solidFill>
            <a:round/>
            <a:headEnd type="none" w="sm" len="sm"/>
            <a:tailEnd type="stealth" w="med" len="lg"/>
          </a:ln>
          <a:effectLst/>
        </p:spPr>
        <p:txBody>
          <a:bodyPr wrap="none" anchor="ctr"/>
          <a:lstStyle/>
          <a:p>
            <a:endParaRPr lang="en-US">
              <a:latin typeface="+mj-lt"/>
            </a:endParaRPr>
          </a:p>
        </p:txBody>
      </p:sp>
      <p:sp>
        <p:nvSpPr>
          <p:cNvPr id="185363" name="Rectangle 19"/>
          <p:cNvSpPr>
            <a:spLocks noChangeArrowheads="1"/>
          </p:cNvSpPr>
          <p:nvPr/>
        </p:nvSpPr>
        <p:spPr bwMode="auto">
          <a:xfrm>
            <a:off x="6071930" y="5486400"/>
            <a:ext cx="1051442" cy="585418"/>
          </a:xfrm>
          <a:prstGeom prst="rect">
            <a:avLst/>
          </a:prstGeom>
          <a:noFill/>
          <a:ln w="9525">
            <a:noFill/>
            <a:miter lim="800000"/>
            <a:headEnd/>
            <a:tailEnd/>
          </a:ln>
          <a:effectLst/>
        </p:spPr>
        <p:txBody>
          <a:bodyPr wrap="none" lIns="92075" tIns="46038" rIns="92075" bIns="46038">
            <a:spAutoFit/>
          </a:bodyPr>
          <a:lstStyle/>
          <a:p>
            <a:pPr algn="ctr"/>
            <a:r>
              <a:rPr lang="en-US" sz="1600" dirty="0">
                <a:solidFill>
                  <a:schemeClr val="tx1"/>
                </a:solidFill>
                <a:latin typeface="+mj-lt"/>
              </a:rPr>
              <a:t>Evaluation</a:t>
            </a:r>
          </a:p>
          <a:p>
            <a:pPr algn="ctr"/>
            <a:r>
              <a:rPr lang="en-US" sz="1600" dirty="0">
                <a:solidFill>
                  <a:schemeClr val="tx1"/>
                </a:solidFill>
                <a:latin typeface="+mj-lt"/>
              </a:rPr>
              <a:t>(5)</a:t>
            </a:r>
          </a:p>
        </p:txBody>
      </p:sp>
      <p:sp>
        <p:nvSpPr>
          <p:cNvPr id="185364" name="Rectangle 20"/>
          <p:cNvSpPr>
            <a:spLocks noChangeArrowheads="1"/>
          </p:cNvSpPr>
          <p:nvPr/>
        </p:nvSpPr>
        <p:spPr bwMode="auto">
          <a:xfrm>
            <a:off x="1646238" y="5461338"/>
            <a:ext cx="1943100" cy="363819"/>
          </a:xfrm>
          <a:prstGeom prst="rect">
            <a:avLst/>
          </a:prstGeom>
          <a:noFill/>
          <a:ln w="9525">
            <a:noFill/>
            <a:miter lim="800000"/>
            <a:headEnd/>
            <a:tailEnd/>
          </a:ln>
          <a:effectLst/>
        </p:spPr>
        <p:txBody>
          <a:bodyPr lIns="92075" tIns="46038" rIns="92075" bIns="46038">
            <a:spAutoFit/>
          </a:bodyPr>
          <a:lstStyle/>
          <a:p>
            <a:pPr algn="ctr">
              <a:lnSpc>
                <a:spcPct val="110000"/>
              </a:lnSpc>
            </a:pPr>
            <a:r>
              <a:rPr lang="en-US" sz="1600" dirty="0">
                <a:solidFill>
                  <a:schemeClr val="tx1"/>
                </a:solidFill>
                <a:latin typeface="+mj-lt"/>
              </a:rPr>
              <a:t>Control, Adaption (6)</a:t>
            </a:r>
          </a:p>
        </p:txBody>
      </p:sp>
      <p:sp>
        <p:nvSpPr>
          <p:cNvPr id="185365" name="Rectangle 21"/>
          <p:cNvSpPr>
            <a:spLocks noChangeArrowheads="1"/>
          </p:cNvSpPr>
          <p:nvPr/>
        </p:nvSpPr>
        <p:spPr bwMode="auto">
          <a:xfrm>
            <a:off x="2917825" y="3086100"/>
            <a:ext cx="420688" cy="336550"/>
          </a:xfrm>
          <a:prstGeom prst="rect">
            <a:avLst/>
          </a:prstGeom>
          <a:noFill/>
          <a:ln w="9525">
            <a:noFill/>
            <a:miter lim="800000"/>
            <a:headEnd/>
            <a:tailEnd/>
          </a:ln>
          <a:effectLst/>
        </p:spPr>
        <p:txBody>
          <a:bodyPr wrap="none" lIns="92075" tIns="46038" rIns="92075" bIns="46038">
            <a:spAutoFit/>
          </a:bodyPr>
          <a:lstStyle/>
          <a:p>
            <a:pPr algn="ctr"/>
            <a:r>
              <a:rPr lang="en-US" sz="1600">
                <a:solidFill>
                  <a:schemeClr val="tx1"/>
                </a:solidFill>
                <a:latin typeface="+mj-lt"/>
              </a:rPr>
              <a:t>(1)</a:t>
            </a:r>
          </a:p>
        </p:txBody>
      </p:sp>
      <p:sp>
        <p:nvSpPr>
          <p:cNvPr id="185366" name="Rectangle 22"/>
          <p:cNvSpPr>
            <a:spLocks noChangeArrowheads="1"/>
          </p:cNvSpPr>
          <p:nvPr/>
        </p:nvSpPr>
        <p:spPr bwMode="auto">
          <a:xfrm>
            <a:off x="5756275" y="3086100"/>
            <a:ext cx="420688" cy="336550"/>
          </a:xfrm>
          <a:prstGeom prst="rect">
            <a:avLst/>
          </a:prstGeom>
          <a:noFill/>
          <a:ln w="9525">
            <a:noFill/>
            <a:miter lim="800000"/>
            <a:headEnd/>
            <a:tailEnd/>
          </a:ln>
          <a:effectLst/>
        </p:spPr>
        <p:txBody>
          <a:bodyPr wrap="none" lIns="92075" tIns="46038" rIns="92075" bIns="46038">
            <a:spAutoFit/>
          </a:bodyPr>
          <a:lstStyle/>
          <a:p>
            <a:pPr algn="ctr"/>
            <a:r>
              <a:rPr lang="en-US" sz="1600">
                <a:solidFill>
                  <a:schemeClr val="tx1"/>
                </a:solidFill>
                <a:latin typeface="+mj-lt"/>
              </a:rPr>
              <a:t>(4)</a:t>
            </a:r>
          </a:p>
        </p:txBody>
      </p:sp>
      <p:sp>
        <p:nvSpPr>
          <p:cNvPr id="185367" name="Rectangle 23"/>
          <p:cNvSpPr>
            <a:spLocks noChangeArrowheads="1"/>
          </p:cNvSpPr>
          <p:nvPr/>
        </p:nvSpPr>
        <p:spPr bwMode="auto">
          <a:xfrm>
            <a:off x="4724400" y="2025650"/>
            <a:ext cx="420688" cy="336550"/>
          </a:xfrm>
          <a:prstGeom prst="rect">
            <a:avLst/>
          </a:prstGeom>
          <a:noFill/>
          <a:ln w="9525">
            <a:noFill/>
            <a:miter lim="800000"/>
            <a:headEnd/>
            <a:tailEnd/>
          </a:ln>
          <a:effectLst/>
        </p:spPr>
        <p:txBody>
          <a:bodyPr wrap="none" lIns="92075" tIns="46038" rIns="92075" bIns="46038">
            <a:spAutoFit/>
          </a:bodyPr>
          <a:lstStyle/>
          <a:p>
            <a:pPr algn="ctr"/>
            <a:r>
              <a:rPr lang="en-US" sz="1600" dirty="0">
                <a:solidFill>
                  <a:schemeClr val="tx1"/>
                </a:solidFill>
                <a:latin typeface="+mj-lt"/>
              </a:rPr>
              <a:t>(2)</a:t>
            </a:r>
          </a:p>
        </p:txBody>
      </p:sp>
      <p:sp>
        <p:nvSpPr>
          <p:cNvPr id="185368" name="Rectangle 24"/>
          <p:cNvSpPr>
            <a:spLocks noChangeArrowheads="1"/>
          </p:cNvSpPr>
          <p:nvPr/>
        </p:nvSpPr>
        <p:spPr bwMode="auto">
          <a:xfrm>
            <a:off x="4686300" y="3552825"/>
            <a:ext cx="420688" cy="336550"/>
          </a:xfrm>
          <a:prstGeom prst="rect">
            <a:avLst/>
          </a:prstGeom>
          <a:noFill/>
          <a:ln w="9525">
            <a:noFill/>
            <a:miter lim="800000"/>
            <a:headEnd/>
            <a:tailEnd/>
          </a:ln>
          <a:effectLst/>
        </p:spPr>
        <p:txBody>
          <a:bodyPr wrap="none" lIns="92075" tIns="46038" rIns="92075" bIns="46038">
            <a:spAutoFit/>
          </a:bodyPr>
          <a:lstStyle/>
          <a:p>
            <a:pPr algn="ctr"/>
            <a:r>
              <a:rPr lang="en-US" sz="1600">
                <a:solidFill>
                  <a:schemeClr val="tx1"/>
                </a:solidFill>
                <a:latin typeface="+mj-lt"/>
              </a:rPr>
              <a:t>(3)</a:t>
            </a:r>
          </a:p>
        </p:txBody>
      </p:sp>
      <p:sp>
        <p:nvSpPr>
          <p:cNvPr id="185369" name="Line 25"/>
          <p:cNvSpPr>
            <a:spLocks noChangeShapeType="1"/>
          </p:cNvSpPr>
          <p:nvPr/>
        </p:nvSpPr>
        <p:spPr bwMode="auto">
          <a:xfrm flipH="1">
            <a:off x="1511300" y="3733800"/>
            <a:ext cx="12700" cy="1674813"/>
          </a:xfrm>
          <a:prstGeom prst="line">
            <a:avLst/>
          </a:prstGeom>
          <a:noFill/>
          <a:ln w="25400">
            <a:solidFill>
              <a:schemeClr val="accent2"/>
            </a:solidFill>
            <a:round/>
            <a:headEnd type="stealth" w="med" len="lg"/>
            <a:tailEnd type="none" w="sm" len="sm"/>
          </a:ln>
          <a:effectLst/>
        </p:spPr>
        <p:txBody>
          <a:bodyPr wrap="none" anchor="ctr"/>
          <a:lstStyle/>
          <a:p>
            <a:endParaRPr lang="en-US">
              <a:latin typeface="+mj-lt"/>
            </a:endParaRPr>
          </a:p>
        </p:txBody>
      </p:sp>
      <p:sp>
        <p:nvSpPr>
          <p:cNvPr id="185370" name="Line 26"/>
          <p:cNvSpPr>
            <a:spLocks noChangeShapeType="1"/>
          </p:cNvSpPr>
          <p:nvPr/>
        </p:nvSpPr>
        <p:spPr bwMode="auto">
          <a:xfrm>
            <a:off x="5356225" y="3070225"/>
            <a:ext cx="1219200" cy="0"/>
          </a:xfrm>
          <a:prstGeom prst="line">
            <a:avLst/>
          </a:prstGeom>
          <a:noFill/>
          <a:ln w="25400">
            <a:solidFill>
              <a:schemeClr val="accent2"/>
            </a:solidFill>
            <a:round/>
            <a:headEnd type="none" w="sm" len="sm"/>
            <a:tailEnd type="stealth" w="med" len="lg"/>
          </a:ln>
          <a:effectLst/>
        </p:spPr>
        <p:txBody>
          <a:bodyPr wrap="none" anchor="ctr"/>
          <a:lstStyle/>
          <a:p>
            <a:endParaRPr lang="en-US">
              <a:latin typeface="+mj-lt"/>
            </a:endParaRPr>
          </a:p>
        </p:txBody>
      </p:sp>
      <p:sp>
        <p:nvSpPr>
          <p:cNvPr id="185371" name="Line 27"/>
          <p:cNvSpPr>
            <a:spLocks noChangeShapeType="1"/>
          </p:cNvSpPr>
          <p:nvPr/>
        </p:nvSpPr>
        <p:spPr bwMode="auto">
          <a:xfrm flipV="1">
            <a:off x="4572000" y="2124075"/>
            <a:ext cx="0" cy="466725"/>
          </a:xfrm>
          <a:prstGeom prst="line">
            <a:avLst/>
          </a:prstGeom>
          <a:noFill/>
          <a:ln w="25400">
            <a:solidFill>
              <a:schemeClr val="accent2"/>
            </a:solidFill>
            <a:round/>
            <a:headEnd type="stealth" w="med" len="lg"/>
            <a:tailEnd type="none" w="sm" len="sm"/>
          </a:ln>
          <a:effectLst/>
        </p:spPr>
        <p:txBody>
          <a:bodyPr wrap="none" anchor="ctr"/>
          <a:lstStyle/>
          <a:p>
            <a:endParaRPr lang="en-US">
              <a:latin typeface="+mj-lt"/>
            </a:endParaRPr>
          </a:p>
        </p:txBody>
      </p:sp>
      <p:sp>
        <p:nvSpPr>
          <p:cNvPr id="185372" name="Line 28"/>
          <p:cNvSpPr>
            <a:spLocks noChangeShapeType="1"/>
          </p:cNvSpPr>
          <p:nvPr/>
        </p:nvSpPr>
        <p:spPr bwMode="auto">
          <a:xfrm flipH="1">
            <a:off x="5422900" y="5414963"/>
            <a:ext cx="2235200" cy="0"/>
          </a:xfrm>
          <a:prstGeom prst="line">
            <a:avLst/>
          </a:prstGeom>
          <a:noFill/>
          <a:ln w="25400">
            <a:solidFill>
              <a:schemeClr val="accent2"/>
            </a:solidFill>
            <a:round/>
            <a:headEnd type="none" w="sm" len="sm"/>
            <a:tailEnd type="stealth" w="med" len="lg"/>
          </a:ln>
          <a:effectLst/>
        </p:spPr>
        <p:txBody>
          <a:bodyPr wrap="none" anchor="ctr"/>
          <a:lstStyle/>
          <a:p>
            <a:endParaRPr lang="en-US">
              <a:latin typeface="+mj-lt"/>
            </a:endParaRPr>
          </a:p>
        </p:txBody>
      </p:sp>
      <p:sp>
        <p:nvSpPr>
          <p:cNvPr id="185373" name="Line 29"/>
          <p:cNvSpPr>
            <a:spLocks noChangeShapeType="1"/>
          </p:cNvSpPr>
          <p:nvPr/>
        </p:nvSpPr>
        <p:spPr bwMode="auto">
          <a:xfrm>
            <a:off x="4572000" y="3462338"/>
            <a:ext cx="0" cy="466725"/>
          </a:xfrm>
          <a:prstGeom prst="line">
            <a:avLst/>
          </a:prstGeom>
          <a:noFill/>
          <a:ln w="25400">
            <a:solidFill>
              <a:schemeClr val="accent2"/>
            </a:solidFill>
            <a:round/>
            <a:headEnd type="stealth" w="med" len="lg"/>
            <a:tailEnd type="none" w="sm" len="sm"/>
          </a:ln>
          <a:effectLst/>
        </p:spPr>
        <p:txBody>
          <a:bodyPr wrap="none" anchor="ctr"/>
          <a:lstStyle/>
          <a:p>
            <a:endParaRPr lang="en-US">
              <a:latin typeface="+mj-lt"/>
            </a:endParaRPr>
          </a:p>
        </p:txBody>
      </p:sp>
      <p:sp>
        <p:nvSpPr>
          <p:cNvPr id="185374" name="Rectangle 30"/>
          <p:cNvSpPr>
            <a:spLocks noChangeArrowheads="1"/>
          </p:cNvSpPr>
          <p:nvPr/>
        </p:nvSpPr>
        <p:spPr bwMode="auto">
          <a:xfrm>
            <a:off x="3771900" y="5051425"/>
            <a:ext cx="1600200" cy="774700"/>
          </a:xfrm>
          <a:prstGeom prst="rect">
            <a:avLst/>
          </a:prstGeom>
          <a:noFill/>
          <a:ln w="25400">
            <a:solidFill>
              <a:schemeClr val="tx1"/>
            </a:solidFill>
            <a:miter lim="800000"/>
            <a:headEnd/>
            <a:tailEnd/>
          </a:ln>
          <a:effectLst/>
        </p:spPr>
        <p:txBody>
          <a:bodyPr wrap="none" anchor="ctr"/>
          <a:lstStyle/>
          <a:p>
            <a:endParaRPr lang="en-US">
              <a:latin typeface="+mj-lt"/>
            </a:endParaRPr>
          </a:p>
        </p:txBody>
      </p:sp>
      <p:sp>
        <p:nvSpPr>
          <p:cNvPr id="31" name="Rectangle 3"/>
          <p:cNvSpPr>
            <a:spLocks noChangeArrowheads="1"/>
          </p:cNvSpPr>
          <p:nvPr/>
        </p:nvSpPr>
        <p:spPr bwMode="auto">
          <a:xfrm>
            <a:off x="3352776" y="1580448"/>
            <a:ext cx="2438424" cy="400752"/>
          </a:xfrm>
          <a:prstGeom prst="rect">
            <a:avLst/>
          </a:prstGeom>
          <a:noFill/>
          <a:ln w="9525" cmpd="dbl">
            <a:solidFill>
              <a:srgbClr val="969696"/>
            </a:solidFill>
            <a:prstDash val="dashDot"/>
            <a:miter lim="800000"/>
            <a:headEnd/>
            <a:tailEnd/>
          </a:ln>
          <a:effectLst/>
        </p:spPr>
        <p:txBody>
          <a:bodyPr wrap="square" lIns="92075" tIns="46038" rIns="92075" bIns="46038">
            <a:spAutoFit/>
          </a:bodyPr>
          <a:lstStyle/>
          <a:p>
            <a:pPr algn="ctr"/>
            <a:r>
              <a:rPr lang="en-US" sz="2000" dirty="0">
                <a:solidFill>
                  <a:schemeClr val="tx1"/>
                </a:solidFill>
                <a:latin typeface="+mj-lt"/>
              </a:rPr>
              <a:t>Competitive Actions</a:t>
            </a:r>
          </a:p>
        </p:txBody>
      </p:sp>
      <p:sp>
        <p:nvSpPr>
          <p:cNvPr id="32" name="Rectangle 3"/>
          <p:cNvSpPr>
            <a:spLocks noChangeArrowheads="1"/>
          </p:cNvSpPr>
          <p:nvPr/>
        </p:nvSpPr>
        <p:spPr bwMode="auto">
          <a:xfrm>
            <a:off x="6582635" y="914400"/>
            <a:ext cx="1999137" cy="708528"/>
          </a:xfrm>
          <a:prstGeom prst="rect">
            <a:avLst/>
          </a:prstGeom>
          <a:noFill/>
          <a:ln w="9525" cmpd="dbl">
            <a:solidFill>
              <a:srgbClr val="969696"/>
            </a:solidFill>
            <a:prstDash val="dashDot"/>
            <a:miter lim="800000"/>
            <a:headEnd/>
            <a:tailEnd/>
          </a:ln>
          <a:effectLst/>
        </p:spPr>
        <p:txBody>
          <a:bodyPr wrap="none" lIns="92075" tIns="46038" rIns="92075" bIns="46038">
            <a:spAutoFit/>
          </a:bodyPr>
          <a:lstStyle/>
          <a:p>
            <a:pPr algn="ctr"/>
            <a:r>
              <a:rPr lang="en-US" sz="2000" dirty="0">
                <a:solidFill>
                  <a:schemeClr val="tx1"/>
                </a:solidFill>
                <a:latin typeface="+mj-lt"/>
              </a:rPr>
              <a:t>Observed Market</a:t>
            </a:r>
          </a:p>
          <a:p>
            <a:pPr algn="ctr"/>
            <a:r>
              <a:rPr lang="en-US" sz="2000" dirty="0">
                <a:solidFill>
                  <a:schemeClr val="tx1"/>
                </a:solidFill>
                <a:latin typeface="+mj-lt"/>
              </a:rPr>
              <a:t>Outputs</a:t>
            </a:r>
          </a:p>
        </p:txBody>
      </p:sp>
      <p:sp>
        <p:nvSpPr>
          <p:cNvPr id="33" name="Rectangle 3"/>
          <p:cNvSpPr>
            <a:spLocks noChangeArrowheads="1"/>
          </p:cNvSpPr>
          <p:nvPr/>
        </p:nvSpPr>
        <p:spPr bwMode="auto">
          <a:xfrm>
            <a:off x="3352800" y="4015872"/>
            <a:ext cx="2438424" cy="708528"/>
          </a:xfrm>
          <a:prstGeom prst="rect">
            <a:avLst/>
          </a:prstGeom>
          <a:noFill/>
          <a:ln w="9525" cmpd="dbl">
            <a:solidFill>
              <a:srgbClr val="969696"/>
            </a:solidFill>
            <a:prstDash val="dashDot"/>
            <a:miter lim="800000"/>
            <a:headEnd/>
            <a:tailEnd/>
          </a:ln>
          <a:effectLst/>
        </p:spPr>
        <p:txBody>
          <a:bodyPr wrap="square" lIns="92075" tIns="46038" rIns="92075" bIns="46038">
            <a:spAutoFit/>
          </a:bodyPr>
          <a:lstStyle/>
          <a:p>
            <a:pPr algn="ctr"/>
            <a:r>
              <a:rPr lang="en-US" sz="2000" dirty="0">
                <a:solidFill>
                  <a:schemeClr val="tx1"/>
                </a:solidFill>
                <a:latin typeface="+mj-lt"/>
              </a:rPr>
              <a:t>Environmental Conditions</a:t>
            </a:r>
          </a:p>
        </p:txBody>
      </p:sp>
    </p:spTree>
    <p:extLst>
      <p:ext uri="{BB962C8B-B14F-4D97-AF65-F5344CB8AC3E}">
        <p14:creationId xmlns:p14="http://schemas.microsoft.com/office/powerpoint/2010/main" val="61658590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ChangeArrowheads="1"/>
          </p:cNvSpPr>
          <p:nvPr/>
        </p:nvSpPr>
        <p:spPr bwMode="auto">
          <a:xfrm>
            <a:off x="711200" y="6229350"/>
            <a:ext cx="1828800" cy="514350"/>
          </a:xfrm>
          <a:prstGeom prst="rect">
            <a:avLst/>
          </a:prstGeom>
          <a:noFill/>
          <a:ln w="9525">
            <a:noFill/>
            <a:miter lim="800000"/>
            <a:headEnd/>
            <a:tailEnd/>
          </a:ln>
          <a:effectLst/>
        </p:spPr>
        <p:txBody>
          <a:bodyPr wrap="none" anchor="ctr"/>
          <a:lstStyle/>
          <a:p>
            <a:endParaRPr lang="en-US"/>
          </a:p>
        </p:txBody>
      </p:sp>
      <p:sp>
        <p:nvSpPr>
          <p:cNvPr id="179203" name="Rectangle 3"/>
          <p:cNvSpPr>
            <a:spLocks noChangeArrowheads="1"/>
          </p:cNvSpPr>
          <p:nvPr/>
        </p:nvSpPr>
        <p:spPr bwMode="auto">
          <a:xfrm>
            <a:off x="3149600" y="6229350"/>
            <a:ext cx="2844800" cy="514350"/>
          </a:xfrm>
          <a:prstGeom prst="rect">
            <a:avLst/>
          </a:prstGeom>
          <a:noFill/>
          <a:ln w="9525">
            <a:noFill/>
            <a:miter lim="800000"/>
            <a:headEnd/>
            <a:tailEnd/>
          </a:ln>
          <a:effectLst/>
        </p:spPr>
        <p:txBody>
          <a:bodyPr wrap="none" anchor="ctr"/>
          <a:lstStyle/>
          <a:p>
            <a:endParaRPr lang="en-US"/>
          </a:p>
        </p:txBody>
      </p:sp>
      <p:sp>
        <p:nvSpPr>
          <p:cNvPr id="179204" name="Rectangle 4"/>
          <p:cNvSpPr>
            <a:spLocks noChangeArrowheads="1"/>
          </p:cNvSpPr>
          <p:nvPr/>
        </p:nvSpPr>
        <p:spPr bwMode="auto">
          <a:xfrm>
            <a:off x="711200" y="6229350"/>
            <a:ext cx="1828800" cy="514350"/>
          </a:xfrm>
          <a:prstGeom prst="rect">
            <a:avLst/>
          </a:prstGeom>
          <a:noFill/>
          <a:ln w="9525">
            <a:noFill/>
            <a:miter lim="800000"/>
            <a:headEnd/>
            <a:tailEnd/>
          </a:ln>
          <a:effectLst/>
        </p:spPr>
        <p:txBody>
          <a:bodyPr wrap="none" anchor="ctr"/>
          <a:lstStyle/>
          <a:p>
            <a:endParaRPr lang="en-US"/>
          </a:p>
        </p:txBody>
      </p:sp>
      <p:sp>
        <p:nvSpPr>
          <p:cNvPr id="179205" name="Rectangle 5"/>
          <p:cNvSpPr>
            <a:spLocks noChangeArrowheads="1"/>
          </p:cNvSpPr>
          <p:nvPr/>
        </p:nvSpPr>
        <p:spPr bwMode="auto">
          <a:xfrm>
            <a:off x="3149600" y="6229350"/>
            <a:ext cx="2844800" cy="514350"/>
          </a:xfrm>
          <a:prstGeom prst="rect">
            <a:avLst/>
          </a:prstGeom>
          <a:noFill/>
          <a:ln w="9525">
            <a:noFill/>
            <a:miter lim="800000"/>
            <a:headEnd/>
            <a:tailEnd/>
          </a:ln>
          <a:effectLst/>
        </p:spPr>
        <p:txBody>
          <a:bodyPr wrap="none" anchor="ctr"/>
          <a:lstStyle/>
          <a:p>
            <a:endParaRPr lang="en-US"/>
          </a:p>
        </p:txBody>
      </p:sp>
      <p:sp>
        <p:nvSpPr>
          <p:cNvPr id="8" name="Content Placeholder 7"/>
          <p:cNvSpPr>
            <a:spLocks noGrp="1"/>
          </p:cNvSpPr>
          <p:nvPr>
            <p:ph idx="1"/>
          </p:nvPr>
        </p:nvSpPr>
        <p:spPr/>
        <p:txBody>
          <a:bodyPr/>
          <a:lstStyle/>
          <a:p>
            <a:r>
              <a:rPr lang="en-US" dirty="0"/>
              <a:t>A mo</a:t>
            </a:r>
            <a:r>
              <a:rPr lang="en-US" dirty="0">
                <a:solidFill>
                  <a:schemeClr val="tx1"/>
                </a:solidFill>
              </a:rPr>
              <a:t>del is a stylized representation of reality that is easier to deal with and explore for a specific purpose than reality itself.</a:t>
            </a:r>
            <a:endParaRPr lang="en-US" dirty="0"/>
          </a:p>
          <a:p>
            <a:pPr>
              <a:spcBef>
                <a:spcPts val="1800"/>
              </a:spcBef>
            </a:pPr>
            <a:r>
              <a:rPr lang="en-US" dirty="0"/>
              <a:t>We could have a verbal model, box and arrow model, graphical model, mathematical model, or a spreadsheet model.</a:t>
            </a:r>
          </a:p>
          <a:p>
            <a:pPr lvl="1">
              <a:buNone/>
            </a:pPr>
            <a:endParaRPr lang="en-US" dirty="0"/>
          </a:p>
        </p:txBody>
      </p:sp>
      <p:sp>
        <p:nvSpPr>
          <p:cNvPr id="179206" name="Rectangle 6"/>
          <p:cNvSpPr>
            <a:spLocks noGrp="1" noChangeArrowheads="1"/>
          </p:cNvSpPr>
          <p:nvPr>
            <p:ph type="title"/>
          </p:nvPr>
        </p:nvSpPr>
        <p:spPr>
          <a:noFill/>
          <a:ln/>
        </p:spPr>
        <p:txBody>
          <a:bodyPr/>
          <a:lstStyle/>
          <a:p>
            <a:r>
              <a:rPr lang="en-US" dirty="0"/>
              <a:t>What is a Model?</a:t>
            </a:r>
          </a:p>
        </p:txBody>
      </p:sp>
      <p:sp>
        <p:nvSpPr>
          <p:cNvPr id="2" name="Footer Placeholder 1"/>
          <p:cNvSpPr>
            <a:spLocks noGrp="1"/>
          </p:cNvSpPr>
          <p:nvPr>
            <p:ph type="ftr" sz="quarter" idx="3"/>
          </p:nvPr>
        </p:nvSpPr>
        <p:spPr>
          <a:xfrm>
            <a:off x="0" y="6597650"/>
            <a:ext cx="4943475" cy="260350"/>
          </a:xfrm>
          <a:prstGeom prst="rect">
            <a:avLst/>
          </a:prstGeom>
        </p:spPr>
        <p:txBody>
          <a:bodyPr/>
          <a:lstStyle/>
          <a:p>
            <a:r>
              <a:rPr lang="en-US"/>
              <a:t>© Ceren Kolsarici</a:t>
            </a:r>
            <a:endParaRPr lang="en-US" dirty="0"/>
          </a:p>
        </p:txBody>
      </p:sp>
      <p:sp>
        <p:nvSpPr>
          <p:cNvPr id="9" name="Rounded Rectangle 8"/>
          <p:cNvSpPr/>
          <p:nvPr/>
        </p:nvSpPr>
        <p:spPr>
          <a:xfrm>
            <a:off x="762000" y="3980180"/>
            <a:ext cx="3962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How do new products/ideas diffuse in the market?</a:t>
            </a:r>
          </a:p>
        </p:txBody>
      </p:sp>
      <p:pic>
        <p:nvPicPr>
          <p:cNvPr id="490498" name="Picture 2" descr="http://1.bp.blogspot.com/_pRyENjnOLKQ/S8x8wHo2R-I/AAAAAAAAEng/qlO4cXX7apo/s1600/TippingPoint.jpg"/>
          <p:cNvPicPr>
            <a:picLocks noChangeAspect="1" noChangeArrowheads="1"/>
          </p:cNvPicPr>
          <p:nvPr/>
        </p:nvPicPr>
        <p:blipFill>
          <a:blip r:embed="rId3" cstate="print"/>
          <a:srcRect/>
          <a:stretch>
            <a:fillRect/>
          </a:stretch>
        </p:blipFill>
        <p:spPr bwMode="auto">
          <a:xfrm>
            <a:off x="5994400" y="2989580"/>
            <a:ext cx="1905000" cy="2792095"/>
          </a:xfrm>
          <a:prstGeom prst="rect">
            <a:avLst/>
          </a:prstGeom>
          <a:noFill/>
          <a:ln>
            <a:solidFill>
              <a:schemeClr val="tx1"/>
            </a:solidFill>
          </a:ln>
        </p:spPr>
      </p:pic>
    </p:spTree>
    <p:extLst>
      <p:ext uri="{BB962C8B-B14F-4D97-AF65-F5344CB8AC3E}">
        <p14:creationId xmlns:p14="http://schemas.microsoft.com/office/powerpoint/2010/main" val="28662880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90498"/>
                                        </p:tgtEl>
                                        <p:attrNameLst>
                                          <p:attrName>style.visibility</p:attrName>
                                        </p:attrNameLst>
                                      </p:cBhvr>
                                      <p:to>
                                        <p:strVal val="visible"/>
                                      </p:to>
                                    </p:set>
                                    <p:animEffect transition="in" filter="dissolve">
                                      <p:cBhvr>
                                        <p:cTn id="15" dur="500"/>
                                        <p:tgtEl>
                                          <p:spTgt spid="49049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r>
              <a:rPr lang="en-US" dirty="0"/>
              <a:t>Start with asking the right question</a:t>
            </a:r>
          </a:p>
          <a:p>
            <a:pPr marL="457200" indent="-457200">
              <a:buFont typeface="+mj-lt"/>
              <a:buAutoNum type="arabicPeriod"/>
            </a:pPr>
            <a:r>
              <a:rPr lang="en-US" dirty="0"/>
              <a:t>Understand the business and how your marketing works</a:t>
            </a:r>
          </a:p>
          <a:p>
            <a:pPr marL="457200" indent="-457200">
              <a:buFont typeface="+mj-lt"/>
              <a:buAutoNum type="arabicPeriod"/>
            </a:pPr>
            <a:r>
              <a:rPr lang="en-US" dirty="0"/>
              <a:t>Represent the phenomena in mathematical form</a:t>
            </a:r>
          </a:p>
          <a:p>
            <a:pPr lvl="1"/>
            <a:r>
              <a:rPr lang="en-US" dirty="0"/>
              <a:t>If you are unsure of how something works, ask the data</a:t>
            </a:r>
          </a:p>
          <a:p>
            <a:pPr marL="457200" indent="-457200">
              <a:buFont typeface="+mj-lt"/>
              <a:buAutoNum type="arabicPeriod"/>
            </a:pPr>
            <a:r>
              <a:rPr lang="en-US" dirty="0"/>
              <a:t>Estimate, benchmark, find the “best” model for your data</a:t>
            </a:r>
          </a:p>
          <a:p>
            <a:pPr marL="457200" indent="-457200">
              <a:buFont typeface="+mj-lt"/>
              <a:buAutoNum type="arabicPeriod"/>
            </a:pPr>
            <a:r>
              <a:rPr lang="en-US" dirty="0"/>
              <a:t>Interpret and generate actionable insights</a:t>
            </a:r>
          </a:p>
        </p:txBody>
      </p:sp>
      <p:sp>
        <p:nvSpPr>
          <p:cNvPr id="4" name="Footer Placeholder 3"/>
          <p:cNvSpPr>
            <a:spLocks noGrp="1"/>
          </p:cNvSpPr>
          <p:nvPr>
            <p:ph type="ftr" sz="quarter" idx="3"/>
          </p:nvPr>
        </p:nvSpPr>
        <p:spPr/>
        <p:txBody>
          <a:bodyPr/>
          <a:lstStyle/>
          <a:p>
            <a:r>
              <a:rPr lang="en-US"/>
              <a:t>© Ceren Kolsarici</a:t>
            </a:r>
            <a:endParaRPr lang="en-US" dirty="0"/>
          </a:p>
        </p:txBody>
      </p:sp>
      <p:pic>
        <p:nvPicPr>
          <p:cNvPr id="20482" name="Picture 2" descr="Image result for all models are wrong some are usefu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7156" y="114122"/>
            <a:ext cx="4791233" cy="3593425"/>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CD00EAD1-A7B8-7C74-8588-68FE0299735D}"/>
              </a:ext>
            </a:extLst>
          </p:cNvPr>
          <p:cNvGrpSpPr/>
          <p:nvPr/>
        </p:nvGrpSpPr>
        <p:grpSpPr>
          <a:xfrm>
            <a:off x="6620171" y="4901335"/>
            <a:ext cx="370080" cy="456840"/>
            <a:chOff x="6620171" y="4901335"/>
            <a:chExt cx="370080" cy="456840"/>
          </a:xfrm>
        </p:grpSpPr>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ECF37C18-9342-75E7-1598-1EFBB81DEE22}"/>
                    </a:ext>
                  </a:extLst>
                </p14:cNvPr>
                <p14:cNvContentPartPr/>
                <p14:nvPr/>
              </p14:nvContentPartPr>
              <p14:xfrm>
                <a:off x="6620171" y="4901335"/>
                <a:ext cx="370080" cy="372960"/>
              </p14:xfrm>
            </p:contentPart>
          </mc:Choice>
          <mc:Fallback xmlns="">
            <p:pic>
              <p:nvPicPr>
                <p:cNvPr id="11" name="Ink 10">
                  <a:extLst>
                    <a:ext uri="{FF2B5EF4-FFF2-40B4-BE49-F238E27FC236}">
                      <a16:creationId xmlns:a16="http://schemas.microsoft.com/office/drawing/2014/main" id="{ECF37C18-9342-75E7-1598-1EFBB81DEE22}"/>
                    </a:ext>
                  </a:extLst>
                </p:cNvPr>
                <p:cNvPicPr/>
                <p:nvPr/>
              </p:nvPicPr>
              <p:blipFill>
                <a:blip r:embed="rId5"/>
                <a:stretch>
                  <a:fillRect/>
                </a:stretch>
              </p:blipFill>
              <p:spPr>
                <a:xfrm>
                  <a:off x="6611531" y="4892335"/>
                  <a:ext cx="387720" cy="390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EA85D850-643D-EE7F-7857-1C85F5D0F96C}"/>
                    </a:ext>
                  </a:extLst>
                </p14:cNvPr>
                <p14:cNvContentPartPr/>
                <p14:nvPr/>
              </p14:nvContentPartPr>
              <p14:xfrm>
                <a:off x="6664811" y="5185015"/>
                <a:ext cx="259200" cy="173160"/>
              </p14:xfrm>
            </p:contentPart>
          </mc:Choice>
          <mc:Fallback xmlns="">
            <p:pic>
              <p:nvPicPr>
                <p:cNvPr id="12" name="Ink 11">
                  <a:extLst>
                    <a:ext uri="{FF2B5EF4-FFF2-40B4-BE49-F238E27FC236}">
                      <a16:creationId xmlns:a16="http://schemas.microsoft.com/office/drawing/2014/main" id="{EA85D850-643D-EE7F-7857-1C85F5D0F96C}"/>
                    </a:ext>
                  </a:extLst>
                </p:cNvPr>
                <p:cNvPicPr/>
                <p:nvPr/>
              </p:nvPicPr>
              <p:blipFill>
                <a:blip r:embed="rId7"/>
                <a:stretch>
                  <a:fillRect/>
                </a:stretch>
              </p:blipFill>
              <p:spPr>
                <a:xfrm>
                  <a:off x="6655811" y="5176375"/>
                  <a:ext cx="276840" cy="190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2E864232-A804-31A1-F63C-9EEC5D21EB87}"/>
                  </a:ext>
                </a:extLst>
              </p14:cNvPr>
              <p14:cNvContentPartPr/>
              <p14:nvPr/>
            </p14:nvContentPartPr>
            <p14:xfrm>
              <a:off x="69251" y="4964695"/>
              <a:ext cx="492120" cy="366480"/>
            </p14:xfrm>
          </p:contentPart>
        </mc:Choice>
        <mc:Fallback xmlns="">
          <p:pic>
            <p:nvPicPr>
              <p:cNvPr id="14" name="Ink 13">
                <a:extLst>
                  <a:ext uri="{FF2B5EF4-FFF2-40B4-BE49-F238E27FC236}">
                    <a16:creationId xmlns:a16="http://schemas.microsoft.com/office/drawing/2014/main" id="{2E864232-A804-31A1-F63C-9EEC5D21EB87}"/>
                  </a:ext>
                </a:extLst>
              </p:cNvPr>
              <p:cNvPicPr/>
              <p:nvPr/>
            </p:nvPicPr>
            <p:blipFill>
              <a:blip r:embed="rId9"/>
              <a:stretch>
                <a:fillRect/>
              </a:stretch>
            </p:blipFill>
            <p:spPr>
              <a:xfrm>
                <a:off x="60251" y="4956055"/>
                <a:ext cx="509760" cy="384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E5E59C1A-529D-8592-1AA5-C83DD95BE2DF}"/>
                  </a:ext>
                </a:extLst>
              </p14:cNvPr>
              <p14:cNvContentPartPr/>
              <p14:nvPr/>
            </p14:nvContentPartPr>
            <p14:xfrm>
              <a:off x="214331" y="4883695"/>
              <a:ext cx="224640" cy="156600"/>
            </p14:xfrm>
          </p:contentPart>
        </mc:Choice>
        <mc:Fallback xmlns="">
          <p:pic>
            <p:nvPicPr>
              <p:cNvPr id="15" name="Ink 14">
                <a:extLst>
                  <a:ext uri="{FF2B5EF4-FFF2-40B4-BE49-F238E27FC236}">
                    <a16:creationId xmlns:a16="http://schemas.microsoft.com/office/drawing/2014/main" id="{E5E59C1A-529D-8592-1AA5-C83DD95BE2DF}"/>
                  </a:ext>
                </a:extLst>
              </p:cNvPr>
              <p:cNvPicPr/>
              <p:nvPr/>
            </p:nvPicPr>
            <p:blipFill>
              <a:blip r:embed="rId11"/>
              <a:stretch>
                <a:fillRect/>
              </a:stretch>
            </p:blipFill>
            <p:spPr>
              <a:xfrm>
                <a:off x="205331" y="4875055"/>
                <a:ext cx="24228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F4ABF98E-5C5B-32A7-75DA-047418D1C98F}"/>
                  </a:ext>
                </a:extLst>
              </p14:cNvPr>
              <p14:cNvContentPartPr/>
              <p14:nvPr/>
            </p14:nvContentPartPr>
            <p14:xfrm>
              <a:off x="1189931" y="380095"/>
              <a:ext cx="4320" cy="360"/>
            </p14:xfrm>
          </p:contentPart>
        </mc:Choice>
        <mc:Fallback xmlns="">
          <p:pic>
            <p:nvPicPr>
              <p:cNvPr id="16" name="Ink 15">
                <a:extLst>
                  <a:ext uri="{FF2B5EF4-FFF2-40B4-BE49-F238E27FC236}">
                    <a16:creationId xmlns:a16="http://schemas.microsoft.com/office/drawing/2014/main" id="{F4ABF98E-5C5B-32A7-75DA-047418D1C98F}"/>
                  </a:ext>
                </a:extLst>
              </p:cNvPr>
              <p:cNvPicPr/>
              <p:nvPr/>
            </p:nvPicPr>
            <p:blipFill>
              <a:blip r:embed="rId13"/>
              <a:stretch>
                <a:fillRect/>
              </a:stretch>
            </p:blipFill>
            <p:spPr>
              <a:xfrm>
                <a:off x="1180931" y="371455"/>
                <a:ext cx="21960" cy="18000"/>
              </a:xfrm>
              <a:prstGeom prst="rect">
                <a:avLst/>
              </a:prstGeom>
            </p:spPr>
          </p:pic>
        </mc:Fallback>
      </mc:AlternateContent>
    </p:spTree>
    <p:extLst>
      <p:ext uri="{BB962C8B-B14F-4D97-AF65-F5344CB8AC3E}">
        <p14:creationId xmlns:p14="http://schemas.microsoft.com/office/powerpoint/2010/main" val="67451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MARKETING MIX MODELS (mmm)</a:t>
            </a:r>
          </a:p>
        </p:txBody>
      </p:sp>
      <p:sp>
        <p:nvSpPr>
          <p:cNvPr id="8" name="Text Placeholder 7"/>
          <p:cNvSpPr>
            <a:spLocks noGrp="1"/>
          </p:cNvSpPr>
          <p:nvPr>
            <p:ph type="body" idx="1"/>
          </p:nvPr>
        </p:nvSpPr>
        <p:spPr/>
        <p:txBody>
          <a:bodyPr/>
          <a:lstStyle/>
          <a:p>
            <a:r>
              <a:rPr lang="en-US" dirty="0"/>
              <a:t>TECHNICAL DETAILS</a:t>
            </a:r>
          </a:p>
        </p:txBody>
      </p:sp>
      <p:sp>
        <p:nvSpPr>
          <p:cNvPr id="4" name="Footer Placeholder 3"/>
          <p:cNvSpPr>
            <a:spLocks noGrp="1"/>
          </p:cNvSpPr>
          <p:nvPr>
            <p:ph type="ftr" sz="quarter" idx="3"/>
          </p:nvPr>
        </p:nvSpPr>
        <p:spPr/>
        <p:txBody>
          <a:bodyPr/>
          <a:lstStyle/>
          <a:p>
            <a:r>
              <a:rPr lang="en-US"/>
              <a:t>© Ceren Kolsarici</a:t>
            </a:r>
            <a:endParaRPr lang="en-US" dirty="0"/>
          </a:p>
        </p:txBody>
      </p:sp>
    </p:spTree>
    <p:extLst>
      <p:ext uri="{BB962C8B-B14F-4D97-AF65-F5344CB8AC3E}">
        <p14:creationId xmlns:p14="http://schemas.microsoft.com/office/powerpoint/2010/main" val="1543311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9250" y="764704"/>
            <a:ext cx="8489950" cy="5256584"/>
          </a:xfrm>
        </p:spPr>
        <p:txBody>
          <a:bodyPr/>
          <a:lstStyle/>
          <a:p>
            <a:r>
              <a:rPr lang="en-US" dirty="0" err="1"/>
              <a:t>Univariate</a:t>
            </a:r>
            <a:r>
              <a:rPr lang="en-US" dirty="0"/>
              <a:t> </a:t>
            </a:r>
            <a:r>
              <a:rPr lang="en-US" i="1" dirty="0"/>
              <a:t>versus</a:t>
            </a:r>
            <a:r>
              <a:rPr lang="en-US" dirty="0"/>
              <a:t> Multivariate Models</a:t>
            </a:r>
          </a:p>
          <a:p>
            <a:r>
              <a:rPr lang="en-US" dirty="0"/>
              <a:t>Monopoly </a:t>
            </a:r>
            <a:r>
              <a:rPr lang="en-US" i="1" dirty="0"/>
              <a:t>versus</a:t>
            </a:r>
            <a:r>
              <a:rPr lang="en-US" dirty="0"/>
              <a:t> Competition Models</a:t>
            </a:r>
          </a:p>
          <a:p>
            <a:r>
              <a:rPr lang="en-US" dirty="0"/>
              <a:t>Linear </a:t>
            </a:r>
            <a:r>
              <a:rPr lang="en-US" i="1" dirty="0"/>
              <a:t>versus</a:t>
            </a:r>
            <a:r>
              <a:rPr lang="en-US" dirty="0"/>
              <a:t> Non-linear Models (Nature of the Response Function)</a:t>
            </a:r>
          </a:p>
          <a:p>
            <a:r>
              <a:rPr lang="en-US" dirty="0"/>
              <a:t>Static </a:t>
            </a:r>
            <a:r>
              <a:rPr lang="en-US" i="1" dirty="0"/>
              <a:t>versus</a:t>
            </a:r>
            <a:r>
              <a:rPr lang="en-US" dirty="0"/>
              <a:t> Dynamic Models</a:t>
            </a:r>
          </a:p>
          <a:p>
            <a:r>
              <a:rPr lang="en-US" dirty="0"/>
              <a:t>Individual </a:t>
            </a:r>
            <a:r>
              <a:rPr lang="en-US" i="1" dirty="0"/>
              <a:t>versus</a:t>
            </a:r>
            <a:r>
              <a:rPr lang="en-US" dirty="0"/>
              <a:t> Aggregate Models</a:t>
            </a:r>
          </a:p>
          <a:p>
            <a:r>
              <a:rPr lang="en-US" dirty="0"/>
              <a:t>Category </a:t>
            </a:r>
            <a:r>
              <a:rPr lang="en-US" i="1" dirty="0"/>
              <a:t>versus</a:t>
            </a:r>
            <a:r>
              <a:rPr lang="en-US" dirty="0"/>
              <a:t> Brand-level Models (Level of Demand Analyzed)</a:t>
            </a:r>
          </a:p>
          <a:p>
            <a:r>
              <a:rPr lang="en-US" dirty="0"/>
              <a:t>Descriptive </a:t>
            </a:r>
            <a:r>
              <a:rPr lang="en-US" i="1" dirty="0"/>
              <a:t>versus</a:t>
            </a:r>
            <a:r>
              <a:rPr lang="en-US" dirty="0"/>
              <a:t> Predictive </a:t>
            </a:r>
            <a:r>
              <a:rPr lang="en-US" i="1" dirty="0"/>
              <a:t>versus</a:t>
            </a:r>
            <a:r>
              <a:rPr lang="en-US" dirty="0"/>
              <a:t> Normative Models (Intended Use)</a:t>
            </a:r>
          </a:p>
        </p:txBody>
      </p:sp>
      <p:sp>
        <p:nvSpPr>
          <p:cNvPr id="2" name="Title 1"/>
          <p:cNvSpPr>
            <a:spLocks noGrp="1"/>
          </p:cNvSpPr>
          <p:nvPr>
            <p:ph type="title"/>
          </p:nvPr>
        </p:nvSpPr>
        <p:spPr/>
        <p:txBody>
          <a:bodyPr/>
          <a:lstStyle/>
          <a:p>
            <a:r>
              <a:rPr lang="en-US" dirty="0"/>
              <a:t>Typology of Marketing Mix Models</a:t>
            </a:r>
          </a:p>
        </p:txBody>
      </p:sp>
      <p:sp>
        <p:nvSpPr>
          <p:cNvPr id="4" name="Footer Placeholder 3"/>
          <p:cNvSpPr>
            <a:spLocks noGrp="1"/>
          </p:cNvSpPr>
          <p:nvPr>
            <p:ph type="ftr" sz="quarter" idx="3"/>
          </p:nvPr>
        </p:nvSpPr>
        <p:spPr>
          <a:xfrm>
            <a:off x="0" y="6597650"/>
            <a:ext cx="4943475" cy="260350"/>
          </a:xfrm>
          <a:prstGeom prst="rect">
            <a:avLst/>
          </a:prstGeom>
        </p:spPr>
        <p:txBody>
          <a:bodyPr/>
          <a:lstStyle/>
          <a:p>
            <a:r>
              <a:rPr lang="en-US"/>
              <a:t>© Ceren Kolsarici</a:t>
            </a:r>
            <a:endParaRPr lang="en-US" dirty="0"/>
          </a:p>
        </p:txBody>
      </p:sp>
    </p:spTree>
    <p:extLst>
      <p:ext uri="{BB962C8B-B14F-4D97-AF65-F5344CB8AC3E}">
        <p14:creationId xmlns:p14="http://schemas.microsoft.com/office/powerpoint/2010/main" val="261490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9250" y="764704"/>
            <a:ext cx="8445500" cy="5483696"/>
          </a:xfrm>
        </p:spPr>
        <p:txBody>
          <a:bodyPr>
            <a:normAutofit/>
          </a:bodyPr>
          <a:lstStyle/>
          <a:p>
            <a:pPr marL="0" indent="0">
              <a:buNone/>
            </a:pPr>
            <a:r>
              <a:rPr lang="en-US" dirty="0"/>
              <a:t>A simple model:</a:t>
            </a:r>
          </a:p>
          <a:p>
            <a:endParaRPr lang="en-US" dirty="0"/>
          </a:p>
          <a:p>
            <a:pPr marL="457200" lvl="1" indent="0">
              <a:buNone/>
            </a:pPr>
            <a:endParaRPr lang="en-US" b="1" dirty="0">
              <a:solidFill>
                <a:schemeClr val="tx2">
                  <a:lumMod val="60000"/>
                  <a:lumOff val="40000"/>
                </a:schemeClr>
              </a:solidFill>
            </a:endParaRPr>
          </a:p>
          <a:p>
            <a:r>
              <a:rPr lang="en-US" b="1" dirty="0">
                <a:solidFill>
                  <a:schemeClr val="tx2">
                    <a:lumMod val="60000"/>
                    <a:lumOff val="40000"/>
                  </a:schemeClr>
                </a:solidFill>
              </a:rPr>
              <a:t>Parameters:</a:t>
            </a:r>
            <a:r>
              <a:rPr lang="en-US" dirty="0"/>
              <a:t> Values that need to be determined based on the information (data)</a:t>
            </a:r>
          </a:p>
          <a:p>
            <a:r>
              <a:rPr lang="en-US" b="1" dirty="0">
                <a:solidFill>
                  <a:schemeClr val="tx2">
                    <a:lumMod val="60000"/>
                    <a:lumOff val="40000"/>
                  </a:schemeClr>
                </a:solidFill>
              </a:rPr>
              <a:t>Calibration: </a:t>
            </a:r>
            <a:r>
              <a:rPr lang="en-US" dirty="0"/>
              <a:t>The process of determining appropriate parameter values via estimation, judgment, or a hybrid approach</a:t>
            </a:r>
          </a:p>
          <a:p>
            <a:r>
              <a:rPr lang="en-US" b="1" dirty="0">
                <a:solidFill>
                  <a:schemeClr val="tx2">
                    <a:lumMod val="60000"/>
                    <a:lumOff val="40000"/>
                  </a:schemeClr>
                </a:solidFill>
              </a:rPr>
              <a:t>Variables: </a:t>
            </a:r>
            <a:r>
              <a:rPr lang="en-US" dirty="0">
                <a:solidFill>
                  <a:schemeClr val="tx1"/>
                </a:solidFill>
              </a:rPr>
              <a:t>The values that change through time/observations and are provided to the model</a:t>
            </a:r>
          </a:p>
          <a:p>
            <a:pPr lvl="1"/>
            <a:r>
              <a:rPr lang="en-US" sz="2400" dirty="0">
                <a:solidFill>
                  <a:schemeClr val="tx1"/>
                </a:solidFill>
              </a:rPr>
              <a:t>Independent variables: Environmental, or decision variables</a:t>
            </a:r>
          </a:p>
          <a:p>
            <a:pPr lvl="1"/>
            <a:r>
              <a:rPr lang="en-US" sz="2400" dirty="0">
                <a:solidFill>
                  <a:schemeClr val="tx1"/>
                </a:solidFill>
              </a:rPr>
              <a:t>Dependent variables: Uncontrollable, outcome variables</a:t>
            </a:r>
          </a:p>
          <a:p>
            <a:pPr lvl="2"/>
            <a:endParaRPr lang="en-US" dirty="0">
              <a:solidFill>
                <a:schemeClr val="tx1"/>
              </a:solidFill>
            </a:endParaRPr>
          </a:p>
          <a:p>
            <a:pPr lvl="1"/>
            <a:endParaRPr lang="en-US" dirty="0"/>
          </a:p>
        </p:txBody>
      </p:sp>
      <p:sp>
        <p:nvSpPr>
          <p:cNvPr id="2" name="Title 1"/>
          <p:cNvSpPr>
            <a:spLocks noGrp="1"/>
          </p:cNvSpPr>
          <p:nvPr>
            <p:ph type="title"/>
          </p:nvPr>
        </p:nvSpPr>
        <p:spPr/>
        <p:txBody>
          <a:bodyPr/>
          <a:lstStyle/>
          <a:p>
            <a:r>
              <a:rPr lang="en-US" dirty="0"/>
              <a:t>Modeling Terminology</a:t>
            </a:r>
          </a:p>
        </p:txBody>
      </p:sp>
      <p:sp>
        <p:nvSpPr>
          <p:cNvPr id="5" name="Footer Placeholder 4"/>
          <p:cNvSpPr>
            <a:spLocks noGrp="1"/>
          </p:cNvSpPr>
          <p:nvPr>
            <p:ph type="ftr" sz="quarter" idx="3"/>
          </p:nvPr>
        </p:nvSpPr>
        <p:spPr>
          <a:xfrm>
            <a:off x="0" y="6597650"/>
            <a:ext cx="4943475" cy="260350"/>
          </a:xfrm>
          <a:prstGeom prst="rect">
            <a:avLst/>
          </a:prstGeom>
        </p:spPr>
        <p:txBody>
          <a:bodyPr/>
          <a:lstStyle/>
          <a:p>
            <a:r>
              <a:rPr lang="en-US"/>
              <a:t>© Ceren Kolsarici</a:t>
            </a:r>
            <a:endParaRPr lang="en-US" dirty="0"/>
          </a:p>
        </p:txBody>
      </p:sp>
      <p:sp>
        <p:nvSpPr>
          <p:cNvPr id="4" name="TextBox 3"/>
          <p:cNvSpPr txBox="1"/>
          <p:nvPr/>
        </p:nvSpPr>
        <p:spPr>
          <a:xfrm>
            <a:off x="5943600" y="914400"/>
            <a:ext cx="1141916" cy="369332"/>
          </a:xfrm>
          <a:prstGeom prst="rect">
            <a:avLst/>
          </a:prstGeom>
          <a:noFill/>
          <a:ln>
            <a:solidFill>
              <a:srgbClr val="FF0000"/>
            </a:solidFill>
          </a:ln>
        </p:spPr>
        <p:txBody>
          <a:bodyPr wrap="none" rtlCol="0">
            <a:spAutoFit/>
          </a:bodyPr>
          <a:lstStyle/>
          <a:p>
            <a:r>
              <a:rPr lang="en-US" dirty="0"/>
              <a:t>Calibrated</a:t>
            </a:r>
          </a:p>
        </p:txBody>
      </p:sp>
      <p:sp>
        <p:nvSpPr>
          <p:cNvPr id="6" name="TextBox 5"/>
          <p:cNvSpPr txBox="1"/>
          <p:nvPr/>
        </p:nvSpPr>
        <p:spPr>
          <a:xfrm>
            <a:off x="325336" y="1295400"/>
            <a:ext cx="3774751" cy="461665"/>
          </a:xfrm>
          <a:prstGeom prst="rect">
            <a:avLst/>
          </a:prstGeom>
          <a:noFill/>
        </p:spPr>
        <p:txBody>
          <a:bodyPr wrap="none" rtlCol="0">
            <a:spAutoFit/>
          </a:bodyPr>
          <a:lstStyle/>
          <a:p>
            <a:r>
              <a:rPr lang="en-US" sz="2400" dirty="0"/>
              <a:t>SALES = a + b x ADVERTISING</a:t>
            </a:r>
          </a:p>
        </p:txBody>
      </p:sp>
      <p:sp>
        <p:nvSpPr>
          <p:cNvPr id="9" name="TextBox 8"/>
          <p:cNvSpPr txBox="1"/>
          <p:nvPr/>
        </p:nvSpPr>
        <p:spPr>
          <a:xfrm>
            <a:off x="4506811" y="1295400"/>
            <a:ext cx="4475264" cy="461665"/>
          </a:xfrm>
          <a:prstGeom prst="rect">
            <a:avLst/>
          </a:prstGeom>
          <a:noFill/>
        </p:spPr>
        <p:txBody>
          <a:bodyPr wrap="none" rtlCol="0">
            <a:spAutoFit/>
          </a:bodyPr>
          <a:lstStyle/>
          <a:p>
            <a:r>
              <a:rPr lang="en-US" sz="2400" dirty="0"/>
              <a:t>SALES = 23,000 + 4 x ADVERTISING</a:t>
            </a:r>
          </a:p>
        </p:txBody>
      </p:sp>
    </p:spTree>
    <p:extLst>
      <p:ext uri="{BB962C8B-B14F-4D97-AF65-F5344CB8AC3E}">
        <p14:creationId xmlns:p14="http://schemas.microsoft.com/office/powerpoint/2010/main" val="1249412611"/>
      </p:ext>
    </p:extLst>
  </p:cSld>
  <p:clrMapOvr>
    <a:masterClrMapping/>
  </p:clrMapOvr>
</p:sld>
</file>

<file path=ppt/theme/theme1.xml><?xml version="1.0" encoding="utf-8"?>
<a:theme xmlns:a="http://schemas.openxmlformats.org/drawingml/2006/main" name="QSB Theme -Final- July 201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24364</TotalTime>
  <Words>1833</Words>
  <Application>Microsoft Macintosh PowerPoint</Application>
  <PresentationFormat>On-screen Show (4:3)</PresentationFormat>
  <Paragraphs>344</Paragraphs>
  <Slides>34</Slides>
  <Notes>29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1" baseType="lpstr">
      <vt:lpstr>Arial</vt:lpstr>
      <vt:lpstr>Calibri</vt:lpstr>
      <vt:lpstr>Cambria Math</vt:lpstr>
      <vt:lpstr>Georgia</vt:lpstr>
      <vt:lpstr>Wingdings</vt:lpstr>
      <vt:lpstr>QSB Theme -Final- July 2011</vt:lpstr>
      <vt:lpstr>Equation</vt:lpstr>
      <vt:lpstr>MARKETING MIX MODELS (MMM)</vt:lpstr>
      <vt:lpstr>The New Normal: Cookieless World</vt:lpstr>
      <vt:lpstr>DECIPHERING THE CODE</vt:lpstr>
      <vt:lpstr>PowerPoint Presentation</vt:lpstr>
      <vt:lpstr>What is a Model?</vt:lpstr>
      <vt:lpstr>PowerPoint Presentation</vt:lpstr>
      <vt:lpstr>MARKETING MIX MODELS (mmm)</vt:lpstr>
      <vt:lpstr>Typology of Marketing Mix Models</vt:lpstr>
      <vt:lpstr>Modeling Terminology</vt:lpstr>
      <vt:lpstr>Analytics Sophistication Pyramid</vt:lpstr>
      <vt:lpstr>Visualize First, then Build your Model</vt:lpstr>
      <vt:lpstr>A Simple Model</vt:lpstr>
      <vt:lpstr>Marketing Phenomena (Modeling with Intention)</vt:lpstr>
      <vt:lpstr>Marketing Phenomena (Modeling with Intention) </vt:lpstr>
      <vt:lpstr>Smart MMM:  Find the most parsimonious model explaining your data well</vt:lpstr>
      <vt:lpstr>Understanding the Mathematics of the Shapes</vt:lpstr>
      <vt:lpstr>The Mathematics of Response Shapes</vt:lpstr>
      <vt:lpstr>Some common models in marketing</vt:lpstr>
      <vt:lpstr>Fractional Root Model</vt:lpstr>
      <vt:lpstr>Exponential Model</vt:lpstr>
      <vt:lpstr>Modified Exponential Model</vt:lpstr>
      <vt:lpstr>Logistic Model</vt:lpstr>
      <vt:lpstr>Multiple Variables and Interactions</vt:lpstr>
      <vt:lpstr>Issues to Consider</vt:lpstr>
      <vt:lpstr>Additional slides</vt:lpstr>
      <vt:lpstr>The Tipping Point</vt:lpstr>
      <vt:lpstr>Verbal Model</vt:lpstr>
      <vt:lpstr>Box and Arrow Model</vt:lpstr>
      <vt:lpstr>Graphical Model</vt:lpstr>
      <vt:lpstr>Mathematical Model</vt:lpstr>
      <vt:lpstr>Are Models Valuable? </vt:lpstr>
      <vt:lpstr>Key Takeaways From This Session</vt:lpstr>
      <vt:lpstr>HANDS-ON EXERCISE</vt:lpstr>
      <vt:lpstr>PowerPoint Presentation</vt:lpstr>
    </vt:vector>
  </TitlesOfParts>
  <Company>Queen's School of Business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Ceren Kolsarici</dc:creator>
  <cp:lastModifiedBy>Ceren Kolsarici</cp:lastModifiedBy>
  <cp:revision>577</cp:revision>
  <cp:lastPrinted>2014-07-30T18:57:18Z</cp:lastPrinted>
  <dcterms:created xsi:type="dcterms:W3CDTF">2013-09-11T15:30:00Z</dcterms:created>
  <dcterms:modified xsi:type="dcterms:W3CDTF">2024-08-10T17:14:52Z</dcterms:modified>
</cp:coreProperties>
</file>